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32"/>
  </p:notesMasterIdLst>
  <p:handoutMasterIdLst>
    <p:handoutMasterId r:id="rId33"/>
  </p:handoutMasterIdLst>
  <p:sldIdLst>
    <p:sldId id="330" r:id="rId5"/>
    <p:sldId id="386" r:id="rId6"/>
    <p:sldId id="462" r:id="rId7"/>
    <p:sldId id="463" r:id="rId8"/>
    <p:sldId id="387" r:id="rId9"/>
    <p:sldId id="388" r:id="rId10"/>
    <p:sldId id="389" r:id="rId11"/>
    <p:sldId id="461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402" r:id="rId22"/>
    <p:sldId id="464" r:id="rId23"/>
    <p:sldId id="465" r:id="rId24"/>
    <p:sldId id="466" r:id="rId25"/>
    <p:sldId id="468" r:id="rId26"/>
    <p:sldId id="469" r:id="rId27"/>
    <p:sldId id="405" r:id="rId28"/>
    <p:sldId id="406" r:id="rId29"/>
    <p:sldId id="426" r:id="rId30"/>
    <p:sldId id="47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78"/>
    <a:srgbClr val="00007D"/>
    <a:srgbClr val="D519B1"/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54" d="100"/>
          <a:sy n="54" d="100"/>
        </p:scale>
        <p:origin x="-1632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0772A-4224-4E28-A349-7C427E347647}" type="slidenum">
              <a:rPr lang="en-US"/>
              <a:pPr/>
              <a:t>5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9F4BD-3FEB-4C47-8430-E17D627FB454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058809-D33A-44D8-9FD4-48124936EE53}" type="slidenum">
              <a:rPr lang="en-US"/>
              <a:pPr/>
              <a:t>10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1A0E-272A-4625-A47C-E59BBD0E6C9C}" type="slidenum">
              <a:rPr lang="en-US"/>
              <a:pPr/>
              <a:t>11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D9454-925B-479B-B80A-855AE6146797}" type="slidenum">
              <a:rPr lang="en-US"/>
              <a:pPr/>
              <a:t>16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B99454D-EEDF-4AA3-9607-755096ADFF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228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Transportation  Problem and Related Topics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431272"/>
            <a:ext cx="9144000" cy="2438400"/>
          </a:xfrm>
        </p:spPr>
        <p:txBody>
          <a:bodyPr/>
          <a:lstStyle/>
          <a:p>
            <a:r>
              <a:rPr lang="en-US" sz="6600" dirty="0" smtClean="0"/>
              <a:t>Transportation Problem  and Related Topics</a:t>
            </a:r>
            <a:endParaRPr lang="en-US" sz="6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endParaRPr lang="en-US" sz="3200" b="1" i="1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 b="1" i="1">
              <a:latin typeface="Arial" charset="0"/>
            </a:endParaRPr>
          </a:p>
        </p:txBody>
      </p:sp>
      <p:graphicFrame>
        <p:nvGraphicFramePr>
          <p:cNvPr id="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232025"/>
              </p:ext>
            </p:extLst>
          </p:nvPr>
        </p:nvGraphicFramePr>
        <p:xfrm>
          <a:off x="4495800" y="4782847"/>
          <a:ext cx="630238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7" name="Clip" r:id="rId3" imgW="2049120" imgH="3659040" progId="MS_ClipArt_Gallery.2">
                  <p:embed/>
                </p:oleObj>
              </mc:Choice>
              <mc:Fallback>
                <p:oleObj name="Clip" r:id="rId3" imgW="2049120" imgH="365904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782847"/>
                        <a:ext cx="630238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357217"/>
              </p:ext>
            </p:extLst>
          </p:nvPr>
        </p:nvGraphicFramePr>
        <p:xfrm>
          <a:off x="9144000" y="40386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8" name="Clip" r:id="rId5" imgW="3660480" imgH="954000" progId="MS_ClipArt_Gallery.2">
                  <p:embed/>
                </p:oleObj>
              </mc:Choice>
              <mc:Fallback>
                <p:oleObj name="Clip" r:id="rId5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0" y="40386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82289"/>
              </p:ext>
            </p:extLst>
          </p:nvPr>
        </p:nvGraphicFramePr>
        <p:xfrm>
          <a:off x="6781800" y="4215434"/>
          <a:ext cx="1617663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9" name="Clip" r:id="rId7" imgW="2193840" imgH="3657600" progId="MS_ClipArt_Gallery.2">
                  <p:embed/>
                </p:oleObj>
              </mc:Choice>
              <mc:Fallback>
                <p:oleObj name="Clip" r:id="rId7" imgW="2193840" imgH="36576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15434"/>
                        <a:ext cx="1617663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387330"/>
              </p:ext>
            </p:extLst>
          </p:nvPr>
        </p:nvGraphicFramePr>
        <p:xfrm>
          <a:off x="-1793875" y="22860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0" name="Clip" r:id="rId9" imgW="3662280" imgH="925200" progId="MS_ClipArt_Gallery.2">
                  <p:embed/>
                </p:oleObj>
              </mc:Choice>
              <mc:Fallback>
                <p:oleObj name="Clip" r:id="rId9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22860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944088"/>
              </p:ext>
            </p:extLst>
          </p:nvPr>
        </p:nvGraphicFramePr>
        <p:xfrm>
          <a:off x="228600" y="3903327"/>
          <a:ext cx="23622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1" name="Clip" r:id="rId11" imgW="2960640" imgH="3662280" progId="MS_ClipArt_Gallery.2">
                  <p:embed/>
                </p:oleObj>
              </mc:Choice>
              <mc:Fallback>
                <p:oleObj name="Clip" r:id="rId11" imgW="2960640" imgH="366228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903327"/>
                        <a:ext cx="2362200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8"/>
          <p:cNvGrpSpPr>
            <a:grpSpLocks/>
          </p:cNvGrpSpPr>
          <p:nvPr/>
        </p:nvGrpSpPr>
        <p:grpSpPr bwMode="auto">
          <a:xfrm rot="738238">
            <a:off x="-4572000" y="2819400"/>
            <a:ext cx="3946525" cy="1697038"/>
            <a:chOff x="3240" y="2628"/>
            <a:chExt cx="2486" cy="1069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3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4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5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6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7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69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0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1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2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3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4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79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4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1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2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93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94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95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96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97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98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99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0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1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2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15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117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19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21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Freeform 123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26" name="Object 1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6339081"/>
              </p:ext>
            </p:extLst>
          </p:nvPr>
        </p:nvGraphicFramePr>
        <p:xfrm>
          <a:off x="9144000" y="45720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2" name="Clip" r:id="rId13" imgW="3660480" imgH="954000" progId="MS_ClipArt_Gallery.2">
                  <p:embed/>
                </p:oleObj>
              </mc:Choice>
              <mc:Fallback>
                <p:oleObj name="Clip" r:id="rId13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0" y="45720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1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643294"/>
              </p:ext>
            </p:extLst>
          </p:nvPr>
        </p:nvGraphicFramePr>
        <p:xfrm>
          <a:off x="9601200" y="6307138"/>
          <a:ext cx="19050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3" name="Clip" r:id="rId14" imgW="3660480" imgH="954000" progId="MS_ClipArt_Gallery.2">
                  <p:embed/>
                </p:oleObj>
              </mc:Choice>
              <mc:Fallback>
                <p:oleObj name="Clip" r:id="rId14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1200" y="6307138"/>
                        <a:ext cx="190500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1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694969"/>
              </p:ext>
            </p:extLst>
          </p:nvPr>
        </p:nvGraphicFramePr>
        <p:xfrm>
          <a:off x="9448800" y="54864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4" name="Clip" r:id="rId15" imgW="3660480" imgH="954000" progId="MS_ClipArt_Gallery.2">
                  <p:embed/>
                </p:oleObj>
              </mc:Choice>
              <mc:Fallback>
                <p:oleObj name="Clip" r:id="rId15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54864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1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479597"/>
              </p:ext>
            </p:extLst>
          </p:nvPr>
        </p:nvGraphicFramePr>
        <p:xfrm>
          <a:off x="9525000" y="4800600"/>
          <a:ext cx="19050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" name="Clip" r:id="rId16" imgW="3660480" imgH="954000" progId="MS_ClipArt_Gallery.2">
                  <p:embed/>
                </p:oleObj>
              </mc:Choice>
              <mc:Fallback>
                <p:oleObj name="Clip" r:id="rId16" imgW="3660480" imgH="9540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0" y="4800600"/>
                        <a:ext cx="19050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0" name="Group 128"/>
          <p:cNvGrpSpPr>
            <a:grpSpLocks/>
          </p:cNvGrpSpPr>
          <p:nvPr/>
        </p:nvGrpSpPr>
        <p:grpSpPr bwMode="auto">
          <a:xfrm rot="738238">
            <a:off x="-4267200" y="5562600"/>
            <a:ext cx="3946525" cy="1697038"/>
            <a:chOff x="3240" y="2628"/>
            <a:chExt cx="2486" cy="1069"/>
          </a:xfrm>
        </p:grpSpPr>
        <p:sp>
          <p:nvSpPr>
            <p:cNvPr id="131" name="Freeform 129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130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131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132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133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34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35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36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37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8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39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40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41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42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43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44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145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146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147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48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49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50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51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152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53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54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55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156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Freeform 157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58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59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60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61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62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163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Freeform 164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65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66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167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Freeform 168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169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170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Freeform 171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72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73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74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75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76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7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78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79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80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Freeform 181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82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83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4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85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86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87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188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Freeform 189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90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91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92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93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94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95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96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97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198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199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200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201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202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203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204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205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206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207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208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209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Freeform 210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211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212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213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214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215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Freeform 216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217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218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219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20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21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Freeform 222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223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Freeform 224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Freeform 225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Freeform 226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Freeform 227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Freeform 228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Freeform 229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Freeform 230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231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232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233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234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235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Freeform 236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Line 237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238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239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Line 240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Line 241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Line 242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Freeform 243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" name="Group 244"/>
          <p:cNvGrpSpPr>
            <a:grpSpLocks/>
          </p:cNvGrpSpPr>
          <p:nvPr/>
        </p:nvGrpSpPr>
        <p:grpSpPr bwMode="auto">
          <a:xfrm rot="738238">
            <a:off x="-4419600" y="4648200"/>
            <a:ext cx="3946525" cy="1697038"/>
            <a:chOff x="3240" y="2628"/>
            <a:chExt cx="2486" cy="1069"/>
          </a:xfrm>
        </p:grpSpPr>
        <p:sp>
          <p:nvSpPr>
            <p:cNvPr id="247" name="Freeform 245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246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Freeform 247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48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49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50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51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52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253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254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255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256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257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258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259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260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261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262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263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Freeform 264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Freeform 265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Freeform 266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267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Freeform 268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269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270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271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Line 272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" name="Freeform 273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Freeform 274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Freeform 275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" name="Freeform 276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Freeform 277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Freeform 278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Line 279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Freeform 280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Freeform 281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Freeform 282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Line 283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Freeform 284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Line 285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Line 286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Freeform 287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Freeform 288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Freeform 290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Freeform 291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Freeform 293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Freeform 295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Line 296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Freeform 297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Freeform 299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Freeform 300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Freeform 301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Freeform 302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Freeform 303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304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Freeform 305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Freeform 306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Freeform 307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308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Freeform 309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Freeform 310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Freeform 311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Freeform 312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Freeform 313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Freeform 314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Freeform 315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Freeform 316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Freeform 317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Freeform 318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Line 319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Line 320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" name="Line 321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Line 322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Line 323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" name="Line 324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Line 325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Freeform 326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" name="Freeform 328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Freeform 329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Freeform 331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Freeform 332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Freeform 333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Freeform 334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Freeform 335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Freeform 336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Freeform 337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Freeform 338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Freeform 339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Freeform 340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341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Freeform 342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Freeform 343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" name="Freeform 344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Freeform 345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Freeform 346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" name="Freeform 347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Freeform 348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Freeform 349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Freeform 350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Freeform 351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Freeform 352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Line 353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" name="Line 354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Line 355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Line 356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" name="Line 357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" name="Line 358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" name="Freeform 359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2" name="Group 360"/>
          <p:cNvGrpSpPr>
            <a:grpSpLocks/>
          </p:cNvGrpSpPr>
          <p:nvPr/>
        </p:nvGrpSpPr>
        <p:grpSpPr bwMode="auto">
          <a:xfrm rot="738238">
            <a:off x="-4495800" y="3581400"/>
            <a:ext cx="3946525" cy="1697038"/>
            <a:chOff x="3240" y="2628"/>
            <a:chExt cx="2486" cy="1069"/>
          </a:xfrm>
        </p:grpSpPr>
        <p:sp>
          <p:nvSpPr>
            <p:cNvPr id="363" name="Freeform 361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4" name="Freeform 362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Freeform 363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Freeform 364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7" name="Freeform 365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" name="Freeform 366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" name="Freeform 367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" name="Freeform 368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" name="Freeform 369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" name="Freeform 370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Freeform 371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Freeform 372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Freeform 373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374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Freeform 375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Freeform 376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377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378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Freeform 379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" name="Freeform 380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Freeform 381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Freeform 382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" name="Freeform 383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" name="Freeform 384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" name="Freeform 385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" name="Freeform 386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" name="Freeform 387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" name="Line 388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Freeform 389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" name="Freeform 390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" name="Freeform 391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4" name="Freeform 392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5" name="Freeform 393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6" name="Freeform 394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7" name="Line 395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Freeform 396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" name="Freeform 397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" name="Freeform 398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" name="Line 399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Freeform 400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3" name="Line 401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Line 402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Freeform 403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Freeform 404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7" name="Freeform 405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8" name="Freeform 406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Freeform 407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Freeform 408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" name="Freeform 409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" name="Freeform 410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" name="Freeform 411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Line 412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Freeform 413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" name="Freeform 414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" name="Freeform 415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" name="Freeform 416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" name="Freeform 417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" name="Freeform 418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1" name="Freeform 419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2" name="Line 420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Freeform 421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Freeform 422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" name="Freeform 423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" name="Freeform 424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" name="Freeform 425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8" name="Freeform 426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9" name="Freeform 427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" name="Freeform 428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" name="Freeform 429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" name="Freeform 430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" name="Freeform 431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" name="Freeform 432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" name="Freeform 433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" name="Freeform 434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7" name="Line 435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Line 436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" name="Line 437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" name="Line 438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Line 439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Line 440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" name="Line 441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Freeform 442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5" name="Freeform 443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6" name="Freeform 444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7" name="Freeform 445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8" name="Freeform 446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9" name="Freeform 447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" name="Freeform 448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" name="Freeform 449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2" name="Freeform 450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" name="Freeform 451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" name="Freeform 452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5" name="Freeform 453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" name="Freeform 454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" name="Freeform 455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" name="Freeform 456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" name="Freeform 457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" name="Freeform 458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" name="Freeform 459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" name="Freeform 460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Freeform 461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" name="Freeform 462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5" name="Freeform 463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Freeform 464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7" name="Freeform 465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8" name="Freeform 466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9" name="Freeform 467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0" name="Freeform 468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" name="Line 469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" name="Line 470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3" name="Line 471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" name="Line 472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5" name="Line 473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6" name="Line 474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7" name="Freeform 475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8" name="Group 476"/>
          <p:cNvGrpSpPr>
            <a:grpSpLocks/>
          </p:cNvGrpSpPr>
          <p:nvPr/>
        </p:nvGrpSpPr>
        <p:grpSpPr bwMode="auto">
          <a:xfrm rot="738238">
            <a:off x="-4419600" y="4648200"/>
            <a:ext cx="3946525" cy="1697038"/>
            <a:chOff x="3240" y="2628"/>
            <a:chExt cx="2486" cy="1069"/>
          </a:xfrm>
        </p:grpSpPr>
        <p:sp>
          <p:nvSpPr>
            <p:cNvPr id="479" name="Freeform 477"/>
            <p:cNvSpPr>
              <a:spLocks/>
            </p:cNvSpPr>
            <p:nvPr/>
          </p:nvSpPr>
          <p:spPr bwMode="auto">
            <a:xfrm>
              <a:off x="3255" y="3330"/>
              <a:ext cx="1133" cy="243"/>
            </a:xfrm>
            <a:custGeom>
              <a:avLst/>
              <a:gdLst>
                <a:gd name="T0" fmla="*/ 0 w 1133"/>
                <a:gd name="T1" fmla="*/ 0 h 243"/>
                <a:gd name="T2" fmla="*/ 1132 w 1133"/>
                <a:gd name="T3" fmla="*/ 10 h 243"/>
                <a:gd name="T4" fmla="*/ 1122 w 1133"/>
                <a:gd name="T5" fmla="*/ 77 h 243"/>
                <a:gd name="T6" fmla="*/ 1122 w 1133"/>
                <a:gd name="T7" fmla="*/ 187 h 243"/>
                <a:gd name="T8" fmla="*/ 712 w 1133"/>
                <a:gd name="T9" fmla="*/ 187 h 243"/>
                <a:gd name="T10" fmla="*/ 712 w 1133"/>
                <a:gd name="T11" fmla="*/ 154 h 243"/>
                <a:gd name="T12" fmla="*/ 702 w 1133"/>
                <a:gd name="T13" fmla="*/ 121 h 243"/>
                <a:gd name="T14" fmla="*/ 693 w 1133"/>
                <a:gd name="T15" fmla="*/ 88 h 243"/>
                <a:gd name="T16" fmla="*/ 474 w 1133"/>
                <a:gd name="T17" fmla="*/ 88 h 243"/>
                <a:gd name="T18" fmla="*/ 456 w 1133"/>
                <a:gd name="T19" fmla="*/ 242 h 243"/>
                <a:gd name="T20" fmla="*/ 109 w 1133"/>
                <a:gd name="T21" fmla="*/ 220 h 243"/>
                <a:gd name="T22" fmla="*/ 0 w 1133"/>
                <a:gd name="T2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33" h="243">
                  <a:moveTo>
                    <a:pt x="0" y="0"/>
                  </a:moveTo>
                  <a:lnTo>
                    <a:pt x="1132" y="10"/>
                  </a:lnTo>
                  <a:lnTo>
                    <a:pt x="1122" y="77"/>
                  </a:lnTo>
                  <a:lnTo>
                    <a:pt x="1122" y="187"/>
                  </a:lnTo>
                  <a:lnTo>
                    <a:pt x="712" y="187"/>
                  </a:lnTo>
                  <a:lnTo>
                    <a:pt x="712" y="154"/>
                  </a:lnTo>
                  <a:lnTo>
                    <a:pt x="702" y="121"/>
                  </a:lnTo>
                  <a:lnTo>
                    <a:pt x="693" y="88"/>
                  </a:lnTo>
                  <a:lnTo>
                    <a:pt x="474" y="88"/>
                  </a:lnTo>
                  <a:lnTo>
                    <a:pt x="456" y="242"/>
                  </a:lnTo>
                  <a:lnTo>
                    <a:pt x="109" y="220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" name="Freeform 478"/>
            <p:cNvSpPr>
              <a:spLocks/>
            </p:cNvSpPr>
            <p:nvPr/>
          </p:nvSpPr>
          <p:spPr bwMode="auto">
            <a:xfrm>
              <a:off x="3862" y="2628"/>
              <a:ext cx="1826" cy="661"/>
            </a:xfrm>
            <a:custGeom>
              <a:avLst/>
              <a:gdLst>
                <a:gd name="T0" fmla="*/ 44 w 1826"/>
                <a:gd name="T1" fmla="*/ 76 h 661"/>
                <a:gd name="T2" fmla="*/ 1752 w 1826"/>
                <a:gd name="T3" fmla="*/ 55 h 661"/>
                <a:gd name="T4" fmla="*/ 1761 w 1826"/>
                <a:gd name="T5" fmla="*/ 0 h 661"/>
                <a:gd name="T6" fmla="*/ 1815 w 1826"/>
                <a:gd name="T7" fmla="*/ 0 h 661"/>
                <a:gd name="T8" fmla="*/ 1825 w 1826"/>
                <a:gd name="T9" fmla="*/ 22 h 661"/>
                <a:gd name="T10" fmla="*/ 1815 w 1826"/>
                <a:gd name="T11" fmla="*/ 76 h 661"/>
                <a:gd name="T12" fmla="*/ 1825 w 1826"/>
                <a:gd name="T13" fmla="*/ 648 h 661"/>
                <a:gd name="T14" fmla="*/ 1802 w 1826"/>
                <a:gd name="T15" fmla="*/ 660 h 661"/>
                <a:gd name="T16" fmla="*/ 1788 w 1826"/>
                <a:gd name="T17" fmla="*/ 648 h 661"/>
                <a:gd name="T18" fmla="*/ 50 w 1826"/>
                <a:gd name="T19" fmla="*/ 648 h 661"/>
                <a:gd name="T20" fmla="*/ 44 w 1826"/>
                <a:gd name="T21" fmla="*/ 516 h 661"/>
                <a:gd name="T22" fmla="*/ 40 w 1826"/>
                <a:gd name="T23" fmla="*/ 396 h 661"/>
                <a:gd name="T24" fmla="*/ 26 w 1826"/>
                <a:gd name="T25" fmla="*/ 340 h 661"/>
                <a:gd name="T26" fmla="*/ 8 w 1826"/>
                <a:gd name="T27" fmla="*/ 296 h 661"/>
                <a:gd name="T28" fmla="*/ 0 w 1826"/>
                <a:gd name="T29" fmla="*/ 286 h 661"/>
                <a:gd name="T30" fmla="*/ 8 w 1826"/>
                <a:gd name="T31" fmla="*/ 220 h 661"/>
                <a:gd name="T32" fmla="*/ 22 w 1826"/>
                <a:gd name="T33" fmla="*/ 132 h 661"/>
                <a:gd name="T34" fmla="*/ 26 w 1826"/>
                <a:gd name="T35" fmla="*/ 98 h 661"/>
                <a:gd name="T36" fmla="*/ 36 w 1826"/>
                <a:gd name="T37" fmla="*/ 76 h 661"/>
                <a:gd name="T38" fmla="*/ 44 w 1826"/>
                <a:gd name="T39" fmla="*/ 76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6" h="661">
                  <a:moveTo>
                    <a:pt x="44" y="76"/>
                  </a:moveTo>
                  <a:lnTo>
                    <a:pt x="1752" y="55"/>
                  </a:lnTo>
                  <a:lnTo>
                    <a:pt x="1761" y="0"/>
                  </a:lnTo>
                  <a:lnTo>
                    <a:pt x="1815" y="0"/>
                  </a:lnTo>
                  <a:lnTo>
                    <a:pt x="1825" y="22"/>
                  </a:lnTo>
                  <a:lnTo>
                    <a:pt x="1815" y="76"/>
                  </a:lnTo>
                  <a:lnTo>
                    <a:pt x="1825" y="648"/>
                  </a:lnTo>
                  <a:lnTo>
                    <a:pt x="1802" y="660"/>
                  </a:lnTo>
                  <a:lnTo>
                    <a:pt x="1788" y="648"/>
                  </a:lnTo>
                  <a:lnTo>
                    <a:pt x="50" y="648"/>
                  </a:lnTo>
                  <a:lnTo>
                    <a:pt x="44" y="516"/>
                  </a:lnTo>
                  <a:lnTo>
                    <a:pt x="40" y="396"/>
                  </a:lnTo>
                  <a:lnTo>
                    <a:pt x="26" y="340"/>
                  </a:lnTo>
                  <a:lnTo>
                    <a:pt x="8" y="296"/>
                  </a:lnTo>
                  <a:lnTo>
                    <a:pt x="0" y="286"/>
                  </a:lnTo>
                  <a:lnTo>
                    <a:pt x="8" y="220"/>
                  </a:lnTo>
                  <a:lnTo>
                    <a:pt x="22" y="132"/>
                  </a:lnTo>
                  <a:lnTo>
                    <a:pt x="26" y="98"/>
                  </a:lnTo>
                  <a:lnTo>
                    <a:pt x="36" y="76"/>
                  </a:lnTo>
                  <a:lnTo>
                    <a:pt x="44" y="76"/>
                  </a:lnTo>
                </a:path>
              </a:pathLst>
            </a:custGeom>
            <a:solidFill>
              <a:srgbClr val="ABABAB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" name="Freeform 479"/>
            <p:cNvSpPr>
              <a:spLocks/>
            </p:cNvSpPr>
            <p:nvPr/>
          </p:nvSpPr>
          <p:spPr bwMode="auto">
            <a:xfrm>
              <a:off x="3906" y="2638"/>
              <a:ext cx="1777" cy="82"/>
            </a:xfrm>
            <a:custGeom>
              <a:avLst/>
              <a:gdLst>
                <a:gd name="T0" fmla="*/ 1776 w 1777"/>
                <a:gd name="T1" fmla="*/ 0 h 82"/>
                <a:gd name="T2" fmla="*/ 1742 w 1777"/>
                <a:gd name="T3" fmla="*/ 0 h 82"/>
                <a:gd name="T4" fmla="*/ 1719 w 1777"/>
                <a:gd name="T5" fmla="*/ 0 h 82"/>
                <a:gd name="T6" fmla="*/ 1708 w 1777"/>
                <a:gd name="T7" fmla="*/ 29 h 82"/>
                <a:gd name="T8" fmla="*/ 1702 w 1777"/>
                <a:gd name="T9" fmla="*/ 41 h 82"/>
                <a:gd name="T10" fmla="*/ 0 w 1777"/>
                <a:gd name="T11" fmla="*/ 71 h 82"/>
                <a:gd name="T12" fmla="*/ 0 w 1777"/>
                <a:gd name="T1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7" h="82">
                  <a:moveTo>
                    <a:pt x="1776" y="0"/>
                  </a:moveTo>
                  <a:lnTo>
                    <a:pt x="1742" y="0"/>
                  </a:lnTo>
                  <a:lnTo>
                    <a:pt x="1719" y="0"/>
                  </a:lnTo>
                  <a:lnTo>
                    <a:pt x="1708" y="29"/>
                  </a:lnTo>
                  <a:lnTo>
                    <a:pt x="1702" y="41"/>
                  </a:lnTo>
                  <a:lnTo>
                    <a:pt x="0" y="71"/>
                  </a:lnTo>
                  <a:lnTo>
                    <a:pt x="0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2" name="Freeform 480"/>
            <p:cNvSpPr>
              <a:spLocks/>
            </p:cNvSpPr>
            <p:nvPr/>
          </p:nvSpPr>
          <p:spPr bwMode="auto">
            <a:xfrm>
              <a:off x="3744" y="3152"/>
              <a:ext cx="144" cy="211"/>
            </a:xfrm>
            <a:custGeom>
              <a:avLst/>
              <a:gdLst>
                <a:gd name="T0" fmla="*/ 74 w 144"/>
                <a:gd name="T1" fmla="*/ 41 h 211"/>
                <a:gd name="T2" fmla="*/ 80 w 144"/>
                <a:gd name="T3" fmla="*/ 30 h 211"/>
                <a:gd name="T4" fmla="*/ 114 w 144"/>
                <a:gd name="T5" fmla="*/ 30 h 211"/>
                <a:gd name="T6" fmla="*/ 109 w 144"/>
                <a:gd name="T7" fmla="*/ 41 h 211"/>
                <a:gd name="T8" fmla="*/ 109 w 144"/>
                <a:gd name="T9" fmla="*/ 73 h 211"/>
                <a:gd name="T10" fmla="*/ 120 w 144"/>
                <a:gd name="T11" fmla="*/ 93 h 211"/>
                <a:gd name="T12" fmla="*/ 143 w 144"/>
                <a:gd name="T13" fmla="*/ 136 h 211"/>
                <a:gd name="T14" fmla="*/ 143 w 144"/>
                <a:gd name="T15" fmla="*/ 158 h 211"/>
                <a:gd name="T16" fmla="*/ 143 w 144"/>
                <a:gd name="T17" fmla="*/ 187 h 211"/>
                <a:gd name="T18" fmla="*/ 137 w 144"/>
                <a:gd name="T19" fmla="*/ 198 h 211"/>
                <a:gd name="T20" fmla="*/ 103 w 144"/>
                <a:gd name="T21" fmla="*/ 210 h 211"/>
                <a:gd name="T22" fmla="*/ 62 w 144"/>
                <a:gd name="T23" fmla="*/ 198 h 211"/>
                <a:gd name="T24" fmla="*/ 34 w 144"/>
                <a:gd name="T25" fmla="*/ 187 h 211"/>
                <a:gd name="T26" fmla="*/ 0 w 144"/>
                <a:gd name="T27" fmla="*/ 187 h 211"/>
                <a:gd name="T28" fmla="*/ 0 w 144"/>
                <a:gd name="T29" fmla="*/ 167 h 211"/>
                <a:gd name="T30" fmla="*/ 0 w 144"/>
                <a:gd name="T31" fmla="*/ 126 h 211"/>
                <a:gd name="T32" fmla="*/ 0 w 144"/>
                <a:gd name="T33" fmla="*/ 116 h 211"/>
                <a:gd name="T34" fmla="*/ 17 w 144"/>
                <a:gd name="T35" fmla="*/ 83 h 211"/>
                <a:gd name="T36" fmla="*/ 34 w 144"/>
                <a:gd name="T37" fmla="*/ 83 h 211"/>
                <a:gd name="T38" fmla="*/ 56 w 144"/>
                <a:gd name="T39" fmla="*/ 73 h 211"/>
                <a:gd name="T40" fmla="*/ 68 w 144"/>
                <a:gd name="T41" fmla="*/ 41 h 211"/>
                <a:gd name="T42" fmla="*/ 85 w 144"/>
                <a:gd name="T43" fmla="*/ 0 h 211"/>
                <a:gd name="T44" fmla="*/ 74 w 144"/>
                <a:gd name="T45" fmla="*/ 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" h="211">
                  <a:moveTo>
                    <a:pt x="74" y="41"/>
                  </a:moveTo>
                  <a:lnTo>
                    <a:pt x="80" y="30"/>
                  </a:lnTo>
                  <a:lnTo>
                    <a:pt x="114" y="30"/>
                  </a:lnTo>
                  <a:lnTo>
                    <a:pt x="109" y="41"/>
                  </a:lnTo>
                  <a:lnTo>
                    <a:pt x="109" y="73"/>
                  </a:lnTo>
                  <a:lnTo>
                    <a:pt x="120" y="93"/>
                  </a:lnTo>
                  <a:lnTo>
                    <a:pt x="143" y="136"/>
                  </a:lnTo>
                  <a:lnTo>
                    <a:pt x="143" y="158"/>
                  </a:lnTo>
                  <a:lnTo>
                    <a:pt x="143" y="187"/>
                  </a:lnTo>
                  <a:lnTo>
                    <a:pt x="137" y="198"/>
                  </a:lnTo>
                  <a:lnTo>
                    <a:pt x="103" y="210"/>
                  </a:lnTo>
                  <a:lnTo>
                    <a:pt x="62" y="198"/>
                  </a:lnTo>
                  <a:lnTo>
                    <a:pt x="34" y="187"/>
                  </a:lnTo>
                  <a:lnTo>
                    <a:pt x="0" y="187"/>
                  </a:lnTo>
                  <a:lnTo>
                    <a:pt x="0" y="167"/>
                  </a:lnTo>
                  <a:lnTo>
                    <a:pt x="0" y="126"/>
                  </a:lnTo>
                  <a:lnTo>
                    <a:pt x="0" y="116"/>
                  </a:lnTo>
                  <a:lnTo>
                    <a:pt x="17" y="83"/>
                  </a:lnTo>
                  <a:lnTo>
                    <a:pt x="34" y="83"/>
                  </a:lnTo>
                  <a:lnTo>
                    <a:pt x="56" y="73"/>
                  </a:lnTo>
                  <a:lnTo>
                    <a:pt x="68" y="41"/>
                  </a:lnTo>
                  <a:lnTo>
                    <a:pt x="85" y="0"/>
                  </a:lnTo>
                  <a:lnTo>
                    <a:pt x="74" y="41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3" name="Freeform 481"/>
            <p:cNvSpPr>
              <a:spLocks/>
            </p:cNvSpPr>
            <p:nvPr/>
          </p:nvSpPr>
          <p:spPr bwMode="auto">
            <a:xfrm>
              <a:off x="4106" y="3236"/>
              <a:ext cx="245" cy="147"/>
            </a:xfrm>
            <a:custGeom>
              <a:avLst/>
              <a:gdLst>
                <a:gd name="T0" fmla="*/ 152 w 245"/>
                <a:gd name="T1" fmla="*/ 42 h 147"/>
                <a:gd name="T2" fmla="*/ 147 w 245"/>
                <a:gd name="T3" fmla="*/ 42 h 147"/>
                <a:gd name="T4" fmla="*/ 119 w 245"/>
                <a:gd name="T5" fmla="*/ 52 h 147"/>
                <a:gd name="T6" fmla="*/ 136 w 245"/>
                <a:gd name="T7" fmla="*/ 52 h 147"/>
                <a:gd name="T8" fmla="*/ 159 w 245"/>
                <a:gd name="T9" fmla="*/ 52 h 147"/>
                <a:gd name="T10" fmla="*/ 181 w 245"/>
                <a:gd name="T11" fmla="*/ 52 h 147"/>
                <a:gd name="T12" fmla="*/ 215 w 245"/>
                <a:gd name="T13" fmla="*/ 74 h 147"/>
                <a:gd name="T14" fmla="*/ 227 w 245"/>
                <a:gd name="T15" fmla="*/ 94 h 147"/>
                <a:gd name="T16" fmla="*/ 244 w 245"/>
                <a:gd name="T17" fmla="*/ 137 h 147"/>
                <a:gd name="T18" fmla="*/ 222 w 245"/>
                <a:gd name="T19" fmla="*/ 146 h 147"/>
                <a:gd name="T20" fmla="*/ 193 w 245"/>
                <a:gd name="T21" fmla="*/ 137 h 147"/>
                <a:gd name="T22" fmla="*/ 102 w 245"/>
                <a:gd name="T23" fmla="*/ 125 h 147"/>
                <a:gd name="T24" fmla="*/ 0 w 245"/>
                <a:gd name="T25" fmla="*/ 125 h 147"/>
                <a:gd name="T26" fmla="*/ 0 w 245"/>
                <a:gd name="T27" fmla="*/ 103 h 147"/>
                <a:gd name="T28" fmla="*/ 10 w 245"/>
                <a:gd name="T29" fmla="*/ 94 h 147"/>
                <a:gd name="T30" fmla="*/ 16 w 245"/>
                <a:gd name="T31" fmla="*/ 83 h 147"/>
                <a:gd name="T32" fmla="*/ 16 w 245"/>
                <a:gd name="T33" fmla="*/ 62 h 147"/>
                <a:gd name="T34" fmla="*/ 22 w 245"/>
                <a:gd name="T35" fmla="*/ 42 h 147"/>
                <a:gd name="T36" fmla="*/ 62 w 245"/>
                <a:gd name="T37" fmla="*/ 42 h 147"/>
                <a:gd name="T38" fmla="*/ 107 w 245"/>
                <a:gd name="T39" fmla="*/ 32 h 147"/>
                <a:gd name="T40" fmla="*/ 107 w 245"/>
                <a:gd name="T41" fmla="*/ 21 h 147"/>
                <a:gd name="T42" fmla="*/ 107 w 245"/>
                <a:gd name="T43" fmla="*/ 0 h 147"/>
                <a:gd name="T44" fmla="*/ 175 w 245"/>
                <a:gd name="T45" fmla="*/ 7 h 147"/>
                <a:gd name="T46" fmla="*/ 152 w 245"/>
                <a:gd name="T47" fmla="*/ 4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5" h="147">
                  <a:moveTo>
                    <a:pt x="152" y="42"/>
                  </a:moveTo>
                  <a:lnTo>
                    <a:pt x="147" y="42"/>
                  </a:lnTo>
                  <a:lnTo>
                    <a:pt x="119" y="52"/>
                  </a:lnTo>
                  <a:lnTo>
                    <a:pt x="136" y="52"/>
                  </a:lnTo>
                  <a:lnTo>
                    <a:pt x="159" y="52"/>
                  </a:lnTo>
                  <a:lnTo>
                    <a:pt x="181" y="52"/>
                  </a:lnTo>
                  <a:lnTo>
                    <a:pt x="215" y="74"/>
                  </a:lnTo>
                  <a:lnTo>
                    <a:pt x="227" y="94"/>
                  </a:lnTo>
                  <a:lnTo>
                    <a:pt x="244" y="137"/>
                  </a:lnTo>
                  <a:lnTo>
                    <a:pt x="222" y="146"/>
                  </a:lnTo>
                  <a:lnTo>
                    <a:pt x="193" y="137"/>
                  </a:lnTo>
                  <a:lnTo>
                    <a:pt x="102" y="125"/>
                  </a:lnTo>
                  <a:lnTo>
                    <a:pt x="0" y="125"/>
                  </a:lnTo>
                  <a:lnTo>
                    <a:pt x="0" y="103"/>
                  </a:lnTo>
                  <a:lnTo>
                    <a:pt x="10" y="94"/>
                  </a:lnTo>
                  <a:lnTo>
                    <a:pt x="16" y="83"/>
                  </a:lnTo>
                  <a:lnTo>
                    <a:pt x="16" y="62"/>
                  </a:lnTo>
                  <a:lnTo>
                    <a:pt x="22" y="42"/>
                  </a:lnTo>
                  <a:lnTo>
                    <a:pt x="62" y="42"/>
                  </a:lnTo>
                  <a:lnTo>
                    <a:pt x="107" y="32"/>
                  </a:lnTo>
                  <a:lnTo>
                    <a:pt x="107" y="21"/>
                  </a:lnTo>
                  <a:lnTo>
                    <a:pt x="107" y="0"/>
                  </a:lnTo>
                  <a:lnTo>
                    <a:pt x="175" y="7"/>
                  </a:lnTo>
                  <a:lnTo>
                    <a:pt x="152" y="42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4" name="Freeform 482"/>
            <p:cNvSpPr>
              <a:spLocks/>
            </p:cNvSpPr>
            <p:nvPr/>
          </p:nvSpPr>
          <p:spPr bwMode="auto">
            <a:xfrm>
              <a:off x="3807" y="3083"/>
              <a:ext cx="32" cy="122"/>
            </a:xfrm>
            <a:custGeom>
              <a:avLst/>
              <a:gdLst>
                <a:gd name="T0" fmla="*/ 19 w 32"/>
                <a:gd name="T1" fmla="*/ 0 h 122"/>
                <a:gd name="T2" fmla="*/ 14 w 32"/>
                <a:gd name="T3" fmla="*/ 13 h 122"/>
                <a:gd name="T4" fmla="*/ 0 w 32"/>
                <a:gd name="T5" fmla="*/ 110 h 122"/>
                <a:gd name="T6" fmla="*/ 16 w 32"/>
                <a:gd name="T7" fmla="*/ 121 h 122"/>
                <a:gd name="T8" fmla="*/ 31 w 32"/>
                <a:gd name="T9" fmla="*/ 21 h 122"/>
                <a:gd name="T10" fmla="*/ 25 w 32"/>
                <a:gd name="T11" fmla="*/ 34 h 122"/>
                <a:gd name="T12" fmla="*/ 19 w 32"/>
                <a:gd name="T13" fmla="*/ 0 h 122"/>
                <a:gd name="T14" fmla="*/ 14 w 32"/>
                <a:gd name="T15" fmla="*/ 2 h 122"/>
                <a:gd name="T16" fmla="*/ 14 w 32"/>
                <a:gd name="T17" fmla="*/ 13 h 122"/>
                <a:gd name="T18" fmla="*/ 19 w 3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2">
                  <a:moveTo>
                    <a:pt x="19" y="0"/>
                  </a:moveTo>
                  <a:lnTo>
                    <a:pt x="14" y="13"/>
                  </a:lnTo>
                  <a:lnTo>
                    <a:pt x="0" y="110"/>
                  </a:lnTo>
                  <a:lnTo>
                    <a:pt x="16" y="121"/>
                  </a:lnTo>
                  <a:lnTo>
                    <a:pt x="31" y="21"/>
                  </a:lnTo>
                  <a:lnTo>
                    <a:pt x="25" y="34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4" y="13"/>
                  </a:lnTo>
                  <a:lnTo>
                    <a:pt x="1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5" name="Freeform 483"/>
            <p:cNvSpPr>
              <a:spLocks/>
            </p:cNvSpPr>
            <p:nvPr/>
          </p:nvSpPr>
          <p:spPr bwMode="auto">
            <a:xfrm>
              <a:off x="3826" y="3071"/>
              <a:ext cx="28" cy="50"/>
            </a:xfrm>
            <a:custGeom>
              <a:avLst/>
              <a:gdLst>
                <a:gd name="T0" fmla="*/ 27 w 28"/>
                <a:gd name="T1" fmla="*/ 4 h 50"/>
                <a:gd name="T2" fmla="*/ 19 w 28"/>
                <a:gd name="T3" fmla="*/ 2 h 50"/>
                <a:gd name="T4" fmla="*/ 0 w 28"/>
                <a:gd name="T5" fmla="*/ 13 h 50"/>
                <a:gd name="T6" fmla="*/ 5 w 28"/>
                <a:gd name="T7" fmla="*/ 49 h 50"/>
                <a:gd name="T8" fmla="*/ 24 w 28"/>
                <a:gd name="T9" fmla="*/ 37 h 50"/>
                <a:gd name="T10" fmla="*/ 16 w 28"/>
                <a:gd name="T11" fmla="*/ 35 h 50"/>
                <a:gd name="T12" fmla="*/ 27 w 28"/>
                <a:gd name="T13" fmla="*/ 4 h 50"/>
                <a:gd name="T14" fmla="*/ 23 w 28"/>
                <a:gd name="T15" fmla="*/ 0 h 50"/>
                <a:gd name="T16" fmla="*/ 19 w 28"/>
                <a:gd name="T17" fmla="*/ 2 h 50"/>
                <a:gd name="T18" fmla="*/ 27 w 28"/>
                <a:gd name="T1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50">
                  <a:moveTo>
                    <a:pt x="27" y="4"/>
                  </a:moveTo>
                  <a:lnTo>
                    <a:pt x="19" y="2"/>
                  </a:lnTo>
                  <a:lnTo>
                    <a:pt x="0" y="13"/>
                  </a:lnTo>
                  <a:lnTo>
                    <a:pt x="5" y="49"/>
                  </a:lnTo>
                  <a:lnTo>
                    <a:pt x="24" y="37"/>
                  </a:lnTo>
                  <a:lnTo>
                    <a:pt x="16" y="35"/>
                  </a:lnTo>
                  <a:lnTo>
                    <a:pt x="27" y="4"/>
                  </a:lnTo>
                  <a:lnTo>
                    <a:pt x="23" y="0"/>
                  </a:lnTo>
                  <a:lnTo>
                    <a:pt x="19" y="2"/>
                  </a:lnTo>
                  <a:lnTo>
                    <a:pt x="27" y="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6" name="Freeform 484"/>
            <p:cNvSpPr>
              <a:spLocks/>
            </p:cNvSpPr>
            <p:nvPr/>
          </p:nvSpPr>
          <p:spPr bwMode="auto">
            <a:xfrm>
              <a:off x="3842" y="3073"/>
              <a:ext cx="43" cy="66"/>
            </a:xfrm>
            <a:custGeom>
              <a:avLst/>
              <a:gdLst>
                <a:gd name="T0" fmla="*/ 42 w 43"/>
                <a:gd name="T1" fmla="*/ 40 h 66"/>
                <a:gd name="T2" fmla="*/ 38 w 43"/>
                <a:gd name="T3" fmla="*/ 33 h 66"/>
                <a:gd name="T4" fmla="*/ 9 w 43"/>
                <a:gd name="T5" fmla="*/ 0 h 66"/>
                <a:gd name="T6" fmla="*/ 0 w 43"/>
                <a:gd name="T7" fmla="*/ 31 h 66"/>
                <a:gd name="T8" fmla="*/ 29 w 43"/>
                <a:gd name="T9" fmla="*/ 65 h 66"/>
                <a:gd name="T10" fmla="*/ 25 w 43"/>
                <a:gd name="T11" fmla="*/ 58 h 66"/>
                <a:gd name="T12" fmla="*/ 42 w 43"/>
                <a:gd name="T13" fmla="*/ 40 h 66"/>
                <a:gd name="T14" fmla="*/ 40 w 43"/>
                <a:gd name="T15" fmla="*/ 36 h 66"/>
                <a:gd name="T16" fmla="*/ 38 w 43"/>
                <a:gd name="T17" fmla="*/ 33 h 66"/>
                <a:gd name="T18" fmla="*/ 42 w 43"/>
                <a:gd name="T1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66">
                  <a:moveTo>
                    <a:pt x="42" y="40"/>
                  </a:moveTo>
                  <a:lnTo>
                    <a:pt x="38" y="33"/>
                  </a:lnTo>
                  <a:lnTo>
                    <a:pt x="9" y="0"/>
                  </a:lnTo>
                  <a:lnTo>
                    <a:pt x="0" y="31"/>
                  </a:lnTo>
                  <a:lnTo>
                    <a:pt x="29" y="65"/>
                  </a:lnTo>
                  <a:lnTo>
                    <a:pt x="25" y="58"/>
                  </a:lnTo>
                  <a:lnTo>
                    <a:pt x="42" y="40"/>
                  </a:lnTo>
                  <a:lnTo>
                    <a:pt x="40" y="36"/>
                  </a:lnTo>
                  <a:lnTo>
                    <a:pt x="38" y="33"/>
                  </a:lnTo>
                  <a:lnTo>
                    <a:pt x="42" y="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7" name="Freeform 485"/>
            <p:cNvSpPr>
              <a:spLocks/>
            </p:cNvSpPr>
            <p:nvPr/>
          </p:nvSpPr>
          <p:spPr bwMode="auto">
            <a:xfrm>
              <a:off x="3865" y="3115"/>
              <a:ext cx="37" cy="93"/>
            </a:xfrm>
            <a:custGeom>
              <a:avLst/>
              <a:gdLst>
                <a:gd name="T0" fmla="*/ 27 w 37"/>
                <a:gd name="T1" fmla="*/ 55 h 93"/>
                <a:gd name="T2" fmla="*/ 36 w 37"/>
                <a:gd name="T3" fmla="*/ 65 h 93"/>
                <a:gd name="T4" fmla="*/ 16 w 37"/>
                <a:gd name="T5" fmla="*/ 0 h 93"/>
                <a:gd name="T6" fmla="*/ 0 w 37"/>
                <a:gd name="T7" fmla="*/ 17 h 93"/>
                <a:gd name="T8" fmla="*/ 19 w 37"/>
                <a:gd name="T9" fmla="*/ 83 h 93"/>
                <a:gd name="T10" fmla="*/ 27 w 37"/>
                <a:gd name="T11" fmla="*/ 92 h 93"/>
                <a:gd name="T12" fmla="*/ 19 w 37"/>
                <a:gd name="T13" fmla="*/ 83 h 93"/>
                <a:gd name="T14" fmla="*/ 22 w 37"/>
                <a:gd name="T15" fmla="*/ 92 h 93"/>
                <a:gd name="T16" fmla="*/ 27 w 37"/>
                <a:gd name="T17" fmla="*/ 92 h 93"/>
                <a:gd name="T18" fmla="*/ 27 w 37"/>
                <a:gd name="T19" fmla="*/ 5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93">
                  <a:moveTo>
                    <a:pt x="27" y="55"/>
                  </a:moveTo>
                  <a:lnTo>
                    <a:pt x="36" y="65"/>
                  </a:lnTo>
                  <a:lnTo>
                    <a:pt x="16" y="0"/>
                  </a:lnTo>
                  <a:lnTo>
                    <a:pt x="0" y="17"/>
                  </a:lnTo>
                  <a:lnTo>
                    <a:pt x="19" y="83"/>
                  </a:lnTo>
                  <a:lnTo>
                    <a:pt x="27" y="92"/>
                  </a:lnTo>
                  <a:lnTo>
                    <a:pt x="19" y="83"/>
                  </a:lnTo>
                  <a:lnTo>
                    <a:pt x="22" y="92"/>
                  </a:lnTo>
                  <a:lnTo>
                    <a:pt x="27" y="92"/>
                  </a:lnTo>
                  <a:lnTo>
                    <a:pt x="27" y="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8" name="Freeform 486"/>
            <p:cNvSpPr>
              <a:spLocks/>
            </p:cNvSpPr>
            <p:nvPr/>
          </p:nvSpPr>
          <p:spPr bwMode="auto">
            <a:xfrm>
              <a:off x="3894" y="3169"/>
              <a:ext cx="26" cy="51"/>
            </a:xfrm>
            <a:custGeom>
              <a:avLst/>
              <a:gdLst>
                <a:gd name="T0" fmla="*/ 25 w 26"/>
                <a:gd name="T1" fmla="*/ 50 h 51"/>
                <a:gd name="T2" fmla="*/ 23 w 26"/>
                <a:gd name="T3" fmla="*/ 0 h 51"/>
                <a:gd name="T4" fmla="*/ 0 w 26"/>
                <a:gd name="T5" fmla="*/ 0 h 51"/>
                <a:gd name="T6" fmla="*/ 0 w 26"/>
                <a:gd name="T7" fmla="*/ 50 h 51"/>
                <a:gd name="T8" fmla="*/ 23 w 26"/>
                <a:gd name="T9" fmla="*/ 50 h 51"/>
                <a:gd name="T10" fmla="*/ 22 w 26"/>
                <a:gd name="T11" fmla="*/ 0 h 51"/>
                <a:gd name="T12" fmla="*/ 25 w 26"/>
                <a:gd name="T13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51">
                  <a:moveTo>
                    <a:pt x="25" y="5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0" y="50"/>
                  </a:lnTo>
                  <a:lnTo>
                    <a:pt x="23" y="50"/>
                  </a:lnTo>
                  <a:lnTo>
                    <a:pt x="22" y="0"/>
                  </a:lnTo>
                  <a:lnTo>
                    <a:pt x="25" y="5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9" name="Freeform 487"/>
            <p:cNvSpPr>
              <a:spLocks/>
            </p:cNvSpPr>
            <p:nvPr/>
          </p:nvSpPr>
          <p:spPr bwMode="auto">
            <a:xfrm>
              <a:off x="3803" y="3169"/>
              <a:ext cx="105" cy="51"/>
            </a:xfrm>
            <a:custGeom>
              <a:avLst/>
              <a:gdLst>
                <a:gd name="T0" fmla="*/ 3 w 105"/>
                <a:gd name="T1" fmla="*/ 25 h 51"/>
                <a:gd name="T2" fmla="*/ 12 w 105"/>
                <a:gd name="T3" fmla="*/ 48 h 51"/>
                <a:gd name="T4" fmla="*/ 104 w 105"/>
                <a:gd name="T5" fmla="*/ 36 h 51"/>
                <a:gd name="T6" fmla="*/ 102 w 105"/>
                <a:gd name="T7" fmla="*/ 0 h 51"/>
                <a:gd name="T8" fmla="*/ 11 w 105"/>
                <a:gd name="T9" fmla="*/ 11 h 51"/>
                <a:gd name="T10" fmla="*/ 20 w 105"/>
                <a:gd name="T11" fmla="*/ 35 h 51"/>
                <a:gd name="T12" fmla="*/ 3 w 105"/>
                <a:gd name="T13" fmla="*/ 25 h 51"/>
                <a:gd name="T14" fmla="*/ 0 w 105"/>
                <a:gd name="T15" fmla="*/ 50 h 51"/>
                <a:gd name="T16" fmla="*/ 12 w 105"/>
                <a:gd name="T17" fmla="*/ 48 h 51"/>
                <a:gd name="T18" fmla="*/ 3 w 105"/>
                <a:gd name="T1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51">
                  <a:moveTo>
                    <a:pt x="3" y="25"/>
                  </a:moveTo>
                  <a:lnTo>
                    <a:pt x="12" y="48"/>
                  </a:lnTo>
                  <a:lnTo>
                    <a:pt x="104" y="36"/>
                  </a:lnTo>
                  <a:lnTo>
                    <a:pt x="102" y="0"/>
                  </a:lnTo>
                  <a:lnTo>
                    <a:pt x="11" y="11"/>
                  </a:lnTo>
                  <a:lnTo>
                    <a:pt x="20" y="35"/>
                  </a:lnTo>
                  <a:lnTo>
                    <a:pt x="3" y="25"/>
                  </a:lnTo>
                  <a:lnTo>
                    <a:pt x="0" y="50"/>
                  </a:lnTo>
                  <a:lnTo>
                    <a:pt x="12" y="48"/>
                  </a:lnTo>
                  <a:lnTo>
                    <a:pt x="3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Freeform 488"/>
            <p:cNvSpPr>
              <a:spLocks/>
            </p:cNvSpPr>
            <p:nvPr/>
          </p:nvSpPr>
          <p:spPr bwMode="auto">
            <a:xfrm>
              <a:off x="3771" y="3041"/>
              <a:ext cx="50" cy="198"/>
            </a:xfrm>
            <a:custGeom>
              <a:avLst/>
              <a:gdLst>
                <a:gd name="T0" fmla="*/ 38 w 50"/>
                <a:gd name="T1" fmla="*/ 0 h 198"/>
                <a:gd name="T2" fmla="*/ 32 w 50"/>
                <a:gd name="T3" fmla="*/ 10 h 198"/>
                <a:gd name="T4" fmla="*/ 0 w 50"/>
                <a:gd name="T5" fmla="*/ 185 h 198"/>
                <a:gd name="T6" fmla="*/ 16 w 50"/>
                <a:gd name="T7" fmla="*/ 197 h 198"/>
                <a:gd name="T8" fmla="*/ 49 w 50"/>
                <a:gd name="T9" fmla="*/ 23 h 198"/>
                <a:gd name="T10" fmla="*/ 43 w 50"/>
                <a:gd name="T11" fmla="*/ 33 h 198"/>
                <a:gd name="T12" fmla="*/ 38 w 50"/>
                <a:gd name="T13" fmla="*/ 0 h 198"/>
                <a:gd name="T14" fmla="*/ 33 w 50"/>
                <a:gd name="T15" fmla="*/ 1 h 198"/>
                <a:gd name="T16" fmla="*/ 32 w 50"/>
                <a:gd name="T17" fmla="*/ 10 h 198"/>
                <a:gd name="T18" fmla="*/ 38 w 50"/>
                <a:gd name="T1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98">
                  <a:moveTo>
                    <a:pt x="38" y="0"/>
                  </a:moveTo>
                  <a:lnTo>
                    <a:pt x="32" y="10"/>
                  </a:lnTo>
                  <a:lnTo>
                    <a:pt x="0" y="185"/>
                  </a:lnTo>
                  <a:lnTo>
                    <a:pt x="16" y="197"/>
                  </a:lnTo>
                  <a:lnTo>
                    <a:pt x="49" y="23"/>
                  </a:lnTo>
                  <a:lnTo>
                    <a:pt x="43" y="33"/>
                  </a:lnTo>
                  <a:lnTo>
                    <a:pt x="38" y="0"/>
                  </a:lnTo>
                  <a:lnTo>
                    <a:pt x="33" y="1"/>
                  </a:lnTo>
                  <a:lnTo>
                    <a:pt x="32" y="10"/>
                  </a:lnTo>
                  <a:lnTo>
                    <a:pt x="3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Freeform 489"/>
            <p:cNvSpPr>
              <a:spLocks/>
            </p:cNvSpPr>
            <p:nvPr/>
          </p:nvSpPr>
          <p:spPr bwMode="auto">
            <a:xfrm>
              <a:off x="3808" y="3014"/>
              <a:ext cx="52" cy="60"/>
            </a:xfrm>
            <a:custGeom>
              <a:avLst/>
              <a:gdLst>
                <a:gd name="T0" fmla="*/ 51 w 52"/>
                <a:gd name="T1" fmla="*/ 8 h 60"/>
                <a:gd name="T2" fmla="*/ 42 w 52"/>
                <a:gd name="T3" fmla="*/ 2 h 60"/>
                <a:gd name="T4" fmla="*/ 0 w 52"/>
                <a:gd name="T5" fmla="*/ 25 h 60"/>
                <a:gd name="T6" fmla="*/ 5 w 52"/>
                <a:gd name="T7" fmla="*/ 59 h 60"/>
                <a:gd name="T8" fmla="*/ 46 w 52"/>
                <a:gd name="T9" fmla="*/ 37 h 60"/>
                <a:gd name="T10" fmla="*/ 36 w 52"/>
                <a:gd name="T11" fmla="*/ 30 h 60"/>
                <a:gd name="T12" fmla="*/ 51 w 52"/>
                <a:gd name="T13" fmla="*/ 8 h 60"/>
                <a:gd name="T14" fmla="*/ 47 w 52"/>
                <a:gd name="T15" fmla="*/ 0 h 60"/>
                <a:gd name="T16" fmla="*/ 42 w 52"/>
                <a:gd name="T17" fmla="*/ 2 h 60"/>
                <a:gd name="T18" fmla="*/ 51 w 52"/>
                <a:gd name="T19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0">
                  <a:moveTo>
                    <a:pt x="51" y="8"/>
                  </a:moveTo>
                  <a:lnTo>
                    <a:pt x="42" y="2"/>
                  </a:lnTo>
                  <a:lnTo>
                    <a:pt x="0" y="25"/>
                  </a:lnTo>
                  <a:lnTo>
                    <a:pt x="5" y="59"/>
                  </a:lnTo>
                  <a:lnTo>
                    <a:pt x="46" y="37"/>
                  </a:lnTo>
                  <a:lnTo>
                    <a:pt x="36" y="30"/>
                  </a:lnTo>
                  <a:lnTo>
                    <a:pt x="51" y="8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51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Freeform 490"/>
            <p:cNvSpPr>
              <a:spLocks/>
            </p:cNvSpPr>
            <p:nvPr/>
          </p:nvSpPr>
          <p:spPr bwMode="auto">
            <a:xfrm>
              <a:off x="3844" y="3021"/>
              <a:ext cx="54" cy="112"/>
            </a:xfrm>
            <a:custGeom>
              <a:avLst/>
              <a:gdLst>
                <a:gd name="T0" fmla="*/ 53 w 54"/>
                <a:gd name="T1" fmla="*/ 90 h 112"/>
                <a:gd name="T2" fmla="*/ 51 w 54"/>
                <a:gd name="T3" fmla="*/ 87 h 112"/>
                <a:gd name="T4" fmla="*/ 14 w 54"/>
                <a:gd name="T5" fmla="*/ 0 h 112"/>
                <a:gd name="T6" fmla="*/ 0 w 54"/>
                <a:gd name="T7" fmla="*/ 21 h 112"/>
                <a:gd name="T8" fmla="*/ 37 w 54"/>
                <a:gd name="T9" fmla="*/ 111 h 112"/>
                <a:gd name="T10" fmla="*/ 36 w 54"/>
                <a:gd name="T11" fmla="*/ 108 h 112"/>
                <a:gd name="T12" fmla="*/ 53 w 54"/>
                <a:gd name="T13" fmla="*/ 90 h 112"/>
                <a:gd name="T14" fmla="*/ 52 w 54"/>
                <a:gd name="T15" fmla="*/ 89 h 112"/>
                <a:gd name="T16" fmla="*/ 51 w 54"/>
                <a:gd name="T17" fmla="*/ 87 h 112"/>
                <a:gd name="T18" fmla="*/ 53 w 54"/>
                <a:gd name="T19" fmla="*/ 9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12">
                  <a:moveTo>
                    <a:pt x="53" y="90"/>
                  </a:moveTo>
                  <a:lnTo>
                    <a:pt x="51" y="87"/>
                  </a:lnTo>
                  <a:lnTo>
                    <a:pt x="14" y="0"/>
                  </a:lnTo>
                  <a:lnTo>
                    <a:pt x="0" y="21"/>
                  </a:lnTo>
                  <a:lnTo>
                    <a:pt x="37" y="111"/>
                  </a:lnTo>
                  <a:lnTo>
                    <a:pt x="36" y="108"/>
                  </a:lnTo>
                  <a:lnTo>
                    <a:pt x="53" y="90"/>
                  </a:lnTo>
                  <a:lnTo>
                    <a:pt x="52" y="89"/>
                  </a:lnTo>
                  <a:lnTo>
                    <a:pt x="51" y="87"/>
                  </a:lnTo>
                  <a:lnTo>
                    <a:pt x="53" y="9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Freeform 491"/>
            <p:cNvSpPr>
              <a:spLocks/>
            </p:cNvSpPr>
            <p:nvPr/>
          </p:nvSpPr>
          <p:spPr bwMode="auto">
            <a:xfrm>
              <a:off x="3881" y="3115"/>
              <a:ext cx="35" cy="80"/>
            </a:xfrm>
            <a:custGeom>
              <a:avLst/>
              <a:gdLst>
                <a:gd name="T0" fmla="*/ 23 w 35"/>
                <a:gd name="T1" fmla="*/ 79 h 80"/>
                <a:gd name="T2" fmla="*/ 29 w 35"/>
                <a:gd name="T3" fmla="*/ 54 h 80"/>
                <a:gd name="T4" fmla="*/ 15 w 35"/>
                <a:gd name="T5" fmla="*/ 0 h 80"/>
                <a:gd name="T6" fmla="*/ 0 w 35"/>
                <a:gd name="T7" fmla="*/ 17 h 80"/>
                <a:gd name="T8" fmla="*/ 13 w 35"/>
                <a:gd name="T9" fmla="*/ 70 h 80"/>
                <a:gd name="T10" fmla="*/ 19 w 35"/>
                <a:gd name="T11" fmla="*/ 45 h 80"/>
                <a:gd name="T12" fmla="*/ 23 w 35"/>
                <a:gd name="T13" fmla="*/ 79 h 80"/>
                <a:gd name="T14" fmla="*/ 34 w 35"/>
                <a:gd name="T15" fmla="*/ 74 h 80"/>
                <a:gd name="T16" fmla="*/ 29 w 35"/>
                <a:gd name="T17" fmla="*/ 54 h 80"/>
                <a:gd name="T18" fmla="*/ 23 w 35"/>
                <a:gd name="T19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80">
                  <a:moveTo>
                    <a:pt x="23" y="79"/>
                  </a:moveTo>
                  <a:lnTo>
                    <a:pt x="29" y="54"/>
                  </a:lnTo>
                  <a:lnTo>
                    <a:pt x="15" y="0"/>
                  </a:lnTo>
                  <a:lnTo>
                    <a:pt x="0" y="17"/>
                  </a:lnTo>
                  <a:lnTo>
                    <a:pt x="13" y="70"/>
                  </a:lnTo>
                  <a:lnTo>
                    <a:pt x="19" y="45"/>
                  </a:lnTo>
                  <a:lnTo>
                    <a:pt x="23" y="79"/>
                  </a:lnTo>
                  <a:lnTo>
                    <a:pt x="34" y="74"/>
                  </a:lnTo>
                  <a:lnTo>
                    <a:pt x="29" y="54"/>
                  </a:lnTo>
                  <a:lnTo>
                    <a:pt x="23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Freeform 492"/>
            <p:cNvSpPr>
              <a:spLocks/>
            </p:cNvSpPr>
            <p:nvPr/>
          </p:nvSpPr>
          <p:spPr bwMode="auto">
            <a:xfrm>
              <a:off x="3764" y="3162"/>
              <a:ext cx="140" cy="97"/>
            </a:xfrm>
            <a:custGeom>
              <a:avLst/>
              <a:gdLst>
                <a:gd name="T0" fmla="*/ 5 w 140"/>
                <a:gd name="T1" fmla="*/ 65 h 97"/>
                <a:gd name="T2" fmla="*/ 15 w 140"/>
                <a:gd name="T3" fmla="*/ 88 h 97"/>
                <a:gd name="T4" fmla="*/ 139 w 140"/>
                <a:gd name="T5" fmla="*/ 33 h 97"/>
                <a:gd name="T6" fmla="*/ 135 w 140"/>
                <a:gd name="T7" fmla="*/ 0 h 97"/>
                <a:gd name="T8" fmla="*/ 11 w 140"/>
                <a:gd name="T9" fmla="*/ 53 h 97"/>
                <a:gd name="T10" fmla="*/ 21 w 140"/>
                <a:gd name="T11" fmla="*/ 77 h 97"/>
                <a:gd name="T12" fmla="*/ 5 w 140"/>
                <a:gd name="T13" fmla="*/ 65 h 97"/>
                <a:gd name="T14" fmla="*/ 0 w 140"/>
                <a:gd name="T15" fmla="*/ 96 h 97"/>
                <a:gd name="T16" fmla="*/ 15 w 140"/>
                <a:gd name="T17" fmla="*/ 88 h 97"/>
                <a:gd name="T18" fmla="*/ 5 w 140"/>
                <a:gd name="T19" fmla="*/ 65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" h="97">
                  <a:moveTo>
                    <a:pt x="5" y="65"/>
                  </a:moveTo>
                  <a:lnTo>
                    <a:pt x="15" y="88"/>
                  </a:lnTo>
                  <a:lnTo>
                    <a:pt x="139" y="33"/>
                  </a:lnTo>
                  <a:lnTo>
                    <a:pt x="135" y="0"/>
                  </a:lnTo>
                  <a:lnTo>
                    <a:pt x="11" y="53"/>
                  </a:lnTo>
                  <a:lnTo>
                    <a:pt x="21" y="77"/>
                  </a:lnTo>
                  <a:lnTo>
                    <a:pt x="5" y="65"/>
                  </a:lnTo>
                  <a:lnTo>
                    <a:pt x="0" y="96"/>
                  </a:lnTo>
                  <a:lnTo>
                    <a:pt x="15" y="88"/>
                  </a:lnTo>
                  <a:lnTo>
                    <a:pt x="5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Freeform 493"/>
            <p:cNvSpPr>
              <a:spLocks/>
            </p:cNvSpPr>
            <p:nvPr/>
          </p:nvSpPr>
          <p:spPr bwMode="auto">
            <a:xfrm>
              <a:off x="3778" y="3051"/>
              <a:ext cx="64" cy="77"/>
            </a:xfrm>
            <a:custGeom>
              <a:avLst/>
              <a:gdLst>
                <a:gd name="T0" fmla="*/ 0 w 64"/>
                <a:gd name="T1" fmla="*/ 30 h 77"/>
                <a:gd name="T2" fmla="*/ 2 w 64"/>
                <a:gd name="T3" fmla="*/ 32 h 77"/>
                <a:gd name="T4" fmla="*/ 56 w 64"/>
                <a:gd name="T5" fmla="*/ 76 h 77"/>
                <a:gd name="T6" fmla="*/ 63 w 64"/>
                <a:gd name="T7" fmla="*/ 43 h 77"/>
                <a:gd name="T8" fmla="*/ 8 w 64"/>
                <a:gd name="T9" fmla="*/ 0 h 77"/>
                <a:gd name="T10" fmla="*/ 11 w 64"/>
                <a:gd name="T11" fmla="*/ 2 h 77"/>
                <a:gd name="T12" fmla="*/ 0 w 64"/>
                <a:gd name="T13" fmla="*/ 30 h 77"/>
                <a:gd name="T14" fmla="*/ 1 w 64"/>
                <a:gd name="T15" fmla="*/ 32 h 77"/>
                <a:gd name="T16" fmla="*/ 2 w 64"/>
                <a:gd name="T17" fmla="*/ 32 h 77"/>
                <a:gd name="T18" fmla="*/ 0 w 64"/>
                <a:gd name="T19" fmla="*/ 3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77">
                  <a:moveTo>
                    <a:pt x="0" y="30"/>
                  </a:moveTo>
                  <a:lnTo>
                    <a:pt x="2" y="32"/>
                  </a:lnTo>
                  <a:lnTo>
                    <a:pt x="56" y="76"/>
                  </a:lnTo>
                  <a:lnTo>
                    <a:pt x="63" y="43"/>
                  </a:lnTo>
                  <a:lnTo>
                    <a:pt x="8" y="0"/>
                  </a:lnTo>
                  <a:lnTo>
                    <a:pt x="11" y="2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2" y="32"/>
                  </a:lnTo>
                  <a:lnTo>
                    <a:pt x="0" y="3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Freeform 494"/>
            <p:cNvSpPr>
              <a:spLocks/>
            </p:cNvSpPr>
            <p:nvPr/>
          </p:nvSpPr>
          <p:spPr bwMode="auto">
            <a:xfrm>
              <a:off x="3714" y="2942"/>
              <a:ext cx="75" cy="142"/>
            </a:xfrm>
            <a:custGeom>
              <a:avLst/>
              <a:gdLst>
                <a:gd name="T0" fmla="*/ 10 w 75"/>
                <a:gd name="T1" fmla="*/ 0 h 142"/>
                <a:gd name="T2" fmla="*/ 0 w 75"/>
                <a:gd name="T3" fmla="*/ 29 h 142"/>
                <a:gd name="T4" fmla="*/ 62 w 75"/>
                <a:gd name="T5" fmla="*/ 141 h 142"/>
                <a:gd name="T6" fmla="*/ 74 w 75"/>
                <a:gd name="T7" fmla="*/ 112 h 142"/>
                <a:gd name="T8" fmla="*/ 11 w 75"/>
                <a:gd name="T9" fmla="*/ 1 h 142"/>
                <a:gd name="T10" fmla="*/ 1 w 75"/>
                <a:gd name="T11" fmla="*/ 31 h 142"/>
                <a:gd name="T12" fmla="*/ 10 w 75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42">
                  <a:moveTo>
                    <a:pt x="10" y="0"/>
                  </a:moveTo>
                  <a:lnTo>
                    <a:pt x="0" y="29"/>
                  </a:lnTo>
                  <a:lnTo>
                    <a:pt x="62" y="141"/>
                  </a:lnTo>
                  <a:lnTo>
                    <a:pt x="74" y="112"/>
                  </a:lnTo>
                  <a:lnTo>
                    <a:pt x="11" y="1"/>
                  </a:lnTo>
                  <a:lnTo>
                    <a:pt x="1" y="31"/>
                  </a:lnTo>
                  <a:lnTo>
                    <a:pt x="1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Freeform 495"/>
            <p:cNvSpPr>
              <a:spLocks/>
            </p:cNvSpPr>
            <p:nvPr/>
          </p:nvSpPr>
          <p:spPr bwMode="auto">
            <a:xfrm>
              <a:off x="3715" y="2942"/>
              <a:ext cx="187" cy="234"/>
            </a:xfrm>
            <a:custGeom>
              <a:avLst/>
              <a:gdLst>
                <a:gd name="T0" fmla="*/ 120 w 187"/>
                <a:gd name="T1" fmla="*/ 185 h 234"/>
                <a:gd name="T2" fmla="*/ 128 w 187"/>
                <a:gd name="T3" fmla="*/ 154 h 234"/>
                <a:gd name="T4" fmla="*/ 9 w 187"/>
                <a:gd name="T5" fmla="*/ 0 h 234"/>
                <a:gd name="T6" fmla="*/ 0 w 187"/>
                <a:gd name="T7" fmla="*/ 30 h 234"/>
                <a:gd name="T8" fmla="*/ 118 w 187"/>
                <a:gd name="T9" fmla="*/ 184 h 234"/>
                <a:gd name="T10" fmla="*/ 126 w 187"/>
                <a:gd name="T11" fmla="*/ 153 h 234"/>
                <a:gd name="T12" fmla="*/ 120 w 187"/>
                <a:gd name="T13" fmla="*/ 185 h 234"/>
                <a:gd name="T14" fmla="*/ 186 w 187"/>
                <a:gd name="T15" fmla="*/ 233 h 234"/>
                <a:gd name="T16" fmla="*/ 128 w 187"/>
                <a:gd name="T17" fmla="*/ 154 h 234"/>
                <a:gd name="T18" fmla="*/ 120 w 187"/>
                <a:gd name="T19" fmla="*/ 18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234">
                  <a:moveTo>
                    <a:pt x="120" y="185"/>
                  </a:moveTo>
                  <a:lnTo>
                    <a:pt x="128" y="154"/>
                  </a:lnTo>
                  <a:lnTo>
                    <a:pt x="9" y="0"/>
                  </a:lnTo>
                  <a:lnTo>
                    <a:pt x="0" y="30"/>
                  </a:lnTo>
                  <a:lnTo>
                    <a:pt x="118" y="184"/>
                  </a:lnTo>
                  <a:lnTo>
                    <a:pt x="126" y="153"/>
                  </a:lnTo>
                  <a:lnTo>
                    <a:pt x="120" y="185"/>
                  </a:lnTo>
                  <a:lnTo>
                    <a:pt x="186" y="233"/>
                  </a:lnTo>
                  <a:lnTo>
                    <a:pt x="128" y="154"/>
                  </a:lnTo>
                  <a:lnTo>
                    <a:pt x="120" y="18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Freeform 496"/>
            <p:cNvSpPr>
              <a:spLocks/>
            </p:cNvSpPr>
            <p:nvPr/>
          </p:nvSpPr>
          <p:spPr bwMode="auto">
            <a:xfrm>
              <a:off x="5619" y="2628"/>
              <a:ext cx="69" cy="53"/>
            </a:xfrm>
            <a:custGeom>
              <a:avLst/>
              <a:gdLst>
                <a:gd name="T0" fmla="*/ 0 w 69"/>
                <a:gd name="T1" fmla="*/ 0 h 53"/>
                <a:gd name="T2" fmla="*/ 68 w 69"/>
                <a:gd name="T3" fmla="*/ 0 h 53"/>
                <a:gd name="T4" fmla="*/ 68 w 69"/>
                <a:gd name="T5" fmla="*/ 52 h 53"/>
                <a:gd name="T6" fmla="*/ 0 w 69"/>
                <a:gd name="T7" fmla="*/ 52 h 53"/>
                <a:gd name="T8" fmla="*/ 0 w 69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3">
                  <a:moveTo>
                    <a:pt x="0" y="0"/>
                  </a:moveTo>
                  <a:lnTo>
                    <a:pt x="68" y="0"/>
                  </a:lnTo>
                  <a:lnTo>
                    <a:pt x="68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Freeform 497"/>
            <p:cNvSpPr>
              <a:spLocks/>
            </p:cNvSpPr>
            <p:nvPr/>
          </p:nvSpPr>
          <p:spPr bwMode="auto">
            <a:xfrm>
              <a:off x="5610" y="2628"/>
              <a:ext cx="27" cy="58"/>
            </a:xfrm>
            <a:custGeom>
              <a:avLst/>
              <a:gdLst>
                <a:gd name="T0" fmla="*/ 0 w 27"/>
                <a:gd name="T1" fmla="*/ 0 h 58"/>
                <a:gd name="T2" fmla="*/ 26 w 27"/>
                <a:gd name="T3" fmla="*/ 0 h 58"/>
                <a:gd name="T4" fmla="*/ 26 w 27"/>
                <a:gd name="T5" fmla="*/ 57 h 58"/>
                <a:gd name="T6" fmla="*/ 0 w 27"/>
                <a:gd name="T7" fmla="*/ 57 h 58"/>
                <a:gd name="T8" fmla="*/ 0 w 2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8">
                  <a:moveTo>
                    <a:pt x="0" y="0"/>
                  </a:moveTo>
                  <a:lnTo>
                    <a:pt x="26" y="0"/>
                  </a:lnTo>
                  <a:lnTo>
                    <a:pt x="26" y="57"/>
                  </a:lnTo>
                  <a:lnTo>
                    <a:pt x="0" y="5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Freeform 498"/>
            <p:cNvSpPr>
              <a:spLocks/>
            </p:cNvSpPr>
            <p:nvPr/>
          </p:nvSpPr>
          <p:spPr bwMode="auto">
            <a:xfrm>
              <a:off x="5665" y="2628"/>
              <a:ext cx="26" cy="77"/>
            </a:xfrm>
            <a:custGeom>
              <a:avLst/>
              <a:gdLst>
                <a:gd name="T0" fmla="*/ 0 w 26"/>
                <a:gd name="T1" fmla="*/ 65 h 77"/>
                <a:gd name="T2" fmla="*/ 20 w 26"/>
                <a:gd name="T3" fmla="*/ 11 h 77"/>
                <a:gd name="T4" fmla="*/ 25 w 26"/>
                <a:gd name="T5" fmla="*/ 0 h 77"/>
                <a:gd name="T6" fmla="*/ 14 w 26"/>
                <a:gd name="T7" fmla="*/ 76 h 77"/>
                <a:gd name="T8" fmla="*/ 0 w 26"/>
                <a:gd name="T9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77">
                  <a:moveTo>
                    <a:pt x="0" y="65"/>
                  </a:moveTo>
                  <a:lnTo>
                    <a:pt x="20" y="11"/>
                  </a:lnTo>
                  <a:lnTo>
                    <a:pt x="25" y="0"/>
                  </a:lnTo>
                  <a:lnTo>
                    <a:pt x="14" y="76"/>
                  </a:lnTo>
                  <a:lnTo>
                    <a:pt x="0" y="6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Freeform 499"/>
            <p:cNvSpPr>
              <a:spLocks/>
            </p:cNvSpPr>
            <p:nvPr/>
          </p:nvSpPr>
          <p:spPr bwMode="auto">
            <a:xfrm>
              <a:off x="3240" y="2771"/>
              <a:ext cx="476" cy="748"/>
            </a:xfrm>
            <a:custGeom>
              <a:avLst/>
              <a:gdLst>
                <a:gd name="T0" fmla="*/ 0 w 476"/>
                <a:gd name="T1" fmla="*/ 747 h 748"/>
                <a:gd name="T2" fmla="*/ 8 w 476"/>
                <a:gd name="T3" fmla="*/ 723 h 748"/>
                <a:gd name="T4" fmla="*/ 13 w 476"/>
                <a:gd name="T5" fmla="*/ 713 h 748"/>
                <a:gd name="T6" fmla="*/ 13 w 476"/>
                <a:gd name="T7" fmla="*/ 691 h 748"/>
                <a:gd name="T8" fmla="*/ 8 w 476"/>
                <a:gd name="T9" fmla="*/ 680 h 748"/>
                <a:gd name="T10" fmla="*/ 4 w 476"/>
                <a:gd name="T11" fmla="*/ 669 h 748"/>
                <a:gd name="T12" fmla="*/ 0 w 476"/>
                <a:gd name="T13" fmla="*/ 658 h 748"/>
                <a:gd name="T14" fmla="*/ 0 w 476"/>
                <a:gd name="T15" fmla="*/ 286 h 748"/>
                <a:gd name="T16" fmla="*/ 4 w 476"/>
                <a:gd name="T17" fmla="*/ 272 h 748"/>
                <a:gd name="T18" fmla="*/ 13 w 476"/>
                <a:gd name="T19" fmla="*/ 272 h 748"/>
                <a:gd name="T20" fmla="*/ 22 w 476"/>
                <a:gd name="T21" fmla="*/ 262 h 748"/>
                <a:gd name="T22" fmla="*/ 287 w 476"/>
                <a:gd name="T23" fmla="*/ 262 h 748"/>
                <a:gd name="T24" fmla="*/ 287 w 476"/>
                <a:gd name="T25" fmla="*/ 32 h 748"/>
                <a:gd name="T26" fmla="*/ 306 w 476"/>
                <a:gd name="T27" fmla="*/ 10 h 748"/>
                <a:gd name="T28" fmla="*/ 452 w 476"/>
                <a:gd name="T29" fmla="*/ 0 h 748"/>
                <a:gd name="T30" fmla="*/ 471 w 476"/>
                <a:gd name="T31" fmla="*/ 22 h 748"/>
                <a:gd name="T32" fmla="*/ 475 w 476"/>
                <a:gd name="T33" fmla="*/ 64 h 748"/>
                <a:gd name="T34" fmla="*/ 475 w 476"/>
                <a:gd name="T35" fmla="*/ 559 h 748"/>
                <a:gd name="T36" fmla="*/ 465 w 476"/>
                <a:gd name="T37" fmla="*/ 581 h 748"/>
                <a:gd name="T38" fmla="*/ 315 w 476"/>
                <a:gd name="T39" fmla="*/ 581 h 748"/>
                <a:gd name="T40" fmla="*/ 315 w 476"/>
                <a:gd name="T41" fmla="*/ 723 h 748"/>
                <a:gd name="T42" fmla="*/ 95 w 476"/>
                <a:gd name="T43" fmla="*/ 723 h 748"/>
                <a:gd name="T44" fmla="*/ 50 w 476"/>
                <a:gd name="T45" fmla="*/ 735 h 748"/>
                <a:gd name="T46" fmla="*/ 0 w 476"/>
                <a:gd name="T47" fmla="*/ 74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6" h="748">
                  <a:moveTo>
                    <a:pt x="0" y="747"/>
                  </a:moveTo>
                  <a:lnTo>
                    <a:pt x="8" y="723"/>
                  </a:lnTo>
                  <a:lnTo>
                    <a:pt x="13" y="713"/>
                  </a:lnTo>
                  <a:lnTo>
                    <a:pt x="13" y="691"/>
                  </a:lnTo>
                  <a:lnTo>
                    <a:pt x="8" y="680"/>
                  </a:lnTo>
                  <a:lnTo>
                    <a:pt x="4" y="669"/>
                  </a:lnTo>
                  <a:lnTo>
                    <a:pt x="0" y="658"/>
                  </a:lnTo>
                  <a:lnTo>
                    <a:pt x="0" y="286"/>
                  </a:lnTo>
                  <a:lnTo>
                    <a:pt x="4" y="272"/>
                  </a:lnTo>
                  <a:lnTo>
                    <a:pt x="13" y="272"/>
                  </a:lnTo>
                  <a:lnTo>
                    <a:pt x="22" y="262"/>
                  </a:lnTo>
                  <a:lnTo>
                    <a:pt x="287" y="262"/>
                  </a:lnTo>
                  <a:lnTo>
                    <a:pt x="287" y="32"/>
                  </a:lnTo>
                  <a:lnTo>
                    <a:pt x="306" y="10"/>
                  </a:lnTo>
                  <a:lnTo>
                    <a:pt x="452" y="0"/>
                  </a:lnTo>
                  <a:lnTo>
                    <a:pt x="471" y="22"/>
                  </a:lnTo>
                  <a:lnTo>
                    <a:pt x="475" y="64"/>
                  </a:lnTo>
                  <a:lnTo>
                    <a:pt x="475" y="559"/>
                  </a:lnTo>
                  <a:lnTo>
                    <a:pt x="465" y="581"/>
                  </a:lnTo>
                  <a:lnTo>
                    <a:pt x="315" y="581"/>
                  </a:lnTo>
                  <a:lnTo>
                    <a:pt x="315" y="723"/>
                  </a:lnTo>
                  <a:lnTo>
                    <a:pt x="95" y="723"/>
                  </a:lnTo>
                  <a:lnTo>
                    <a:pt x="50" y="735"/>
                  </a:lnTo>
                  <a:lnTo>
                    <a:pt x="0" y="747"/>
                  </a:lnTo>
                </a:path>
              </a:pathLst>
            </a:custGeom>
            <a:solidFill>
              <a:srgbClr val="FF001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Freeform 500"/>
            <p:cNvSpPr>
              <a:spLocks/>
            </p:cNvSpPr>
            <p:nvPr/>
          </p:nvSpPr>
          <p:spPr bwMode="auto">
            <a:xfrm>
              <a:off x="3259" y="3316"/>
              <a:ext cx="218" cy="381"/>
            </a:xfrm>
            <a:custGeom>
              <a:avLst/>
              <a:gdLst>
                <a:gd name="T0" fmla="*/ 108 w 218"/>
                <a:gd name="T1" fmla="*/ 0 h 381"/>
                <a:gd name="T2" fmla="*/ 119 w 218"/>
                <a:gd name="T3" fmla="*/ 0 h 381"/>
                <a:gd name="T4" fmla="*/ 130 w 218"/>
                <a:gd name="T5" fmla="*/ 2 h 381"/>
                <a:gd name="T6" fmla="*/ 142 w 218"/>
                <a:gd name="T7" fmla="*/ 7 h 381"/>
                <a:gd name="T8" fmla="*/ 152 w 218"/>
                <a:gd name="T9" fmla="*/ 16 h 381"/>
                <a:gd name="T10" fmla="*/ 162 w 218"/>
                <a:gd name="T11" fmla="*/ 23 h 381"/>
                <a:gd name="T12" fmla="*/ 171 w 218"/>
                <a:gd name="T13" fmla="*/ 35 h 381"/>
                <a:gd name="T14" fmla="*/ 180 w 218"/>
                <a:gd name="T15" fmla="*/ 46 h 381"/>
                <a:gd name="T16" fmla="*/ 188 w 218"/>
                <a:gd name="T17" fmla="*/ 62 h 381"/>
                <a:gd name="T18" fmla="*/ 196 w 218"/>
                <a:gd name="T19" fmla="*/ 78 h 381"/>
                <a:gd name="T20" fmla="*/ 202 w 218"/>
                <a:gd name="T21" fmla="*/ 95 h 381"/>
                <a:gd name="T22" fmla="*/ 207 w 218"/>
                <a:gd name="T23" fmla="*/ 112 h 381"/>
                <a:gd name="T24" fmla="*/ 211 w 218"/>
                <a:gd name="T25" fmla="*/ 131 h 381"/>
                <a:gd name="T26" fmla="*/ 214 w 218"/>
                <a:gd name="T27" fmla="*/ 150 h 381"/>
                <a:gd name="T28" fmla="*/ 216 w 218"/>
                <a:gd name="T29" fmla="*/ 169 h 381"/>
                <a:gd name="T30" fmla="*/ 217 w 218"/>
                <a:gd name="T31" fmla="*/ 191 h 381"/>
                <a:gd name="T32" fmla="*/ 216 w 218"/>
                <a:gd name="T33" fmla="*/ 210 h 381"/>
                <a:gd name="T34" fmla="*/ 214 w 218"/>
                <a:gd name="T35" fmla="*/ 229 h 381"/>
                <a:gd name="T36" fmla="*/ 211 w 218"/>
                <a:gd name="T37" fmla="*/ 248 h 381"/>
                <a:gd name="T38" fmla="*/ 207 w 218"/>
                <a:gd name="T39" fmla="*/ 267 h 381"/>
                <a:gd name="T40" fmla="*/ 202 w 218"/>
                <a:gd name="T41" fmla="*/ 286 h 381"/>
                <a:gd name="T42" fmla="*/ 196 w 218"/>
                <a:gd name="T43" fmla="*/ 301 h 381"/>
                <a:gd name="T44" fmla="*/ 188 w 218"/>
                <a:gd name="T45" fmla="*/ 317 h 381"/>
                <a:gd name="T46" fmla="*/ 180 w 218"/>
                <a:gd name="T47" fmla="*/ 331 h 381"/>
                <a:gd name="T48" fmla="*/ 171 w 218"/>
                <a:gd name="T49" fmla="*/ 344 h 381"/>
                <a:gd name="T50" fmla="*/ 162 w 218"/>
                <a:gd name="T51" fmla="*/ 356 h 381"/>
                <a:gd name="T52" fmla="*/ 152 w 218"/>
                <a:gd name="T53" fmla="*/ 365 h 381"/>
                <a:gd name="T54" fmla="*/ 142 w 218"/>
                <a:gd name="T55" fmla="*/ 372 h 381"/>
                <a:gd name="T56" fmla="*/ 130 w 218"/>
                <a:gd name="T57" fmla="*/ 378 h 381"/>
                <a:gd name="T58" fmla="*/ 119 w 218"/>
                <a:gd name="T59" fmla="*/ 380 h 381"/>
                <a:gd name="T60" fmla="*/ 108 w 218"/>
                <a:gd name="T61" fmla="*/ 374 h 381"/>
                <a:gd name="T62" fmla="*/ 96 w 218"/>
                <a:gd name="T63" fmla="*/ 380 h 381"/>
                <a:gd name="T64" fmla="*/ 85 w 218"/>
                <a:gd name="T65" fmla="*/ 378 h 381"/>
                <a:gd name="T66" fmla="*/ 74 w 218"/>
                <a:gd name="T67" fmla="*/ 372 h 381"/>
                <a:gd name="T68" fmla="*/ 64 w 218"/>
                <a:gd name="T69" fmla="*/ 365 h 381"/>
                <a:gd name="T70" fmla="*/ 54 w 218"/>
                <a:gd name="T71" fmla="*/ 356 h 381"/>
                <a:gd name="T72" fmla="*/ 43 w 218"/>
                <a:gd name="T73" fmla="*/ 344 h 381"/>
                <a:gd name="T74" fmla="*/ 35 w 218"/>
                <a:gd name="T75" fmla="*/ 331 h 381"/>
                <a:gd name="T76" fmla="*/ 27 w 218"/>
                <a:gd name="T77" fmla="*/ 317 h 381"/>
                <a:gd name="T78" fmla="*/ 19 w 218"/>
                <a:gd name="T79" fmla="*/ 301 h 381"/>
                <a:gd name="T80" fmla="*/ 12 w 218"/>
                <a:gd name="T81" fmla="*/ 286 h 381"/>
                <a:gd name="T82" fmla="*/ 8 w 218"/>
                <a:gd name="T83" fmla="*/ 267 h 381"/>
                <a:gd name="T84" fmla="*/ 4 w 218"/>
                <a:gd name="T85" fmla="*/ 248 h 381"/>
                <a:gd name="T86" fmla="*/ 1 w 218"/>
                <a:gd name="T87" fmla="*/ 229 h 381"/>
                <a:gd name="T88" fmla="*/ 0 w 218"/>
                <a:gd name="T89" fmla="*/ 210 h 381"/>
                <a:gd name="T90" fmla="*/ 0 w 218"/>
                <a:gd name="T91" fmla="*/ 191 h 381"/>
                <a:gd name="T92" fmla="*/ 0 w 218"/>
                <a:gd name="T93" fmla="*/ 169 h 381"/>
                <a:gd name="T94" fmla="*/ 1 w 218"/>
                <a:gd name="T95" fmla="*/ 150 h 381"/>
                <a:gd name="T96" fmla="*/ 4 w 218"/>
                <a:gd name="T97" fmla="*/ 131 h 381"/>
                <a:gd name="T98" fmla="*/ 8 w 218"/>
                <a:gd name="T99" fmla="*/ 112 h 381"/>
                <a:gd name="T100" fmla="*/ 12 w 218"/>
                <a:gd name="T101" fmla="*/ 95 h 381"/>
                <a:gd name="T102" fmla="*/ 19 w 218"/>
                <a:gd name="T103" fmla="*/ 78 h 381"/>
                <a:gd name="T104" fmla="*/ 27 w 218"/>
                <a:gd name="T105" fmla="*/ 62 h 381"/>
                <a:gd name="T106" fmla="*/ 35 w 218"/>
                <a:gd name="T107" fmla="*/ 46 h 381"/>
                <a:gd name="T108" fmla="*/ 43 w 218"/>
                <a:gd name="T109" fmla="*/ 35 h 381"/>
                <a:gd name="T110" fmla="*/ 54 w 218"/>
                <a:gd name="T111" fmla="*/ 23 h 381"/>
                <a:gd name="T112" fmla="*/ 64 w 218"/>
                <a:gd name="T113" fmla="*/ 16 h 381"/>
                <a:gd name="T114" fmla="*/ 74 w 218"/>
                <a:gd name="T115" fmla="*/ 7 h 381"/>
                <a:gd name="T116" fmla="*/ 85 w 218"/>
                <a:gd name="T117" fmla="*/ 2 h 381"/>
                <a:gd name="T118" fmla="*/ 96 w 218"/>
                <a:gd name="T119" fmla="*/ 0 h 381"/>
                <a:gd name="T120" fmla="*/ 108 w 218"/>
                <a:gd name="T121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18" h="381">
                  <a:moveTo>
                    <a:pt x="108" y="0"/>
                  </a:moveTo>
                  <a:lnTo>
                    <a:pt x="119" y="0"/>
                  </a:lnTo>
                  <a:lnTo>
                    <a:pt x="130" y="2"/>
                  </a:lnTo>
                  <a:lnTo>
                    <a:pt x="142" y="7"/>
                  </a:lnTo>
                  <a:lnTo>
                    <a:pt x="152" y="16"/>
                  </a:lnTo>
                  <a:lnTo>
                    <a:pt x="162" y="23"/>
                  </a:lnTo>
                  <a:lnTo>
                    <a:pt x="171" y="35"/>
                  </a:lnTo>
                  <a:lnTo>
                    <a:pt x="180" y="46"/>
                  </a:lnTo>
                  <a:lnTo>
                    <a:pt x="188" y="62"/>
                  </a:lnTo>
                  <a:lnTo>
                    <a:pt x="196" y="78"/>
                  </a:lnTo>
                  <a:lnTo>
                    <a:pt x="202" y="95"/>
                  </a:lnTo>
                  <a:lnTo>
                    <a:pt x="207" y="112"/>
                  </a:lnTo>
                  <a:lnTo>
                    <a:pt x="211" y="131"/>
                  </a:lnTo>
                  <a:lnTo>
                    <a:pt x="214" y="150"/>
                  </a:lnTo>
                  <a:lnTo>
                    <a:pt x="216" y="169"/>
                  </a:lnTo>
                  <a:lnTo>
                    <a:pt x="217" y="191"/>
                  </a:lnTo>
                  <a:lnTo>
                    <a:pt x="216" y="210"/>
                  </a:lnTo>
                  <a:lnTo>
                    <a:pt x="214" y="229"/>
                  </a:lnTo>
                  <a:lnTo>
                    <a:pt x="211" y="248"/>
                  </a:lnTo>
                  <a:lnTo>
                    <a:pt x="207" y="267"/>
                  </a:lnTo>
                  <a:lnTo>
                    <a:pt x="202" y="286"/>
                  </a:lnTo>
                  <a:lnTo>
                    <a:pt x="196" y="301"/>
                  </a:lnTo>
                  <a:lnTo>
                    <a:pt x="188" y="317"/>
                  </a:lnTo>
                  <a:lnTo>
                    <a:pt x="180" y="331"/>
                  </a:lnTo>
                  <a:lnTo>
                    <a:pt x="171" y="344"/>
                  </a:lnTo>
                  <a:lnTo>
                    <a:pt x="162" y="356"/>
                  </a:lnTo>
                  <a:lnTo>
                    <a:pt x="152" y="365"/>
                  </a:lnTo>
                  <a:lnTo>
                    <a:pt x="142" y="372"/>
                  </a:lnTo>
                  <a:lnTo>
                    <a:pt x="130" y="378"/>
                  </a:lnTo>
                  <a:lnTo>
                    <a:pt x="119" y="380"/>
                  </a:lnTo>
                  <a:lnTo>
                    <a:pt x="108" y="374"/>
                  </a:lnTo>
                  <a:lnTo>
                    <a:pt x="96" y="380"/>
                  </a:lnTo>
                  <a:lnTo>
                    <a:pt x="85" y="378"/>
                  </a:lnTo>
                  <a:lnTo>
                    <a:pt x="74" y="372"/>
                  </a:lnTo>
                  <a:lnTo>
                    <a:pt x="64" y="365"/>
                  </a:lnTo>
                  <a:lnTo>
                    <a:pt x="54" y="356"/>
                  </a:lnTo>
                  <a:lnTo>
                    <a:pt x="43" y="344"/>
                  </a:lnTo>
                  <a:lnTo>
                    <a:pt x="35" y="331"/>
                  </a:lnTo>
                  <a:lnTo>
                    <a:pt x="27" y="317"/>
                  </a:lnTo>
                  <a:lnTo>
                    <a:pt x="19" y="301"/>
                  </a:lnTo>
                  <a:lnTo>
                    <a:pt x="12" y="286"/>
                  </a:lnTo>
                  <a:lnTo>
                    <a:pt x="8" y="267"/>
                  </a:lnTo>
                  <a:lnTo>
                    <a:pt x="4" y="248"/>
                  </a:lnTo>
                  <a:lnTo>
                    <a:pt x="1" y="229"/>
                  </a:lnTo>
                  <a:lnTo>
                    <a:pt x="0" y="210"/>
                  </a:lnTo>
                  <a:lnTo>
                    <a:pt x="0" y="191"/>
                  </a:lnTo>
                  <a:lnTo>
                    <a:pt x="0" y="169"/>
                  </a:lnTo>
                  <a:lnTo>
                    <a:pt x="1" y="150"/>
                  </a:lnTo>
                  <a:lnTo>
                    <a:pt x="4" y="131"/>
                  </a:lnTo>
                  <a:lnTo>
                    <a:pt x="8" y="112"/>
                  </a:lnTo>
                  <a:lnTo>
                    <a:pt x="12" y="95"/>
                  </a:lnTo>
                  <a:lnTo>
                    <a:pt x="19" y="78"/>
                  </a:lnTo>
                  <a:lnTo>
                    <a:pt x="27" y="62"/>
                  </a:lnTo>
                  <a:lnTo>
                    <a:pt x="35" y="46"/>
                  </a:lnTo>
                  <a:lnTo>
                    <a:pt x="43" y="35"/>
                  </a:lnTo>
                  <a:lnTo>
                    <a:pt x="54" y="23"/>
                  </a:lnTo>
                  <a:lnTo>
                    <a:pt x="64" y="16"/>
                  </a:lnTo>
                  <a:lnTo>
                    <a:pt x="74" y="7"/>
                  </a:lnTo>
                  <a:lnTo>
                    <a:pt x="85" y="2"/>
                  </a:lnTo>
                  <a:lnTo>
                    <a:pt x="96" y="0"/>
                  </a:lnTo>
                  <a:lnTo>
                    <a:pt x="10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Freeform 501"/>
            <p:cNvSpPr>
              <a:spLocks/>
            </p:cNvSpPr>
            <p:nvPr/>
          </p:nvSpPr>
          <p:spPr bwMode="auto">
            <a:xfrm>
              <a:off x="3312" y="3409"/>
              <a:ext cx="112" cy="192"/>
            </a:xfrm>
            <a:custGeom>
              <a:avLst/>
              <a:gdLst>
                <a:gd name="T0" fmla="*/ 56 w 112"/>
                <a:gd name="T1" fmla="*/ 0 h 192"/>
                <a:gd name="T2" fmla="*/ 61 w 112"/>
                <a:gd name="T3" fmla="*/ 0 h 192"/>
                <a:gd name="T4" fmla="*/ 66 w 112"/>
                <a:gd name="T5" fmla="*/ 0 h 192"/>
                <a:gd name="T6" fmla="*/ 72 w 112"/>
                <a:gd name="T7" fmla="*/ 2 h 192"/>
                <a:gd name="T8" fmla="*/ 77 w 112"/>
                <a:gd name="T9" fmla="*/ 8 h 192"/>
                <a:gd name="T10" fmla="*/ 83 w 112"/>
                <a:gd name="T11" fmla="*/ 10 h 192"/>
                <a:gd name="T12" fmla="*/ 88 w 112"/>
                <a:gd name="T13" fmla="*/ 16 h 192"/>
                <a:gd name="T14" fmla="*/ 92 w 112"/>
                <a:gd name="T15" fmla="*/ 23 h 192"/>
                <a:gd name="T16" fmla="*/ 96 w 112"/>
                <a:gd name="T17" fmla="*/ 29 h 192"/>
                <a:gd name="T18" fmla="*/ 100 w 112"/>
                <a:gd name="T19" fmla="*/ 38 h 192"/>
                <a:gd name="T20" fmla="*/ 104 w 112"/>
                <a:gd name="T21" fmla="*/ 48 h 192"/>
                <a:gd name="T22" fmla="*/ 106 w 112"/>
                <a:gd name="T23" fmla="*/ 54 h 192"/>
                <a:gd name="T24" fmla="*/ 108 w 112"/>
                <a:gd name="T25" fmla="*/ 64 h 192"/>
                <a:gd name="T26" fmla="*/ 110 w 112"/>
                <a:gd name="T27" fmla="*/ 73 h 192"/>
                <a:gd name="T28" fmla="*/ 111 w 112"/>
                <a:gd name="T29" fmla="*/ 83 h 192"/>
                <a:gd name="T30" fmla="*/ 111 w 112"/>
                <a:gd name="T31" fmla="*/ 96 h 192"/>
                <a:gd name="T32" fmla="*/ 111 w 112"/>
                <a:gd name="T33" fmla="*/ 104 h 192"/>
                <a:gd name="T34" fmla="*/ 110 w 112"/>
                <a:gd name="T35" fmla="*/ 114 h 192"/>
                <a:gd name="T36" fmla="*/ 108 w 112"/>
                <a:gd name="T37" fmla="*/ 123 h 192"/>
                <a:gd name="T38" fmla="*/ 106 w 112"/>
                <a:gd name="T39" fmla="*/ 133 h 192"/>
                <a:gd name="T40" fmla="*/ 104 w 112"/>
                <a:gd name="T41" fmla="*/ 142 h 192"/>
                <a:gd name="T42" fmla="*/ 100 w 112"/>
                <a:gd name="T43" fmla="*/ 152 h 192"/>
                <a:gd name="T44" fmla="*/ 96 w 112"/>
                <a:gd name="T45" fmla="*/ 158 h 192"/>
                <a:gd name="T46" fmla="*/ 92 w 112"/>
                <a:gd name="T47" fmla="*/ 164 h 192"/>
                <a:gd name="T48" fmla="*/ 88 w 112"/>
                <a:gd name="T49" fmla="*/ 171 h 192"/>
                <a:gd name="T50" fmla="*/ 83 w 112"/>
                <a:gd name="T51" fmla="*/ 179 h 192"/>
                <a:gd name="T52" fmla="*/ 77 w 112"/>
                <a:gd name="T53" fmla="*/ 182 h 192"/>
                <a:gd name="T54" fmla="*/ 72 w 112"/>
                <a:gd name="T55" fmla="*/ 186 h 192"/>
                <a:gd name="T56" fmla="*/ 66 w 112"/>
                <a:gd name="T57" fmla="*/ 189 h 192"/>
                <a:gd name="T58" fmla="*/ 61 w 112"/>
                <a:gd name="T59" fmla="*/ 191 h 192"/>
                <a:gd name="T60" fmla="*/ 56 w 112"/>
                <a:gd name="T61" fmla="*/ 191 h 192"/>
                <a:gd name="T62" fmla="*/ 49 w 112"/>
                <a:gd name="T63" fmla="*/ 191 h 192"/>
                <a:gd name="T64" fmla="*/ 43 w 112"/>
                <a:gd name="T65" fmla="*/ 189 h 192"/>
                <a:gd name="T66" fmla="*/ 38 w 112"/>
                <a:gd name="T67" fmla="*/ 186 h 192"/>
                <a:gd name="T68" fmla="*/ 32 w 112"/>
                <a:gd name="T69" fmla="*/ 182 h 192"/>
                <a:gd name="T70" fmla="*/ 28 w 112"/>
                <a:gd name="T71" fmla="*/ 179 h 192"/>
                <a:gd name="T72" fmla="*/ 22 w 112"/>
                <a:gd name="T73" fmla="*/ 171 h 192"/>
                <a:gd name="T74" fmla="*/ 18 w 112"/>
                <a:gd name="T75" fmla="*/ 164 h 192"/>
                <a:gd name="T76" fmla="*/ 14 w 112"/>
                <a:gd name="T77" fmla="*/ 158 h 192"/>
                <a:gd name="T78" fmla="*/ 10 w 112"/>
                <a:gd name="T79" fmla="*/ 152 h 192"/>
                <a:gd name="T80" fmla="*/ 7 w 112"/>
                <a:gd name="T81" fmla="*/ 142 h 192"/>
                <a:gd name="T82" fmla="*/ 5 w 112"/>
                <a:gd name="T83" fmla="*/ 133 h 192"/>
                <a:gd name="T84" fmla="*/ 2 w 112"/>
                <a:gd name="T85" fmla="*/ 123 h 192"/>
                <a:gd name="T86" fmla="*/ 0 w 112"/>
                <a:gd name="T87" fmla="*/ 114 h 192"/>
                <a:gd name="T88" fmla="*/ 0 w 112"/>
                <a:gd name="T89" fmla="*/ 104 h 192"/>
                <a:gd name="T90" fmla="*/ 0 w 112"/>
                <a:gd name="T91" fmla="*/ 96 h 192"/>
                <a:gd name="T92" fmla="*/ 0 w 112"/>
                <a:gd name="T93" fmla="*/ 83 h 192"/>
                <a:gd name="T94" fmla="*/ 0 w 112"/>
                <a:gd name="T95" fmla="*/ 73 h 192"/>
                <a:gd name="T96" fmla="*/ 2 w 112"/>
                <a:gd name="T97" fmla="*/ 64 h 192"/>
                <a:gd name="T98" fmla="*/ 5 w 112"/>
                <a:gd name="T99" fmla="*/ 54 h 192"/>
                <a:gd name="T100" fmla="*/ 7 w 112"/>
                <a:gd name="T101" fmla="*/ 48 h 192"/>
                <a:gd name="T102" fmla="*/ 10 w 112"/>
                <a:gd name="T103" fmla="*/ 38 h 192"/>
                <a:gd name="T104" fmla="*/ 14 w 112"/>
                <a:gd name="T105" fmla="*/ 29 h 192"/>
                <a:gd name="T106" fmla="*/ 18 w 112"/>
                <a:gd name="T107" fmla="*/ 23 h 192"/>
                <a:gd name="T108" fmla="*/ 22 w 112"/>
                <a:gd name="T109" fmla="*/ 16 h 192"/>
                <a:gd name="T110" fmla="*/ 28 w 112"/>
                <a:gd name="T111" fmla="*/ 10 h 192"/>
                <a:gd name="T112" fmla="*/ 32 w 112"/>
                <a:gd name="T113" fmla="*/ 8 h 192"/>
                <a:gd name="T114" fmla="*/ 38 w 112"/>
                <a:gd name="T115" fmla="*/ 2 h 192"/>
                <a:gd name="T116" fmla="*/ 43 w 112"/>
                <a:gd name="T117" fmla="*/ 0 h 192"/>
                <a:gd name="T118" fmla="*/ 49 w 112"/>
                <a:gd name="T119" fmla="*/ 0 h 192"/>
                <a:gd name="T120" fmla="*/ 56 w 112"/>
                <a:gd name="T1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" h="192">
                  <a:moveTo>
                    <a:pt x="56" y="0"/>
                  </a:moveTo>
                  <a:lnTo>
                    <a:pt x="61" y="0"/>
                  </a:lnTo>
                  <a:lnTo>
                    <a:pt x="66" y="0"/>
                  </a:lnTo>
                  <a:lnTo>
                    <a:pt x="72" y="2"/>
                  </a:lnTo>
                  <a:lnTo>
                    <a:pt x="77" y="8"/>
                  </a:lnTo>
                  <a:lnTo>
                    <a:pt x="83" y="10"/>
                  </a:lnTo>
                  <a:lnTo>
                    <a:pt x="88" y="16"/>
                  </a:lnTo>
                  <a:lnTo>
                    <a:pt x="92" y="23"/>
                  </a:lnTo>
                  <a:lnTo>
                    <a:pt x="96" y="29"/>
                  </a:lnTo>
                  <a:lnTo>
                    <a:pt x="100" y="38"/>
                  </a:lnTo>
                  <a:lnTo>
                    <a:pt x="104" y="48"/>
                  </a:lnTo>
                  <a:lnTo>
                    <a:pt x="106" y="54"/>
                  </a:lnTo>
                  <a:lnTo>
                    <a:pt x="108" y="64"/>
                  </a:lnTo>
                  <a:lnTo>
                    <a:pt x="110" y="73"/>
                  </a:lnTo>
                  <a:lnTo>
                    <a:pt x="111" y="83"/>
                  </a:lnTo>
                  <a:lnTo>
                    <a:pt x="111" y="96"/>
                  </a:lnTo>
                  <a:lnTo>
                    <a:pt x="111" y="104"/>
                  </a:lnTo>
                  <a:lnTo>
                    <a:pt x="110" y="114"/>
                  </a:lnTo>
                  <a:lnTo>
                    <a:pt x="108" y="123"/>
                  </a:lnTo>
                  <a:lnTo>
                    <a:pt x="106" y="133"/>
                  </a:lnTo>
                  <a:lnTo>
                    <a:pt x="104" y="142"/>
                  </a:lnTo>
                  <a:lnTo>
                    <a:pt x="100" y="152"/>
                  </a:lnTo>
                  <a:lnTo>
                    <a:pt x="96" y="158"/>
                  </a:lnTo>
                  <a:lnTo>
                    <a:pt x="92" y="164"/>
                  </a:lnTo>
                  <a:lnTo>
                    <a:pt x="88" y="171"/>
                  </a:lnTo>
                  <a:lnTo>
                    <a:pt x="83" y="179"/>
                  </a:lnTo>
                  <a:lnTo>
                    <a:pt x="77" y="182"/>
                  </a:lnTo>
                  <a:lnTo>
                    <a:pt x="72" y="186"/>
                  </a:lnTo>
                  <a:lnTo>
                    <a:pt x="66" y="189"/>
                  </a:lnTo>
                  <a:lnTo>
                    <a:pt x="61" y="191"/>
                  </a:lnTo>
                  <a:lnTo>
                    <a:pt x="56" y="191"/>
                  </a:lnTo>
                  <a:lnTo>
                    <a:pt x="49" y="191"/>
                  </a:lnTo>
                  <a:lnTo>
                    <a:pt x="43" y="189"/>
                  </a:lnTo>
                  <a:lnTo>
                    <a:pt x="38" y="186"/>
                  </a:lnTo>
                  <a:lnTo>
                    <a:pt x="32" y="182"/>
                  </a:lnTo>
                  <a:lnTo>
                    <a:pt x="28" y="179"/>
                  </a:lnTo>
                  <a:lnTo>
                    <a:pt x="22" y="171"/>
                  </a:lnTo>
                  <a:lnTo>
                    <a:pt x="18" y="164"/>
                  </a:lnTo>
                  <a:lnTo>
                    <a:pt x="14" y="158"/>
                  </a:lnTo>
                  <a:lnTo>
                    <a:pt x="10" y="152"/>
                  </a:lnTo>
                  <a:lnTo>
                    <a:pt x="7" y="142"/>
                  </a:lnTo>
                  <a:lnTo>
                    <a:pt x="5" y="133"/>
                  </a:lnTo>
                  <a:lnTo>
                    <a:pt x="2" y="123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0" y="83"/>
                  </a:lnTo>
                  <a:lnTo>
                    <a:pt x="0" y="73"/>
                  </a:lnTo>
                  <a:lnTo>
                    <a:pt x="2" y="64"/>
                  </a:lnTo>
                  <a:lnTo>
                    <a:pt x="5" y="54"/>
                  </a:lnTo>
                  <a:lnTo>
                    <a:pt x="7" y="48"/>
                  </a:lnTo>
                  <a:lnTo>
                    <a:pt x="10" y="38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2" y="16"/>
                  </a:lnTo>
                  <a:lnTo>
                    <a:pt x="28" y="10"/>
                  </a:lnTo>
                  <a:lnTo>
                    <a:pt x="32" y="8"/>
                  </a:lnTo>
                  <a:lnTo>
                    <a:pt x="38" y="2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6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" name="Freeform 502"/>
            <p:cNvSpPr>
              <a:spLocks/>
            </p:cNvSpPr>
            <p:nvPr/>
          </p:nvSpPr>
          <p:spPr bwMode="auto">
            <a:xfrm>
              <a:off x="3346" y="3466"/>
              <a:ext cx="44" cy="83"/>
            </a:xfrm>
            <a:custGeom>
              <a:avLst/>
              <a:gdLst>
                <a:gd name="T0" fmla="*/ 21 w 44"/>
                <a:gd name="T1" fmla="*/ 0 h 83"/>
                <a:gd name="T2" fmla="*/ 23 w 44"/>
                <a:gd name="T3" fmla="*/ 0 h 83"/>
                <a:gd name="T4" fmla="*/ 25 w 44"/>
                <a:gd name="T5" fmla="*/ 0 h 83"/>
                <a:gd name="T6" fmla="*/ 27 w 44"/>
                <a:gd name="T7" fmla="*/ 1 h 83"/>
                <a:gd name="T8" fmla="*/ 29 w 44"/>
                <a:gd name="T9" fmla="*/ 3 h 83"/>
                <a:gd name="T10" fmla="*/ 31 w 44"/>
                <a:gd name="T11" fmla="*/ 4 h 83"/>
                <a:gd name="T12" fmla="*/ 33 w 44"/>
                <a:gd name="T13" fmla="*/ 6 h 83"/>
                <a:gd name="T14" fmla="*/ 35 w 44"/>
                <a:gd name="T15" fmla="*/ 9 h 83"/>
                <a:gd name="T16" fmla="*/ 37 w 44"/>
                <a:gd name="T17" fmla="*/ 13 h 83"/>
                <a:gd name="T18" fmla="*/ 38 w 44"/>
                <a:gd name="T19" fmla="*/ 16 h 83"/>
                <a:gd name="T20" fmla="*/ 39 w 44"/>
                <a:gd name="T21" fmla="*/ 19 h 83"/>
                <a:gd name="T22" fmla="*/ 41 w 44"/>
                <a:gd name="T23" fmla="*/ 24 h 83"/>
                <a:gd name="T24" fmla="*/ 41 w 44"/>
                <a:gd name="T25" fmla="*/ 28 h 83"/>
                <a:gd name="T26" fmla="*/ 42 w 44"/>
                <a:gd name="T27" fmla="*/ 31 h 83"/>
                <a:gd name="T28" fmla="*/ 42 w 44"/>
                <a:gd name="T29" fmla="*/ 36 h 83"/>
                <a:gd name="T30" fmla="*/ 43 w 44"/>
                <a:gd name="T31" fmla="*/ 41 h 83"/>
                <a:gd name="T32" fmla="*/ 42 w 44"/>
                <a:gd name="T33" fmla="*/ 45 h 83"/>
                <a:gd name="T34" fmla="*/ 42 w 44"/>
                <a:gd name="T35" fmla="*/ 48 h 83"/>
                <a:gd name="T36" fmla="*/ 41 w 44"/>
                <a:gd name="T37" fmla="*/ 53 h 83"/>
                <a:gd name="T38" fmla="*/ 41 w 44"/>
                <a:gd name="T39" fmla="*/ 56 h 83"/>
                <a:gd name="T40" fmla="*/ 39 w 44"/>
                <a:gd name="T41" fmla="*/ 60 h 83"/>
                <a:gd name="T42" fmla="*/ 38 w 44"/>
                <a:gd name="T43" fmla="*/ 65 h 83"/>
                <a:gd name="T44" fmla="*/ 37 w 44"/>
                <a:gd name="T45" fmla="*/ 68 h 83"/>
                <a:gd name="T46" fmla="*/ 35 w 44"/>
                <a:gd name="T47" fmla="*/ 71 h 83"/>
                <a:gd name="T48" fmla="*/ 33 w 44"/>
                <a:gd name="T49" fmla="*/ 74 h 83"/>
                <a:gd name="T50" fmla="*/ 31 w 44"/>
                <a:gd name="T51" fmla="*/ 75 h 83"/>
                <a:gd name="T52" fmla="*/ 29 w 44"/>
                <a:gd name="T53" fmla="*/ 77 h 83"/>
                <a:gd name="T54" fmla="*/ 27 w 44"/>
                <a:gd name="T55" fmla="*/ 78 h 83"/>
                <a:gd name="T56" fmla="*/ 25 w 44"/>
                <a:gd name="T57" fmla="*/ 80 h 83"/>
                <a:gd name="T58" fmla="*/ 23 w 44"/>
                <a:gd name="T59" fmla="*/ 80 h 83"/>
                <a:gd name="T60" fmla="*/ 21 w 44"/>
                <a:gd name="T61" fmla="*/ 82 h 83"/>
                <a:gd name="T62" fmla="*/ 18 w 44"/>
                <a:gd name="T63" fmla="*/ 80 h 83"/>
                <a:gd name="T64" fmla="*/ 16 w 44"/>
                <a:gd name="T65" fmla="*/ 80 h 83"/>
                <a:gd name="T66" fmla="*/ 14 w 44"/>
                <a:gd name="T67" fmla="*/ 78 h 83"/>
                <a:gd name="T68" fmla="*/ 12 w 44"/>
                <a:gd name="T69" fmla="*/ 77 h 83"/>
                <a:gd name="T70" fmla="*/ 10 w 44"/>
                <a:gd name="T71" fmla="*/ 75 h 83"/>
                <a:gd name="T72" fmla="*/ 8 w 44"/>
                <a:gd name="T73" fmla="*/ 74 h 83"/>
                <a:gd name="T74" fmla="*/ 6 w 44"/>
                <a:gd name="T75" fmla="*/ 71 h 83"/>
                <a:gd name="T76" fmla="*/ 4 w 44"/>
                <a:gd name="T77" fmla="*/ 68 h 83"/>
                <a:gd name="T78" fmla="*/ 3 w 44"/>
                <a:gd name="T79" fmla="*/ 65 h 83"/>
                <a:gd name="T80" fmla="*/ 2 w 44"/>
                <a:gd name="T81" fmla="*/ 60 h 83"/>
                <a:gd name="T82" fmla="*/ 1 w 44"/>
                <a:gd name="T83" fmla="*/ 56 h 83"/>
                <a:gd name="T84" fmla="*/ 0 w 44"/>
                <a:gd name="T85" fmla="*/ 53 h 83"/>
                <a:gd name="T86" fmla="*/ 0 w 44"/>
                <a:gd name="T87" fmla="*/ 48 h 83"/>
                <a:gd name="T88" fmla="*/ 0 w 44"/>
                <a:gd name="T89" fmla="*/ 45 h 83"/>
                <a:gd name="T90" fmla="*/ 0 w 44"/>
                <a:gd name="T91" fmla="*/ 41 h 83"/>
                <a:gd name="T92" fmla="*/ 0 w 44"/>
                <a:gd name="T93" fmla="*/ 36 h 83"/>
                <a:gd name="T94" fmla="*/ 0 w 44"/>
                <a:gd name="T95" fmla="*/ 31 h 83"/>
                <a:gd name="T96" fmla="*/ 0 w 44"/>
                <a:gd name="T97" fmla="*/ 28 h 83"/>
                <a:gd name="T98" fmla="*/ 1 w 44"/>
                <a:gd name="T99" fmla="*/ 24 h 83"/>
                <a:gd name="T100" fmla="*/ 2 w 44"/>
                <a:gd name="T101" fmla="*/ 19 h 83"/>
                <a:gd name="T102" fmla="*/ 3 w 44"/>
                <a:gd name="T103" fmla="*/ 16 h 83"/>
                <a:gd name="T104" fmla="*/ 4 w 44"/>
                <a:gd name="T105" fmla="*/ 13 h 83"/>
                <a:gd name="T106" fmla="*/ 6 w 44"/>
                <a:gd name="T107" fmla="*/ 9 h 83"/>
                <a:gd name="T108" fmla="*/ 8 w 44"/>
                <a:gd name="T109" fmla="*/ 6 h 83"/>
                <a:gd name="T110" fmla="*/ 10 w 44"/>
                <a:gd name="T111" fmla="*/ 4 h 83"/>
                <a:gd name="T112" fmla="*/ 12 w 44"/>
                <a:gd name="T113" fmla="*/ 3 h 83"/>
                <a:gd name="T114" fmla="*/ 14 w 44"/>
                <a:gd name="T115" fmla="*/ 1 h 83"/>
                <a:gd name="T116" fmla="*/ 16 w 44"/>
                <a:gd name="T117" fmla="*/ 0 h 83"/>
                <a:gd name="T118" fmla="*/ 18 w 44"/>
                <a:gd name="T119" fmla="*/ 0 h 83"/>
                <a:gd name="T120" fmla="*/ 21 w 44"/>
                <a:gd name="T1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" h="83">
                  <a:moveTo>
                    <a:pt x="21" y="0"/>
                  </a:moveTo>
                  <a:lnTo>
                    <a:pt x="23" y="0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5" y="9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9"/>
                  </a:lnTo>
                  <a:lnTo>
                    <a:pt x="41" y="24"/>
                  </a:lnTo>
                  <a:lnTo>
                    <a:pt x="41" y="28"/>
                  </a:lnTo>
                  <a:lnTo>
                    <a:pt x="42" y="31"/>
                  </a:lnTo>
                  <a:lnTo>
                    <a:pt x="42" y="36"/>
                  </a:lnTo>
                  <a:lnTo>
                    <a:pt x="43" y="41"/>
                  </a:lnTo>
                  <a:lnTo>
                    <a:pt x="42" y="45"/>
                  </a:lnTo>
                  <a:lnTo>
                    <a:pt x="42" y="48"/>
                  </a:lnTo>
                  <a:lnTo>
                    <a:pt x="41" y="53"/>
                  </a:lnTo>
                  <a:lnTo>
                    <a:pt x="41" y="56"/>
                  </a:lnTo>
                  <a:lnTo>
                    <a:pt x="39" y="60"/>
                  </a:lnTo>
                  <a:lnTo>
                    <a:pt x="38" y="65"/>
                  </a:lnTo>
                  <a:lnTo>
                    <a:pt x="37" y="68"/>
                  </a:lnTo>
                  <a:lnTo>
                    <a:pt x="35" y="71"/>
                  </a:lnTo>
                  <a:lnTo>
                    <a:pt x="33" y="74"/>
                  </a:lnTo>
                  <a:lnTo>
                    <a:pt x="31" y="75"/>
                  </a:lnTo>
                  <a:lnTo>
                    <a:pt x="29" y="77"/>
                  </a:lnTo>
                  <a:lnTo>
                    <a:pt x="27" y="78"/>
                  </a:lnTo>
                  <a:lnTo>
                    <a:pt x="25" y="80"/>
                  </a:lnTo>
                  <a:lnTo>
                    <a:pt x="23" y="80"/>
                  </a:lnTo>
                  <a:lnTo>
                    <a:pt x="21" y="82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7"/>
                  </a:lnTo>
                  <a:lnTo>
                    <a:pt x="10" y="75"/>
                  </a:lnTo>
                  <a:lnTo>
                    <a:pt x="8" y="74"/>
                  </a:lnTo>
                  <a:lnTo>
                    <a:pt x="6" y="71"/>
                  </a:lnTo>
                  <a:lnTo>
                    <a:pt x="4" y="68"/>
                  </a:lnTo>
                  <a:lnTo>
                    <a:pt x="3" y="65"/>
                  </a:lnTo>
                  <a:lnTo>
                    <a:pt x="2" y="60"/>
                  </a:lnTo>
                  <a:lnTo>
                    <a:pt x="1" y="56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4" y="13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Freeform 503"/>
            <p:cNvSpPr>
              <a:spLocks/>
            </p:cNvSpPr>
            <p:nvPr/>
          </p:nvSpPr>
          <p:spPr bwMode="auto">
            <a:xfrm>
              <a:off x="3256" y="2658"/>
              <a:ext cx="497" cy="829"/>
            </a:xfrm>
            <a:custGeom>
              <a:avLst/>
              <a:gdLst>
                <a:gd name="T0" fmla="*/ 273 w 497"/>
                <a:gd name="T1" fmla="*/ 377 h 829"/>
                <a:gd name="T2" fmla="*/ 267 w 497"/>
                <a:gd name="T3" fmla="*/ 377 h 829"/>
                <a:gd name="T4" fmla="*/ 16 w 497"/>
                <a:gd name="T5" fmla="*/ 377 h 829"/>
                <a:gd name="T6" fmla="*/ 10 w 497"/>
                <a:gd name="T7" fmla="*/ 377 h 829"/>
                <a:gd name="T8" fmla="*/ 0 w 497"/>
                <a:gd name="T9" fmla="*/ 399 h 829"/>
                <a:gd name="T10" fmla="*/ 5 w 497"/>
                <a:gd name="T11" fmla="*/ 450 h 829"/>
                <a:gd name="T12" fmla="*/ 5 w 497"/>
                <a:gd name="T13" fmla="*/ 576 h 829"/>
                <a:gd name="T14" fmla="*/ 5 w 497"/>
                <a:gd name="T15" fmla="*/ 598 h 829"/>
                <a:gd name="T16" fmla="*/ 5 w 497"/>
                <a:gd name="T17" fmla="*/ 639 h 829"/>
                <a:gd name="T18" fmla="*/ 10 w 497"/>
                <a:gd name="T19" fmla="*/ 639 h 829"/>
                <a:gd name="T20" fmla="*/ 34 w 497"/>
                <a:gd name="T21" fmla="*/ 639 h 829"/>
                <a:gd name="T22" fmla="*/ 79 w 497"/>
                <a:gd name="T23" fmla="*/ 639 h 829"/>
                <a:gd name="T24" fmla="*/ 108 w 497"/>
                <a:gd name="T25" fmla="*/ 629 h 829"/>
                <a:gd name="T26" fmla="*/ 142 w 497"/>
                <a:gd name="T27" fmla="*/ 629 h 829"/>
                <a:gd name="T28" fmla="*/ 159 w 497"/>
                <a:gd name="T29" fmla="*/ 639 h 829"/>
                <a:gd name="T30" fmla="*/ 182 w 497"/>
                <a:gd name="T31" fmla="*/ 659 h 829"/>
                <a:gd name="T32" fmla="*/ 188 w 497"/>
                <a:gd name="T33" fmla="*/ 671 h 829"/>
                <a:gd name="T34" fmla="*/ 210 w 497"/>
                <a:gd name="T35" fmla="*/ 713 h 829"/>
                <a:gd name="T36" fmla="*/ 228 w 497"/>
                <a:gd name="T37" fmla="*/ 765 h 829"/>
                <a:gd name="T38" fmla="*/ 238 w 497"/>
                <a:gd name="T39" fmla="*/ 828 h 829"/>
                <a:gd name="T40" fmla="*/ 257 w 497"/>
                <a:gd name="T41" fmla="*/ 828 h 829"/>
                <a:gd name="T42" fmla="*/ 285 w 497"/>
                <a:gd name="T43" fmla="*/ 828 h 829"/>
                <a:gd name="T44" fmla="*/ 290 w 497"/>
                <a:gd name="T45" fmla="*/ 807 h 829"/>
                <a:gd name="T46" fmla="*/ 290 w 497"/>
                <a:gd name="T47" fmla="*/ 754 h 829"/>
                <a:gd name="T48" fmla="*/ 296 w 497"/>
                <a:gd name="T49" fmla="*/ 690 h 829"/>
                <a:gd name="T50" fmla="*/ 371 w 497"/>
                <a:gd name="T51" fmla="*/ 690 h 829"/>
                <a:gd name="T52" fmla="*/ 450 w 497"/>
                <a:gd name="T53" fmla="*/ 680 h 829"/>
                <a:gd name="T54" fmla="*/ 456 w 497"/>
                <a:gd name="T55" fmla="*/ 680 h 829"/>
                <a:gd name="T56" fmla="*/ 466 w 497"/>
                <a:gd name="T57" fmla="*/ 659 h 829"/>
                <a:gd name="T58" fmla="*/ 466 w 497"/>
                <a:gd name="T59" fmla="*/ 408 h 829"/>
                <a:gd name="T60" fmla="*/ 466 w 497"/>
                <a:gd name="T61" fmla="*/ 136 h 829"/>
                <a:gd name="T62" fmla="*/ 468 w 497"/>
                <a:gd name="T63" fmla="*/ 4 h 829"/>
                <a:gd name="T64" fmla="*/ 496 w 497"/>
                <a:gd name="T65" fmla="*/ 0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7" h="829">
                  <a:moveTo>
                    <a:pt x="273" y="377"/>
                  </a:moveTo>
                  <a:lnTo>
                    <a:pt x="267" y="377"/>
                  </a:lnTo>
                  <a:lnTo>
                    <a:pt x="16" y="377"/>
                  </a:lnTo>
                  <a:lnTo>
                    <a:pt x="10" y="377"/>
                  </a:lnTo>
                  <a:lnTo>
                    <a:pt x="0" y="399"/>
                  </a:lnTo>
                  <a:lnTo>
                    <a:pt x="5" y="450"/>
                  </a:lnTo>
                  <a:lnTo>
                    <a:pt x="5" y="576"/>
                  </a:lnTo>
                  <a:lnTo>
                    <a:pt x="5" y="598"/>
                  </a:lnTo>
                  <a:lnTo>
                    <a:pt x="5" y="639"/>
                  </a:lnTo>
                  <a:lnTo>
                    <a:pt x="10" y="639"/>
                  </a:lnTo>
                  <a:lnTo>
                    <a:pt x="34" y="639"/>
                  </a:lnTo>
                  <a:lnTo>
                    <a:pt x="79" y="639"/>
                  </a:lnTo>
                  <a:lnTo>
                    <a:pt x="108" y="629"/>
                  </a:lnTo>
                  <a:lnTo>
                    <a:pt x="142" y="629"/>
                  </a:lnTo>
                  <a:lnTo>
                    <a:pt x="159" y="639"/>
                  </a:lnTo>
                  <a:lnTo>
                    <a:pt x="182" y="659"/>
                  </a:lnTo>
                  <a:lnTo>
                    <a:pt x="188" y="671"/>
                  </a:lnTo>
                  <a:lnTo>
                    <a:pt x="210" y="713"/>
                  </a:lnTo>
                  <a:lnTo>
                    <a:pt x="228" y="765"/>
                  </a:lnTo>
                  <a:lnTo>
                    <a:pt x="238" y="828"/>
                  </a:lnTo>
                  <a:lnTo>
                    <a:pt x="257" y="828"/>
                  </a:lnTo>
                  <a:lnTo>
                    <a:pt x="285" y="828"/>
                  </a:lnTo>
                  <a:lnTo>
                    <a:pt x="290" y="807"/>
                  </a:lnTo>
                  <a:lnTo>
                    <a:pt x="290" y="754"/>
                  </a:lnTo>
                  <a:lnTo>
                    <a:pt x="296" y="690"/>
                  </a:lnTo>
                  <a:lnTo>
                    <a:pt x="371" y="690"/>
                  </a:lnTo>
                  <a:lnTo>
                    <a:pt x="450" y="680"/>
                  </a:lnTo>
                  <a:lnTo>
                    <a:pt x="456" y="680"/>
                  </a:lnTo>
                  <a:lnTo>
                    <a:pt x="466" y="659"/>
                  </a:lnTo>
                  <a:lnTo>
                    <a:pt x="466" y="408"/>
                  </a:lnTo>
                  <a:lnTo>
                    <a:pt x="466" y="136"/>
                  </a:lnTo>
                  <a:lnTo>
                    <a:pt x="468" y="4"/>
                  </a:lnTo>
                  <a:lnTo>
                    <a:pt x="49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Line 504"/>
            <p:cNvSpPr>
              <a:spLocks noChangeShapeType="1"/>
            </p:cNvSpPr>
            <p:nvPr/>
          </p:nvSpPr>
          <p:spPr bwMode="auto">
            <a:xfrm>
              <a:off x="3744" y="2658"/>
              <a:ext cx="4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" name="Freeform 505"/>
            <p:cNvSpPr>
              <a:spLocks/>
            </p:cNvSpPr>
            <p:nvPr/>
          </p:nvSpPr>
          <p:spPr bwMode="auto">
            <a:xfrm>
              <a:off x="3541" y="2774"/>
              <a:ext cx="119" cy="53"/>
            </a:xfrm>
            <a:custGeom>
              <a:avLst/>
              <a:gdLst>
                <a:gd name="T0" fmla="*/ 89 w 119"/>
                <a:gd name="T1" fmla="*/ 16 h 53"/>
                <a:gd name="T2" fmla="*/ 95 w 119"/>
                <a:gd name="T3" fmla="*/ 16 h 53"/>
                <a:gd name="T4" fmla="*/ 118 w 119"/>
                <a:gd name="T5" fmla="*/ 33 h 53"/>
                <a:gd name="T6" fmla="*/ 66 w 119"/>
                <a:gd name="T7" fmla="*/ 33 h 53"/>
                <a:gd name="T8" fmla="*/ 5 w 119"/>
                <a:gd name="T9" fmla="*/ 52 h 53"/>
                <a:gd name="T10" fmla="*/ 0 w 119"/>
                <a:gd name="T11" fmla="*/ 52 h 53"/>
                <a:gd name="T12" fmla="*/ 5 w 119"/>
                <a:gd name="T13" fmla="*/ 16 h 53"/>
                <a:gd name="T14" fmla="*/ 38 w 119"/>
                <a:gd name="T15" fmla="*/ 16 h 53"/>
                <a:gd name="T16" fmla="*/ 79 w 119"/>
                <a:gd name="T17" fmla="*/ 0 h 53"/>
                <a:gd name="T18" fmla="*/ 89 w 119"/>
                <a:gd name="T19" fmla="*/ 1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9" h="53">
                  <a:moveTo>
                    <a:pt x="89" y="16"/>
                  </a:moveTo>
                  <a:lnTo>
                    <a:pt x="95" y="16"/>
                  </a:lnTo>
                  <a:lnTo>
                    <a:pt x="118" y="33"/>
                  </a:lnTo>
                  <a:lnTo>
                    <a:pt x="66" y="33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5" y="16"/>
                  </a:lnTo>
                  <a:lnTo>
                    <a:pt x="38" y="16"/>
                  </a:lnTo>
                  <a:lnTo>
                    <a:pt x="79" y="0"/>
                  </a:lnTo>
                  <a:lnTo>
                    <a:pt x="89" y="1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Freeform 506"/>
            <p:cNvSpPr>
              <a:spLocks/>
            </p:cNvSpPr>
            <p:nvPr/>
          </p:nvSpPr>
          <p:spPr bwMode="auto">
            <a:xfrm>
              <a:off x="3488" y="2838"/>
              <a:ext cx="78" cy="51"/>
            </a:xfrm>
            <a:custGeom>
              <a:avLst/>
              <a:gdLst>
                <a:gd name="T0" fmla="*/ 65 w 78"/>
                <a:gd name="T1" fmla="*/ 9 h 51"/>
                <a:gd name="T2" fmla="*/ 71 w 78"/>
                <a:gd name="T3" fmla="*/ 9 h 51"/>
                <a:gd name="T4" fmla="*/ 77 w 78"/>
                <a:gd name="T5" fmla="*/ 50 h 51"/>
                <a:gd name="T6" fmla="*/ 53 w 78"/>
                <a:gd name="T7" fmla="*/ 50 h 51"/>
                <a:gd name="T8" fmla="*/ 18 w 78"/>
                <a:gd name="T9" fmla="*/ 50 h 51"/>
                <a:gd name="T10" fmla="*/ 11 w 78"/>
                <a:gd name="T11" fmla="*/ 50 h 51"/>
                <a:gd name="T12" fmla="*/ 18 w 78"/>
                <a:gd name="T13" fmla="*/ 29 h 51"/>
                <a:gd name="T14" fmla="*/ 5 w 78"/>
                <a:gd name="T15" fmla="*/ 19 h 51"/>
                <a:gd name="T16" fmla="*/ 0 w 78"/>
                <a:gd name="T17" fmla="*/ 9 h 51"/>
                <a:gd name="T18" fmla="*/ 24 w 78"/>
                <a:gd name="T19" fmla="*/ 0 h 51"/>
                <a:gd name="T20" fmla="*/ 53 w 78"/>
                <a:gd name="T21" fmla="*/ 0 h 51"/>
                <a:gd name="T22" fmla="*/ 65 w 78"/>
                <a:gd name="T23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8" h="51">
                  <a:moveTo>
                    <a:pt x="65" y="9"/>
                  </a:moveTo>
                  <a:lnTo>
                    <a:pt x="71" y="9"/>
                  </a:lnTo>
                  <a:lnTo>
                    <a:pt x="77" y="50"/>
                  </a:lnTo>
                  <a:lnTo>
                    <a:pt x="53" y="50"/>
                  </a:lnTo>
                  <a:lnTo>
                    <a:pt x="18" y="50"/>
                  </a:lnTo>
                  <a:lnTo>
                    <a:pt x="11" y="50"/>
                  </a:lnTo>
                  <a:lnTo>
                    <a:pt x="18" y="29"/>
                  </a:lnTo>
                  <a:lnTo>
                    <a:pt x="5" y="19"/>
                  </a:lnTo>
                  <a:lnTo>
                    <a:pt x="0" y="9"/>
                  </a:lnTo>
                  <a:lnTo>
                    <a:pt x="24" y="0"/>
                  </a:lnTo>
                  <a:lnTo>
                    <a:pt x="53" y="0"/>
                  </a:lnTo>
                  <a:lnTo>
                    <a:pt x="65" y="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9" name="Freeform 507"/>
            <p:cNvSpPr>
              <a:spLocks/>
            </p:cNvSpPr>
            <p:nvPr/>
          </p:nvSpPr>
          <p:spPr bwMode="auto">
            <a:xfrm>
              <a:off x="3597" y="2848"/>
              <a:ext cx="98" cy="159"/>
            </a:xfrm>
            <a:custGeom>
              <a:avLst/>
              <a:gdLst>
                <a:gd name="T0" fmla="*/ 40 w 98"/>
                <a:gd name="T1" fmla="*/ 0 h 159"/>
                <a:gd name="T2" fmla="*/ 17 w 98"/>
                <a:gd name="T3" fmla="*/ 0 h 159"/>
                <a:gd name="T4" fmla="*/ 0 w 98"/>
                <a:gd name="T5" fmla="*/ 0 h 159"/>
                <a:gd name="T6" fmla="*/ 29 w 98"/>
                <a:gd name="T7" fmla="*/ 158 h 159"/>
                <a:gd name="T8" fmla="*/ 23 w 98"/>
                <a:gd name="T9" fmla="*/ 136 h 159"/>
                <a:gd name="T10" fmla="*/ 29 w 98"/>
                <a:gd name="T11" fmla="*/ 125 h 159"/>
                <a:gd name="T12" fmla="*/ 45 w 98"/>
                <a:gd name="T13" fmla="*/ 125 h 159"/>
                <a:gd name="T14" fmla="*/ 51 w 98"/>
                <a:gd name="T15" fmla="*/ 136 h 159"/>
                <a:gd name="T16" fmla="*/ 45 w 98"/>
                <a:gd name="T17" fmla="*/ 158 h 159"/>
                <a:gd name="T18" fmla="*/ 97 w 98"/>
                <a:gd name="T19" fmla="*/ 158 h 159"/>
                <a:gd name="T20" fmla="*/ 97 w 98"/>
                <a:gd name="T21" fmla="*/ 95 h 159"/>
                <a:gd name="T22" fmla="*/ 91 w 98"/>
                <a:gd name="T23" fmla="*/ 30 h 159"/>
                <a:gd name="T24" fmla="*/ 45 w 98"/>
                <a:gd name="T25" fmla="*/ 30 h 159"/>
                <a:gd name="T26" fmla="*/ 40 w 98"/>
                <a:gd name="T27" fmla="*/ 2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59">
                  <a:moveTo>
                    <a:pt x="40" y="0"/>
                  </a:moveTo>
                  <a:lnTo>
                    <a:pt x="17" y="0"/>
                  </a:lnTo>
                  <a:lnTo>
                    <a:pt x="0" y="0"/>
                  </a:lnTo>
                  <a:lnTo>
                    <a:pt x="29" y="158"/>
                  </a:lnTo>
                  <a:lnTo>
                    <a:pt x="23" y="136"/>
                  </a:lnTo>
                  <a:lnTo>
                    <a:pt x="29" y="125"/>
                  </a:lnTo>
                  <a:lnTo>
                    <a:pt x="45" y="125"/>
                  </a:lnTo>
                  <a:lnTo>
                    <a:pt x="51" y="136"/>
                  </a:lnTo>
                  <a:lnTo>
                    <a:pt x="45" y="158"/>
                  </a:lnTo>
                  <a:lnTo>
                    <a:pt x="97" y="158"/>
                  </a:lnTo>
                  <a:lnTo>
                    <a:pt x="97" y="95"/>
                  </a:lnTo>
                  <a:lnTo>
                    <a:pt x="91" y="30"/>
                  </a:lnTo>
                  <a:lnTo>
                    <a:pt x="45" y="30"/>
                  </a:lnTo>
                  <a:lnTo>
                    <a:pt x="4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0" name="Freeform 508"/>
            <p:cNvSpPr>
              <a:spLocks/>
            </p:cNvSpPr>
            <p:nvPr/>
          </p:nvSpPr>
          <p:spPr bwMode="auto">
            <a:xfrm>
              <a:off x="3565" y="3152"/>
              <a:ext cx="40" cy="93"/>
            </a:xfrm>
            <a:custGeom>
              <a:avLst/>
              <a:gdLst>
                <a:gd name="T0" fmla="*/ 39 w 40"/>
                <a:gd name="T1" fmla="*/ 0 h 93"/>
                <a:gd name="T2" fmla="*/ 16 w 40"/>
                <a:gd name="T3" fmla="*/ 0 h 93"/>
                <a:gd name="T4" fmla="*/ 5 w 40"/>
                <a:gd name="T5" fmla="*/ 0 h 93"/>
                <a:gd name="T6" fmla="*/ 0 w 40"/>
                <a:gd name="T7" fmla="*/ 51 h 93"/>
                <a:gd name="T8" fmla="*/ 5 w 40"/>
                <a:gd name="T9" fmla="*/ 92 h 93"/>
                <a:gd name="T10" fmla="*/ 22 w 40"/>
                <a:gd name="T11" fmla="*/ 92 h 93"/>
                <a:gd name="T12" fmla="*/ 33 w 40"/>
                <a:gd name="T13" fmla="*/ 92 h 93"/>
                <a:gd name="T14" fmla="*/ 39 w 40"/>
                <a:gd name="T15" fmla="*/ 20 h 93"/>
                <a:gd name="T16" fmla="*/ 39 w 40"/>
                <a:gd name="T17" fmla="*/ 1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93">
                  <a:moveTo>
                    <a:pt x="39" y="0"/>
                  </a:moveTo>
                  <a:lnTo>
                    <a:pt x="16" y="0"/>
                  </a:lnTo>
                  <a:lnTo>
                    <a:pt x="5" y="0"/>
                  </a:lnTo>
                  <a:lnTo>
                    <a:pt x="0" y="51"/>
                  </a:lnTo>
                  <a:lnTo>
                    <a:pt x="5" y="92"/>
                  </a:lnTo>
                  <a:lnTo>
                    <a:pt x="22" y="92"/>
                  </a:lnTo>
                  <a:lnTo>
                    <a:pt x="33" y="92"/>
                  </a:lnTo>
                  <a:lnTo>
                    <a:pt x="39" y="20"/>
                  </a:lnTo>
                  <a:lnTo>
                    <a:pt x="39" y="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1" name="Freeform 509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" name="Freeform 510"/>
            <p:cNvSpPr>
              <a:spLocks/>
            </p:cNvSpPr>
            <p:nvPr/>
          </p:nvSpPr>
          <p:spPr bwMode="auto">
            <a:xfrm>
              <a:off x="3725" y="2663"/>
              <a:ext cx="26" cy="668"/>
            </a:xfrm>
            <a:custGeom>
              <a:avLst/>
              <a:gdLst>
                <a:gd name="T0" fmla="*/ 0 w 26"/>
                <a:gd name="T1" fmla="*/ 0 h 668"/>
                <a:gd name="T2" fmla="*/ 25 w 26"/>
                <a:gd name="T3" fmla="*/ 0 h 668"/>
                <a:gd name="T4" fmla="*/ 25 w 26"/>
                <a:gd name="T5" fmla="*/ 667 h 668"/>
                <a:gd name="T6" fmla="*/ 0 w 26"/>
                <a:gd name="T7" fmla="*/ 667 h 668"/>
                <a:gd name="T8" fmla="*/ 0 w 26"/>
                <a:gd name="T9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668">
                  <a:moveTo>
                    <a:pt x="0" y="0"/>
                  </a:moveTo>
                  <a:lnTo>
                    <a:pt x="25" y="0"/>
                  </a:lnTo>
                  <a:lnTo>
                    <a:pt x="25" y="667"/>
                  </a:lnTo>
                  <a:lnTo>
                    <a:pt x="0" y="667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" name="Line 511"/>
            <p:cNvSpPr>
              <a:spLocks noChangeShapeType="1"/>
            </p:cNvSpPr>
            <p:nvPr/>
          </p:nvSpPr>
          <p:spPr bwMode="auto">
            <a:xfrm>
              <a:off x="3615" y="3409"/>
              <a:ext cx="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" name="Freeform 512"/>
            <p:cNvSpPr>
              <a:spLocks/>
            </p:cNvSpPr>
            <p:nvPr/>
          </p:nvSpPr>
          <p:spPr bwMode="auto">
            <a:xfrm>
              <a:off x="3533" y="2893"/>
              <a:ext cx="26" cy="144"/>
            </a:xfrm>
            <a:custGeom>
              <a:avLst/>
              <a:gdLst>
                <a:gd name="T0" fmla="*/ 0 w 26"/>
                <a:gd name="T1" fmla="*/ 0 h 144"/>
                <a:gd name="T2" fmla="*/ 25 w 26"/>
                <a:gd name="T3" fmla="*/ 0 h 144"/>
                <a:gd name="T4" fmla="*/ 25 w 26"/>
                <a:gd name="T5" fmla="*/ 143 h 144"/>
                <a:gd name="T6" fmla="*/ 0 w 26"/>
                <a:gd name="T7" fmla="*/ 143 h 144"/>
                <a:gd name="T8" fmla="*/ 0 w 26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4">
                  <a:moveTo>
                    <a:pt x="0" y="0"/>
                  </a:moveTo>
                  <a:lnTo>
                    <a:pt x="25" y="0"/>
                  </a:lnTo>
                  <a:lnTo>
                    <a:pt x="25" y="143"/>
                  </a:lnTo>
                  <a:lnTo>
                    <a:pt x="0" y="143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" name="Freeform 513"/>
            <p:cNvSpPr>
              <a:spLocks/>
            </p:cNvSpPr>
            <p:nvPr/>
          </p:nvSpPr>
          <p:spPr bwMode="auto">
            <a:xfrm>
              <a:off x="3577" y="2848"/>
              <a:ext cx="105" cy="167"/>
            </a:xfrm>
            <a:custGeom>
              <a:avLst/>
              <a:gdLst>
                <a:gd name="T0" fmla="*/ 0 w 105"/>
                <a:gd name="T1" fmla="*/ 66 h 167"/>
                <a:gd name="T2" fmla="*/ 0 w 105"/>
                <a:gd name="T3" fmla="*/ 0 h 167"/>
                <a:gd name="T4" fmla="*/ 53 w 105"/>
                <a:gd name="T5" fmla="*/ 0 h 167"/>
                <a:gd name="T6" fmla="*/ 53 w 105"/>
                <a:gd name="T7" fmla="*/ 32 h 167"/>
                <a:gd name="T8" fmla="*/ 68 w 105"/>
                <a:gd name="T9" fmla="*/ 32 h 167"/>
                <a:gd name="T10" fmla="*/ 68 w 105"/>
                <a:gd name="T11" fmla="*/ 0 h 167"/>
                <a:gd name="T12" fmla="*/ 104 w 105"/>
                <a:gd name="T13" fmla="*/ 0 h 167"/>
                <a:gd name="T14" fmla="*/ 104 w 105"/>
                <a:gd name="T15" fmla="*/ 22 h 167"/>
                <a:gd name="T16" fmla="*/ 104 w 105"/>
                <a:gd name="T17" fmla="*/ 166 h 167"/>
                <a:gd name="T18" fmla="*/ 40 w 105"/>
                <a:gd name="T19" fmla="*/ 166 h 167"/>
                <a:gd name="T20" fmla="*/ 40 w 105"/>
                <a:gd name="T21" fmla="*/ 133 h 167"/>
                <a:gd name="T22" fmla="*/ 23 w 105"/>
                <a:gd name="T23" fmla="*/ 121 h 167"/>
                <a:gd name="T24" fmla="*/ 23 w 105"/>
                <a:gd name="T25" fmla="*/ 166 h 167"/>
                <a:gd name="T26" fmla="*/ 0 w 105"/>
                <a:gd name="T27" fmla="*/ 166 h 167"/>
                <a:gd name="T28" fmla="*/ 0 w 105"/>
                <a:gd name="T29" fmla="*/ 6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67">
                  <a:moveTo>
                    <a:pt x="0" y="66"/>
                  </a:moveTo>
                  <a:lnTo>
                    <a:pt x="0" y="0"/>
                  </a:lnTo>
                  <a:lnTo>
                    <a:pt x="53" y="0"/>
                  </a:lnTo>
                  <a:lnTo>
                    <a:pt x="53" y="32"/>
                  </a:lnTo>
                  <a:lnTo>
                    <a:pt x="68" y="32"/>
                  </a:lnTo>
                  <a:lnTo>
                    <a:pt x="68" y="0"/>
                  </a:lnTo>
                  <a:lnTo>
                    <a:pt x="104" y="0"/>
                  </a:lnTo>
                  <a:lnTo>
                    <a:pt x="104" y="22"/>
                  </a:lnTo>
                  <a:lnTo>
                    <a:pt x="104" y="166"/>
                  </a:lnTo>
                  <a:lnTo>
                    <a:pt x="40" y="166"/>
                  </a:lnTo>
                  <a:lnTo>
                    <a:pt x="40" y="133"/>
                  </a:lnTo>
                  <a:lnTo>
                    <a:pt x="23" y="121"/>
                  </a:lnTo>
                  <a:lnTo>
                    <a:pt x="23" y="166"/>
                  </a:lnTo>
                  <a:lnTo>
                    <a:pt x="0" y="166"/>
                  </a:lnTo>
                  <a:lnTo>
                    <a:pt x="0" y="6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" name="Freeform 514"/>
            <p:cNvSpPr>
              <a:spLocks/>
            </p:cNvSpPr>
            <p:nvPr/>
          </p:nvSpPr>
          <p:spPr bwMode="auto">
            <a:xfrm>
              <a:off x="3280" y="3080"/>
              <a:ext cx="258" cy="162"/>
            </a:xfrm>
            <a:custGeom>
              <a:avLst/>
              <a:gdLst>
                <a:gd name="T0" fmla="*/ 0 w 258"/>
                <a:gd name="T1" fmla="*/ 0 h 162"/>
                <a:gd name="T2" fmla="*/ 0 w 258"/>
                <a:gd name="T3" fmla="*/ 161 h 162"/>
                <a:gd name="T4" fmla="*/ 257 w 258"/>
                <a:gd name="T5" fmla="*/ 16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8" h="162">
                  <a:moveTo>
                    <a:pt x="0" y="0"/>
                  </a:moveTo>
                  <a:lnTo>
                    <a:pt x="0" y="161"/>
                  </a:lnTo>
                  <a:lnTo>
                    <a:pt x="257" y="16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" name="Line 515"/>
            <p:cNvSpPr>
              <a:spLocks noChangeShapeType="1"/>
            </p:cNvSpPr>
            <p:nvPr/>
          </p:nvSpPr>
          <p:spPr bwMode="auto">
            <a:xfrm>
              <a:off x="3300" y="3219"/>
              <a:ext cx="2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" name="Freeform 516"/>
            <p:cNvSpPr>
              <a:spLocks/>
            </p:cNvSpPr>
            <p:nvPr/>
          </p:nvSpPr>
          <p:spPr bwMode="auto">
            <a:xfrm>
              <a:off x="3573" y="3058"/>
              <a:ext cx="107" cy="207"/>
            </a:xfrm>
            <a:custGeom>
              <a:avLst/>
              <a:gdLst>
                <a:gd name="T0" fmla="*/ 106 w 107"/>
                <a:gd name="T1" fmla="*/ 0 h 207"/>
                <a:gd name="T2" fmla="*/ 106 w 107"/>
                <a:gd name="T3" fmla="*/ 184 h 207"/>
                <a:gd name="T4" fmla="*/ 96 w 107"/>
                <a:gd name="T5" fmla="*/ 206 h 207"/>
                <a:gd name="T6" fmla="*/ 0 w 107"/>
                <a:gd name="T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07">
                  <a:moveTo>
                    <a:pt x="106" y="0"/>
                  </a:moveTo>
                  <a:lnTo>
                    <a:pt x="106" y="184"/>
                  </a:lnTo>
                  <a:lnTo>
                    <a:pt x="96" y="206"/>
                  </a:lnTo>
                  <a:lnTo>
                    <a:pt x="0" y="20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" name="Line 517"/>
            <p:cNvSpPr>
              <a:spLocks noChangeShapeType="1"/>
            </p:cNvSpPr>
            <p:nvPr/>
          </p:nvSpPr>
          <p:spPr bwMode="auto">
            <a:xfrm>
              <a:off x="3565" y="3080"/>
              <a:ext cx="0" cy="10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Line 518"/>
            <p:cNvSpPr>
              <a:spLocks noChangeShapeType="1"/>
            </p:cNvSpPr>
            <p:nvPr/>
          </p:nvSpPr>
          <p:spPr bwMode="auto">
            <a:xfrm>
              <a:off x="3603" y="2858"/>
              <a:ext cx="0" cy="1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" name="Freeform 519"/>
            <p:cNvSpPr>
              <a:spLocks/>
            </p:cNvSpPr>
            <p:nvPr/>
          </p:nvSpPr>
          <p:spPr bwMode="auto">
            <a:xfrm>
              <a:off x="5387" y="3288"/>
              <a:ext cx="291" cy="53"/>
            </a:xfrm>
            <a:custGeom>
              <a:avLst/>
              <a:gdLst>
                <a:gd name="T0" fmla="*/ 0 w 291"/>
                <a:gd name="T1" fmla="*/ 0 h 53"/>
                <a:gd name="T2" fmla="*/ 290 w 291"/>
                <a:gd name="T3" fmla="*/ 0 h 53"/>
                <a:gd name="T4" fmla="*/ 290 w 291"/>
                <a:gd name="T5" fmla="*/ 52 h 53"/>
                <a:gd name="T6" fmla="*/ 0 w 291"/>
                <a:gd name="T7" fmla="*/ 52 h 53"/>
                <a:gd name="T8" fmla="*/ 0 w 291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53">
                  <a:moveTo>
                    <a:pt x="0" y="0"/>
                  </a:moveTo>
                  <a:lnTo>
                    <a:pt x="290" y="0"/>
                  </a:lnTo>
                  <a:lnTo>
                    <a:pt x="290" y="52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" name="Freeform 520"/>
            <p:cNvSpPr>
              <a:spLocks/>
            </p:cNvSpPr>
            <p:nvPr/>
          </p:nvSpPr>
          <p:spPr bwMode="auto">
            <a:xfrm>
              <a:off x="5295" y="2687"/>
              <a:ext cx="104" cy="1"/>
            </a:xfrm>
            <a:custGeom>
              <a:avLst/>
              <a:gdLst>
                <a:gd name="T0" fmla="*/ 103 w 104"/>
                <a:gd name="T1" fmla="*/ 0 h 1"/>
                <a:gd name="T2" fmla="*/ 5 w 104"/>
                <a:gd name="T3" fmla="*/ 0 h 1"/>
                <a:gd name="T4" fmla="*/ 0 w 1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1">
                  <a:moveTo>
                    <a:pt x="10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" name="Freeform 521"/>
            <p:cNvSpPr>
              <a:spLocks/>
            </p:cNvSpPr>
            <p:nvPr/>
          </p:nvSpPr>
          <p:spPr bwMode="auto">
            <a:xfrm>
              <a:off x="4686" y="2702"/>
              <a:ext cx="107" cy="1"/>
            </a:xfrm>
            <a:custGeom>
              <a:avLst/>
              <a:gdLst>
                <a:gd name="T0" fmla="*/ 106 w 107"/>
                <a:gd name="T1" fmla="*/ 0 h 1"/>
                <a:gd name="T2" fmla="*/ 5 w 107"/>
                <a:gd name="T3" fmla="*/ 0 h 1"/>
                <a:gd name="T4" fmla="*/ 0 w 10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1">
                  <a:moveTo>
                    <a:pt x="106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Freeform 522"/>
            <p:cNvSpPr>
              <a:spLocks/>
            </p:cNvSpPr>
            <p:nvPr/>
          </p:nvSpPr>
          <p:spPr bwMode="auto">
            <a:xfrm>
              <a:off x="4025" y="2710"/>
              <a:ext cx="212" cy="1"/>
            </a:xfrm>
            <a:custGeom>
              <a:avLst/>
              <a:gdLst>
                <a:gd name="T0" fmla="*/ 211 w 212"/>
                <a:gd name="T1" fmla="*/ 0 h 1"/>
                <a:gd name="T2" fmla="*/ 5 w 212"/>
                <a:gd name="T3" fmla="*/ 0 h 1"/>
                <a:gd name="T4" fmla="*/ 0 w 21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" h="1">
                  <a:moveTo>
                    <a:pt x="21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" name="Freeform 523"/>
            <p:cNvSpPr>
              <a:spLocks/>
            </p:cNvSpPr>
            <p:nvPr/>
          </p:nvSpPr>
          <p:spPr bwMode="auto">
            <a:xfrm>
              <a:off x="5026" y="2741"/>
              <a:ext cx="368" cy="53"/>
            </a:xfrm>
            <a:custGeom>
              <a:avLst/>
              <a:gdLst>
                <a:gd name="T0" fmla="*/ 367 w 368"/>
                <a:gd name="T1" fmla="*/ 0 h 53"/>
                <a:gd name="T2" fmla="*/ 342 w 368"/>
                <a:gd name="T3" fmla="*/ 52 h 53"/>
                <a:gd name="T4" fmla="*/ 332 w 368"/>
                <a:gd name="T5" fmla="*/ 52 h 53"/>
                <a:gd name="T6" fmla="*/ 5 w 368"/>
                <a:gd name="T7" fmla="*/ 52 h 53"/>
                <a:gd name="T8" fmla="*/ 0 w 368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53">
                  <a:moveTo>
                    <a:pt x="367" y="0"/>
                  </a:moveTo>
                  <a:lnTo>
                    <a:pt x="342" y="52"/>
                  </a:lnTo>
                  <a:lnTo>
                    <a:pt x="332" y="52"/>
                  </a:lnTo>
                  <a:lnTo>
                    <a:pt x="5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" name="Freeform 524"/>
            <p:cNvSpPr>
              <a:spLocks/>
            </p:cNvSpPr>
            <p:nvPr/>
          </p:nvSpPr>
          <p:spPr bwMode="auto">
            <a:xfrm>
              <a:off x="5393" y="3275"/>
              <a:ext cx="223" cy="53"/>
            </a:xfrm>
            <a:custGeom>
              <a:avLst/>
              <a:gdLst>
                <a:gd name="T0" fmla="*/ 222 w 223"/>
                <a:gd name="T1" fmla="*/ 0 h 53"/>
                <a:gd name="T2" fmla="*/ 187 w 223"/>
                <a:gd name="T3" fmla="*/ 0 h 53"/>
                <a:gd name="T4" fmla="*/ 158 w 223"/>
                <a:gd name="T5" fmla="*/ 0 h 53"/>
                <a:gd name="T6" fmla="*/ 142 w 223"/>
                <a:gd name="T7" fmla="*/ 40 h 53"/>
                <a:gd name="T8" fmla="*/ 130 w 223"/>
                <a:gd name="T9" fmla="*/ 52 h 53"/>
                <a:gd name="T10" fmla="*/ 61 w 223"/>
                <a:gd name="T11" fmla="*/ 52 h 53"/>
                <a:gd name="T12" fmla="*/ 5 w 223"/>
                <a:gd name="T13" fmla="*/ 52 h 53"/>
                <a:gd name="T14" fmla="*/ 0 w 223"/>
                <a:gd name="T15" fmla="*/ 40 h 53"/>
                <a:gd name="T16" fmla="*/ 0 w 223"/>
                <a:gd name="T17" fmla="*/ 13 h 53"/>
                <a:gd name="T18" fmla="*/ 61 w 223"/>
                <a:gd name="T19" fmla="*/ 13 h 53"/>
                <a:gd name="T20" fmla="*/ 68 w 223"/>
                <a:gd name="T21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3" h="53">
                  <a:moveTo>
                    <a:pt x="222" y="0"/>
                  </a:moveTo>
                  <a:lnTo>
                    <a:pt x="187" y="0"/>
                  </a:lnTo>
                  <a:lnTo>
                    <a:pt x="158" y="0"/>
                  </a:lnTo>
                  <a:lnTo>
                    <a:pt x="142" y="40"/>
                  </a:lnTo>
                  <a:lnTo>
                    <a:pt x="130" y="52"/>
                  </a:lnTo>
                  <a:lnTo>
                    <a:pt x="61" y="52"/>
                  </a:lnTo>
                  <a:lnTo>
                    <a:pt x="5" y="52"/>
                  </a:lnTo>
                  <a:lnTo>
                    <a:pt x="0" y="40"/>
                  </a:lnTo>
                  <a:lnTo>
                    <a:pt x="0" y="13"/>
                  </a:lnTo>
                  <a:lnTo>
                    <a:pt x="61" y="13"/>
                  </a:lnTo>
                  <a:lnTo>
                    <a:pt x="68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Freeform 525"/>
            <p:cNvSpPr>
              <a:spLocks/>
            </p:cNvSpPr>
            <p:nvPr/>
          </p:nvSpPr>
          <p:spPr bwMode="auto">
            <a:xfrm>
              <a:off x="5586" y="2752"/>
              <a:ext cx="30" cy="164"/>
            </a:xfrm>
            <a:custGeom>
              <a:avLst/>
              <a:gdLst>
                <a:gd name="T0" fmla="*/ 0 w 30"/>
                <a:gd name="T1" fmla="*/ 0 h 164"/>
                <a:gd name="T2" fmla="*/ 10 w 30"/>
                <a:gd name="T3" fmla="*/ 31 h 164"/>
                <a:gd name="T4" fmla="*/ 29 w 30"/>
                <a:gd name="T5" fmla="*/ 163 h 164"/>
                <a:gd name="T6" fmla="*/ 23 w 30"/>
                <a:gd name="T7" fmla="*/ 8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64">
                  <a:moveTo>
                    <a:pt x="0" y="0"/>
                  </a:moveTo>
                  <a:lnTo>
                    <a:pt x="10" y="31"/>
                  </a:lnTo>
                  <a:lnTo>
                    <a:pt x="29" y="163"/>
                  </a:lnTo>
                  <a:lnTo>
                    <a:pt x="23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Freeform 526"/>
            <p:cNvSpPr>
              <a:spLocks/>
            </p:cNvSpPr>
            <p:nvPr/>
          </p:nvSpPr>
          <p:spPr bwMode="auto">
            <a:xfrm>
              <a:off x="5409" y="2752"/>
              <a:ext cx="74" cy="1"/>
            </a:xfrm>
            <a:custGeom>
              <a:avLst/>
              <a:gdLst>
                <a:gd name="T0" fmla="*/ 73 w 74"/>
                <a:gd name="T1" fmla="*/ 0 h 1"/>
                <a:gd name="T2" fmla="*/ 5 w 74"/>
                <a:gd name="T3" fmla="*/ 0 h 1"/>
                <a:gd name="T4" fmla="*/ 0 w 7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" h="1">
                  <a:moveTo>
                    <a:pt x="7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Freeform 527"/>
            <p:cNvSpPr>
              <a:spLocks/>
            </p:cNvSpPr>
            <p:nvPr/>
          </p:nvSpPr>
          <p:spPr bwMode="auto">
            <a:xfrm>
              <a:off x="4743" y="2752"/>
              <a:ext cx="262" cy="53"/>
            </a:xfrm>
            <a:custGeom>
              <a:avLst/>
              <a:gdLst>
                <a:gd name="T0" fmla="*/ 261 w 262"/>
                <a:gd name="T1" fmla="*/ 0 h 53"/>
                <a:gd name="T2" fmla="*/ 119 w 262"/>
                <a:gd name="T3" fmla="*/ 26 h 53"/>
                <a:gd name="T4" fmla="*/ 0 w 262"/>
                <a:gd name="T5" fmla="*/ 52 h 53"/>
                <a:gd name="T6" fmla="*/ 221 w 262"/>
                <a:gd name="T7" fmla="*/ 52 h 53"/>
                <a:gd name="T8" fmla="*/ 227 w 26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53">
                  <a:moveTo>
                    <a:pt x="261" y="0"/>
                  </a:moveTo>
                  <a:lnTo>
                    <a:pt x="119" y="26"/>
                  </a:lnTo>
                  <a:lnTo>
                    <a:pt x="0" y="52"/>
                  </a:lnTo>
                  <a:lnTo>
                    <a:pt x="221" y="52"/>
                  </a:lnTo>
                  <a:lnTo>
                    <a:pt x="22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Line 528"/>
            <p:cNvSpPr>
              <a:spLocks noChangeShapeType="1"/>
            </p:cNvSpPr>
            <p:nvPr/>
          </p:nvSpPr>
          <p:spPr bwMode="auto">
            <a:xfrm>
              <a:off x="4997" y="2752"/>
              <a:ext cx="0" cy="3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" name="Freeform 529"/>
            <p:cNvSpPr>
              <a:spLocks/>
            </p:cNvSpPr>
            <p:nvPr/>
          </p:nvSpPr>
          <p:spPr bwMode="auto">
            <a:xfrm>
              <a:off x="4315" y="2771"/>
              <a:ext cx="383" cy="51"/>
            </a:xfrm>
            <a:custGeom>
              <a:avLst/>
              <a:gdLst>
                <a:gd name="T0" fmla="*/ 382 w 383"/>
                <a:gd name="T1" fmla="*/ 0 h 51"/>
                <a:gd name="T2" fmla="*/ 267 w 383"/>
                <a:gd name="T3" fmla="*/ 6 h 51"/>
                <a:gd name="T4" fmla="*/ 114 w 383"/>
                <a:gd name="T5" fmla="*/ 6 h 51"/>
                <a:gd name="T6" fmla="*/ 0 w 383"/>
                <a:gd name="T7" fmla="*/ 50 h 51"/>
                <a:gd name="T8" fmla="*/ 80 w 383"/>
                <a:gd name="T9" fmla="*/ 50 h 51"/>
                <a:gd name="T10" fmla="*/ 85 w 383"/>
                <a:gd name="T11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51">
                  <a:moveTo>
                    <a:pt x="382" y="0"/>
                  </a:moveTo>
                  <a:lnTo>
                    <a:pt x="267" y="6"/>
                  </a:lnTo>
                  <a:lnTo>
                    <a:pt x="114" y="6"/>
                  </a:lnTo>
                  <a:lnTo>
                    <a:pt x="0" y="50"/>
                  </a:lnTo>
                  <a:lnTo>
                    <a:pt x="80" y="50"/>
                  </a:lnTo>
                  <a:lnTo>
                    <a:pt x="85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Freeform 530"/>
            <p:cNvSpPr>
              <a:spLocks/>
            </p:cNvSpPr>
            <p:nvPr/>
          </p:nvSpPr>
          <p:spPr bwMode="auto">
            <a:xfrm>
              <a:off x="4709" y="2752"/>
              <a:ext cx="25" cy="389"/>
            </a:xfrm>
            <a:custGeom>
              <a:avLst/>
              <a:gdLst>
                <a:gd name="T0" fmla="*/ 0 w 25"/>
                <a:gd name="T1" fmla="*/ 0 h 389"/>
                <a:gd name="T2" fmla="*/ 10 w 25"/>
                <a:gd name="T3" fmla="*/ 72 h 389"/>
                <a:gd name="T4" fmla="*/ 10 w 25"/>
                <a:gd name="T5" fmla="*/ 136 h 389"/>
                <a:gd name="T6" fmla="*/ 24 w 25"/>
                <a:gd name="T7" fmla="*/ 388 h 389"/>
                <a:gd name="T8" fmla="*/ 24 w 25"/>
                <a:gd name="T9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9">
                  <a:moveTo>
                    <a:pt x="0" y="0"/>
                  </a:moveTo>
                  <a:lnTo>
                    <a:pt x="10" y="72"/>
                  </a:lnTo>
                  <a:lnTo>
                    <a:pt x="10" y="136"/>
                  </a:lnTo>
                  <a:lnTo>
                    <a:pt x="24" y="388"/>
                  </a:lnTo>
                  <a:lnTo>
                    <a:pt x="24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Freeform 531"/>
            <p:cNvSpPr>
              <a:spLocks/>
            </p:cNvSpPr>
            <p:nvPr/>
          </p:nvSpPr>
          <p:spPr bwMode="auto">
            <a:xfrm>
              <a:off x="4101" y="2762"/>
              <a:ext cx="188" cy="191"/>
            </a:xfrm>
            <a:custGeom>
              <a:avLst/>
              <a:gdLst>
                <a:gd name="T0" fmla="*/ 187 w 188"/>
                <a:gd name="T1" fmla="*/ 0 h 191"/>
                <a:gd name="T2" fmla="*/ 85 w 188"/>
                <a:gd name="T3" fmla="*/ 10 h 191"/>
                <a:gd name="T4" fmla="*/ 0 w 188"/>
                <a:gd name="T5" fmla="*/ 20 h 191"/>
                <a:gd name="T6" fmla="*/ 90 w 188"/>
                <a:gd name="T7" fmla="*/ 20 h 191"/>
                <a:gd name="T8" fmla="*/ 181 w 188"/>
                <a:gd name="T9" fmla="*/ 19 h 191"/>
                <a:gd name="T10" fmla="*/ 187 w 188"/>
                <a:gd name="T11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8" h="191">
                  <a:moveTo>
                    <a:pt x="187" y="0"/>
                  </a:moveTo>
                  <a:lnTo>
                    <a:pt x="85" y="10"/>
                  </a:lnTo>
                  <a:lnTo>
                    <a:pt x="0" y="20"/>
                  </a:lnTo>
                  <a:lnTo>
                    <a:pt x="90" y="20"/>
                  </a:lnTo>
                  <a:lnTo>
                    <a:pt x="181" y="19"/>
                  </a:lnTo>
                  <a:lnTo>
                    <a:pt x="187" y="1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Freeform 532"/>
            <p:cNvSpPr>
              <a:spLocks/>
            </p:cNvSpPr>
            <p:nvPr/>
          </p:nvSpPr>
          <p:spPr bwMode="auto">
            <a:xfrm>
              <a:off x="3906" y="2762"/>
              <a:ext cx="86" cy="443"/>
            </a:xfrm>
            <a:custGeom>
              <a:avLst/>
              <a:gdLst>
                <a:gd name="T0" fmla="*/ 85 w 86"/>
                <a:gd name="T1" fmla="*/ 0 h 443"/>
                <a:gd name="T2" fmla="*/ 62 w 86"/>
                <a:gd name="T3" fmla="*/ 20 h 443"/>
                <a:gd name="T4" fmla="*/ 51 w 86"/>
                <a:gd name="T5" fmla="*/ 20 h 443"/>
                <a:gd name="T6" fmla="*/ 28 w 86"/>
                <a:gd name="T7" fmla="*/ 20 h 443"/>
                <a:gd name="T8" fmla="*/ 16 w 86"/>
                <a:gd name="T9" fmla="*/ 20 h 443"/>
                <a:gd name="T10" fmla="*/ 5 w 86"/>
                <a:gd name="T11" fmla="*/ 42 h 443"/>
                <a:gd name="T12" fmla="*/ 10 w 86"/>
                <a:gd name="T13" fmla="*/ 114 h 443"/>
                <a:gd name="T14" fmla="*/ 16 w 86"/>
                <a:gd name="T15" fmla="*/ 167 h 443"/>
                <a:gd name="T16" fmla="*/ 16 w 86"/>
                <a:gd name="T17" fmla="*/ 284 h 443"/>
                <a:gd name="T18" fmla="*/ 16 w 86"/>
                <a:gd name="T19" fmla="*/ 377 h 443"/>
                <a:gd name="T20" fmla="*/ 5 w 86"/>
                <a:gd name="T21" fmla="*/ 399 h 443"/>
                <a:gd name="T22" fmla="*/ 0 w 86"/>
                <a:gd name="T23" fmla="*/ 409 h 443"/>
                <a:gd name="T24" fmla="*/ 0 w 86"/>
                <a:gd name="T25" fmla="*/ 430 h 443"/>
                <a:gd name="T26" fmla="*/ 0 w 86"/>
                <a:gd name="T27" fmla="*/ 442 h 443"/>
                <a:gd name="T28" fmla="*/ 16 w 86"/>
                <a:gd name="T29" fmla="*/ 419 h 443"/>
                <a:gd name="T30" fmla="*/ 16 w 86"/>
                <a:gd name="T31" fmla="*/ 409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443">
                  <a:moveTo>
                    <a:pt x="85" y="0"/>
                  </a:moveTo>
                  <a:lnTo>
                    <a:pt x="62" y="20"/>
                  </a:lnTo>
                  <a:lnTo>
                    <a:pt x="51" y="20"/>
                  </a:lnTo>
                  <a:lnTo>
                    <a:pt x="28" y="20"/>
                  </a:lnTo>
                  <a:lnTo>
                    <a:pt x="16" y="20"/>
                  </a:lnTo>
                  <a:lnTo>
                    <a:pt x="5" y="42"/>
                  </a:lnTo>
                  <a:lnTo>
                    <a:pt x="10" y="114"/>
                  </a:lnTo>
                  <a:lnTo>
                    <a:pt x="16" y="167"/>
                  </a:lnTo>
                  <a:lnTo>
                    <a:pt x="16" y="284"/>
                  </a:lnTo>
                  <a:lnTo>
                    <a:pt x="16" y="377"/>
                  </a:lnTo>
                  <a:lnTo>
                    <a:pt x="5" y="399"/>
                  </a:lnTo>
                  <a:lnTo>
                    <a:pt x="0" y="409"/>
                  </a:lnTo>
                  <a:lnTo>
                    <a:pt x="0" y="430"/>
                  </a:lnTo>
                  <a:lnTo>
                    <a:pt x="0" y="442"/>
                  </a:lnTo>
                  <a:lnTo>
                    <a:pt x="16" y="419"/>
                  </a:lnTo>
                  <a:lnTo>
                    <a:pt x="16" y="40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Freeform 533"/>
            <p:cNvSpPr>
              <a:spLocks/>
            </p:cNvSpPr>
            <p:nvPr/>
          </p:nvSpPr>
          <p:spPr bwMode="auto">
            <a:xfrm>
              <a:off x="4008" y="2774"/>
              <a:ext cx="82" cy="1"/>
            </a:xfrm>
            <a:custGeom>
              <a:avLst/>
              <a:gdLst>
                <a:gd name="T0" fmla="*/ 81 w 82"/>
                <a:gd name="T1" fmla="*/ 0 h 1"/>
                <a:gd name="T2" fmla="*/ 5 w 82"/>
                <a:gd name="T3" fmla="*/ 0 h 1"/>
                <a:gd name="T4" fmla="*/ 0 w 8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">
                  <a:moveTo>
                    <a:pt x="81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Freeform 534"/>
            <p:cNvSpPr>
              <a:spLocks/>
            </p:cNvSpPr>
            <p:nvPr/>
          </p:nvSpPr>
          <p:spPr bwMode="auto">
            <a:xfrm>
              <a:off x="4082" y="2774"/>
              <a:ext cx="26" cy="389"/>
            </a:xfrm>
            <a:custGeom>
              <a:avLst/>
              <a:gdLst>
                <a:gd name="T0" fmla="*/ 0 w 26"/>
                <a:gd name="T1" fmla="*/ 0 h 389"/>
                <a:gd name="T2" fmla="*/ 25 w 26"/>
                <a:gd name="T3" fmla="*/ 388 h 389"/>
                <a:gd name="T4" fmla="*/ 25 w 26"/>
                <a:gd name="T5" fmla="*/ 377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389">
                  <a:moveTo>
                    <a:pt x="0" y="0"/>
                  </a:moveTo>
                  <a:lnTo>
                    <a:pt x="25" y="388"/>
                  </a:lnTo>
                  <a:lnTo>
                    <a:pt x="25" y="3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Freeform 535"/>
            <p:cNvSpPr>
              <a:spLocks/>
            </p:cNvSpPr>
            <p:nvPr/>
          </p:nvSpPr>
          <p:spPr bwMode="auto">
            <a:xfrm>
              <a:off x="3870" y="2774"/>
              <a:ext cx="49" cy="357"/>
            </a:xfrm>
            <a:custGeom>
              <a:avLst/>
              <a:gdLst>
                <a:gd name="T0" fmla="*/ 48 w 49"/>
                <a:gd name="T1" fmla="*/ 0 h 357"/>
                <a:gd name="T2" fmla="*/ 30 w 49"/>
                <a:gd name="T3" fmla="*/ 0 h 357"/>
                <a:gd name="T4" fmla="*/ 24 w 49"/>
                <a:gd name="T5" fmla="*/ 10 h 357"/>
                <a:gd name="T6" fmla="*/ 6 w 49"/>
                <a:gd name="T7" fmla="*/ 83 h 357"/>
                <a:gd name="T8" fmla="*/ 0 w 49"/>
                <a:gd name="T9" fmla="*/ 146 h 357"/>
                <a:gd name="T10" fmla="*/ 17 w 49"/>
                <a:gd name="T11" fmla="*/ 188 h 357"/>
                <a:gd name="T12" fmla="*/ 30 w 49"/>
                <a:gd name="T13" fmla="*/ 231 h 357"/>
                <a:gd name="T14" fmla="*/ 42 w 49"/>
                <a:gd name="T15" fmla="*/ 345 h 357"/>
                <a:gd name="T16" fmla="*/ 36 w 49"/>
                <a:gd name="T17" fmla="*/ 35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57">
                  <a:moveTo>
                    <a:pt x="48" y="0"/>
                  </a:moveTo>
                  <a:lnTo>
                    <a:pt x="30" y="0"/>
                  </a:lnTo>
                  <a:lnTo>
                    <a:pt x="24" y="10"/>
                  </a:lnTo>
                  <a:lnTo>
                    <a:pt x="6" y="83"/>
                  </a:lnTo>
                  <a:lnTo>
                    <a:pt x="0" y="146"/>
                  </a:lnTo>
                  <a:lnTo>
                    <a:pt x="17" y="188"/>
                  </a:lnTo>
                  <a:lnTo>
                    <a:pt x="30" y="231"/>
                  </a:lnTo>
                  <a:lnTo>
                    <a:pt x="42" y="345"/>
                  </a:lnTo>
                  <a:lnTo>
                    <a:pt x="36" y="35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536"/>
            <p:cNvSpPr>
              <a:spLocks noChangeShapeType="1"/>
            </p:cNvSpPr>
            <p:nvPr/>
          </p:nvSpPr>
          <p:spPr bwMode="auto">
            <a:xfrm flipH="1">
              <a:off x="3990" y="2784"/>
              <a:ext cx="1" cy="4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" name="Freeform 537"/>
            <p:cNvSpPr>
              <a:spLocks/>
            </p:cNvSpPr>
            <p:nvPr/>
          </p:nvSpPr>
          <p:spPr bwMode="auto">
            <a:xfrm>
              <a:off x="3991" y="2793"/>
              <a:ext cx="27" cy="105"/>
            </a:xfrm>
            <a:custGeom>
              <a:avLst/>
              <a:gdLst>
                <a:gd name="T0" fmla="*/ 0 w 27"/>
                <a:gd name="T1" fmla="*/ 0 h 105"/>
                <a:gd name="T2" fmla="*/ 26 w 27"/>
                <a:gd name="T3" fmla="*/ 93 h 105"/>
                <a:gd name="T4" fmla="*/ 26 w 27"/>
                <a:gd name="T5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05">
                  <a:moveTo>
                    <a:pt x="0" y="0"/>
                  </a:moveTo>
                  <a:lnTo>
                    <a:pt x="26" y="93"/>
                  </a:lnTo>
                  <a:lnTo>
                    <a:pt x="26" y="1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Freeform 538"/>
            <p:cNvSpPr>
              <a:spLocks/>
            </p:cNvSpPr>
            <p:nvPr/>
          </p:nvSpPr>
          <p:spPr bwMode="auto">
            <a:xfrm>
              <a:off x="5688" y="2806"/>
              <a:ext cx="1" cy="281"/>
            </a:xfrm>
            <a:custGeom>
              <a:avLst/>
              <a:gdLst>
                <a:gd name="T0" fmla="*/ 0 w 1"/>
                <a:gd name="T1" fmla="*/ 0 h 281"/>
                <a:gd name="T2" fmla="*/ 0 w 1"/>
                <a:gd name="T3" fmla="*/ 271 h 281"/>
                <a:gd name="T4" fmla="*/ 0 w 1"/>
                <a:gd name="T5" fmla="*/ 28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81">
                  <a:moveTo>
                    <a:pt x="0" y="0"/>
                  </a:moveTo>
                  <a:lnTo>
                    <a:pt x="0" y="271"/>
                  </a:lnTo>
                  <a:lnTo>
                    <a:pt x="0" y="2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" name="Freeform 539"/>
            <p:cNvSpPr>
              <a:spLocks/>
            </p:cNvSpPr>
            <p:nvPr/>
          </p:nvSpPr>
          <p:spPr bwMode="auto">
            <a:xfrm>
              <a:off x="4726" y="2919"/>
              <a:ext cx="1" cy="168"/>
            </a:xfrm>
            <a:custGeom>
              <a:avLst/>
              <a:gdLst>
                <a:gd name="T0" fmla="*/ 0 w 1"/>
                <a:gd name="T1" fmla="*/ 0 h 168"/>
                <a:gd name="T2" fmla="*/ 0 w 1"/>
                <a:gd name="T3" fmla="*/ 158 h 168"/>
                <a:gd name="T4" fmla="*/ 0 w 1"/>
                <a:gd name="T5" fmla="*/ 16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68">
                  <a:moveTo>
                    <a:pt x="0" y="0"/>
                  </a:moveTo>
                  <a:lnTo>
                    <a:pt x="0" y="158"/>
                  </a:lnTo>
                  <a:lnTo>
                    <a:pt x="0" y="16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Freeform 540"/>
            <p:cNvSpPr>
              <a:spLocks/>
            </p:cNvSpPr>
            <p:nvPr/>
          </p:nvSpPr>
          <p:spPr bwMode="auto">
            <a:xfrm>
              <a:off x="4748" y="3152"/>
              <a:ext cx="250" cy="53"/>
            </a:xfrm>
            <a:custGeom>
              <a:avLst/>
              <a:gdLst>
                <a:gd name="T0" fmla="*/ 249 w 250"/>
                <a:gd name="T1" fmla="*/ 0 h 53"/>
                <a:gd name="T2" fmla="*/ 113 w 250"/>
                <a:gd name="T3" fmla="*/ 26 h 53"/>
                <a:gd name="T4" fmla="*/ 0 w 250"/>
                <a:gd name="T5" fmla="*/ 52 h 53"/>
                <a:gd name="T6" fmla="*/ 243 w 250"/>
                <a:gd name="T7" fmla="*/ 52 h 53"/>
                <a:gd name="T8" fmla="*/ 249 w 250"/>
                <a:gd name="T9" fmla="*/ 2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3">
                  <a:moveTo>
                    <a:pt x="249" y="0"/>
                  </a:moveTo>
                  <a:lnTo>
                    <a:pt x="113" y="26"/>
                  </a:lnTo>
                  <a:lnTo>
                    <a:pt x="0" y="52"/>
                  </a:lnTo>
                  <a:lnTo>
                    <a:pt x="243" y="52"/>
                  </a:lnTo>
                  <a:lnTo>
                    <a:pt x="249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Freeform 541"/>
            <p:cNvSpPr>
              <a:spLocks/>
            </p:cNvSpPr>
            <p:nvPr/>
          </p:nvSpPr>
          <p:spPr bwMode="auto">
            <a:xfrm>
              <a:off x="5056" y="3162"/>
              <a:ext cx="343" cy="53"/>
            </a:xfrm>
            <a:custGeom>
              <a:avLst/>
              <a:gdLst>
                <a:gd name="T0" fmla="*/ 342 w 343"/>
                <a:gd name="T1" fmla="*/ 0 h 53"/>
                <a:gd name="T2" fmla="*/ 142 w 343"/>
                <a:gd name="T3" fmla="*/ 0 h 53"/>
                <a:gd name="T4" fmla="*/ 0 w 343"/>
                <a:gd name="T5" fmla="*/ 52 h 53"/>
                <a:gd name="T6" fmla="*/ 336 w 343"/>
                <a:gd name="T7" fmla="*/ 52 h 53"/>
                <a:gd name="T8" fmla="*/ 342 w 343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3" h="53">
                  <a:moveTo>
                    <a:pt x="342" y="0"/>
                  </a:moveTo>
                  <a:lnTo>
                    <a:pt x="142" y="0"/>
                  </a:lnTo>
                  <a:lnTo>
                    <a:pt x="0" y="52"/>
                  </a:lnTo>
                  <a:lnTo>
                    <a:pt x="336" y="52"/>
                  </a:lnTo>
                  <a:lnTo>
                    <a:pt x="342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" name="Freeform 542"/>
            <p:cNvSpPr>
              <a:spLocks/>
            </p:cNvSpPr>
            <p:nvPr/>
          </p:nvSpPr>
          <p:spPr bwMode="auto">
            <a:xfrm>
              <a:off x="4669" y="3162"/>
              <a:ext cx="51" cy="66"/>
            </a:xfrm>
            <a:custGeom>
              <a:avLst/>
              <a:gdLst>
                <a:gd name="T0" fmla="*/ 50 w 51"/>
                <a:gd name="T1" fmla="*/ 0 h 66"/>
                <a:gd name="T2" fmla="*/ 27 w 51"/>
                <a:gd name="T3" fmla="*/ 10 h 66"/>
                <a:gd name="T4" fmla="*/ 11 w 51"/>
                <a:gd name="T5" fmla="*/ 10 h 66"/>
                <a:gd name="T6" fmla="*/ 0 w 51"/>
                <a:gd name="T7" fmla="*/ 6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66">
                  <a:moveTo>
                    <a:pt x="50" y="0"/>
                  </a:moveTo>
                  <a:lnTo>
                    <a:pt x="27" y="10"/>
                  </a:lnTo>
                  <a:lnTo>
                    <a:pt x="11" y="10"/>
                  </a:lnTo>
                  <a:lnTo>
                    <a:pt x="0" y="6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" name="Freeform 543"/>
            <p:cNvSpPr>
              <a:spLocks/>
            </p:cNvSpPr>
            <p:nvPr/>
          </p:nvSpPr>
          <p:spPr bwMode="auto">
            <a:xfrm>
              <a:off x="4709" y="3162"/>
              <a:ext cx="228" cy="127"/>
            </a:xfrm>
            <a:custGeom>
              <a:avLst/>
              <a:gdLst>
                <a:gd name="T0" fmla="*/ 5 w 228"/>
                <a:gd name="T1" fmla="*/ 0 h 127"/>
                <a:gd name="T2" fmla="*/ 0 w 228"/>
                <a:gd name="T3" fmla="*/ 42 h 127"/>
                <a:gd name="T4" fmla="*/ 5 w 228"/>
                <a:gd name="T5" fmla="*/ 73 h 127"/>
                <a:gd name="T6" fmla="*/ 0 w 228"/>
                <a:gd name="T7" fmla="*/ 83 h 127"/>
                <a:gd name="T8" fmla="*/ 0 w 228"/>
                <a:gd name="T9" fmla="*/ 105 h 127"/>
                <a:gd name="T10" fmla="*/ 11 w 228"/>
                <a:gd name="T11" fmla="*/ 115 h 127"/>
                <a:gd name="T12" fmla="*/ 16 w 228"/>
                <a:gd name="T13" fmla="*/ 126 h 127"/>
                <a:gd name="T14" fmla="*/ 107 w 228"/>
                <a:gd name="T15" fmla="*/ 115 h 127"/>
                <a:gd name="T16" fmla="*/ 227 w 228"/>
                <a:gd name="T17" fmla="*/ 126 h 127"/>
                <a:gd name="T18" fmla="*/ 203 w 228"/>
                <a:gd name="T19" fmla="*/ 115 h 127"/>
                <a:gd name="T20" fmla="*/ 198 w 228"/>
                <a:gd name="T21" fmla="*/ 11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" h="127">
                  <a:moveTo>
                    <a:pt x="5" y="0"/>
                  </a:moveTo>
                  <a:lnTo>
                    <a:pt x="0" y="42"/>
                  </a:lnTo>
                  <a:lnTo>
                    <a:pt x="5" y="73"/>
                  </a:lnTo>
                  <a:lnTo>
                    <a:pt x="0" y="83"/>
                  </a:lnTo>
                  <a:lnTo>
                    <a:pt x="0" y="105"/>
                  </a:lnTo>
                  <a:lnTo>
                    <a:pt x="11" y="115"/>
                  </a:lnTo>
                  <a:lnTo>
                    <a:pt x="16" y="126"/>
                  </a:lnTo>
                  <a:lnTo>
                    <a:pt x="107" y="115"/>
                  </a:lnTo>
                  <a:lnTo>
                    <a:pt x="227" y="126"/>
                  </a:lnTo>
                  <a:lnTo>
                    <a:pt x="203" y="115"/>
                  </a:lnTo>
                  <a:lnTo>
                    <a:pt x="198" y="11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" name="Freeform 544"/>
            <p:cNvSpPr>
              <a:spLocks/>
            </p:cNvSpPr>
            <p:nvPr/>
          </p:nvSpPr>
          <p:spPr bwMode="auto">
            <a:xfrm>
              <a:off x="4730" y="3182"/>
              <a:ext cx="810" cy="50"/>
            </a:xfrm>
            <a:custGeom>
              <a:avLst/>
              <a:gdLst>
                <a:gd name="T0" fmla="*/ 809 w 810"/>
                <a:gd name="T1" fmla="*/ 0 h 50"/>
                <a:gd name="T2" fmla="*/ 809 w 810"/>
                <a:gd name="T3" fmla="*/ 25 h 50"/>
                <a:gd name="T4" fmla="*/ 786 w 810"/>
                <a:gd name="T5" fmla="*/ 49 h 50"/>
                <a:gd name="T6" fmla="*/ 775 w 810"/>
                <a:gd name="T7" fmla="*/ 49 h 50"/>
                <a:gd name="T8" fmla="*/ 6 w 810"/>
                <a:gd name="T9" fmla="*/ 49 h 50"/>
                <a:gd name="T10" fmla="*/ 0 w 810"/>
                <a:gd name="T11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0" h="50">
                  <a:moveTo>
                    <a:pt x="809" y="0"/>
                  </a:moveTo>
                  <a:lnTo>
                    <a:pt x="809" y="25"/>
                  </a:lnTo>
                  <a:lnTo>
                    <a:pt x="786" y="49"/>
                  </a:lnTo>
                  <a:lnTo>
                    <a:pt x="775" y="49"/>
                  </a:lnTo>
                  <a:lnTo>
                    <a:pt x="6" y="49"/>
                  </a:lnTo>
                  <a:lnTo>
                    <a:pt x="0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" name="Freeform 545"/>
            <p:cNvSpPr>
              <a:spLocks/>
            </p:cNvSpPr>
            <p:nvPr/>
          </p:nvSpPr>
          <p:spPr bwMode="auto">
            <a:xfrm>
              <a:off x="3990" y="3182"/>
              <a:ext cx="100" cy="94"/>
            </a:xfrm>
            <a:custGeom>
              <a:avLst/>
              <a:gdLst>
                <a:gd name="T0" fmla="*/ 99 w 100"/>
                <a:gd name="T1" fmla="*/ 0 h 94"/>
                <a:gd name="T2" fmla="*/ 88 w 100"/>
                <a:gd name="T3" fmla="*/ 10 h 94"/>
                <a:gd name="T4" fmla="*/ 93 w 100"/>
                <a:gd name="T5" fmla="*/ 61 h 94"/>
                <a:gd name="T6" fmla="*/ 88 w 100"/>
                <a:gd name="T7" fmla="*/ 93 h 94"/>
                <a:gd name="T8" fmla="*/ 58 w 100"/>
                <a:gd name="T9" fmla="*/ 93 h 94"/>
                <a:gd name="T10" fmla="*/ 41 w 100"/>
                <a:gd name="T11" fmla="*/ 93 h 94"/>
                <a:gd name="T12" fmla="*/ 36 w 100"/>
                <a:gd name="T13" fmla="*/ 82 h 94"/>
                <a:gd name="T14" fmla="*/ 36 w 100"/>
                <a:gd name="T15" fmla="*/ 61 h 94"/>
                <a:gd name="T16" fmla="*/ 36 w 100"/>
                <a:gd name="T17" fmla="*/ 51 h 94"/>
                <a:gd name="T18" fmla="*/ 0 w 100"/>
                <a:gd name="T19" fmla="*/ 48 h 94"/>
                <a:gd name="T20" fmla="*/ 2 w 100"/>
                <a:gd name="T21" fmla="*/ 7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94">
                  <a:moveTo>
                    <a:pt x="99" y="0"/>
                  </a:moveTo>
                  <a:lnTo>
                    <a:pt x="88" y="10"/>
                  </a:lnTo>
                  <a:lnTo>
                    <a:pt x="93" y="61"/>
                  </a:lnTo>
                  <a:lnTo>
                    <a:pt x="88" y="93"/>
                  </a:lnTo>
                  <a:lnTo>
                    <a:pt x="58" y="93"/>
                  </a:lnTo>
                  <a:lnTo>
                    <a:pt x="41" y="93"/>
                  </a:lnTo>
                  <a:lnTo>
                    <a:pt x="36" y="82"/>
                  </a:lnTo>
                  <a:lnTo>
                    <a:pt x="36" y="61"/>
                  </a:lnTo>
                  <a:lnTo>
                    <a:pt x="36" y="51"/>
                  </a:lnTo>
                  <a:lnTo>
                    <a:pt x="0" y="48"/>
                  </a:lnTo>
                  <a:lnTo>
                    <a:pt x="2" y="7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" name="Freeform 546"/>
            <p:cNvSpPr>
              <a:spLocks/>
            </p:cNvSpPr>
            <p:nvPr/>
          </p:nvSpPr>
          <p:spPr bwMode="auto">
            <a:xfrm>
              <a:off x="3991" y="3182"/>
              <a:ext cx="27" cy="50"/>
            </a:xfrm>
            <a:custGeom>
              <a:avLst/>
              <a:gdLst>
                <a:gd name="T0" fmla="*/ 16 w 27"/>
                <a:gd name="T1" fmla="*/ 0 h 50"/>
                <a:gd name="T2" fmla="*/ 0 w 27"/>
                <a:gd name="T3" fmla="*/ 0 h 50"/>
                <a:gd name="T4" fmla="*/ 16 w 27"/>
                <a:gd name="T5" fmla="*/ 49 h 50"/>
                <a:gd name="T6" fmla="*/ 26 w 27"/>
                <a:gd name="T7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50">
                  <a:moveTo>
                    <a:pt x="16" y="0"/>
                  </a:moveTo>
                  <a:lnTo>
                    <a:pt x="0" y="0"/>
                  </a:lnTo>
                  <a:lnTo>
                    <a:pt x="16" y="49"/>
                  </a:lnTo>
                  <a:lnTo>
                    <a:pt x="26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" name="Freeform 547"/>
            <p:cNvSpPr>
              <a:spLocks/>
            </p:cNvSpPr>
            <p:nvPr/>
          </p:nvSpPr>
          <p:spPr bwMode="auto">
            <a:xfrm>
              <a:off x="4272" y="3204"/>
              <a:ext cx="57" cy="50"/>
            </a:xfrm>
            <a:custGeom>
              <a:avLst/>
              <a:gdLst>
                <a:gd name="T0" fmla="*/ 16 w 57"/>
                <a:gd name="T1" fmla="*/ 0 h 50"/>
                <a:gd name="T2" fmla="*/ 5 w 57"/>
                <a:gd name="T3" fmla="*/ 16 h 50"/>
                <a:gd name="T4" fmla="*/ 0 w 57"/>
                <a:gd name="T5" fmla="*/ 32 h 50"/>
                <a:gd name="T6" fmla="*/ 56 w 57"/>
                <a:gd name="T7" fmla="*/ 49 h 50"/>
                <a:gd name="T8" fmla="*/ 49 w 57"/>
                <a:gd name="T9" fmla="*/ 4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16" y="0"/>
                  </a:moveTo>
                  <a:lnTo>
                    <a:pt x="5" y="16"/>
                  </a:lnTo>
                  <a:lnTo>
                    <a:pt x="0" y="32"/>
                  </a:lnTo>
                  <a:lnTo>
                    <a:pt x="56" y="49"/>
                  </a:lnTo>
                  <a:lnTo>
                    <a:pt x="49" y="4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Freeform 548"/>
            <p:cNvSpPr>
              <a:spLocks/>
            </p:cNvSpPr>
            <p:nvPr/>
          </p:nvSpPr>
          <p:spPr bwMode="auto">
            <a:xfrm>
              <a:off x="4986" y="3244"/>
              <a:ext cx="554" cy="53"/>
            </a:xfrm>
            <a:custGeom>
              <a:avLst/>
              <a:gdLst>
                <a:gd name="T0" fmla="*/ 553 w 554"/>
                <a:gd name="T1" fmla="*/ 0 h 53"/>
                <a:gd name="T2" fmla="*/ 547 w 554"/>
                <a:gd name="T3" fmla="*/ 35 h 53"/>
                <a:gd name="T4" fmla="*/ 542 w 554"/>
                <a:gd name="T5" fmla="*/ 52 h 53"/>
                <a:gd name="T6" fmla="*/ 268 w 554"/>
                <a:gd name="T7" fmla="*/ 52 h 53"/>
                <a:gd name="T8" fmla="*/ 0 w 554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3">
                  <a:moveTo>
                    <a:pt x="553" y="0"/>
                  </a:moveTo>
                  <a:lnTo>
                    <a:pt x="547" y="35"/>
                  </a:lnTo>
                  <a:lnTo>
                    <a:pt x="542" y="52"/>
                  </a:lnTo>
                  <a:lnTo>
                    <a:pt x="268" y="52"/>
                  </a:lnTo>
                  <a:lnTo>
                    <a:pt x="0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" name="Freeform 549"/>
            <p:cNvSpPr>
              <a:spLocks/>
            </p:cNvSpPr>
            <p:nvPr/>
          </p:nvSpPr>
          <p:spPr bwMode="auto">
            <a:xfrm>
              <a:off x="4328" y="3275"/>
              <a:ext cx="114" cy="1"/>
            </a:xfrm>
            <a:custGeom>
              <a:avLst/>
              <a:gdLst>
                <a:gd name="T0" fmla="*/ 113 w 114"/>
                <a:gd name="T1" fmla="*/ 0 h 1"/>
                <a:gd name="T2" fmla="*/ 5 w 114"/>
                <a:gd name="T3" fmla="*/ 0 h 1"/>
                <a:gd name="T4" fmla="*/ 0 w 11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">
                  <a:moveTo>
                    <a:pt x="113" y="0"/>
                  </a:move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" name="Freeform 550"/>
            <p:cNvSpPr>
              <a:spLocks/>
            </p:cNvSpPr>
            <p:nvPr/>
          </p:nvSpPr>
          <p:spPr bwMode="auto">
            <a:xfrm>
              <a:off x="5605" y="2937"/>
              <a:ext cx="26" cy="219"/>
            </a:xfrm>
            <a:custGeom>
              <a:avLst/>
              <a:gdLst>
                <a:gd name="T0" fmla="*/ 17 w 26"/>
                <a:gd name="T1" fmla="*/ 0 h 219"/>
                <a:gd name="T2" fmla="*/ 25 w 26"/>
                <a:gd name="T3" fmla="*/ 107 h 219"/>
                <a:gd name="T4" fmla="*/ 0 w 26"/>
                <a:gd name="T5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9">
                  <a:moveTo>
                    <a:pt x="17" y="0"/>
                  </a:moveTo>
                  <a:lnTo>
                    <a:pt x="25" y="107"/>
                  </a:lnTo>
                  <a:lnTo>
                    <a:pt x="0" y="2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" name="Line 551"/>
            <p:cNvSpPr>
              <a:spLocks noChangeShapeType="1"/>
            </p:cNvSpPr>
            <p:nvPr/>
          </p:nvSpPr>
          <p:spPr bwMode="auto">
            <a:xfrm>
              <a:off x="5012" y="2804"/>
              <a:ext cx="0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" name="Line 552"/>
            <p:cNvSpPr>
              <a:spLocks noChangeShapeType="1"/>
            </p:cNvSpPr>
            <p:nvPr/>
          </p:nvSpPr>
          <p:spPr bwMode="auto">
            <a:xfrm>
              <a:off x="4339" y="3231"/>
              <a:ext cx="30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" name="Line 553"/>
            <p:cNvSpPr>
              <a:spLocks noChangeShapeType="1"/>
            </p:cNvSpPr>
            <p:nvPr/>
          </p:nvSpPr>
          <p:spPr bwMode="auto">
            <a:xfrm>
              <a:off x="4423" y="3186"/>
              <a:ext cx="21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" name="Line 554"/>
            <p:cNvSpPr>
              <a:spLocks noChangeShapeType="1"/>
            </p:cNvSpPr>
            <p:nvPr/>
          </p:nvSpPr>
          <p:spPr bwMode="auto">
            <a:xfrm>
              <a:off x="4122" y="3219"/>
              <a:ext cx="6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" name="Line 555"/>
            <p:cNvSpPr>
              <a:spLocks noChangeShapeType="1"/>
            </p:cNvSpPr>
            <p:nvPr/>
          </p:nvSpPr>
          <p:spPr bwMode="auto">
            <a:xfrm>
              <a:off x="4101" y="3199"/>
              <a:ext cx="8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" name="Line 556"/>
            <p:cNvSpPr>
              <a:spLocks noChangeShapeType="1"/>
            </p:cNvSpPr>
            <p:nvPr/>
          </p:nvSpPr>
          <p:spPr bwMode="auto">
            <a:xfrm flipH="1">
              <a:off x="3920" y="3264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" name="Line 557"/>
            <p:cNvSpPr>
              <a:spLocks noChangeShapeType="1"/>
            </p:cNvSpPr>
            <p:nvPr/>
          </p:nvSpPr>
          <p:spPr bwMode="auto">
            <a:xfrm>
              <a:off x="3920" y="3231"/>
              <a:ext cx="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" name="Freeform 558"/>
            <p:cNvSpPr>
              <a:spLocks/>
            </p:cNvSpPr>
            <p:nvPr/>
          </p:nvSpPr>
          <p:spPr bwMode="auto">
            <a:xfrm>
              <a:off x="5668" y="2695"/>
              <a:ext cx="25" cy="581"/>
            </a:xfrm>
            <a:custGeom>
              <a:avLst/>
              <a:gdLst>
                <a:gd name="T0" fmla="*/ 0 w 25"/>
                <a:gd name="T1" fmla="*/ 0 h 581"/>
                <a:gd name="T2" fmla="*/ 24 w 25"/>
                <a:gd name="T3" fmla="*/ 0 h 581"/>
                <a:gd name="T4" fmla="*/ 24 w 25"/>
                <a:gd name="T5" fmla="*/ 580 h 581"/>
                <a:gd name="T6" fmla="*/ 0 w 25"/>
                <a:gd name="T7" fmla="*/ 580 h 581"/>
                <a:gd name="T8" fmla="*/ 0 w 25"/>
                <a:gd name="T9" fmla="*/ 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1">
                  <a:moveTo>
                    <a:pt x="0" y="0"/>
                  </a:moveTo>
                  <a:lnTo>
                    <a:pt x="24" y="0"/>
                  </a:lnTo>
                  <a:lnTo>
                    <a:pt x="24" y="580"/>
                  </a:lnTo>
                  <a:lnTo>
                    <a:pt x="0" y="58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" name="Freeform 559"/>
            <p:cNvSpPr>
              <a:spLocks/>
            </p:cNvSpPr>
            <p:nvPr/>
          </p:nvSpPr>
          <p:spPr bwMode="auto">
            <a:xfrm>
              <a:off x="5372" y="3318"/>
              <a:ext cx="354" cy="112"/>
            </a:xfrm>
            <a:custGeom>
              <a:avLst/>
              <a:gdLst>
                <a:gd name="T0" fmla="*/ 0 w 354"/>
                <a:gd name="T1" fmla="*/ 67 h 112"/>
                <a:gd name="T2" fmla="*/ 27 w 354"/>
                <a:gd name="T3" fmla="*/ 33 h 112"/>
                <a:gd name="T4" fmla="*/ 63 w 354"/>
                <a:gd name="T5" fmla="*/ 0 h 112"/>
                <a:gd name="T6" fmla="*/ 265 w 354"/>
                <a:gd name="T7" fmla="*/ 0 h 112"/>
                <a:gd name="T8" fmla="*/ 310 w 354"/>
                <a:gd name="T9" fmla="*/ 21 h 112"/>
                <a:gd name="T10" fmla="*/ 342 w 354"/>
                <a:gd name="T11" fmla="*/ 55 h 112"/>
                <a:gd name="T12" fmla="*/ 353 w 354"/>
                <a:gd name="T13" fmla="*/ 111 h 112"/>
                <a:gd name="T14" fmla="*/ 334 w 354"/>
                <a:gd name="T15" fmla="*/ 111 h 112"/>
                <a:gd name="T16" fmla="*/ 305 w 354"/>
                <a:gd name="T17" fmla="*/ 67 h 112"/>
                <a:gd name="T18" fmla="*/ 265 w 354"/>
                <a:gd name="T19" fmla="*/ 33 h 112"/>
                <a:gd name="T20" fmla="*/ 82 w 354"/>
                <a:gd name="T21" fmla="*/ 33 h 112"/>
                <a:gd name="T22" fmla="*/ 45 w 354"/>
                <a:gd name="T23" fmla="*/ 45 h 112"/>
                <a:gd name="T24" fmla="*/ 18 w 354"/>
                <a:gd name="T25" fmla="*/ 77 h 112"/>
                <a:gd name="T26" fmla="*/ 0 w 354"/>
                <a:gd name="T27" fmla="*/ 6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4" h="112">
                  <a:moveTo>
                    <a:pt x="0" y="67"/>
                  </a:moveTo>
                  <a:lnTo>
                    <a:pt x="27" y="33"/>
                  </a:lnTo>
                  <a:lnTo>
                    <a:pt x="63" y="0"/>
                  </a:lnTo>
                  <a:lnTo>
                    <a:pt x="265" y="0"/>
                  </a:lnTo>
                  <a:lnTo>
                    <a:pt x="310" y="21"/>
                  </a:lnTo>
                  <a:lnTo>
                    <a:pt x="342" y="55"/>
                  </a:lnTo>
                  <a:lnTo>
                    <a:pt x="353" y="111"/>
                  </a:lnTo>
                  <a:lnTo>
                    <a:pt x="334" y="111"/>
                  </a:lnTo>
                  <a:lnTo>
                    <a:pt x="305" y="67"/>
                  </a:lnTo>
                  <a:lnTo>
                    <a:pt x="265" y="33"/>
                  </a:lnTo>
                  <a:lnTo>
                    <a:pt x="82" y="33"/>
                  </a:lnTo>
                  <a:lnTo>
                    <a:pt x="45" y="45"/>
                  </a:lnTo>
                  <a:lnTo>
                    <a:pt x="18" y="77"/>
                  </a:lnTo>
                  <a:lnTo>
                    <a:pt x="0" y="67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" name="Freeform 560"/>
            <p:cNvSpPr>
              <a:spLocks/>
            </p:cNvSpPr>
            <p:nvPr/>
          </p:nvSpPr>
          <p:spPr bwMode="auto">
            <a:xfrm>
              <a:off x="4202" y="3375"/>
              <a:ext cx="176" cy="307"/>
            </a:xfrm>
            <a:custGeom>
              <a:avLst/>
              <a:gdLst>
                <a:gd name="T0" fmla="*/ 87 w 176"/>
                <a:gd name="T1" fmla="*/ 0 h 307"/>
                <a:gd name="T2" fmla="*/ 96 w 176"/>
                <a:gd name="T3" fmla="*/ 0 h 307"/>
                <a:gd name="T4" fmla="*/ 105 w 176"/>
                <a:gd name="T5" fmla="*/ 2 h 307"/>
                <a:gd name="T6" fmla="*/ 113 w 176"/>
                <a:gd name="T7" fmla="*/ 5 h 307"/>
                <a:gd name="T8" fmla="*/ 122 w 176"/>
                <a:gd name="T9" fmla="*/ 13 h 307"/>
                <a:gd name="T10" fmla="*/ 130 w 176"/>
                <a:gd name="T11" fmla="*/ 19 h 307"/>
                <a:gd name="T12" fmla="*/ 137 w 176"/>
                <a:gd name="T13" fmla="*/ 27 h 307"/>
                <a:gd name="T14" fmla="*/ 145 w 176"/>
                <a:gd name="T15" fmla="*/ 38 h 307"/>
                <a:gd name="T16" fmla="*/ 151 w 176"/>
                <a:gd name="T17" fmla="*/ 50 h 307"/>
                <a:gd name="T18" fmla="*/ 158 w 176"/>
                <a:gd name="T19" fmla="*/ 63 h 307"/>
                <a:gd name="T20" fmla="*/ 163 w 176"/>
                <a:gd name="T21" fmla="*/ 76 h 307"/>
                <a:gd name="T22" fmla="*/ 166 w 176"/>
                <a:gd name="T23" fmla="*/ 89 h 307"/>
                <a:gd name="T24" fmla="*/ 170 w 176"/>
                <a:gd name="T25" fmla="*/ 105 h 307"/>
                <a:gd name="T26" fmla="*/ 172 w 176"/>
                <a:gd name="T27" fmla="*/ 120 h 307"/>
                <a:gd name="T28" fmla="*/ 174 w 176"/>
                <a:gd name="T29" fmla="*/ 136 h 307"/>
                <a:gd name="T30" fmla="*/ 175 w 176"/>
                <a:gd name="T31" fmla="*/ 153 h 307"/>
                <a:gd name="T32" fmla="*/ 174 w 176"/>
                <a:gd name="T33" fmla="*/ 167 h 307"/>
                <a:gd name="T34" fmla="*/ 172 w 176"/>
                <a:gd name="T35" fmla="*/ 183 h 307"/>
                <a:gd name="T36" fmla="*/ 170 w 176"/>
                <a:gd name="T37" fmla="*/ 198 h 307"/>
                <a:gd name="T38" fmla="*/ 166 w 176"/>
                <a:gd name="T39" fmla="*/ 214 h 307"/>
                <a:gd name="T40" fmla="*/ 163 w 176"/>
                <a:gd name="T41" fmla="*/ 228 h 307"/>
                <a:gd name="T42" fmla="*/ 158 w 176"/>
                <a:gd name="T43" fmla="*/ 241 h 307"/>
                <a:gd name="T44" fmla="*/ 151 w 176"/>
                <a:gd name="T45" fmla="*/ 254 h 307"/>
                <a:gd name="T46" fmla="*/ 145 w 176"/>
                <a:gd name="T47" fmla="*/ 266 h 307"/>
                <a:gd name="T48" fmla="*/ 137 w 176"/>
                <a:gd name="T49" fmla="*/ 276 h 307"/>
                <a:gd name="T50" fmla="*/ 130 w 176"/>
                <a:gd name="T51" fmla="*/ 285 h 307"/>
                <a:gd name="T52" fmla="*/ 122 w 176"/>
                <a:gd name="T53" fmla="*/ 291 h 307"/>
                <a:gd name="T54" fmla="*/ 113 w 176"/>
                <a:gd name="T55" fmla="*/ 298 h 307"/>
                <a:gd name="T56" fmla="*/ 105 w 176"/>
                <a:gd name="T57" fmla="*/ 301 h 307"/>
                <a:gd name="T58" fmla="*/ 96 w 176"/>
                <a:gd name="T59" fmla="*/ 304 h 307"/>
                <a:gd name="T60" fmla="*/ 87 w 176"/>
                <a:gd name="T61" fmla="*/ 306 h 307"/>
                <a:gd name="T62" fmla="*/ 78 w 176"/>
                <a:gd name="T63" fmla="*/ 304 h 307"/>
                <a:gd name="T64" fmla="*/ 69 w 176"/>
                <a:gd name="T65" fmla="*/ 301 h 307"/>
                <a:gd name="T66" fmla="*/ 60 w 176"/>
                <a:gd name="T67" fmla="*/ 298 h 307"/>
                <a:gd name="T68" fmla="*/ 51 w 176"/>
                <a:gd name="T69" fmla="*/ 291 h 307"/>
                <a:gd name="T70" fmla="*/ 43 w 176"/>
                <a:gd name="T71" fmla="*/ 285 h 307"/>
                <a:gd name="T72" fmla="*/ 35 w 176"/>
                <a:gd name="T73" fmla="*/ 276 h 307"/>
                <a:gd name="T74" fmla="*/ 28 w 176"/>
                <a:gd name="T75" fmla="*/ 266 h 307"/>
                <a:gd name="T76" fmla="*/ 21 w 176"/>
                <a:gd name="T77" fmla="*/ 254 h 307"/>
                <a:gd name="T78" fmla="*/ 16 w 176"/>
                <a:gd name="T79" fmla="*/ 241 h 307"/>
                <a:gd name="T80" fmla="*/ 10 w 176"/>
                <a:gd name="T81" fmla="*/ 228 h 307"/>
                <a:gd name="T82" fmla="*/ 7 w 176"/>
                <a:gd name="T83" fmla="*/ 214 h 307"/>
                <a:gd name="T84" fmla="*/ 3 w 176"/>
                <a:gd name="T85" fmla="*/ 198 h 307"/>
                <a:gd name="T86" fmla="*/ 1 w 176"/>
                <a:gd name="T87" fmla="*/ 183 h 307"/>
                <a:gd name="T88" fmla="*/ 0 w 176"/>
                <a:gd name="T89" fmla="*/ 167 h 307"/>
                <a:gd name="T90" fmla="*/ 0 w 176"/>
                <a:gd name="T91" fmla="*/ 153 h 307"/>
                <a:gd name="T92" fmla="*/ 0 w 176"/>
                <a:gd name="T93" fmla="*/ 136 h 307"/>
                <a:gd name="T94" fmla="*/ 1 w 176"/>
                <a:gd name="T95" fmla="*/ 120 h 307"/>
                <a:gd name="T96" fmla="*/ 3 w 176"/>
                <a:gd name="T97" fmla="*/ 105 h 307"/>
                <a:gd name="T98" fmla="*/ 7 w 176"/>
                <a:gd name="T99" fmla="*/ 89 h 307"/>
                <a:gd name="T100" fmla="*/ 10 w 176"/>
                <a:gd name="T101" fmla="*/ 76 h 307"/>
                <a:gd name="T102" fmla="*/ 16 w 176"/>
                <a:gd name="T103" fmla="*/ 63 h 307"/>
                <a:gd name="T104" fmla="*/ 21 w 176"/>
                <a:gd name="T105" fmla="*/ 50 h 307"/>
                <a:gd name="T106" fmla="*/ 28 w 176"/>
                <a:gd name="T107" fmla="*/ 38 h 307"/>
                <a:gd name="T108" fmla="*/ 35 w 176"/>
                <a:gd name="T109" fmla="*/ 27 h 307"/>
                <a:gd name="T110" fmla="*/ 43 w 176"/>
                <a:gd name="T111" fmla="*/ 19 h 307"/>
                <a:gd name="T112" fmla="*/ 51 w 176"/>
                <a:gd name="T113" fmla="*/ 13 h 307"/>
                <a:gd name="T114" fmla="*/ 60 w 176"/>
                <a:gd name="T115" fmla="*/ 5 h 307"/>
                <a:gd name="T116" fmla="*/ 69 w 176"/>
                <a:gd name="T117" fmla="*/ 2 h 307"/>
                <a:gd name="T118" fmla="*/ 78 w 176"/>
                <a:gd name="T119" fmla="*/ 0 h 307"/>
                <a:gd name="T120" fmla="*/ 87 w 176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6" h="307">
                  <a:moveTo>
                    <a:pt x="87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3" y="5"/>
                  </a:lnTo>
                  <a:lnTo>
                    <a:pt x="122" y="13"/>
                  </a:lnTo>
                  <a:lnTo>
                    <a:pt x="130" y="19"/>
                  </a:lnTo>
                  <a:lnTo>
                    <a:pt x="137" y="27"/>
                  </a:lnTo>
                  <a:lnTo>
                    <a:pt x="145" y="38"/>
                  </a:lnTo>
                  <a:lnTo>
                    <a:pt x="151" y="50"/>
                  </a:lnTo>
                  <a:lnTo>
                    <a:pt x="158" y="63"/>
                  </a:lnTo>
                  <a:lnTo>
                    <a:pt x="163" y="76"/>
                  </a:lnTo>
                  <a:lnTo>
                    <a:pt x="166" y="89"/>
                  </a:lnTo>
                  <a:lnTo>
                    <a:pt x="170" y="105"/>
                  </a:lnTo>
                  <a:lnTo>
                    <a:pt x="172" y="120"/>
                  </a:lnTo>
                  <a:lnTo>
                    <a:pt x="174" y="136"/>
                  </a:lnTo>
                  <a:lnTo>
                    <a:pt x="175" y="153"/>
                  </a:lnTo>
                  <a:lnTo>
                    <a:pt x="174" y="167"/>
                  </a:lnTo>
                  <a:lnTo>
                    <a:pt x="172" y="183"/>
                  </a:lnTo>
                  <a:lnTo>
                    <a:pt x="170" y="198"/>
                  </a:lnTo>
                  <a:lnTo>
                    <a:pt x="166" y="214"/>
                  </a:lnTo>
                  <a:lnTo>
                    <a:pt x="163" y="228"/>
                  </a:lnTo>
                  <a:lnTo>
                    <a:pt x="158" y="241"/>
                  </a:lnTo>
                  <a:lnTo>
                    <a:pt x="151" y="254"/>
                  </a:lnTo>
                  <a:lnTo>
                    <a:pt x="145" y="266"/>
                  </a:lnTo>
                  <a:lnTo>
                    <a:pt x="137" y="276"/>
                  </a:lnTo>
                  <a:lnTo>
                    <a:pt x="130" y="285"/>
                  </a:lnTo>
                  <a:lnTo>
                    <a:pt x="122" y="291"/>
                  </a:lnTo>
                  <a:lnTo>
                    <a:pt x="113" y="298"/>
                  </a:lnTo>
                  <a:lnTo>
                    <a:pt x="105" y="301"/>
                  </a:lnTo>
                  <a:lnTo>
                    <a:pt x="96" y="304"/>
                  </a:lnTo>
                  <a:lnTo>
                    <a:pt x="87" y="306"/>
                  </a:lnTo>
                  <a:lnTo>
                    <a:pt x="78" y="304"/>
                  </a:lnTo>
                  <a:lnTo>
                    <a:pt x="69" y="301"/>
                  </a:lnTo>
                  <a:lnTo>
                    <a:pt x="60" y="298"/>
                  </a:lnTo>
                  <a:lnTo>
                    <a:pt x="51" y="291"/>
                  </a:lnTo>
                  <a:lnTo>
                    <a:pt x="43" y="285"/>
                  </a:lnTo>
                  <a:lnTo>
                    <a:pt x="35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6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6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5" y="27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60" y="5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7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" name="Freeform 561"/>
            <p:cNvSpPr>
              <a:spLocks/>
            </p:cNvSpPr>
            <p:nvPr/>
          </p:nvSpPr>
          <p:spPr bwMode="auto">
            <a:xfrm>
              <a:off x="4250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4 w 81"/>
                <a:gd name="T3" fmla="*/ 0 h 142"/>
                <a:gd name="T4" fmla="*/ 48 w 81"/>
                <a:gd name="T5" fmla="*/ 0 h 142"/>
                <a:gd name="T6" fmla="*/ 52 w 81"/>
                <a:gd name="T7" fmla="*/ 2 h 142"/>
                <a:gd name="T8" fmla="*/ 56 w 81"/>
                <a:gd name="T9" fmla="*/ 5 h 142"/>
                <a:gd name="T10" fmla="*/ 60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5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5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60 w 81"/>
                <a:gd name="T51" fmla="*/ 132 h 142"/>
                <a:gd name="T52" fmla="*/ 56 w 81"/>
                <a:gd name="T53" fmla="*/ 135 h 142"/>
                <a:gd name="T54" fmla="*/ 52 w 81"/>
                <a:gd name="T55" fmla="*/ 136 h 142"/>
                <a:gd name="T56" fmla="*/ 48 w 81"/>
                <a:gd name="T57" fmla="*/ 139 h 142"/>
                <a:gd name="T58" fmla="*/ 44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1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3 w 81"/>
                <a:gd name="T75" fmla="*/ 122 h 142"/>
                <a:gd name="T76" fmla="*/ 10 w 81"/>
                <a:gd name="T77" fmla="*/ 116 h 142"/>
                <a:gd name="T78" fmla="*/ 7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7 w 81"/>
                <a:gd name="T103" fmla="*/ 27 h 142"/>
                <a:gd name="T104" fmla="*/ 10 w 81"/>
                <a:gd name="T105" fmla="*/ 23 h 142"/>
                <a:gd name="T106" fmla="*/ 13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1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5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5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60" y="132"/>
                  </a:lnTo>
                  <a:lnTo>
                    <a:pt x="56" y="135"/>
                  </a:lnTo>
                  <a:lnTo>
                    <a:pt x="52" y="136"/>
                  </a:lnTo>
                  <a:lnTo>
                    <a:pt x="48" y="139"/>
                  </a:lnTo>
                  <a:lnTo>
                    <a:pt x="44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1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3" y="122"/>
                  </a:lnTo>
                  <a:lnTo>
                    <a:pt x="10" y="116"/>
                  </a:lnTo>
                  <a:lnTo>
                    <a:pt x="7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7" y="27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" name="Freeform 562"/>
            <p:cNvSpPr>
              <a:spLocks/>
            </p:cNvSpPr>
            <p:nvPr/>
          </p:nvSpPr>
          <p:spPr bwMode="auto">
            <a:xfrm>
              <a:off x="4277" y="3505"/>
              <a:ext cx="27" cy="51"/>
            </a:xfrm>
            <a:custGeom>
              <a:avLst/>
              <a:gdLst>
                <a:gd name="T0" fmla="*/ 13 w 27"/>
                <a:gd name="T1" fmla="*/ 0 h 51"/>
                <a:gd name="T2" fmla="*/ 13 w 27"/>
                <a:gd name="T3" fmla="*/ 0 h 51"/>
                <a:gd name="T4" fmla="*/ 15 w 27"/>
                <a:gd name="T5" fmla="*/ 0 h 51"/>
                <a:gd name="T6" fmla="*/ 16 w 27"/>
                <a:gd name="T7" fmla="*/ 0 h 51"/>
                <a:gd name="T8" fmla="*/ 17 w 27"/>
                <a:gd name="T9" fmla="*/ 1 h 51"/>
                <a:gd name="T10" fmla="*/ 19 w 27"/>
                <a:gd name="T11" fmla="*/ 2 h 51"/>
                <a:gd name="T12" fmla="*/ 20 w 27"/>
                <a:gd name="T13" fmla="*/ 4 h 51"/>
                <a:gd name="T14" fmla="*/ 21 w 27"/>
                <a:gd name="T15" fmla="*/ 5 h 51"/>
                <a:gd name="T16" fmla="*/ 22 w 27"/>
                <a:gd name="T17" fmla="*/ 8 h 51"/>
                <a:gd name="T18" fmla="*/ 23 w 27"/>
                <a:gd name="T19" fmla="*/ 10 h 51"/>
                <a:gd name="T20" fmla="*/ 23 w 27"/>
                <a:gd name="T21" fmla="*/ 11 h 51"/>
                <a:gd name="T22" fmla="*/ 24 w 27"/>
                <a:gd name="T23" fmla="*/ 14 h 51"/>
                <a:gd name="T24" fmla="*/ 25 w 27"/>
                <a:gd name="T25" fmla="*/ 17 h 51"/>
                <a:gd name="T26" fmla="*/ 25 w 27"/>
                <a:gd name="T27" fmla="*/ 19 h 51"/>
                <a:gd name="T28" fmla="*/ 25 w 27"/>
                <a:gd name="T29" fmla="*/ 22 h 51"/>
                <a:gd name="T30" fmla="*/ 26 w 27"/>
                <a:gd name="T31" fmla="*/ 25 h 51"/>
                <a:gd name="T32" fmla="*/ 25 w 27"/>
                <a:gd name="T33" fmla="*/ 26 h 51"/>
                <a:gd name="T34" fmla="*/ 25 w 27"/>
                <a:gd name="T35" fmla="*/ 29 h 51"/>
                <a:gd name="T36" fmla="*/ 25 w 27"/>
                <a:gd name="T37" fmla="*/ 30 h 51"/>
                <a:gd name="T38" fmla="*/ 24 w 27"/>
                <a:gd name="T39" fmla="*/ 33 h 51"/>
                <a:gd name="T40" fmla="*/ 23 w 27"/>
                <a:gd name="T41" fmla="*/ 36 h 51"/>
                <a:gd name="T42" fmla="*/ 23 w 27"/>
                <a:gd name="T43" fmla="*/ 38 h 51"/>
                <a:gd name="T44" fmla="*/ 22 w 27"/>
                <a:gd name="T45" fmla="*/ 39 h 51"/>
                <a:gd name="T46" fmla="*/ 21 w 27"/>
                <a:gd name="T47" fmla="*/ 42 h 51"/>
                <a:gd name="T48" fmla="*/ 20 w 27"/>
                <a:gd name="T49" fmla="*/ 44 h 51"/>
                <a:gd name="T50" fmla="*/ 19 w 27"/>
                <a:gd name="T51" fmla="*/ 45 h 51"/>
                <a:gd name="T52" fmla="*/ 17 w 27"/>
                <a:gd name="T53" fmla="*/ 47 h 51"/>
                <a:gd name="T54" fmla="*/ 16 w 27"/>
                <a:gd name="T55" fmla="*/ 48 h 51"/>
                <a:gd name="T56" fmla="*/ 15 w 27"/>
                <a:gd name="T57" fmla="*/ 48 h 51"/>
                <a:gd name="T58" fmla="*/ 13 w 27"/>
                <a:gd name="T59" fmla="*/ 48 h 51"/>
                <a:gd name="T60" fmla="*/ 13 w 27"/>
                <a:gd name="T61" fmla="*/ 50 h 51"/>
                <a:gd name="T62" fmla="*/ 11 w 27"/>
                <a:gd name="T63" fmla="*/ 48 h 51"/>
                <a:gd name="T64" fmla="*/ 10 w 27"/>
                <a:gd name="T65" fmla="*/ 48 h 51"/>
                <a:gd name="T66" fmla="*/ 8 w 27"/>
                <a:gd name="T67" fmla="*/ 48 h 51"/>
                <a:gd name="T68" fmla="*/ 7 w 27"/>
                <a:gd name="T69" fmla="*/ 47 h 51"/>
                <a:gd name="T70" fmla="*/ 6 w 27"/>
                <a:gd name="T71" fmla="*/ 45 h 51"/>
                <a:gd name="T72" fmla="*/ 4 w 27"/>
                <a:gd name="T73" fmla="*/ 44 h 51"/>
                <a:gd name="T74" fmla="*/ 4 w 27"/>
                <a:gd name="T75" fmla="*/ 42 h 51"/>
                <a:gd name="T76" fmla="*/ 2 w 27"/>
                <a:gd name="T77" fmla="*/ 39 h 51"/>
                <a:gd name="T78" fmla="*/ 2 w 27"/>
                <a:gd name="T79" fmla="*/ 38 h 51"/>
                <a:gd name="T80" fmla="*/ 0 w 27"/>
                <a:gd name="T81" fmla="*/ 36 h 51"/>
                <a:gd name="T82" fmla="*/ 0 w 27"/>
                <a:gd name="T83" fmla="*/ 33 h 51"/>
                <a:gd name="T84" fmla="*/ 0 w 27"/>
                <a:gd name="T85" fmla="*/ 30 h 51"/>
                <a:gd name="T86" fmla="*/ 0 w 27"/>
                <a:gd name="T87" fmla="*/ 29 h 51"/>
                <a:gd name="T88" fmla="*/ 0 w 27"/>
                <a:gd name="T89" fmla="*/ 26 h 51"/>
                <a:gd name="T90" fmla="*/ 0 w 27"/>
                <a:gd name="T91" fmla="*/ 25 h 51"/>
                <a:gd name="T92" fmla="*/ 0 w 27"/>
                <a:gd name="T93" fmla="*/ 22 h 51"/>
                <a:gd name="T94" fmla="*/ 0 w 27"/>
                <a:gd name="T95" fmla="*/ 19 h 51"/>
                <a:gd name="T96" fmla="*/ 0 w 27"/>
                <a:gd name="T97" fmla="*/ 17 h 51"/>
                <a:gd name="T98" fmla="*/ 0 w 27"/>
                <a:gd name="T99" fmla="*/ 14 h 51"/>
                <a:gd name="T100" fmla="*/ 0 w 27"/>
                <a:gd name="T101" fmla="*/ 11 h 51"/>
                <a:gd name="T102" fmla="*/ 2 w 27"/>
                <a:gd name="T103" fmla="*/ 10 h 51"/>
                <a:gd name="T104" fmla="*/ 2 w 27"/>
                <a:gd name="T105" fmla="*/ 8 h 51"/>
                <a:gd name="T106" fmla="*/ 4 w 27"/>
                <a:gd name="T107" fmla="*/ 5 h 51"/>
                <a:gd name="T108" fmla="*/ 4 w 27"/>
                <a:gd name="T109" fmla="*/ 4 h 51"/>
                <a:gd name="T110" fmla="*/ 6 w 27"/>
                <a:gd name="T111" fmla="*/ 2 h 51"/>
                <a:gd name="T112" fmla="*/ 7 w 27"/>
                <a:gd name="T113" fmla="*/ 1 h 51"/>
                <a:gd name="T114" fmla="*/ 8 w 27"/>
                <a:gd name="T115" fmla="*/ 0 h 51"/>
                <a:gd name="T116" fmla="*/ 10 w 27"/>
                <a:gd name="T117" fmla="*/ 0 h 51"/>
                <a:gd name="T118" fmla="*/ 11 w 27"/>
                <a:gd name="T119" fmla="*/ 0 h 51"/>
                <a:gd name="T120" fmla="*/ 13 w 27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1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0" y="4"/>
                  </a:lnTo>
                  <a:lnTo>
                    <a:pt x="21" y="5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3" y="11"/>
                  </a:lnTo>
                  <a:lnTo>
                    <a:pt x="24" y="14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22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5" y="29"/>
                  </a:lnTo>
                  <a:lnTo>
                    <a:pt x="25" y="30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3" y="38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20" y="44"/>
                  </a:lnTo>
                  <a:lnTo>
                    <a:pt x="19" y="45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10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" name="Freeform 563"/>
            <p:cNvSpPr>
              <a:spLocks/>
            </p:cNvSpPr>
            <p:nvPr/>
          </p:nvSpPr>
          <p:spPr bwMode="auto">
            <a:xfrm>
              <a:off x="4007" y="3375"/>
              <a:ext cx="174" cy="307"/>
            </a:xfrm>
            <a:custGeom>
              <a:avLst/>
              <a:gdLst>
                <a:gd name="T0" fmla="*/ 86 w 174"/>
                <a:gd name="T1" fmla="*/ 0 h 307"/>
                <a:gd name="T2" fmla="*/ 95 w 174"/>
                <a:gd name="T3" fmla="*/ 0 h 307"/>
                <a:gd name="T4" fmla="*/ 103 w 174"/>
                <a:gd name="T5" fmla="*/ 2 h 307"/>
                <a:gd name="T6" fmla="*/ 112 w 174"/>
                <a:gd name="T7" fmla="*/ 5 h 307"/>
                <a:gd name="T8" fmla="*/ 121 w 174"/>
                <a:gd name="T9" fmla="*/ 13 h 307"/>
                <a:gd name="T10" fmla="*/ 129 w 174"/>
                <a:gd name="T11" fmla="*/ 19 h 307"/>
                <a:gd name="T12" fmla="*/ 136 w 174"/>
                <a:gd name="T13" fmla="*/ 27 h 307"/>
                <a:gd name="T14" fmla="*/ 144 w 174"/>
                <a:gd name="T15" fmla="*/ 38 h 307"/>
                <a:gd name="T16" fmla="*/ 149 w 174"/>
                <a:gd name="T17" fmla="*/ 50 h 307"/>
                <a:gd name="T18" fmla="*/ 156 w 174"/>
                <a:gd name="T19" fmla="*/ 63 h 307"/>
                <a:gd name="T20" fmla="*/ 161 w 174"/>
                <a:gd name="T21" fmla="*/ 76 h 307"/>
                <a:gd name="T22" fmla="*/ 165 w 174"/>
                <a:gd name="T23" fmla="*/ 89 h 307"/>
                <a:gd name="T24" fmla="*/ 168 w 174"/>
                <a:gd name="T25" fmla="*/ 105 h 307"/>
                <a:gd name="T26" fmla="*/ 170 w 174"/>
                <a:gd name="T27" fmla="*/ 120 h 307"/>
                <a:gd name="T28" fmla="*/ 172 w 174"/>
                <a:gd name="T29" fmla="*/ 136 h 307"/>
                <a:gd name="T30" fmla="*/ 173 w 174"/>
                <a:gd name="T31" fmla="*/ 153 h 307"/>
                <a:gd name="T32" fmla="*/ 172 w 174"/>
                <a:gd name="T33" fmla="*/ 167 h 307"/>
                <a:gd name="T34" fmla="*/ 170 w 174"/>
                <a:gd name="T35" fmla="*/ 183 h 307"/>
                <a:gd name="T36" fmla="*/ 168 w 174"/>
                <a:gd name="T37" fmla="*/ 198 h 307"/>
                <a:gd name="T38" fmla="*/ 165 w 174"/>
                <a:gd name="T39" fmla="*/ 214 h 307"/>
                <a:gd name="T40" fmla="*/ 161 w 174"/>
                <a:gd name="T41" fmla="*/ 228 h 307"/>
                <a:gd name="T42" fmla="*/ 156 w 174"/>
                <a:gd name="T43" fmla="*/ 241 h 307"/>
                <a:gd name="T44" fmla="*/ 149 w 174"/>
                <a:gd name="T45" fmla="*/ 254 h 307"/>
                <a:gd name="T46" fmla="*/ 144 w 174"/>
                <a:gd name="T47" fmla="*/ 266 h 307"/>
                <a:gd name="T48" fmla="*/ 136 w 174"/>
                <a:gd name="T49" fmla="*/ 276 h 307"/>
                <a:gd name="T50" fmla="*/ 129 w 174"/>
                <a:gd name="T51" fmla="*/ 285 h 307"/>
                <a:gd name="T52" fmla="*/ 121 w 174"/>
                <a:gd name="T53" fmla="*/ 291 h 307"/>
                <a:gd name="T54" fmla="*/ 112 w 174"/>
                <a:gd name="T55" fmla="*/ 298 h 307"/>
                <a:gd name="T56" fmla="*/ 103 w 174"/>
                <a:gd name="T57" fmla="*/ 301 h 307"/>
                <a:gd name="T58" fmla="*/ 95 w 174"/>
                <a:gd name="T59" fmla="*/ 304 h 307"/>
                <a:gd name="T60" fmla="*/ 86 w 174"/>
                <a:gd name="T61" fmla="*/ 306 h 307"/>
                <a:gd name="T62" fmla="*/ 77 w 174"/>
                <a:gd name="T63" fmla="*/ 304 h 307"/>
                <a:gd name="T64" fmla="*/ 68 w 174"/>
                <a:gd name="T65" fmla="*/ 301 h 307"/>
                <a:gd name="T66" fmla="*/ 59 w 174"/>
                <a:gd name="T67" fmla="*/ 298 h 307"/>
                <a:gd name="T68" fmla="*/ 51 w 174"/>
                <a:gd name="T69" fmla="*/ 291 h 307"/>
                <a:gd name="T70" fmla="*/ 42 w 174"/>
                <a:gd name="T71" fmla="*/ 285 h 307"/>
                <a:gd name="T72" fmla="*/ 36 w 174"/>
                <a:gd name="T73" fmla="*/ 276 h 307"/>
                <a:gd name="T74" fmla="*/ 28 w 174"/>
                <a:gd name="T75" fmla="*/ 266 h 307"/>
                <a:gd name="T76" fmla="*/ 21 w 174"/>
                <a:gd name="T77" fmla="*/ 254 h 307"/>
                <a:gd name="T78" fmla="*/ 15 w 174"/>
                <a:gd name="T79" fmla="*/ 241 h 307"/>
                <a:gd name="T80" fmla="*/ 10 w 174"/>
                <a:gd name="T81" fmla="*/ 228 h 307"/>
                <a:gd name="T82" fmla="*/ 7 w 174"/>
                <a:gd name="T83" fmla="*/ 214 h 307"/>
                <a:gd name="T84" fmla="*/ 3 w 174"/>
                <a:gd name="T85" fmla="*/ 198 h 307"/>
                <a:gd name="T86" fmla="*/ 1 w 174"/>
                <a:gd name="T87" fmla="*/ 183 h 307"/>
                <a:gd name="T88" fmla="*/ 0 w 174"/>
                <a:gd name="T89" fmla="*/ 167 h 307"/>
                <a:gd name="T90" fmla="*/ 0 w 174"/>
                <a:gd name="T91" fmla="*/ 153 h 307"/>
                <a:gd name="T92" fmla="*/ 0 w 174"/>
                <a:gd name="T93" fmla="*/ 136 h 307"/>
                <a:gd name="T94" fmla="*/ 1 w 174"/>
                <a:gd name="T95" fmla="*/ 120 h 307"/>
                <a:gd name="T96" fmla="*/ 3 w 174"/>
                <a:gd name="T97" fmla="*/ 105 h 307"/>
                <a:gd name="T98" fmla="*/ 7 w 174"/>
                <a:gd name="T99" fmla="*/ 89 h 307"/>
                <a:gd name="T100" fmla="*/ 10 w 174"/>
                <a:gd name="T101" fmla="*/ 76 h 307"/>
                <a:gd name="T102" fmla="*/ 15 w 174"/>
                <a:gd name="T103" fmla="*/ 63 h 307"/>
                <a:gd name="T104" fmla="*/ 21 w 174"/>
                <a:gd name="T105" fmla="*/ 50 h 307"/>
                <a:gd name="T106" fmla="*/ 28 w 174"/>
                <a:gd name="T107" fmla="*/ 38 h 307"/>
                <a:gd name="T108" fmla="*/ 36 w 174"/>
                <a:gd name="T109" fmla="*/ 27 h 307"/>
                <a:gd name="T110" fmla="*/ 42 w 174"/>
                <a:gd name="T111" fmla="*/ 19 h 307"/>
                <a:gd name="T112" fmla="*/ 51 w 174"/>
                <a:gd name="T113" fmla="*/ 13 h 307"/>
                <a:gd name="T114" fmla="*/ 59 w 174"/>
                <a:gd name="T115" fmla="*/ 5 h 307"/>
                <a:gd name="T116" fmla="*/ 68 w 174"/>
                <a:gd name="T117" fmla="*/ 2 h 307"/>
                <a:gd name="T118" fmla="*/ 77 w 174"/>
                <a:gd name="T119" fmla="*/ 0 h 307"/>
                <a:gd name="T120" fmla="*/ 86 w 174"/>
                <a:gd name="T121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7">
                  <a:moveTo>
                    <a:pt x="86" y="0"/>
                  </a:moveTo>
                  <a:lnTo>
                    <a:pt x="95" y="0"/>
                  </a:lnTo>
                  <a:lnTo>
                    <a:pt x="103" y="2"/>
                  </a:lnTo>
                  <a:lnTo>
                    <a:pt x="112" y="5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7"/>
                  </a:lnTo>
                  <a:lnTo>
                    <a:pt x="144" y="38"/>
                  </a:lnTo>
                  <a:lnTo>
                    <a:pt x="149" y="50"/>
                  </a:lnTo>
                  <a:lnTo>
                    <a:pt x="156" y="63"/>
                  </a:lnTo>
                  <a:lnTo>
                    <a:pt x="161" y="76"/>
                  </a:lnTo>
                  <a:lnTo>
                    <a:pt x="165" y="89"/>
                  </a:lnTo>
                  <a:lnTo>
                    <a:pt x="168" y="105"/>
                  </a:lnTo>
                  <a:lnTo>
                    <a:pt x="170" y="120"/>
                  </a:lnTo>
                  <a:lnTo>
                    <a:pt x="172" y="136"/>
                  </a:lnTo>
                  <a:lnTo>
                    <a:pt x="173" y="153"/>
                  </a:lnTo>
                  <a:lnTo>
                    <a:pt x="172" y="167"/>
                  </a:lnTo>
                  <a:lnTo>
                    <a:pt x="170" y="183"/>
                  </a:lnTo>
                  <a:lnTo>
                    <a:pt x="168" y="198"/>
                  </a:lnTo>
                  <a:lnTo>
                    <a:pt x="165" y="214"/>
                  </a:lnTo>
                  <a:lnTo>
                    <a:pt x="161" y="228"/>
                  </a:lnTo>
                  <a:lnTo>
                    <a:pt x="156" y="241"/>
                  </a:lnTo>
                  <a:lnTo>
                    <a:pt x="149" y="254"/>
                  </a:lnTo>
                  <a:lnTo>
                    <a:pt x="144" y="266"/>
                  </a:lnTo>
                  <a:lnTo>
                    <a:pt x="136" y="276"/>
                  </a:lnTo>
                  <a:lnTo>
                    <a:pt x="129" y="285"/>
                  </a:lnTo>
                  <a:lnTo>
                    <a:pt x="121" y="291"/>
                  </a:lnTo>
                  <a:lnTo>
                    <a:pt x="112" y="298"/>
                  </a:lnTo>
                  <a:lnTo>
                    <a:pt x="103" y="301"/>
                  </a:lnTo>
                  <a:lnTo>
                    <a:pt x="95" y="304"/>
                  </a:lnTo>
                  <a:lnTo>
                    <a:pt x="86" y="306"/>
                  </a:lnTo>
                  <a:lnTo>
                    <a:pt x="77" y="304"/>
                  </a:lnTo>
                  <a:lnTo>
                    <a:pt x="68" y="301"/>
                  </a:lnTo>
                  <a:lnTo>
                    <a:pt x="59" y="298"/>
                  </a:lnTo>
                  <a:lnTo>
                    <a:pt x="51" y="291"/>
                  </a:lnTo>
                  <a:lnTo>
                    <a:pt x="42" y="285"/>
                  </a:lnTo>
                  <a:lnTo>
                    <a:pt x="36" y="276"/>
                  </a:lnTo>
                  <a:lnTo>
                    <a:pt x="28" y="266"/>
                  </a:lnTo>
                  <a:lnTo>
                    <a:pt x="21" y="254"/>
                  </a:lnTo>
                  <a:lnTo>
                    <a:pt x="15" y="241"/>
                  </a:lnTo>
                  <a:lnTo>
                    <a:pt x="10" y="228"/>
                  </a:lnTo>
                  <a:lnTo>
                    <a:pt x="7" y="214"/>
                  </a:lnTo>
                  <a:lnTo>
                    <a:pt x="3" y="198"/>
                  </a:lnTo>
                  <a:lnTo>
                    <a:pt x="1" y="183"/>
                  </a:lnTo>
                  <a:lnTo>
                    <a:pt x="0" y="167"/>
                  </a:lnTo>
                  <a:lnTo>
                    <a:pt x="0" y="153"/>
                  </a:lnTo>
                  <a:lnTo>
                    <a:pt x="0" y="136"/>
                  </a:lnTo>
                  <a:lnTo>
                    <a:pt x="1" y="120"/>
                  </a:lnTo>
                  <a:lnTo>
                    <a:pt x="3" y="105"/>
                  </a:lnTo>
                  <a:lnTo>
                    <a:pt x="7" y="89"/>
                  </a:lnTo>
                  <a:lnTo>
                    <a:pt x="10" y="76"/>
                  </a:lnTo>
                  <a:lnTo>
                    <a:pt x="15" y="63"/>
                  </a:lnTo>
                  <a:lnTo>
                    <a:pt x="21" y="50"/>
                  </a:lnTo>
                  <a:lnTo>
                    <a:pt x="28" y="38"/>
                  </a:lnTo>
                  <a:lnTo>
                    <a:pt x="36" y="27"/>
                  </a:lnTo>
                  <a:lnTo>
                    <a:pt x="42" y="19"/>
                  </a:lnTo>
                  <a:lnTo>
                    <a:pt x="51" y="13"/>
                  </a:lnTo>
                  <a:lnTo>
                    <a:pt x="59" y="5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" name="Freeform 564"/>
            <p:cNvSpPr>
              <a:spLocks/>
            </p:cNvSpPr>
            <p:nvPr/>
          </p:nvSpPr>
          <p:spPr bwMode="auto">
            <a:xfrm>
              <a:off x="4053" y="3459"/>
              <a:ext cx="81" cy="142"/>
            </a:xfrm>
            <a:custGeom>
              <a:avLst/>
              <a:gdLst>
                <a:gd name="T0" fmla="*/ 40 w 81"/>
                <a:gd name="T1" fmla="*/ 0 h 142"/>
                <a:gd name="T2" fmla="*/ 43 w 81"/>
                <a:gd name="T3" fmla="*/ 0 h 142"/>
                <a:gd name="T4" fmla="*/ 48 w 81"/>
                <a:gd name="T5" fmla="*/ 0 h 142"/>
                <a:gd name="T6" fmla="*/ 51 w 81"/>
                <a:gd name="T7" fmla="*/ 2 h 142"/>
                <a:gd name="T8" fmla="*/ 56 w 81"/>
                <a:gd name="T9" fmla="*/ 5 h 142"/>
                <a:gd name="T10" fmla="*/ 59 w 81"/>
                <a:gd name="T11" fmla="*/ 8 h 142"/>
                <a:gd name="T12" fmla="*/ 63 w 81"/>
                <a:gd name="T13" fmla="*/ 13 h 142"/>
                <a:gd name="T14" fmla="*/ 66 w 81"/>
                <a:gd name="T15" fmla="*/ 17 h 142"/>
                <a:gd name="T16" fmla="*/ 69 w 81"/>
                <a:gd name="T17" fmla="*/ 23 h 142"/>
                <a:gd name="T18" fmla="*/ 72 w 81"/>
                <a:gd name="T19" fmla="*/ 27 h 142"/>
                <a:gd name="T20" fmla="*/ 74 w 81"/>
                <a:gd name="T21" fmla="*/ 34 h 142"/>
                <a:gd name="T22" fmla="*/ 76 w 81"/>
                <a:gd name="T23" fmla="*/ 40 h 142"/>
                <a:gd name="T24" fmla="*/ 77 w 81"/>
                <a:gd name="T25" fmla="*/ 47 h 142"/>
                <a:gd name="T26" fmla="*/ 79 w 81"/>
                <a:gd name="T27" fmla="*/ 55 h 142"/>
                <a:gd name="T28" fmla="*/ 80 w 81"/>
                <a:gd name="T29" fmla="*/ 62 h 142"/>
                <a:gd name="T30" fmla="*/ 80 w 81"/>
                <a:gd name="T31" fmla="*/ 71 h 142"/>
                <a:gd name="T32" fmla="*/ 80 w 81"/>
                <a:gd name="T33" fmla="*/ 77 h 142"/>
                <a:gd name="T34" fmla="*/ 79 w 81"/>
                <a:gd name="T35" fmla="*/ 84 h 142"/>
                <a:gd name="T36" fmla="*/ 77 w 81"/>
                <a:gd name="T37" fmla="*/ 91 h 142"/>
                <a:gd name="T38" fmla="*/ 76 w 81"/>
                <a:gd name="T39" fmla="*/ 98 h 142"/>
                <a:gd name="T40" fmla="*/ 74 w 81"/>
                <a:gd name="T41" fmla="*/ 106 h 142"/>
                <a:gd name="T42" fmla="*/ 72 w 81"/>
                <a:gd name="T43" fmla="*/ 111 h 142"/>
                <a:gd name="T44" fmla="*/ 69 w 81"/>
                <a:gd name="T45" fmla="*/ 116 h 142"/>
                <a:gd name="T46" fmla="*/ 66 w 81"/>
                <a:gd name="T47" fmla="*/ 122 h 142"/>
                <a:gd name="T48" fmla="*/ 63 w 81"/>
                <a:gd name="T49" fmla="*/ 126 h 142"/>
                <a:gd name="T50" fmla="*/ 59 w 81"/>
                <a:gd name="T51" fmla="*/ 132 h 142"/>
                <a:gd name="T52" fmla="*/ 56 w 81"/>
                <a:gd name="T53" fmla="*/ 135 h 142"/>
                <a:gd name="T54" fmla="*/ 51 w 81"/>
                <a:gd name="T55" fmla="*/ 136 h 142"/>
                <a:gd name="T56" fmla="*/ 48 w 81"/>
                <a:gd name="T57" fmla="*/ 139 h 142"/>
                <a:gd name="T58" fmla="*/ 43 w 81"/>
                <a:gd name="T59" fmla="*/ 141 h 142"/>
                <a:gd name="T60" fmla="*/ 40 w 81"/>
                <a:gd name="T61" fmla="*/ 141 h 142"/>
                <a:gd name="T62" fmla="*/ 35 w 81"/>
                <a:gd name="T63" fmla="*/ 141 h 142"/>
                <a:gd name="T64" fmla="*/ 30 w 81"/>
                <a:gd name="T65" fmla="*/ 139 h 142"/>
                <a:gd name="T66" fmla="*/ 27 w 81"/>
                <a:gd name="T67" fmla="*/ 136 h 142"/>
                <a:gd name="T68" fmla="*/ 23 w 81"/>
                <a:gd name="T69" fmla="*/ 135 h 142"/>
                <a:gd name="T70" fmla="*/ 20 w 81"/>
                <a:gd name="T71" fmla="*/ 132 h 142"/>
                <a:gd name="T72" fmla="*/ 15 w 81"/>
                <a:gd name="T73" fmla="*/ 126 h 142"/>
                <a:gd name="T74" fmla="*/ 12 w 81"/>
                <a:gd name="T75" fmla="*/ 122 h 142"/>
                <a:gd name="T76" fmla="*/ 10 w 81"/>
                <a:gd name="T77" fmla="*/ 116 h 142"/>
                <a:gd name="T78" fmla="*/ 6 w 81"/>
                <a:gd name="T79" fmla="*/ 111 h 142"/>
                <a:gd name="T80" fmla="*/ 5 w 81"/>
                <a:gd name="T81" fmla="*/ 106 h 142"/>
                <a:gd name="T82" fmla="*/ 3 w 81"/>
                <a:gd name="T83" fmla="*/ 98 h 142"/>
                <a:gd name="T84" fmla="*/ 1 w 81"/>
                <a:gd name="T85" fmla="*/ 91 h 142"/>
                <a:gd name="T86" fmla="*/ 0 w 81"/>
                <a:gd name="T87" fmla="*/ 84 h 142"/>
                <a:gd name="T88" fmla="*/ 0 w 81"/>
                <a:gd name="T89" fmla="*/ 77 h 142"/>
                <a:gd name="T90" fmla="*/ 0 w 81"/>
                <a:gd name="T91" fmla="*/ 71 h 142"/>
                <a:gd name="T92" fmla="*/ 0 w 81"/>
                <a:gd name="T93" fmla="*/ 62 h 142"/>
                <a:gd name="T94" fmla="*/ 0 w 81"/>
                <a:gd name="T95" fmla="*/ 55 h 142"/>
                <a:gd name="T96" fmla="*/ 1 w 81"/>
                <a:gd name="T97" fmla="*/ 47 h 142"/>
                <a:gd name="T98" fmla="*/ 3 w 81"/>
                <a:gd name="T99" fmla="*/ 40 h 142"/>
                <a:gd name="T100" fmla="*/ 5 w 81"/>
                <a:gd name="T101" fmla="*/ 34 h 142"/>
                <a:gd name="T102" fmla="*/ 6 w 81"/>
                <a:gd name="T103" fmla="*/ 27 h 142"/>
                <a:gd name="T104" fmla="*/ 10 w 81"/>
                <a:gd name="T105" fmla="*/ 23 h 142"/>
                <a:gd name="T106" fmla="*/ 12 w 81"/>
                <a:gd name="T107" fmla="*/ 17 h 142"/>
                <a:gd name="T108" fmla="*/ 15 w 81"/>
                <a:gd name="T109" fmla="*/ 13 h 142"/>
                <a:gd name="T110" fmla="*/ 20 w 81"/>
                <a:gd name="T111" fmla="*/ 8 h 142"/>
                <a:gd name="T112" fmla="*/ 23 w 81"/>
                <a:gd name="T113" fmla="*/ 5 h 142"/>
                <a:gd name="T114" fmla="*/ 27 w 81"/>
                <a:gd name="T115" fmla="*/ 2 h 142"/>
                <a:gd name="T116" fmla="*/ 30 w 81"/>
                <a:gd name="T117" fmla="*/ 0 h 142"/>
                <a:gd name="T118" fmla="*/ 35 w 81"/>
                <a:gd name="T119" fmla="*/ 0 h 142"/>
                <a:gd name="T120" fmla="*/ 40 w 81"/>
                <a:gd name="T12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1" h="142">
                  <a:moveTo>
                    <a:pt x="40" y="0"/>
                  </a:moveTo>
                  <a:lnTo>
                    <a:pt x="43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59" y="8"/>
                  </a:lnTo>
                  <a:lnTo>
                    <a:pt x="63" y="13"/>
                  </a:lnTo>
                  <a:lnTo>
                    <a:pt x="66" y="17"/>
                  </a:lnTo>
                  <a:lnTo>
                    <a:pt x="69" y="23"/>
                  </a:lnTo>
                  <a:lnTo>
                    <a:pt x="72" y="27"/>
                  </a:lnTo>
                  <a:lnTo>
                    <a:pt x="74" y="34"/>
                  </a:lnTo>
                  <a:lnTo>
                    <a:pt x="76" y="40"/>
                  </a:lnTo>
                  <a:lnTo>
                    <a:pt x="77" y="47"/>
                  </a:lnTo>
                  <a:lnTo>
                    <a:pt x="79" y="55"/>
                  </a:lnTo>
                  <a:lnTo>
                    <a:pt x="80" y="62"/>
                  </a:lnTo>
                  <a:lnTo>
                    <a:pt x="80" y="71"/>
                  </a:lnTo>
                  <a:lnTo>
                    <a:pt x="80" y="77"/>
                  </a:lnTo>
                  <a:lnTo>
                    <a:pt x="79" y="84"/>
                  </a:lnTo>
                  <a:lnTo>
                    <a:pt x="77" y="91"/>
                  </a:lnTo>
                  <a:lnTo>
                    <a:pt x="76" y="98"/>
                  </a:lnTo>
                  <a:lnTo>
                    <a:pt x="74" y="106"/>
                  </a:lnTo>
                  <a:lnTo>
                    <a:pt x="72" y="111"/>
                  </a:lnTo>
                  <a:lnTo>
                    <a:pt x="69" y="116"/>
                  </a:lnTo>
                  <a:lnTo>
                    <a:pt x="66" y="122"/>
                  </a:lnTo>
                  <a:lnTo>
                    <a:pt x="63" y="126"/>
                  </a:lnTo>
                  <a:lnTo>
                    <a:pt x="59" y="132"/>
                  </a:lnTo>
                  <a:lnTo>
                    <a:pt x="56" y="135"/>
                  </a:lnTo>
                  <a:lnTo>
                    <a:pt x="51" y="136"/>
                  </a:lnTo>
                  <a:lnTo>
                    <a:pt x="48" y="139"/>
                  </a:lnTo>
                  <a:lnTo>
                    <a:pt x="43" y="141"/>
                  </a:lnTo>
                  <a:lnTo>
                    <a:pt x="40" y="141"/>
                  </a:lnTo>
                  <a:lnTo>
                    <a:pt x="35" y="141"/>
                  </a:lnTo>
                  <a:lnTo>
                    <a:pt x="30" y="139"/>
                  </a:lnTo>
                  <a:lnTo>
                    <a:pt x="27" y="136"/>
                  </a:lnTo>
                  <a:lnTo>
                    <a:pt x="23" y="135"/>
                  </a:lnTo>
                  <a:lnTo>
                    <a:pt x="20" y="132"/>
                  </a:lnTo>
                  <a:lnTo>
                    <a:pt x="15" y="126"/>
                  </a:lnTo>
                  <a:lnTo>
                    <a:pt x="12" y="122"/>
                  </a:lnTo>
                  <a:lnTo>
                    <a:pt x="10" y="116"/>
                  </a:lnTo>
                  <a:lnTo>
                    <a:pt x="6" y="111"/>
                  </a:lnTo>
                  <a:lnTo>
                    <a:pt x="5" y="106"/>
                  </a:lnTo>
                  <a:lnTo>
                    <a:pt x="3" y="98"/>
                  </a:lnTo>
                  <a:lnTo>
                    <a:pt x="1" y="91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0" y="55"/>
                  </a:lnTo>
                  <a:lnTo>
                    <a:pt x="1" y="47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6" y="27"/>
                  </a:lnTo>
                  <a:lnTo>
                    <a:pt x="10" y="23"/>
                  </a:lnTo>
                  <a:lnTo>
                    <a:pt x="12" y="17"/>
                  </a:lnTo>
                  <a:lnTo>
                    <a:pt x="15" y="13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" name="Freeform 565"/>
            <p:cNvSpPr>
              <a:spLocks/>
            </p:cNvSpPr>
            <p:nvPr/>
          </p:nvSpPr>
          <p:spPr bwMode="auto">
            <a:xfrm>
              <a:off x="4081" y="3505"/>
              <a:ext cx="28" cy="51"/>
            </a:xfrm>
            <a:custGeom>
              <a:avLst/>
              <a:gdLst>
                <a:gd name="T0" fmla="*/ 13 w 28"/>
                <a:gd name="T1" fmla="*/ 0 h 51"/>
                <a:gd name="T2" fmla="*/ 14 w 28"/>
                <a:gd name="T3" fmla="*/ 0 h 51"/>
                <a:gd name="T4" fmla="*/ 15 w 28"/>
                <a:gd name="T5" fmla="*/ 0 h 51"/>
                <a:gd name="T6" fmla="*/ 17 w 28"/>
                <a:gd name="T7" fmla="*/ 0 h 51"/>
                <a:gd name="T8" fmla="*/ 18 w 28"/>
                <a:gd name="T9" fmla="*/ 1 h 51"/>
                <a:gd name="T10" fmla="*/ 19 w 28"/>
                <a:gd name="T11" fmla="*/ 2 h 51"/>
                <a:gd name="T12" fmla="*/ 21 w 28"/>
                <a:gd name="T13" fmla="*/ 4 h 51"/>
                <a:gd name="T14" fmla="*/ 22 w 28"/>
                <a:gd name="T15" fmla="*/ 5 h 51"/>
                <a:gd name="T16" fmla="*/ 23 w 28"/>
                <a:gd name="T17" fmla="*/ 8 h 51"/>
                <a:gd name="T18" fmla="*/ 24 w 28"/>
                <a:gd name="T19" fmla="*/ 10 h 51"/>
                <a:gd name="T20" fmla="*/ 24 w 28"/>
                <a:gd name="T21" fmla="*/ 11 h 51"/>
                <a:gd name="T22" fmla="*/ 25 w 28"/>
                <a:gd name="T23" fmla="*/ 14 h 51"/>
                <a:gd name="T24" fmla="*/ 26 w 28"/>
                <a:gd name="T25" fmla="*/ 17 h 51"/>
                <a:gd name="T26" fmla="*/ 26 w 28"/>
                <a:gd name="T27" fmla="*/ 19 h 51"/>
                <a:gd name="T28" fmla="*/ 26 w 28"/>
                <a:gd name="T29" fmla="*/ 22 h 51"/>
                <a:gd name="T30" fmla="*/ 27 w 28"/>
                <a:gd name="T31" fmla="*/ 25 h 51"/>
                <a:gd name="T32" fmla="*/ 26 w 28"/>
                <a:gd name="T33" fmla="*/ 26 h 51"/>
                <a:gd name="T34" fmla="*/ 26 w 28"/>
                <a:gd name="T35" fmla="*/ 29 h 51"/>
                <a:gd name="T36" fmla="*/ 26 w 28"/>
                <a:gd name="T37" fmla="*/ 30 h 51"/>
                <a:gd name="T38" fmla="*/ 25 w 28"/>
                <a:gd name="T39" fmla="*/ 33 h 51"/>
                <a:gd name="T40" fmla="*/ 24 w 28"/>
                <a:gd name="T41" fmla="*/ 36 h 51"/>
                <a:gd name="T42" fmla="*/ 24 w 28"/>
                <a:gd name="T43" fmla="*/ 38 h 51"/>
                <a:gd name="T44" fmla="*/ 23 w 28"/>
                <a:gd name="T45" fmla="*/ 39 h 51"/>
                <a:gd name="T46" fmla="*/ 22 w 28"/>
                <a:gd name="T47" fmla="*/ 42 h 51"/>
                <a:gd name="T48" fmla="*/ 21 w 28"/>
                <a:gd name="T49" fmla="*/ 44 h 51"/>
                <a:gd name="T50" fmla="*/ 19 w 28"/>
                <a:gd name="T51" fmla="*/ 45 h 51"/>
                <a:gd name="T52" fmla="*/ 18 w 28"/>
                <a:gd name="T53" fmla="*/ 47 h 51"/>
                <a:gd name="T54" fmla="*/ 17 w 28"/>
                <a:gd name="T55" fmla="*/ 48 h 51"/>
                <a:gd name="T56" fmla="*/ 15 w 28"/>
                <a:gd name="T57" fmla="*/ 48 h 51"/>
                <a:gd name="T58" fmla="*/ 14 w 28"/>
                <a:gd name="T59" fmla="*/ 48 h 51"/>
                <a:gd name="T60" fmla="*/ 13 w 28"/>
                <a:gd name="T61" fmla="*/ 50 h 51"/>
                <a:gd name="T62" fmla="*/ 12 w 28"/>
                <a:gd name="T63" fmla="*/ 48 h 51"/>
                <a:gd name="T64" fmla="*/ 10 w 28"/>
                <a:gd name="T65" fmla="*/ 48 h 51"/>
                <a:gd name="T66" fmla="*/ 9 w 28"/>
                <a:gd name="T67" fmla="*/ 48 h 51"/>
                <a:gd name="T68" fmla="*/ 7 w 28"/>
                <a:gd name="T69" fmla="*/ 47 h 51"/>
                <a:gd name="T70" fmla="*/ 6 w 28"/>
                <a:gd name="T71" fmla="*/ 45 h 51"/>
                <a:gd name="T72" fmla="*/ 4 w 28"/>
                <a:gd name="T73" fmla="*/ 44 h 51"/>
                <a:gd name="T74" fmla="*/ 4 w 28"/>
                <a:gd name="T75" fmla="*/ 42 h 51"/>
                <a:gd name="T76" fmla="*/ 2 w 28"/>
                <a:gd name="T77" fmla="*/ 39 h 51"/>
                <a:gd name="T78" fmla="*/ 2 w 28"/>
                <a:gd name="T79" fmla="*/ 38 h 51"/>
                <a:gd name="T80" fmla="*/ 1 w 28"/>
                <a:gd name="T81" fmla="*/ 36 h 51"/>
                <a:gd name="T82" fmla="*/ 0 w 28"/>
                <a:gd name="T83" fmla="*/ 33 h 51"/>
                <a:gd name="T84" fmla="*/ 0 w 28"/>
                <a:gd name="T85" fmla="*/ 30 h 51"/>
                <a:gd name="T86" fmla="*/ 0 w 28"/>
                <a:gd name="T87" fmla="*/ 29 h 51"/>
                <a:gd name="T88" fmla="*/ 0 w 28"/>
                <a:gd name="T89" fmla="*/ 26 h 51"/>
                <a:gd name="T90" fmla="*/ 0 w 28"/>
                <a:gd name="T91" fmla="*/ 25 h 51"/>
                <a:gd name="T92" fmla="*/ 0 w 28"/>
                <a:gd name="T93" fmla="*/ 22 h 51"/>
                <a:gd name="T94" fmla="*/ 0 w 28"/>
                <a:gd name="T95" fmla="*/ 19 h 51"/>
                <a:gd name="T96" fmla="*/ 0 w 28"/>
                <a:gd name="T97" fmla="*/ 17 h 51"/>
                <a:gd name="T98" fmla="*/ 0 w 28"/>
                <a:gd name="T99" fmla="*/ 14 h 51"/>
                <a:gd name="T100" fmla="*/ 1 w 28"/>
                <a:gd name="T101" fmla="*/ 11 h 51"/>
                <a:gd name="T102" fmla="*/ 2 w 28"/>
                <a:gd name="T103" fmla="*/ 10 h 51"/>
                <a:gd name="T104" fmla="*/ 2 w 28"/>
                <a:gd name="T105" fmla="*/ 8 h 51"/>
                <a:gd name="T106" fmla="*/ 4 w 28"/>
                <a:gd name="T107" fmla="*/ 5 h 51"/>
                <a:gd name="T108" fmla="*/ 4 w 28"/>
                <a:gd name="T109" fmla="*/ 4 h 51"/>
                <a:gd name="T110" fmla="*/ 6 w 28"/>
                <a:gd name="T111" fmla="*/ 2 h 51"/>
                <a:gd name="T112" fmla="*/ 7 w 28"/>
                <a:gd name="T113" fmla="*/ 1 h 51"/>
                <a:gd name="T114" fmla="*/ 9 w 28"/>
                <a:gd name="T115" fmla="*/ 0 h 51"/>
                <a:gd name="T116" fmla="*/ 10 w 28"/>
                <a:gd name="T117" fmla="*/ 0 h 51"/>
                <a:gd name="T118" fmla="*/ 12 w 28"/>
                <a:gd name="T119" fmla="*/ 0 h 51"/>
                <a:gd name="T120" fmla="*/ 13 w 28"/>
                <a:gd name="T12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1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5"/>
                  </a:lnTo>
                  <a:lnTo>
                    <a:pt x="23" y="8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5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7" y="25"/>
                  </a:lnTo>
                  <a:lnTo>
                    <a:pt x="26" y="26"/>
                  </a:lnTo>
                  <a:lnTo>
                    <a:pt x="26" y="29"/>
                  </a:lnTo>
                  <a:lnTo>
                    <a:pt x="26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2" y="42"/>
                  </a:lnTo>
                  <a:lnTo>
                    <a:pt x="21" y="44"/>
                  </a:lnTo>
                  <a:lnTo>
                    <a:pt x="19" y="45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3" y="50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9" y="48"/>
                  </a:lnTo>
                  <a:lnTo>
                    <a:pt x="7" y="47"/>
                  </a:lnTo>
                  <a:lnTo>
                    <a:pt x="6" y="45"/>
                  </a:lnTo>
                  <a:lnTo>
                    <a:pt x="4" y="44"/>
                  </a:lnTo>
                  <a:lnTo>
                    <a:pt x="4" y="42"/>
                  </a:lnTo>
                  <a:lnTo>
                    <a:pt x="2" y="39"/>
                  </a:lnTo>
                  <a:lnTo>
                    <a:pt x="2" y="38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" name="Freeform 566"/>
            <p:cNvSpPr>
              <a:spLocks/>
            </p:cNvSpPr>
            <p:nvPr/>
          </p:nvSpPr>
          <p:spPr bwMode="auto">
            <a:xfrm>
              <a:off x="5368" y="3364"/>
              <a:ext cx="174" cy="309"/>
            </a:xfrm>
            <a:custGeom>
              <a:avLst/>
              <a:gdLst>
                <a:gd name="T0" fmla="*/ 86 w 174"/>
                <a:gd name="T1" fmla="*/ 0 h 309"/>
                <a:gd name="T2" fmla="*/ 95 w 174"/>
                <a:gd name="T3" fmla="*/ 0 h 309"/>
                <a:gd name="T4" fmla="*/ 104 w 174"/>
                <a:gd name="T5" fmla="*/ 2 h 309"/>
                <a:gd name="T6" fmla="*/ 113 w 174"/>
                <a:gd name="T7" fmla="*/ 7 h 309"/>
                <a:gd name="T8" fmla="*/ 121 w 174"/>
                <a:gd name="T9" fmla="*/ 13 h 309"/>
                <a:gd name="T10" fmla="*/ 129 w 174"/>
                <a:gd name="T11" fmla="*/ 19 h 309"/>
                <a:gd name="T12" fmla="*/ 136 w 174"/>
                <a:gd name="T13" fmla="*/ 28 h 309"/>
                <a:gd name="T14" fmla="*/ 144 w 174"/>
                <a:gd name="T15" fmla="*/ 38 h 309"/>
                <a:gd name="T16" fmla="*/ 150 w 174"/>
                <a:gd name="T17" fmla="*/ 50 h 309"/>
                <a:gd name="T18" fmla="*/ 156 w 174"/>
                <a:gd name="T19" fmla="*/ 63 h 309"/>
                <a:gd name="T20" fmla="*/ 161 w 174"/>
                <a:gd name="T21" fmla="*/ 75 h 309"/>
                <a:gd name="T22" fmla="*/ 165 w 174"/>
                <a:gd name="T23" fmla="*/ 90 h 309"/>
                <a:gd name="T24" fmla="*/ 168 w 174"/>
                <a:gd name="T25" fmla="*/ 105 h 309"/>
                <a:gd name="T26" fmla="*/ 170 w 174"/>
                <a:gd name="T27" fmla="*/ 121 h 309"/>
                <a:gd name="T28" fmla="*/ 172 w 174"/>
                <a:gd name="T29" fmla="*/ 137 h 309"/>
                <a:gd name="T30" fmla="*/ 173 w 174"/>
                <a:gd name="T31" fmla="*/ 154 h 309"/>
                <a:gd name="T32" fmla="*/ 172 w 174"/>
                <a:gd name="T33" fmla="*/ 168 h 309"/>
                <a:gd name="T34" fmla="*/ 170 w 174"/>
                <a:gd name="T35" fmla="*/ 185 h 309"/>
                <a:gd name="T36" fmla="*/ 168 w 174"/>
                <a:gd name="T37" fmla="*/ 199 h 309"/>
                <a:gd name="T38" fmla="*/ 165 w 174"/>
                <a:gd name="T39" fmla="*/ 216 h 309"/>
                <a:gd name="T40" fmla="*/ 161 w 174"/>
                <a:gd name="T41" fmla="*/ 229 h 309"/>
                <a:gd name="T42" fmla="*/ 156 w 174"/>
                <a:gd name="T43" fmla="*/ 242 h 309"/>
                <a:gd name="T44" fmla="*/ 150 w 174"/>
                <a:gd name="T45" fmla="*/ 256 h 309"/>
                <a:gd name="T46" fmla="*/ 144 w 174"/>
                <a:gd name="T47" fmla="*/ 268 h 309"/>
                <a:gd name="T48" fmla="*/ 136 w 174"/>
                <a:gd name="T49" fmla="*/ 278 h 309"/>
                <a:gd name="T50" fmla="*/ 129 w 174"/>
                <a:gd name="T51" fmla="*/ 287 h 309"/>
                <a:gd name="T52" fmla="*/ 121 w 174"/>
                <a:gd name="T53" fmla="*/ 293 h 309"/>
                <a:gd name="T54" fmla="*/ 113 w 174"/>
                <a:gd name="T55" fmla="*/ 300 h 309"/>
                <a:gd name="T56" fmla="*/ 104 w 174"/>
                <a:gd name="T57" fmla="*/ 303 h 309"/>
                <a:gd name="T58" fmla="*/ 95 w 174"/>
                <a:gd name="T59" fmla="*/ 306 h 309"/>
                <a:gd name="T60" fmla="*/ 86 w 174"/>
                <a:gd name="T61" fmla="*/ 308 h 309"/>
                <a:gd name="T62" fmla="*/ 77 w 174"/>
                <a:gd name="T63" fmla="*/ 306 h 309"/>
                <a:gd name="T64" fmla="*/ 68 w 174"/>
                <a:gd name="T65" fmla="*/ 303 h 309"/>
                <a:gd name="T66" fmla="*/ 59 w 174"/>
                <a:gd name="T67" fmla="*/ 300 h 309"/>
                <a:gd name="T68" fmla="*/ 51 w 174"/>
                <a:gd name="T69" fmla="*/ 293 h 309"/>
                <a:gd name="T70" fmla="*/ 43 w 174"/>
                <a:gd name="T71" fmla="*/ 287 h 309"/>
                <a:gd name="T72" fmla="*/ 36 w 174"/>
                <a:gd name="T73" fmla="*/ 278 h 309"/>
                <a:gd name="T74" fmla="*/ 28 w 174"/>
                <a:gd name="T75" fmla="*/ 268 h 309"/>
                <a:gd name="T76" fmla="*/ 22 w 174"/>
                <a:gd name="T77" fmla="*/ 256 h 309"/>
                <a:gd name="T78" fmla="*/ 16 w 174"/>
                <a:gd name="T79" fmla="*/ 242 h 309"/>
                <a:gd name="T80" fmla="*/ 11 w 174"/>
                <a:gd name="T81" fmla="*/ 229 h 309"/>
                <a:gd name="T82" fmla="*/ 7 w 174"/>
                <a:gd name="T83" fmla="*/ 216 h 309"/>
                <a:gd name="T84" fmla="*/ 4 w 174"/>
                <a:gd name="T85" fmla="*/ 199 h 309"/>
                <a:gd name="T86" fmla="*/ 1 w 174"/>
                <a:gd name="T87" fmla="*/ 185 h 309"/>
                <a:gd name="T88" fmla="*/ 0 w 174"/>
                <a:gd name="T89" fmla="*/ 168 h 309"/>
                <a:gd name="T90" fmla="*/ 0 w 174"/>
                <a:gd name="T91" fmla="*/ 154 h 309"/>
                <a:gd name="T92" fmla="*/ 0 w 174"/>
                <a:gd name="T93" fmla="*/ 137 h 309"/>
                <a:gd name="T94" fmla="*/ 1 w 174"/>
                <a:gd name="T95" fmla="*/ 121 h 309"/>
                <a:gd name="T96" fmla="*/ 4 w 174"/>
                <a:gd name="T97" fmla="*/ 105 h 309"/>
                <a:gd name="T98" fmla="*/ 7 w 174"/>
                <a:gd name="T99" fmla="*/ 90 h 309"/>
                <a:gd name="T100" fmla="*/ 11 w 174"/>
                <a:gd name="T101" fmla="*/ 75 h 309"/>
                <a:gd name="T102" fmla="*/ 16 w 174"/>
                <a:gd name="T103" fmla="*/ 63 h 309"/>
                <a:gd name="T104" fmla="*/ 22 w 174"/>
                <a:gd name="T105" fmla="*/ 50 h 309"/>
                <a:gd name="T106" fmla="*/ 28 w 174"/>
                <a:gd name="T107" fmla="*/ 38 h 309"/>
                <a:gd name="T108" fmla="*/ 36 w 174"/>
                <a:gd name="T109" fmla="*/ 28 h 309"/>
                <a:gd name="T110" fmla="*/ 43 w 174"/>
                <a:gd name="T111" fmla="*/ 19 h 309"/>
                <a:gd name="T112" fmla="*/ 51 w 174"/>
                <a:gd name="T113" fmla="*/ 13 h 309"/>
                <a:gd name="T114" fmla="*/ 59 w 174"/>
                <a:gd name="T115" fmla="*/ 7 h 309"/>
                <a:gd name="T116" fmla="*/ 68 w 174"/>
                <a:gd name="T117" fmla="*/ 2 h 309"/>
                <a:gd name="T118" fmla="*/ 77 w 174"/>
                <a:gd name="T119" fmla="*/ 0 h 309"/>
                <a:gd name="T120" fmla="*/ 86 w 174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4" h="309">
                  <a:moveTo>
                    <a:pt x="86" y="0"/>
                  </a:moveTo>
                  <a:lnTo>
                    <a:pt x="95" y="0"/>
                  </a:lnTo>
                  <a:lnTo>
                    <a:pt x="104" y="2"/>
                  </a:lnTo>
                  <a:lnTo>
                    <a:pt x="113" y="7"/>
                  </a:lnTo>
                  <a:lnTo>
                    <a:pt x="121" y="13"/>
                  </a:lnTo>
                  <a:lnTo>
                    <a:pt x="129" y="19"/>
                  </a:lnTo>
                  <a:lnTo>
                    <a:pt x="136" y="28"/>
                  </a:lnTo>
                  <a:lnTo>
                    <a:pt x="144" y="38"/>
                  </a:lnTo>
                  <a:lnTo>
                    <a:pt x="150" y="50"/>
                  </a:lnTo>
                  <a:lnTo>
                    <a:pt x="156" y="63"/>
                  </a:lnTo>
                  <a:lnTo>
                    <a:pt x="161" y="75"/>
                  </a:lnTo>
                  <a:lnTo>
                    <a:pt x="165" y="90"/>
                  </a:lnTo>
                  <a:lnTo>
                    <a:pt x="168" y="105"/>
                  </a:lnTo>
                  <a:lnTo>
                    <a:pt x="170" y="121"/>
                  </a:lnTo>
                  <a:lnTo>
                    <a:pt x="172" y="137"/>
                  </a:lnTo>
                  <a:lnTo>
                    <a:pt x="173" y="154"/>
                  </a:lnTo>
                  <a:lnTo>
                    <a:pt x="172" y="168"/>
                  </a:lnTo>
                  <a:lnTo>
                    <a:pt x="170" y="185"/>
                  </a:lnTo>
                  <a:lnTo>
                    <a:pt x="168" y="199"/>
                  </a:lnTo>
                  <a:lnTo>
                    <a:pt x="165" y="216"/>
                  </a:lnTo>
                  <a:lnTo>
                    <a:pt x="161" y="229"/>
                  </a:lnTo>
                  <a:lnTo>
                    <a:pt x="156" y="242"/>
                  </a:lnTo>
                  <a:lnTo>
                    <a:pt x="150" y="256"/>
                  </a:lnTo>
                  <a:lnTo>
                    <a:pt x="144" y="268"/>
                  </a:lnTo>
                  <a:lnTo>
                    <a:pt x="136" y="278"/>
                  </a:lnTo>
                  <a:lnTo>
                    <a:pt x="129" y="287"/>
                  </a:lnTo>
                  <a:lnTo>
                    <a:pt x="121" y="293"/>
                  </a:lnTo>
                  <a:lnTo>
                    <a:pt x="113" y="300"/>
                  </a:lnTo>
                  <a:lnTo>
                    <a:pt x="104" y="303"/>
                  </a:lnTo>
                  <a:lnTo>
                    <a:pt x="95" y="306"/>
                  </a:lnTo>
                  <a:lnTo>
                    <a:pt x="86" y="308"/>
                  </a:lnTo>
                  <a:lnTo>
                    <a:pt x="77" y="306"/>
                  </a:lnTo>
                  <a:lnTo>
                    <a:pt x="68" y="303"/>
                  </a:lnTo>
                  <a:lnTo>
                    <a:pt x="59" y="300"/>
                  </a:lnTo>
                  <a:lnTo>
                    <a:pt x="51" y="293"/>
                  </a:lnTo>
                  <a:lnTo>
                    <a:pt x="43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4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4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3" y="19"/>
                  </a:lnTo>
                  <a:lnTo>
                    <a:pt x="51" y="13"/>
                  </a:lnTo>
                  <a:lnTo>
                    <a:pt x="59" y="7"/>
                  </a:lnTo>
                  <a:lnTo>
                    <a:pt x="68" y="2"/>
                  </a:lnTo>
                  <a:lnTo>
                    <a:pt x="77" y="0"/>
                  </a:lnTo>
                  <a:lnTo>
                    <a:pt x="8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" name="Freeform 567"/>
            <p:cNvSpPr>
              <a:spLocks/>
            </p:cNvSpPr>
            <p:nvPr/>
          </p:nvSpPr>
          <p:spPr bwMode="auto">
            <a:xfrm>
              <a:off x="5413" y="3449"/>
              <a:ext cx="83" cy="139"/>
            </a:xfrm>
            <a:custGeom>
              <a:avLst/>
              <a:gdLst>
                <a:gd name="T0" fmla="*/ 41 w 83"/>
                <a:gd name="T1" fmla="*/ 0 h 139"/>
                <a:gd name="T2" fmla="*/ 44 w 83"/>
                <a:gd name="T3" fmla="*/ 0 h 139"/>
                <a:gd name="T4" fmla="*/ 49 w 83"/>
                <a:gd name="T5" fmla="*/ 0 h 139"/>
                <a:gd name="T6" fmla="*/ 52 w 83"/>
                <a:gd name="T7" fmla="*/ 2 h 139"/>
                <a:gd name="T8" fmla="*/ 57 w 83"/>
                <a:gd name="T9" fmla="*/ 5 h 139"/>
                <a:gd name="T10" fmla="*/ 60 w 83"/>
                <a:gd name="T11" fmla="*/ 8 h 139"/>
                <a:gd name="T12" fmla="*/ 64 w 83"/>
                <a:gd name="T13" fmla="*/ 12 h 139"/>
                <a:gd name="T14" fmla="*/ 68 w 83"/>
                <a:gd name="T15" fmla="*/ 17 h 139"/>
                <a:gd name="T16" fmla="*/ 71 w 83"/>
                <a:gd name="T17" fmla="*/ 22 h 139"/>
                <a:gd name="T18" fmla="*/ 73 w 83"/>
                <a:gd name="T19" fmla="*/ 27 h 139"/>
                <a:gd name="T20" fmla="*/ 76 w 83"/>
                <a:gd name="T21" fmla="*/ 35 h 139"/>
                <a:gd name="T22" fmla="*/ 78 w 83"/>
                <a:gd name="T23" fmla="*/ 39 h 139"/>
                <a:gd name="T24" fmla="*/ 79 w 83"/>
                <a:gd name="T25" fmla="*/ 46 h 139"/>
                <a:gd name="T26" fmla="*/ 81 w 83"/>
                <a:gd name="T27" fmla="*/ 54 h 139"/>
                <a:gd name="T28" fmla="*/ 82 w 83"/>
                <a:gd name="T29" fmla="*/ 61 h 139"/>
                <a:gd name="T30" fmla="*/ 82 w 83"/>
                <a:gd name="T31" fmla="*/ 69 h 139"/>
                <a:gd name="T32" fmla="*/ 82 w 83"/>
                <a:gd name="T33" fmla="*/ 75 h 139"/>
                <a:gd name="T34" fmla="*/ 81 w 83"/>
                <a:gd name="T35" fmla="*/ 83 h 139"/>
                <a:gd name="T36" fmla="*/ 79 w 83"/>
                <a:gd name="T37" fmla="*/ 89 h 139"/>
                <a:gd name="T38" fmla="*/ 78 w 83"/>
                <a:gd name="T39" fmla="*/ 96 h 139"/>
                <a:gd name="T40" fmla="*/ 76 w 83"/>
                <a:gd name="T41" fmla="*/ 103 h 139"/>
                <a:gd name="T42" fmla="*/ 73 w 83"/>
                <a:gd name="T43" fmla="*/ 109 h 139"/>
                <a:gd name="T44" fmla="*/ 71 w 83"/>
                <a:gd name="T45" fmla="*/ 113 h 139"/>
                <a:gd name="T46" fmla="*/ 68 w 83"/>
                <a:gd name="T47" fmla="*/ 119 h 139"/>
                <a:gd name="T48" fmla="*/ 64 w 83"/>
                <a:gd name="T49" fmla="*/ 123 h 139"/>
                <a:gd name="T50" fmla="*/ 60 w 83"/>
                <a:gd name="T51" fmla="*/ 129 h 139"/>
                <a:gd name="T52" fmla="*/ 57 w 83"/>
                <a:gd name="T53" fmla="*/ 132 h 139"/>
                <a:gd name="T54" fmla="*/ 52 w 83"/>
                <a:gd name="T55" fmla="*/ 133 h 139"/>
                <a:gd name="T56" fmla="*/ 49 w 83"/>
                <a:gd name="T57" fmla="*/ 136 h 139"/>
                <a:gd name="T58" fmla="*/ 44 w 83"/>
                <a:gd name="T59" fmla="*/ 138 h 139"/>
                <a:gd name="T60" fmla="*/ 41 w 83"/>
                <a:gd name="T61" fmla="*/ 138 h 139"/>
                <a:gd name="T62" fmla="*/ 35 w 83"/>
                <a:gd name="T63" fmla="*/ 138 h 139"/>
                <a:gd name="T64" fmla="*/ 31 w 83"/>
                <a:gd name="T65" fmla="*/ 136 h 139"/>
                <a:gd name="T66" fmla="*/ 27 w 83"/>
                <a:gd name="T67" fmla="*/ 133 h 139"/>
                <a:gd name="T68" fmla="*/ 23 w 83"/>
                <a:gd name="T69" fmla="*/ 132 h 139"/>
                <a:gd name="T70" fmla="*/ 20 w 83"/>
                <a:gd name="T71" fmla="*/ 129 h 139"/>
                <a:gd name="T72" fmla="*/ 16 w 83"/>
                <a:gd name="T73" fmla="*/ 123 h 139"/>
                <a:gd name="T74" fmla="*/ 13 w 83"/>
                <a:gd name="T75" fmla="*/ 119 h 139"/>
                <a:gd name="T76" fmla="*/ 10 w 83"/>
                <a:gd name="T77" fmla="*/ 113 h 139"/>
                <a:gd name="T78" fmla="*/ 7 w 83"/>
                <a:gd name="T79" fmla="*/ 109 h 139"/>
                <a:gd name="T80" fmla="*/ 5 w 83"/>
                <a:gd name="T81" fmla="*/ 103 h 139"/>
                <a:gd name="T82" fmla="*/ 3 w 83"/>
                <a:gd name="T83" fmla="*/ 96 h 139"/>
                <a:gd name="T84" fmla="*/ 1 w 83"/>
                <a:gd name="T85" fmla="*/ 89 h 139"/>
                <a:gd name="T86" fmla="*/ 0 w 83"/>
                <a:gd name="T87" fmla="*/ 83 h 139"/>
                <a:gd name="T88" fmla="*/ 0 w 83"/>
                <a:gd name="T89" fmla="*/ 75 h 139"/>
                <a:gd name="T90" fmla="*/ 0 w 83"/>
                <a:gd name="T91" fmla="*/ 69 h 139"/>
                <a:gd name="T92" fmla="*/ 0 w 83"/>
                <a:gd name="T93" fmla="*/ 61 h 139"/>
                <a:gd name="T94" fmla="*/ 0 w 83"/>
                <a:gd name="T95" fmla="*/ 54 h 139"/>
                <a:gd name="T96" fmla="*/ 1 w 83"/>
                <a:gd name="T97" fmla="*/ 46 h 139"/>
                <a:gd name="T98" fmla="*/ 3 w 83"/>
                <a:gd name="T99" fmla="*/ 39 h 139"/>
                <a:gd name="T100" fmla="*/ 5 w 83"/>
                <a:gd name="T101" fmla="*/ 35 h 139"/>
                <a:gd name="T102" fmla="*/ 7 w 83"/>
                <a:gd name="T103" fmla="*/ 27 h 139"/>
                <a:gd name="T104" fmla="*/ 10 w 83"/>
                <a:gd name="T105" fmla="*/ 22 h 139"/>
                <a:gd name="T106" fmla="*/ 13 w 83"/>
                <a:gd name="T107" fmla="*/ 17 h 139"/>
                <a:gd name="T108" fmla="*/ 16 w 83"/>
                <a:gd name="T109" fmla="*/ 12 h 139"/>
                <a:gd name="T110" fmla="*/ 20 w 83"/>
                <a:gd name="T111" fmla="*/ 8 h 139"/>
                <a:gd name="T112" fmla="*/ 23 w 83"/>
                <a:gd name="T113" fmla="*/ 5 h 139"/>
                <a:gd name="T114" fmla="*/ 27 w 83"/>
                <a:gd name="T115" fmla="*/ 2 h 139"/>
                <a:gd name="T116" fmla="*/ 31 w 83"/>
                <a:gd name="T117" fmla="*/ 0 h 139"/>
                <a:gd name="T118" fmla="*/ 35 w 83"/>
                <a:gd name="T119" fmla="*/ 0 h 139"/>
                <a:gd name="T120" fmla="*/ 41 w 83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3" h="139">
                  <a:moveTo>
                    <a:pt x="41" y="0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8" y="17"/>
                  </a:lnTo>
                  <a:lnTo>
                    <a:pt x="71" y="22"/>
                  </a:lnTo>
                  <a:lnTo>
                    <a:pt x="73" y="27"/>
                  </a:lnTo>
                  <a:lnTo>
                    <a:pt x="76" y="35"/>
                  </a:lnTo>
                  <a:lnTo>
                    <a:pt x="78" y="39"/>
                  </a:lnTo>
                  <a:lnTo>
                    <a:pt x="79" y="46"/>
                  </a:lnTo>
                  <a:lnTo>
                    <a:pt x="81" y="54"/>
                  </a:lnTo>
                  <a:lnTo>
                    <a:pt x="82" y="61"/>
                  </a:lnTo>
                  <a:lnTo>
                    <a:pt x="82" y="69"/>
                  </a:lnTo>
                  <a:lnTo>
                    <a:pt x="82" y="75"/>
                  </a:lnTo>
                  <a:lnTo>
                    <a:pt x="81" y="83"/>
                  </a:lnTo>
                  <a:lnTo>
                    <a:pt x="79" y="89"/>
                  </a:lnTo>
                  <a:lnTo>
                    <a:pt x="78" y="96"/>
                  </a:lnTo>
                  <a:lnTo>
                    <a:pt x="76" y="103"/>
                  </a:lnTo>
                  <a:lnTo>
                    <a:pt x="73" y="109"/>
                  </a:lnTo>
                  <a:lnTo>
                    <a:pt x="71" y="113"/>
                  </a:lnTo>
                  <a:lnTo>
                    <a:pt x="68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7" y="132"/>
                  </a:lnTo>
                  <a:lnTo>
                    <a:pt x="52" y="133"/>
                  </a:lnTo>
                  <a:lnTo>
                    <a:pt x="49" y="136"/>
                  </a:lnTo>
                  <a:lnTo>
                    <a:pt x="44" y="138"/>
                  </a:lnTo>
                  <a:lnTo>
                    <a:pt x="41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5" y="103"/>
                  </a:lnTo>
                  <a:lnTo>
                    <a:pt x="3" y="96"/>
                  </a:lnTo>
                  <a:lnTo>
                    <a:pt x="1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1" y="46"/>
                  </a:lnTo>
                  <a:lnTo>
                    <a:pt x="3" y="39"/>
                  </a:lnTo>
                  <a:lnTo>
                    <a:pt x="5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1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" name="Freeform 568"/>
            <p:cNvSpPr>
              <a:spLocks/>
            </p:cNvSpPr>
            <p:nvPr/>
          </p:nvSpPr>
          <p:spPr bwMode="auto">
            <a:xfrm>
              <a:off x="5440" y="3496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6 w 30"/>
                <a:gd name="T5" fmla="*/ 0 h 53"/>
                <a:gd name="T6" fmla="*/ 17 w 30"/>
                <a:gd name="T7" fmla="*/ 0 h 53"/>
                <a:gd name="T8" fmla="*/ 19 w 30"/>
                <a:gd name="T9" fmla="*/ 0 h 53"/>
                <a:gd name="T10" fmla="*/ 20 w 30"/>
                <a:gd name="T11" fmla="*/ 1 h 53"/>
                <a:gd name="T12" fmla="*/ 22 w 30"/>
                <a:gd name="T13" fmla="*/ 3 h 53"/>
                <a:gd name="T14" fmla="*/ 23 w 30"/>
                <a:gd name="T15" fmla="*/ 4 h 53"/>
                <a:gd name="T16" fmla="*/ 25 w 30"/>
                <a:gd name="T17" fmla="*/ 8 h 53"/>
                <a:gd name="T18" fmla="*/ 26 w 30"/>
                <a:gd name="T19" fmla="*/ 8 h 53"/>
                <a:gd name="T20" fmla="*/ 26 w 30"/>
                <a:gd name="T21" fmla="*/ 11 h 53"/>
                <a:gd name="T22" fmla="*/ 26 w 30"/>
                <a:gd name="T23" fmla="*/ 14 h 53"/>
                <a:gd name="T24" fmla="*/ 27 w 30"/>
                <a:gd name="T25" fmla="*/ 17 h 53"/>
                <a:gd name="T26" fmla="*/ 27 w 30"/>
                <a:gd name="T27" fmla="*/ 21 h 53"/>
                <a:gd name="T28" fmla="*/ 27 w 30"/>
                <a:gd name="T29" fmla="*/ 22 h 53"/>
                <a:gd name="T30" fmla="*/ 29 w 30"/>
                <a:gd name="T31" fmla="*/ 26 h 53"/>
                <a:gd name="T32" fmla="*/ 27 w 30"/>
                <a:gd name="T33" fmla="*/ 27 h 53"/>
                <a:gd name="T34" fmla="*/ 27 w 30"/>
                <a:gd name="T35" fmla="*/ 29 h 53"/>
                <a:gd name="T36" fmla="*/ 27 w 30"/>
                <a:gd name="T37" fmla="*/ 32 h 53"/>
                <a:gd name="T38" fmla="*/ 26 w 30"/>
                <a:gd name="T39" fmla="*/ 35 h 53"/>
                <a:gd name="T40" fmla="*/ 26 w 30"/>
                <a:gd name="T41" fmla="*/ 39 h 53"/>
                <a:gd name="T42" fmla="*/ 26 w 30"/>
                <a:gd name="T43" fmla="*/ 42 h 53"/>
                <a:gd name="T44" fmla="*/ 25 w 30"/>
                <a:gd name="T45" fmla="*/ 42 h 53"/>
                <a:gd name="T46" fmla="*/ 23 w 30"/>
                <a:gd name="T47" fmla="*/ 45 h 53"/>
                <a:gd name="T48" fmla="*/ 22 w 30"/>
                <a:gd name="T49" fmla="*/ 47 h 53"/>
                <a:gd name="T50" fmla="*/ 20 w 30"/>
                <a:gd name="T51" fmla="*/ 48 h 53"/>
                <a:gd name="T52" fmla="*/ 19 w 30"/>
                <a:gd name="T53" fmla="*/ 50 h 53"/>
                <a:gd name="T54" fmla="*/ 17 w 30"/>
                <a:gd name="T55" fmla="*/ 52 h 53"/>
                <a:gd name="T56" fmla="*/ 16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6 w 30"/>
                <a:gd name="T71" fmla="*/ 48 h 53"/>
                <a:gd name="T72" fmla="*/ 5 w 30"/>
                <a:gd name="T73" fmla="*/ 47 h 53"/>
                <a:gd name="T74" fmla="*/ 4 w 30"/>
                <a:gd name="T75" fmla="*/ 45 h 53"/>
                <a:gd name="T76" fmla="*/ 2 w 30"/>
                <a:gd name="T77" fmla="*/ 42 h 53"/>
                <a:gd name="T78" fmla="*/ 2 w 30"/>
                <a:gd name="T79" fmla="*/ 42 h 53"/>
                <a:gd name="T80" fmla="*/ 1 w 30"/>
                <a:gd name="T81" fmla="*/ 39 h 53"/>
                <a:gd name="T82" fmla="*/ 0 w 30"/>
                <a:gd name="T83" fmla="*/ 35 h 53"/>
                <a:gd name="T84" fmla="*/ 0 w 30"/>
                <a:gd name="T85" fmla="*/ 32 h 53"/>
                <a:gd name="T86" fmla="*/ 0 w 30"/>
                <a:gd name="T87" fmla="*/ 29 h 53"/>
                <a:gd name="T88" fmla="*/ 0 w 30"/>
                <a:gd name="T89" fmla="*/ 27 h 53"/>
                <a:gd name="T90" fmla="*/ 0 w 30"/>
                <a:gd name="T91" fmla="*/ 26 h 53"/>
                <a:gd name="T92" fmla="*/ 0 w 30"/>
                <a:gd name="T93" fmla="*/ 22 h 53"/>
                <a:gd name="T94" fmla="*/ 0 w 30"/>
                <a:gd name="T95" fmla="*/ 21 h 53"/>
                <a:gd name="T96" fmla="*/ 0 w 30"/>
                <a:gd name="T97" fmla="*/ 17 h 53"/>
                <a:gd name="T98" fmla="*/ 0 w 30"/>
                <a:gd name="T99" fmla="*/ 14 h 53"/>
                <a:gd name="T100" fmla="*/ 1 w 30"/>
                <a:gd name="T101" fmla="*/ 11 h 53"/>
                <a:gd name="T102" fmla="*/ 2 w 30"/>
                <a:gd name="T103" fmla="*/ 8 h 53"/>
                <a:gd name="T104" fmla="*/ 2 w 30"/>
                <a:gd name="T105" fmla="*/ 8 h 53"/>
                <a:gd name="T106" fmla="*/ 4 w 30"/>
                <a:gd name="T107" fmla="*/ 4 h 53"/>
                <a:gd name="T108" fmla="*/ 5 w 30"/>
                <a:gd name="T109" fmla="*/ 3 h 53"/>
                <a:gd name="T110" fmla="*/ 6 w 30"/>
                <a:gd name="T111" fmla="*/ 1 h 53"/>
                <a:gd name="T112" fmla="*/ 8 w 30"/>
                <a:gd name="T113" fmla="*/ 0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26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9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6" y="39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Freeform 569"/>
            <p:cNvSpPr>
              <a:spLocks/>
            </p:cNvSpPr>
            <p:nvPr/>
          </p:nvSpPr>
          <p:spPr bwMode="auto">
            <a:xfrm>
              <a:off x="5545" y="3364"/>
              <a:ext cx="177" cy="309"/>
            </a:xfrm>
            <a:custGeom>
              <a:avLst/>
              <a:gdLst>
                <a:gd name="T0" fmla="*/ 88 w 177"/>
                <a:gd name="T1" fmla="*/ 0 h 309"/>
                <a:gd name="T2" fmla="*/ 96 w 177"/>
                <a:gd name="T3" fmla="*/ 0 h 309"/>
                <a:gd name="T4" fmla="*/ 105 w 177"/>
                <a:gd name="T5" fmla="*/ 2 h 309"/>
                <a:gd name="T6" fmla="*/ 114 w 177"/>
                <a:gd name="T7" fmla="*/ 7 h 309"/>
                <a:gd name="T8" fmla="*/ 123 w 177"/>
                <a:gd name="T9" fmla="*/ 13 h 309"/>
                <a:gd name="T10" fmla="*/ 132 w 177"/>
                <a:gd name="T11" fmla="*/ 19 h 309"/>
                <a:gd name="T12" fmla="*/ 138 w 177"/>
                <a:gd name="T13" fmla="*/ 28 h 309"/>
                <a:gd name="T14" fmla="*/ 145 w 177"/>
                <a:gd name="T15" fmla="*/ 38 h 309"/>
                <a:gd name="T16" fmla="*/ 153 w 177"/>
                <a:gd name="T17" fmla="*/ 50 h 309"/>
                <a:gd name="T18" fmla="*/ 159 w 177"/>
                <a:gd name="T19" fmla="*/ 63 h 309"/>
                <a:gd name="T20" fmla="*/ 164 w 177"/>
                <a:gd name="T21" fmla="*/ 75 h 309"/>
                <a:gd name="T22" fmla="*/ 167 w 177"/>
                <a:gd name="T23" fmla="*/ 90 h 309"/>
                <a:gd name="T24" fmla="*/ 171 w 177"/>
                <a:gd name="T25" fmla="*/ 105 h 309"/>
                <a:gd name="T26" fmla="*/ 173 w 177"/>
                <a:gd name="T27" fmla="*/ 121 h 309"/>
                <a:gd name="T28" fmla="*/ 175 w 177"/>
                <a:gd name="T29" fmla="*/ 137 h 309"/>
                <a:gd name="T30" fmla="*/ 176 w 177"/>
                <a:gd name="T31" fmla="*/ 154 h 309"/>
                <a:gd name="T32" fmla="*/ 175 w 177"/>
                <a:gd name="T33" fmla="*/ 168 h 309"/>
                <a:gd name="T34" fmla="*/ 173 w 177"/>
                <a:gd name="T35" fmla="*/ 185 h 309"/>
                <a:gd name="T36" fmla="*/ 171 w 177"/>
                <a:gd name="T37" fmla="*/ 199 h 309"/>
                <a:gd name="T38" fmla="*/ 167 w 177"/>
                <a:gd name="T39" fmla="*/ 216 h 309"/>
                <a:gd name="T40" fmla="*/ 164 w 177"/>
                <a:gd name="T41" fmla="*/ 229 h 309"/>
                <a:gd name="T42" fmla="*/ 159 w 177"/>
                <a:gd name="T43" fmla="*/ 242 h 309"/>
                <a:gd name="T44" fmla="*/ 153 w 177"/>
                <a:gd name="T45" fmla="*/ 256 h 309"/>
                <a:gd name="T46" fmla="*/ 145 w 177"/>
                <a:gd name="T47" fmla="*/ 268 h 309"/>
                <a:gd name="T48" fmla="*/ 138 w 177"/>
                <a:gd name="T49" fmla="*/ 278 h 309"/>
                <a:gd name="T50" fmla="*/ 132 w 177"/>
                <a:gd name="T51" fmla="*/ 287 h 309"/>
                <a:gd name="T52" fmla="*/ 123 w 177"/>
                <a:gd name="T53" fmla="*/ 293 h 309"/>
                <a:gd name="T54" fmla="*/ 114 w 177"/>
                <a:gd name="T55" fmla="*/ 300 h 309"/>
                <a:gd name="T56" fmla="*/ 105 w 177"/>
                <a:gd name="T57" fmla="*/ 303 h 309"/>
                <a:gd name="T58" fmla="*/ 96 w 177"/>
                <a:gd name="T59" fmla="*/ 306 h 309"/>
                <a:gd name="T60" fmla="*/ 88 w 177"/>
                <a:gd name="T61" fmla="*/ 308 h 309"/>
                <a:gd name="T62" fmla="*/ 78 w 177"/>
                <a:gd name="T63" fmla="*/ 306 h 309"/>
                <a:gd name="T64" fmla="*/ 69 w 177"/>
                <a:gd name="T65" fmla="*/ 303 h 309"/>
                <a:gd name="T66" fmla="*/ 60 w 177"/>
                <a:gd name="T67" fmla="*/ 300 h 309"/>
                <a:gd name="T68" fmla="*/ 51 w 177"/>
                <a:gd name="T69" fmla="*/ 293 h 309"/>
                <a:gd name="T70" fmla="*/ 44 w 177"/>
                <a:gd name="T71" fmla="*/ 287 h 309"/>
                <a:gd name="T72" fmla="*/ 36 w 177"/>
                <a:gd name="T73" fmla="*/ 278 h 309"/>
                <a:gd name="T74" fmla="*/ 28 w 177"/>
                <a:gd name="T75" fmla="*/ 268 h 309"/>
                <a:gd name="T76" fmla="*/ 22 w 177"/>
                <a:gd name="T77" fmla="*/ 256 h 309"/>
                <a:gd name="T78" fmla="*/ 16 w 177"/>
                <a:gd name="T79" fmla="*/ 242 h 309"/>
                <a:gd name="T80" fmla="*/ 11 w 177"/>
                <a:gd name="T81" fmla="*/ 229 h 309"/>
                <a:gd name="T82" fmla="*/ 7 w 177"/>
                <a:gd name="T83" fmla="*/ 216 h 309"/>
                <a:gd name="T84" fmla="*/ 3 w 177"/>
                <a:gd name="T85" fmla="*/ 199 h 309"/>
                <a:gd name="T86" fmla="*/ 1 w 177"/>
                <a:gd name="T87" fmla="*/ 185 h 309"/>
                <a:gd name="T88" fmla="*/ 0 w 177"/>
                <a:gd name="T89" fmla="*/ 168 h 309"/>
                <a:gd name="T90" fmla="*/ 0 w 177"/>
                <a:gd name="T91" fmla="*/ 154 h 309"/>
                <a:gd name="T92" fmla="*/ 0 w 177"/>
                <a:gd name="T93" fmla="*/ 137 h 309"/>
                <a:gd name="T94" fmla="*/ 1 w 177"/>
                <a:gd name="T95" fmla="*/ 121 h 309"/>
                <a:gd name="T96" fmla="*/ 3 w 177"/>
                <a:gd name="T97" fmla="*/ 105 h 309"/>
                <a:gd name="T98" fmla="*/ 7 w 177"/>
                <a:gd name="T99" fmla="*/ 90 h 309"/>
                <a:gd name="T100" fmla="*/ 11 w 177"/>
                <a:gd name="T101" fmla="*/ 75 h 309"/>
                <a:gd name="T102" fmla="*/ 16 w 177"/>
                <a:gd name="T103" fmla="*/ 63 h 309"/>
                <a:gd name="T104" fmla="*/ 22 w 177"/>
                <a:gd name="T105" fmla="*/ 50 h 309"/>
                <a:gd name="T106" fmla="*/ 28 w 177"/>
                <a:gd name="T107" fmla="*/ 38 h 309"/>
                <a:gd name="T108" fmla="*/ 36 w 177"/>
                <a:gd name="T109" fmla="*/ 28 h 309"/>
                <a:gd name="T110" fmla="*/ 44 w 177"/>
                <a:gd name="T111" fmla="*/ 19 h 309"/>
                <a:gd name="T112" fmla="*/ 51 w 177"/>
                <a:gd name="T113" fmla="*/ 13 h 309"/>
                <a:gd name="T114" fmla="*/ 60 w 177"/>
                <a:gd name="T115" fmla="*/ 7 h 309"/>
                <a:gd name="T116" fmla="*/ 69 w 177"/>
                <a:gd name="T117" fmla="*/ 2 h 309"/>
                <a:gd name="T118" fmla="*/ 78 w 177"/>
                <a:gd name="T119" fmla="*/ 0 h 309"/>
                <a:gd name="T120" fmla="*/ 88 w 177"/>
                <a:gd name="T121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7" h="309">
                  <a:moveTo>
                    <a:pt x="88" y="0"/>
                  </a:moveTo>
                  <a:lnTo>
                    <a:pt x="96" y="0"/>
                  </a:lnTo>
                  <a:lnTo>
                    <a:pt x="105" y="2"/>
                  </a:lnTo>
                  <a:lnTo>
                    <a:pt x="114" y="7"/>
                  </a:lnTo>
                  <a:lnTo>
                    <a:pt x="123" y="13"/>
                  </a:lnTo>
                  <a:lnTo>
                    <a:pt x="132" y="19"/>
                  </a:lnTo>
                  <a:lnTo>
                    <a:pt x="138" y="28"/>
                  </a:lnTo>
                  <a:lnTo>
                    <a:pt x="145" y="38"/>
                  </a:lnTo>
                  <a:lnTo>
                    <a:pt x="153" y="50"/>
                  </a:lnTo>
                  <a:lnTo>
                    <a:pt x="159" y="63"/>
                  </a:lnTo>
                  <a:lnTo>
                    <a:pt x="164" y="75"/>
                  </a:lnTo>
                  <a:lnTo>
                    <a:pt x="167" y="90"/>
                  </a:lnTo>
                  <a:lnTo>
                    <a:pt x="171" y="105"/>
                  </a:lnTo>
                  <a:lnTo>
                    <a:pt x="173" y="121"/>
                  </a:lnTo>
                  <a:lnTo>
                    <a:pt x="175" y="137"/>
                  </a:lnTo>
                  <a:lnTo>
                    <a:pt x="176" y="154"/>
                  </a:lnTo>
                  <a:lnTo>
                    <a:pt x="175" y="168"/>
                  </a:lnTo>
                  <a:lnTo>
                    <a:pt x="173" y="185"/>
                  </a:lnTo>
                  <a:lnTo>
                    <a:pt x="171" y="199"/>
                  </a:lnTo>
                  <a:lnTo>
                    <a:pt x="167" y="216"/>
                  </a:lnTo>
                  <a:lnTo>
                    <a:pt x="164" y="229"/>
                  </a:lnTo>
                  <a:lnTo>
                    <a:pt x="159" y="242"/>
                  </a:lnTo>
                  <a:lnTo>
                    <a:pt x="153" y="256"/>
                  </a:lnTo>
                  <a:lnTo>
                    <a:pt x="145" y="268"/>
                  </a:lnTo>
                  <a:lnTo>
                    <a:pt x="138" y="278"/>
                  </a:lnTo>
                  <a:lnTo>
                    <a:pt x="132" y="287"/>
                  </a:lnTo>
                  <a:lnTo>
                    <a:pt x="123" y="293"/>
                  </a:lnTo>
                  <a:lnTo>
                    <a:pt x="114" y="300"/>
                  </a:lnTo>
                  <a:lnTo>
                    <a:pt x="105" y="303"/>
                  </a:lnTo>
                  <a:lnTo>
                    <a:pt x="96" y="306"/>
                  </a:lnTo>
                  <a:lnTo>
                    <a:pt x="88" y="308"/>
                  </a:lnTo>
                  <a:lnTo>
                    <a:pt x="78" y="306"/>
                  </a:lnTo>
                  <a:lnTo>
                    <a:pt x="69" y="303"/>
                  </a:lnTo>
                  <a:lnTo>
                    <a:pt x="60" y="300"/>
                  </a:lnTo>
                  <a:lnTo>
                    <a:pt x="51" y="293"/>
                  </a:lnTo>
                  <a:lnTo>
                    <a:pt x="44" y="287"/>
                  </a:lnTo>
                  <a:lnTo>
                    <a:pt x="36" y="278"/>
                  </a:lnTo>
                  <a:lnTo>
                    <a:pt x="28" y="268"/>
                  </a:lnTo>
                  <a:lnTo>
                    <a:pt x="22" y="256"/>
                  </a:lnTo>
                  <a:lnTo>
                    <a:pt x="16" y="242"/>
                  </a:lnTo>
                  <a:lnTo>
                    <a:pt x="11" y="229"/>
                  </a:lnTo>
                  <a:lnTo>
                    <a:pt x="7" y="216"/>
                  </a:lnTo>
                  <a:lnTo>
                    <a:pt x="3" y="199"/>
                  </a:lnTo>
                  <a:lnTo>
                    <a:pt x="1" y="185"/>
                  </a:lnTo>
                  <a:lnTo>
                    <a:pt x="0" y="168"/>
                  </a:lnTo>
                  <a:lnTo>
                    <a:pt x="0" y="154"/>
                  </a:lnTo>
                  <a:lnTo>
                    <a:pt x="0" y="137"/>
                  </a:lnTo>
                  <a:lnTo>
                    <a:pt x="1" y="121"/>
                  </a:lnTo>
                  <a:lnTo>
                    <a:pt x="3" y="105"/>
                  </a:lnTo>
                  <a:lnTo>
                    <a:pt x="7" y="90"/>
                  </a:lnTo>
                  <a:lnTo>
                    <a:pt x="11" y="75"/>
                  </a:lnTo>
                  <a:lnTo>
                    <a:pt x="16" y="63"/>
                  </a:lnTo>
                  <a:lnTo>
                    <a:pt x="22" y="50"/>
                  </a:lnTo>
                  <a:lnTo>
                    <a:pt x="28" y="38"/>
                  </a:lnTo>
                  <a:lnTo>
                    <a:pt x="36" y="28"/>
                  </a:lnTo>
                  <a:lnTo>
                    <a:pt x="44" y="19"/>
                  </a:lnTo>
                  <a:lnTo>
                    <a:pt x="51" y="13"/>
                  </a:lnTo>
                  <a:lnTo>
                    <a:pt x="60" y="7"/>
                  </a:lnTo>
                  <a:lnTo>
                    <a:pt x="69" y="2"/>
                  </a:lnTo>
                  <a:lnTo>
                    <a:pt x="78" y="0"/>
                  </a:lnTo>
                  <a:lnTo>
                    <a:pt x="8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Freeform 570"/>
            <p:cNvSpPr>
              <a:spLocks/>
            </p:cNvSpPr>
            <p:nvPr/>
          </p:nvSpPr>
          <p:spPr bwMode="auto">
            <a:xfrm>
              <a:off x="5593" y="3449"/>
              <a:ext cx="82" cy="139"/>
            </a:xfrm>
            <a:custGeom>
              <a:avLst/>
              <a:gdLst>
                <a:gd name="T0" fmla="*/ 40 w 82"/>
                <a:gd name="T1" fmla="*/ 0 h 139"/>
                <a:gd name="T2" fmla="*/ 44 w 82"/>
                <a:gd name="T3" fmla="*/ 0 h 139"/>
                <a:gd name="T4" fmla="*/ 48 w 82"/>
                <a:gd name="T5" fmla="*/ 0 h 139"/>
                <a:gd name="T6" fmla="*/ 52 w 82"/>
                <a:gd name="T7" fmla="*/ 2 h 139"/>
                <a:gd name="T8" fmla="*/ 56 w 82"/>
                <a:gd name="T9" fmla="*/ 5 h 139"/>
                <a:gd name="T10" fmla="*/ 60 w 82"/>
                <a:gd name="T11" fmla="*/ 8 h 139"/>
                <a:gd name="T12" fmla="*/ 64 w 82"/>
                <a:gd name="T13" fmla="*/ 12 h 139"/>
                <a:gd name="T14" fmla="*/ 67 w 82"/>
                <a:gd name="T15" fmla="*/ 17 h 139"/>
                <a:gd name="T16" fmla="*/ 70 w 82"/>
                <a:gd name="T17" fmla="*/ 22 h 139"/>
                <a:gd name="T18" fmla="*/ 72 w 82"/>
                <a:gd name="T19" fmla="*/ 27 h 139"/>
                <a:gd name="T20" fmla="*/ 75 w 82"/>
                <a:gd name="T21" fmla="*/ 35 h 139"/>
                <a:gd name="T22" fmla="*/ 77 w 82"/>
                <a:gd name="T23" fmla="*/ 39 h 139"/>
                <a:gd name="T24" fmla="*/ 78 w 82"/>
                <a:gd name="T25" fmla="*/ 46 h 139"/>
                <a:gd name="T26" fmla="*/ 80 w 82"/>
                <a:gd name="T27" fmla="*/ 54 h 139"/>
                <a:gd name="T28" fmla="*/ 81 w 82"/>
                <a:gd name="T29" fmla="*/ 61 h 139"/>
                <a:gd name="T30" fmla="*/ 81 w 82"/>
                <a:gd name="T31" fmla="*/ 69 h 139"/>
                <a:gd name="T32" fmla="*/ 81 w 82"/>
                <a:gd name="T33" fmla="*/ 75 h 139"/>
                <a:gd name="T34" fmla="*/ 80 w 82"/>
                <a:gd name="T35" fmla="*/ 83 h 139"/>
                <a:gd name="T36" fmla="*/ 78 w 82"/>
                <a:gd name="T37" fmla="*/ 89 h 139"/>
                <a:gd name="T38" fmla="*/ 77 w 82"/>
                <a:gd name="T39" fmla="*/ 96 h 139"/>
                <a:gd name="T40" fmla="*/ 75 w 82"/>
                <a:gd name="T41" fmla="*/ 103 h 139"/>
                <a:gd name="T42" fmla="*/ 72 w 82"/>
                <a:gd name="T43" fmla="*/ 109 h 139"/>
                <a:gd name="T44" fmla="*/ 70 w 82"/>
                <a:gd name="T45" fmla="*/ 113 h 139"/>
                <a:gd name="T46" fmla="*/ 67 w 82"/>
                <a:gd name="T47" fmla="*/ 119 h 139"/>
                <a:gd name="T48" fmla="*/ 64 w 82"/>
                <a:gd name="T49" fmla="*/ 123 h 139"/>
                <a:gd name="T50" fmla="*/ 60 w 82"/>
                <a:gd name="T51" fmla="*/ 129 h 139"/>
                <a:gd name="T52" fmla="*/ 56 w 82"/>
                <a:gd name="T53" fmla="*/ 132 h 139"/>
                <a:gd name="T54" fmla="*/ 52 w 82"/>
                <a:gd name="T55" fmla="*/ 133 h 139"/>
                <a:gd name="T56" fmla="*/ 48 w 82"/>
                <a:gd name="T57" fmla="*/ 136 h 139"/>
                <a:gd name="T58" fmla="*/ 44 w 82"/>
                <a:gd name="T59" fmla="*/ 138 h 139"/>
                <a:gd name="T60" fmla="*/ 40 w 82"/>
                <a:gd name="T61" fmla="*/ 138 h 139"/>
                <a:gd name="T62" fmla="*/ 35 w 82"/>
                <a:gd name="T63" fmla="*/ 138 h 139"/>
                <a:gd name="T64" fmla="*/ 31 w 82"/>
                <a:gd name="T65" fmla="*/ 136 h 139"/>
                <a:gd name="T66" fmla="*/ 27 w 82"/>
                <a:gd name="T67" fmla="*/ 133 h 139"/>
                <a:gd name="T68" fmla="*/ 23 w 82"/>
                <a:gd name="T69" fmla="*/ 132 h 139"/>
                <a:gd name="T70" fmla="*/ 20 w 82"/>
                <a:gd name="T71" fmla="*/ 129 h 139"/>
                <a:gd name="T72" fmla="*/ 16 w 82"/>
                <a:gd name="T73" fmla="*/ 123 h 139"/>
                <a:gd name="T74" fmla="*/ 13 w 82"/>
                <a:gd name="T75" fmla="*/ 119 h 139"/>
                <a:gd name="T76" fmla="*/ 10 w 82"/>
                <a:gd name="T77" fmla="*/ 113 h 139"/>
                <a:gd name="T78" fmla="*/ 7 w 82"/>
                <a:gd name="T79" fmla="*/ 109 h 139"/>
                <a:gd name="T80" fmla="*/ 4 w 82"/>
                <a:gd name="T81" fmla="*/ 103 h 139"/>
                <a:gd name="T82" fmla="*/ 2 w 82"/>
                <a:gd name="T83" fmla="*/ 96 h 139"/>
                <a:gd name="T84" fmla="*/ 0 w 82"/>
                <a:gd name="T85" fmla="*/ 89 h 139"/>
                <a:gd name="T86" fmla="*/ 0 w 82"/>
                <a:gd name="T87" fmla="*/ 83 h 139"/>
                <a:gd name="T88" fmla="*/ 0 w 82"/>
                <a:gd name="T89" fmla="*/ 75 h 139"/>
                <a:gd name="T90" fmla="*/ 0 w 82"/>
                <a:gd name="T91" fmla="*/ 69 h 139"/>
                <a:gd name="T92" fmla="*/ 0 w 82"/>
                <a:gd name="T93" fmla="*/ 61 h 139"/>
                <a:gd name="T94" fmla="*/ 0 w 82"/>
                <a:gd name="T95" fmla="*/ 54 h 139"/>
                <a:gd name="T96" fmla="*/ 0 w 82"/>
                <a:gd name="T97" fmla="*/ 46 h 139"/>
                <a:gd name="T98" fmla="*/ 2 w 82"/>
                <a:gd name="T99" fmla="*/ 39 h 139"/>
                <a:gd name="T100" fmla="*/ 4 w 82"/>
                <a:gd name="T101" fmla="*/ 35 h 139"/>
                <a:gd name="T102" fmla="*/ 7 w 82"/>
                <a:gd name="T103" fmla="*/ 27 h 139"/>
                <a:gd name="T104" fmla="*/ 10 w 82"/>
                <a:gd name="T105" fmla="*/ 22 h 139"/>
                <a:gd name="T106" fmla="*/ 13 w 82"/>
                <a:gd name="T107" fmla="*/ 17 h 139"/>
                <a:gd name="T108" fmla="*/ 16 w 82"/>
                <a:gd name="T109" fmla="*/ 12 h 139"/>
                <a:gd name="T110" fmla="*/ 20 w 82"/>
                <a:gd name="T111" fmla="*/ 8 h 139"/>
                <a:gd name="T112" fmla="*/ 23 w 82"/>
                <a:gd name="T113" fmla="*/ 5 h 139"/>
                <a:gd name="T114" fmla="*/ 27 w 82"/>
                <a:gd name="T115" fmla="*/ 2 h 139"/>
                <a:gd name="T116" fmla="*/ 31 w 82"/>
                <a:gd name="T117" fmla="*/ 0 h 139"/>
                <a:gd name="T118" fmla="*/ 35 w 82"/>
                <a:gd name="T119" fmla="*/ 0 h 139"/>
                <a:gd name="T120" fmla="*/ 40 w 82"/>
                <a:gd name="T1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2" h="139">
                  <a:moveTo>
                    <a:pt x="40" y="0"/>
                  </a:moveTo>
                  <a:lnTo>
                    <a:pt x="44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67" y="17"/>
                  </a:lnTo>
                  <a:lnTo>
                    <a:pt x="70" y="22"/>
                  </a:lnTo>
                  <a:lnTo>
                    <a:pt x="72" y="27"/>
                  </a:lnTo>
                  <a:lnTo>
                    <a:pt x="75" y="35"/>
                  </a:lnTo>
                  <a:lnTo>
                    <a:pt x="77" y="39"/>
                  </a:lnTo>
                  <a:lnTo>
                    <a:pt x="78" y="46"/>
                  </a:lnTo>
                  <a:lnTo>
                    <a:pt x="80" y="54"/>
                  </a:lnTo>
                  <a:lnTo>
                    <a:pt x="81" y="61"/>
                  </a:lnTo>
                  <a:lnTo>
                    <a:pt x="81" y="69"/>
                  </a:lnTo>
                  <a:lnTo>
                    <a:pt x="81" y="75"/>
                  </a:lnTo>
                  <a:lnTo>
                    <a:pt x="80" y="83"/>
                  </a:lnTo>
                  <a:lnTo>
                    <a:pt x="78" y="89"/>
                  </a:lnTo>
                  <a:lnTo>
                    <a:pt x="77" y="96"/>
                  </a:lnTo>
                  <a:lnTo>
                    <a:pt x="75" y="103"/>
                  </a:lnTo>
                  <a:lnTo>
                    <a:pt x="72" y="109"/>
                  </a:lnTo>
                  <a:lnTo>
                    <a:pt x="70" y="113"/>
                  </a:lnTo>
                  <a:lnTo>
                    <a:pt x="67" y="119"/>
                  </a:lnTo>
                  <a:lnTo>
                    <a:pt x="64" y="123"/>
                  </a:lnTo>
                  <a:lnTo>
                    <a:pt x="60" y="129"/>
                  </a:lnTo>
                  <a:lnTo>
                    <a:pt x="56" y="132"/>
                  </a:lnTo>
                  <a:lnTo>
                    <a:pt x="52" y="133"/>
                  </a:lnTo>
                  <a:lnTo>
                    <a:pt x="48" y="136"/>
                  </a:lnTo>
                  <a:lnTo>
                    <a:pt x="44" y="138"/>
                  </a:lnTo>
                  <a:lnTo>
                    <a:pt x="40" y="138"/>
                  </a:lnTo>
                  <a:lnTo>
                    <a:pt x="35" y="138"/>
                  </a:lnTo>
                  <a:lnTo>
                    <a:pt x="31" y="136"/>
                  </a:lnTo>
                  <a:lnTo>
                    <a:pt x="27" y="133"/>
                  </a:lnTo>
                  <a:lnTo>
                    <a:pt x="23" y="132"/>
                  </a:lnTo>
                  <a:lnTo>
                    <a:pt x="20" y="129"/>
                  </a:lnTo>
                  <a:lnTo>
                    <a:pt x="16" y="123"/>
                  </a:lnTo>
                  <a:lnTo>
                    <a:pt x="13" y="119"/>
                  </a:lnTo>
                  <a:lnTo>
                    <a:pt x="10" y="113"/>
                  </a:lnTo>
                  <a:lnTo>
                    <a:pt x="7" y="109"/>
                  </a:lnTo>
                  <a:lnTo>
                    <a:pt x="4" y="103"/>
                  </a:lnTo>
                  <a:lnTo>
                    <a:pt x="2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0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9"/>
                  </a:lnTo>
                  <a:lnTo>
                    <a:pt x="4" y="35"/>
                  </a:lnTo>
                  <a:lnTo>
                    <a:pt x="7" y="27"/>
                  </a:lnTo>
                  <a:lnTo>
                    <a:pt x="10" y="22"/>
                  </a:lnTo>
                  <a:lnTo>
                    <a:pt x="13" y="17"/>
                  </a:lnTo>
                  <a:lnTo>
                    <a:pt x="16" y="12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2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40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Freeform 571"/>
            <p:cNvSpPr>
              <a:spLocks/>
            </p:cNvSpPr>
            <p:nvPr/>
          </p:nvSpPr>
          <p:spPr bwMode="auto">
            <a:xfrm>
              <a:off x="5619" y="3496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0 h 53"/>
                <a:gd name="T10" fmla="*/ 20 w 29"/>
                <a:gd name="T11" fmla="*/ 1 h 53"/>
                <a:gd name="T12" fmla="*/ 22 w 29"/>
                <a:gd name="T13" fmla="*/ 3 h 53"/>
                <a:gd name="T14" fmla="*/ 22 w 29"/>
                <a:gd name="T15" fmla="*/ 4 h 53"/>
                <a:gd name="T16" fmla="*/ 24 w 29"/>
                <a:gd name="T17" fmla="*/ 8 h 53"/>
                <a:gd name="T18" fmla="*/ 25 w 29"/>
                <a:gd name="T19" fmla="*/ 8 h 53"/>
                <a:gd name="T20" fmla="*/ 25 w 29"/>
                <a:gd name="T21" fmla="*/ 11 h 53"/>
                <a:gd name="T22" fmla="*/ 26 w 29"/>
                <a:gd name="T23" fmla="*/ 14 h 53"/>
                <a:gd name="T24" fmla="*/ 27 w 29"/>
                <a:gd name="T25" fmla="*/ 17 h 53"/>
                <a:gd name="T26" fmla="*/ 27 w 29"/>
                <a:gd name="T27" fmla="*/ 21 h 53"/>
                <a:gd name="T28" fmla="*/ 27 w 29"/>
                <a:gd name="T29" fmla="*/ 22 h 53"/>
                <a:gd name="T30" fmla="*/ 28 w 29"/>
                <a:gd name="T31" fmla="*/ 26 h 53"/>
                <a:gd name="T32" fmla="*/ 27 w 29"/>
                <a:gd name="T33" fmla="*/ 27 h 53"/>
                <a:gd name="T34" fmla="*/ 27 w 29"/>
                <a:gd name="T35" fmla="*/ 29 h 53"/>
                <a:gd name="T36" fmla="*/ 27 w 29"/>
                <a:gd name="T37" fmla="*/ 32 h 53"/>
                <a:gd name="T38" fmla="*/ 26 w 29"/>
                <a:gd name="T39" fmla="*/ 35 h 53"/>
                <a:gd name="T40" fmla="*/ 25 w 29"/>
                <a:gd name="T41" fmla="*/ 39 h 53"/>
                <a:gd name="T42" fmla="*/ 25 w 29"/>
                <a:gd name="T43" fmla="*/ 42 h 53"/>
                <a:gd name="T44" fmla="*/ 24 w 29"/>
                <a:gd name="T45" fmla="*/ 42 h 53"/>
                <a:gd name="T46" fmla="*/ 22 w 29"/>
                <a:gd name="T47" fmla="*/ 45 h 53"/>
                <a:gd name="T48" fmla="*/ 22 w 29"/>
                <a:gd name="T49" fmla="*/ 47 h 53"/>
                <a:gd name="T50" fmla="*/ 20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1 w 29"/>
                <a:gd name="T65" fmla="*/ 52 h 53"/>
                <a:gd name="T66" fmla="*/ 9 w 29"/>
                <a:gd name="T67" fmla="*/ 52 h 53"/>
                <a:gd name="T68" fmla="*/ 8 w 29"/>
                <a:gd name="T69" fmla="*/ 50 h 53"/>
                <a:gd name="T70" fmla="*/ 6 w 29"/>
                <a:gd name="T71" fmla="*/ 48 h 53"/>
                <a:gd name="T72" fmla="*/ 5 w 29"/>
                <a:gd name="T73" fmla="*/ 47 h 53"/>
                <a:gd name="T74" fmla="*/ 4 w 29"/>
                <a:gd name="T75" fmla="*/ 45 h 53"/>
                <a:gd name="T76" fmla="*/ 2 w 29"/>
                <a:gd name="T77" fmla="*/ 42 h 53"/>
                <a:gd name="T78" fmla="*/ 2 w 29"/>
                <a:gd name="T79" fmla="*/ 42 h 53"/>
                <a:gd name="T80" fmla="*/ 1 w 29"/>
                <a:gd name="T81" fmla="*/ 39 h 53"/>
                <a:gd name="T82" fmla="*/ 0 w 29"/>
                <a:gd name="T83" fmla="*/ 35 h 53"/>
                <a:gd name="T84" fmla="*/ 0 w 29"/>
                <a:gd name="T85" fmla="*/ 32 h 53"/>
                <a:gd name="T86" fmla="*/ 0 w 29"/>
                <a:gd name="T87" fmla="*/ 29 h 53"/>
                <a:gd name="T88" fmla="*/ 0 w 29"/>
                <a:gd name="T89" fmla="*/ 27 h 53"/>
                <a:gd name="T90" fmla="*/ 0 w 29"/>
                <a:gd name="T91" fmla="*/ 26 h 53"/>
                <a:gd name="T92" fmla="*/ 0 w 29"/>
                <a:gd name="T93" fmla="*/ 22 h 53"/>
                <a:gd name="T94" fmla="*/ 0 w 29"/>
                <a:gd name="T95" fmla="*/ 21 h 53"/>
                <a:gd name="T96" fmla="*/ 0 w 29"/>
                <a:gd name="T97" fmla="*/ 17 h 53"/>
                <a:gd name="T98" fmla="*/ 0 w 29"/>
                <a:gd name="T99" fmla="*/ 14 h 53"/>
                <a:gd name="T100" fmla="*/ 1 w 29"/>
                <a:gd name="T101" fmla="*/ 11 h 53"/>
                <a:gd name="T102" fmla="*/ 2 w 29"/>
                <a:gd name="T103" fmla="*/ 8 h 53"/>
                <a:gd name="T104" fmla="*/ 2 w 29"/>
                <a:gd name="T105" fmla="*/ 8 h 53"/>
                <a:gd name="T106" fmla="*/ 4 w 29"/>
                <a:gd name="T107" fmla="*/ 4 h 53"/>
                <a:gd name="T108" fmla="*/ 5 w 29"/>
                <a:gd name="T109" fmla="*/ 3 h 53"/>
                <a:gd name="T110" fmla="*/ 6 w 29"/>
                <a:gd name="T111" fmla="*/ 1 h 53"/>
                <a:gd name="T112" fmla="*/ 8 w 29"/>
                <a:gd name="T113" fmla="*/ 0 h 53"/>
                <a:gd name="T114" fmla="*/ 9 w 29"/>
                <a:gd name="T115" fmla="*/ 0 h 53"/>
                <a:gd name="T116" fmla="*/ 11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4" y="8"/>
                  </a:lnTo>
                  <a:lnTo>
                    <a:pt x="25" y="8"/>
                  </a:lnTo>
                  <a:lnTo>
                    <a:pt x="25" y="11"/>
                  </a:lnTo>
                  <a:lnTo>
                    <a:pt x="26" y="14"/>
                  </a:lnTo>
                  <a:lnTo>
                    <a:pt x="27" y="17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8" y="26"/>
                  </a:lnTo>
                  <a:lnTo>
                    <a:pt x="27" y="27"/>
                  </a:lnTo>
                  <a:lnTo>
                    <a:pt x="27" y="29"/>
                  </a:lnTo>
                  <a:lnTo>
                    <a:pt x="27" y="32"/>
                  </a:lnTo>
                  <a:lnTo>
                    <a:pt x="26" y="35"/>
                  </a:lnTo>
                  <a:lnTo>
                    <a:pt x="25" y="39"/>
                  </a:lnTo>
                  <a:lnTo>
                    <a:pt x="25" y="42"/>
                  </a:lnTo>
                  <a:lnTo>
                    <a:pt x="24" y="42"/>
                  </a:lnTo>
                  <a:lnTo>
                    <a:pt x="22" y="45"/>
                  </a:lnTo>
                  <a:lnTo>
                    <a:pt x="22" y="47"/>
                  </a:lnTo>
                  <a:lnTo>
                    <a:pt x="20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6" y="48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Freeform 572"/>
            <p:cNvSpPr>
              <a:spLocks/>
            </p:cNvSpPr>
            <p:nvPr/>
          </p:nvSpPr>
          <p:spPr bwMode="auto">
            <a:xfrm>
              <a:off x="4810" y="3275"/>
              <a:ext cx="327" cy="212"/>
            </a:xfrm>
            <a:custGeom>
              <a:avLst/>
              <a:gdLst>
                <a:gd name="T0" fmla="*/ 4 w 327"/>
                <a:gd name="T1" fmla="*/ 0 h 212"/>
                <a:gd name="T2" fmla="*/ 326 w 327"/>
                <a:gd name="T3" fmla="*/ 0 h 212"/>
                <a:gd name="T4" fmla="*/ 320 w 327"/>
                <a:gd name="T5" fmla="*/ 65 h 212"/>
                <a:gd name="T6" fmla="*/ 266 w 327"/>
                <a:gd name="T7" fmla="*/ 65 h 212"/>
                <a:gd name="T8" fmla="*/ 271 w 327"/>
                <a:gd name="T9" fmla="*/ 111 h 212"/>
                <a:gd name="T10" fmla="*/ 316 w 327"/>
                <a:gd name="T11" fmla="*/ 111 h 212"/>
                <a:gd name="T12" fmla="*/ 316 w 327"/>
                <a:gd name="T13" fmla="*/ 199 h 212"/>
                <a:gd name="T14" fmla="*/ 0 w 327"/>
                <a:gd name="T15" fmla="*/ 211 h 212"/>
                <a:gd name="T16" fmla="*/ 0 w 327"/>
                <a:gd name="T17" fmla="*/ 111 h 212"/>
                <a:gd name="T18" fmla="*/ 45 w 327"/>
                <a:gd name="T19" fmla="*/ 111 h 212"/>
                <a:gd name="T20" fmla="*/ 45 w 327"/>
                <a:gd name="T21" fmla="*/ 65 h 212"/>
                <a:gd name="T22" fmla="*/ 0 w 327"/>
                <a:gd name="T23" fmla="*/ 65 h 212"/>
                <a:gd name="T24" fmla="*/ 0 w 327"/>
                <a:gd name="T25" fmla="*/ 0 h 212"/>
                <a:gd name="T26" fmla="*/ 4 w 327"/>
                <a:gd name="T27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7" h="212">
                  <a:moveTo>
                    <a:pt x="4" y="0"/>
                  </a:moveTo>
                  <a:lnTo>
                    <a:pt x="326" y="0"/>
                  </a:lnTo>
                  <a:lnTo>
                    <a:pt x="320" y="65"/>
                  </a:lnTo>
                  <a:lnTo>
                    <a:pt x="266" y="65"/>
                  </a:lnTo>
                  <a:lnTo>
                    <a:pt x="271" y="111"/>
                  </a:lnTo>
                  <a:lnTo>
                    <a:pt x="316" y="111"/>
                  </a:lnTo>
                  <a:lnTo>
                    <a:pt x="316" y="199"/>
                  </a:lnTo>
                  <a:lnTo>
                    <a:pt x="0" y="211"/>
                  </a:lnTo>
                  <a:lnTo>
                    <a:pt x="0" y="111"/>
                  </a:lnTo>
                  <a:lnTo>
                    <a:pt x="45" y="111"/>
                  </a:lnTo>
                  <a:lnTo>
                    <a:pt x="45" y="65"/>
                  </a:lnTo>
                  <a:lnTo>
                    <a:pt x="0" y="65"/>
                  </a:ln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Freeform 573"/>
            <p:cNvSpPr>
              <a:spLocks/>
            </p:cNvSpPr>
            <p:nvPr/>
          </p:nvSpPr>
          <p:spPr bwMode="auto">
            <a:xfrm>
              <a:off x="5185" y="3288"/>
              <a:ext cx="178" cy="177"/>
            </a:xfrm>
            <a:custGeom>
              <a:avLst/>
              <a:gdLst>
                <a:gd name="T0" fmla="*/ 0 w 178"/>
                <a:gd name="T1" fmla="*/ 0 h 177"/>
                <a:gd name="T2" fmla="*/ 177 w 178"/>
                <a:gd name="T3" fmla="*/ 0 h 177"/>
                <a:gd name="T4" fmla="*/ 177 w 178"/>
                <a:gd name="T5" fmla="*/ 176 h 177"/>
                <a:gd name="T6" fmla="*/ 0 w 178"/>
                <a:gd name="T7" fmla="*/ 176 h 177"/>
                <a:gd name="T8" fmla="*/ 0 w 178"/>
                <a:gd name="T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77">
                  <a:moveTo>
                    <a:pt x="0" y="0"/>
                  </a:moveTo>
                  <a:lnTo>
                    <a:pt x="177" y="0"/>
                  </a:lnTo>
                  <a:lnTo>
                    <a:pt x="177" y="176"/>
                  </a:lnTo>
                  <a:lnTo>
                    <a:pt x="0" y="17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Freeform 574"/>
            <p:cNvSpPr>
              <a:spLocks/>
            </p:cNvSpPr>
            <p:nvPr/>
          </p:nvSpPr>
          <p:spPr bwMode="auto">
            <a:xfrm>
              <a:off x="4395" y="3275"/>
              <a:ext cx="115" cy="331"/>
            </a:xfrm>
            <a:custGeom>
              <a:avLst/>
              <a:gdLst>
                <a:gd name="T0" fmla="*/ 0 w 115"/>
                <a:gd name="T1" fmla="*/ 0 h 331"/>
                <a:gd name="T2" fmla="*/ 114 w 115"/>
                <a:gd name="T3" fmla="*/ 0 h 331"/>
                <a:gd name="T4" fmla="*/ 114 w 115"/>
                <a:gd name="T5" fmla="*/ 219 h 331"/>
                <a:gd name="T6" fmla="*/ 114 w 115"/>
                <a:gd name="T7" fmla="*/ 287 h 331"/>
                <a:gd name="T8" fmla="*/ 95 w 115"/>
                <a:gd name="T9" fmla="*/ 287 h 331"/>
                <a:gd name="T10" fmla="*/ 95 w 115"/>
                <a:gd name="T11" fmla="*/ 120 h 331"/>
                <a:gd name="T12" fmla="*/ 68 w 115"/>
                <a:gd name="T13" fmla="*/ 132 h 331"/>
                <a:gd name="T14" fmla="*/ 72 w 115"/>
                <a:gd name="T15" fmla="*/ 287 h 331"/>
                <a:gd name="T16" fmla="*/ 36 w 115"/>
                <a:gd name="T17" fmla="*/ 330 h 331"/>
                <a:gd name="T18" fmla="*/ 18 w 115"/>
                <a:gd name="T19" fmla="*/ 330 h 331"/>
                <a:gd name="T20" fmla="*/ 18 w 115"/>
                <a:gd name="T21" fmla="*/ 11 h 331"/>
                <a:gd name="T22" fmla="*/ 0 w 115"/>
                <a:gd name="T2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331">
                  <a:moveTo>
                    <a:pt x="0" y="0"/>
                  </a:moveTo>
                  <a:lnTo>
                    <a:pt x="114" y="0"/>
                  </a:lnTo>
                  <a:lnTo>
                    <a:pt x="114" y="219"/>
                  </a:lnTo>
                  <a:lnTo>
                    <a:pt x="114" y="287"/>
                  </a:lnTo>
                  <a:lnTo>
                    <a:pt x="95" y="287"/>
                  </a:lnTo>
                  <a:lnTo>
                    <a:pt x="95" y="120"/>
                  </a:lnTo>
                  <a:lnTo>
                    <a:pt x="68" y="132"/>
                  </a:lnTo>
                  <a:lnTo>
                    <a:pt x="72" y="287"/>
                  </a:lnTo>
                  <a:lnTo>
                    <a:pt x="36" y="330"/>
                  </a:lnTo>
                  <a:lnTo>
                    <a:pt x="18" y="330"/>
                  </a:lnTo>
                  <a:lnTo>
                    <a:pt x="18" y="1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Freeform 575"/>
            <p:cNvSpPr>
              <a:spLocks/>
            </p:cNvSpPr>
            <p:nvPr/>
          </p:nvSpPr>
          <p:spPr bwMode="auto">
            <a:xfrm>
              <a:off x="5071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6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6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2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2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Freeform 576"/>
            <p:cNvSpPr>
              <a:spLocks/>
            </p:cNvSpPr>
            <p:nvPr/>
          </p:nvSpPr>
          <p:spPr bwMode="auto">
            <a:xfrm>
              <a:off x="503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5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4 w 30"/>
                <a:gd name="T15" fmla="*/ 5 h 53"/>
                <a:gd name="T16" fmla="*/ 25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8 w 30"/>
                <a:gd name="T25" fmla="*/ 16 h 53"/>
                <a:gd name="T26" fmla="*/ 28 w 30"/>
                <a:gd name="T27" fmla="*/ 20 h 53"/>
                <a:gd name="T28" fmla="*/ 28 w 30"/>
                <a:gd name="T29" fmla="*/ 23 h 53"/>
                <a:gd name="T30" fmla="*/ 29 w 30"/>
                <a:gd name="T31" fmla="*/ 26 h 53"/>
                <a:gd name="T32" fmla="*/ 28 w 30"/>
                <a:gd name="T33" fmla="*/ 28 h 53"/>
                <a:gd name="T34" fmla="*/ 28 w 30"/>
                <a:gd name="T35" fmla="*/ 30 h 53"/>
                <a:gd name="T36" fmla="*/ 28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5 w 30"/>
                <a:gd name="T45" fmla="*/ 43 h 53"/>
                <a:gd name="T46" fmla="*/ 24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5 w 30"/>
                <a:gd name="T59" fmla="*/ 52 h 53"/>
                <a:gd name="T60" fmla="*/ 14 w 30"/>
                <a:gd name="T61" fmla="*/ 52 h 53"/>
                <a:gd name="T62" fmla="*/ 13 w 30"/>
                <a:gd name="T63" fmla="*/ 52 h 53"/>
                <a:gd name="T64" fmla="*/ 11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4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4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1 w 30"/>
                <a:gd name="T117" fmla="*/ 0 h 53"/>
                <a:gd name="T118" fmla="*/ 13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25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8" y="23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5" y="43"/>
                  </a:lnTo>
                  <a:lnTo>
                    <a:pt x="24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Freeform 577"/>
            <p:cNvSpPr>
              <a:spLocks/>
            </p:cNvSpPr>
            <p:nvPr/>
          </p:nvSpPr>
          <p:spPr bwMode="auto">
            <a:xfrm>
              <a:off x="4997" y="3407"/>
              <a:ext cx="28" cy="53"/>
            </a:xfrm>
            <a:custGeom>
              <a:avLst/>
              <a:gdLst>
                <a:gd name="T0" fmla="*/ 13 w 28"/>
                <a:gd name="T1" fmla="*/ 0 h 53"/>
                <a:gd name="T2" fmla="*/ 14 w 28"/>
                <a:gd name="T3" fmla="*/ 0 h 53"/>
                <a:gd name="T4" fmla="*/ 15 w 28"/>
                <a:gd name="T5" fmla="*/ 0 h 53"/>
                <a:gd name="T6" fmla="*/ 17 w 28"/>
                <a:gd name="T7" fmla="*/ 0 h 53"/>
                <a:gd name="T8" fmla="*/ 18 w 28"/>
                <a:gd name="T9" fmla="*/ 1 h 53"/>
                <a:gd name="T10" fmla="*/ 20 w 28"/>
                <a:gd name="T11" fmla="*/ 3 h 53"/>
                <a:gd name="T12" fmla="*/ 21 w 28"/>
                <a:gd name="T13" fmla="*/ 5 h 53"/>
                <a:gd name="T14" fmla="*/ 22 w 28"/>
                <a:gd name="T15" fmla="*/ 5 h 53"/>
                <a:gd name="T16" fmla="*/ 23 w 28"/>
                <a:gd name="T17" fmla="*/ 6 h 53"/>
                <a:gd name="T18" fmla="*/ 24 w 28"/>
                <a:gd name="T19" fmla="*/ 10 h 53"/>
                <a:gd name="T20" fmla="*/ 24 w 28"/>
                <a:gd name="T21" fmla="*/ 13 h 53"/>
                <a:gd name="T22" fmla="*/ 25 w 28"/>
                <a:gd name="T23" fmla="*/ 15 h 53"/>
                <a:gd name="T24" fmla="*/ 26 w 28"/>
                <a:gd name="T25" fmla="*/ 16 h 53"/>
                <a:gd name="T26" fmla="*/ 26 w 28"/>
                <a:gd name="T27" fmla="*/ 20 h 53"/>
                <a:gd name="T28" fmla="*/ 26 w 28"/>
                <a:gd name="T29" fmla="*/ 23 h 53"/>
                <a:gd name="T30" fmla="*/ 27 w 28"/>
                <a:gd name="T31" fmla="*/ 26 h 53"/>
                <a:gd name="T32" fmla="*/ 26 w 28"/>
                <a:gd name="T33" fmla="*/ 28 h 53"/>
                <a:gd name="T34" fmla="*/ 26 w 28"/>
                <a:gd name="T35" fmla="*/ 30 h 53"/>
                <a:gd name="T36" fmla="*/ 26 w 28"/>
                <a:gd name="T37" fmla="*/ 33 h 53"/>
                <a:gd name="T38" fmla="*/ 25 w 28"/>
                <a:gd name="T39" fmla="*/ 36 h 53"/>
                <a:gd name="T40" fmla="*/ 24 w 28"/>
                <a:gd name="T41" fmla="*/ 38 h 53"/>
                <a:gd name="T42" fmla="*/ 24 w 28"/>
                <a:gd name="T43" fmla="*/ 40 h 53"/>
                <a:gd name="T44" fmla="*/ 23 w 28"/>
                <a:gd name="T45" fmla="*/ 43 h 53"/>
                <a:gd name="T46" fmla="*/ 22 w 28"/>
                <a:gd name="T47" fmla="*/ 45 h 53"/>
                <a:gd name="T48" fmla="*/ 21 w 28"/>
                <a:gd name="T49" fmla="*/ 46 h 53"/>
                <a:gd name="T50" fmla="*/ 20 w 28"/>
                <a:gd name="T51" fmla="*/ 48 h 53"/>
                <a:gd name="T52" fmla="*/ 18 w 28"/>
                <a:gd name="T53" fmla="*/ 50 h 53"/>
                <a:gd name="T54" fmla="*/ 17 w 28"/>
                <a:gd name="T55" fmla="*/ 52 h 53"/>
                <a:gd name="T56" fmla="*/ 15 w 28"/>
                <a:gd name="T57" fmla="*/ 52 h 53"/>
                <a:gd name="T58" fmla="*/ 14 w 28"/>
                <a:gd name="T59" fmla="*/ 52 h 53"/>
                <a:gd name="T60" fmla="*/ 13 w 28"/>
                <a:gd name="T61" fmla="*/ 52 h 53"/>
                <a:gd name="T62" fmla="*/ 12 w 28"/>
                <a:gd name="T63" fmla="*/ 52 h 53"/>
                <a:gd name="T64" fmla="*/ 10 w 28"/>
                <a:gd name="T65" fmla="*/ 52 h 53"/>
                <a:gd name="T66" fmla="*/ 9 w 28"/>
                <a:gd name="T67" fmla="*/ 52 h 53"/>
                <a:gd name="T68" fmla="*/ 7 w 28"/>
                <a:gd name="T69" fmla="*/ 50 h 53"/>
                <a:gd name="T70" fmla="*/ 6 w 28"/>
                <a:gd name="T71" fmla="*/ 48 h 53"/>
                <a:gd name="T72" fmla="*/ 5 w 28"/>
                <a:gd name="T73" fmla="*/ 46 h 53"/>
                <a:gd name="T74" fmla="*/ 3 w 28"/>
                <a:gd name="T75" fmla="*/ 45 h 53"/>
                <a:gd name="T76" fmla="*/ 3 w 28"/>
                <a:gd name="T77" fmla="*/ 43 h 53"/>
                <a:gd name="T78" fmla="*/ 2 w 28"/>
                <a:gd name="T79" fmla="*/ 40 h 53"/>
                <a:gd name="T80" fmla="*/ 1 w 28"/>
                <a:gd name="T81" fmla="*/ 38 h 53"/>
                <a:gd name="T82" fmla="*/ 0 w 28"/>
                <a:gd name="T83" fmla="*/ 36 h 53"/>
                <a:gd name="T84" fmla="*/ 0 w 28"/>
                <a:gd name="T85" fmla="*/ 33 h 53"/>
                <a:gd name="T86" fmla="*/ 0 w 28"/>
                <a:gd name="T87" fmla="*/ 30 h 53"/>
                <a:gd name="T88" fmla="*/ 0 w 28"/>
                <a:gd name="T89" fmla="*/ 28 h 53"/>
                <a:gd name="T90" fmla="*/ 0 w 28"/>
                <a:gd name="T91" fmla="*/ 26 h 53"/>
                <a:gd name="T92" fmla="*/ 0 w 28"/>
                <a:gd name="T93" fmla="*/ 23 h 53"/>
                <a:gd name="T94" fmla="*/ 0 w 28"/>
                <a:gd name="T95" fmla="*/ 20 h 53"/>
                <a:gd name="T96" fmla="*/ 0 w 28"/>
                <a:gd name="T97" fmla="*/ 16 h 53"/>
                <a:gd name="T98" fmla="*/ 0 w 28"/>
                <a:gd name="T99" fmla="*/ 15 h 53"/>
                <a:gd name="T100" fmla="*/ 1 w 28"/>
                <a:gd name="T101" fmla="*/ 13 h 53"/>
                <a:gd name="T102" fmla="*/ 2 w 28"/>
                <a:gd name="T103" fmla="*/ 10 h 53"/>
                <a:gd name="T104" fmla="*/ 3 w 28"/>
                <a:gd name="T105" fmla="*/ 6 h 53"/>
                <a:gd name="T106" fmla="*/ 3 w 28"/>
                <a:gd name="T107" fmla="*/ 5 h 53"/>
                <a:gd name="T108" fmla="*/ 5 w 28"/>
                <a:gd name="T109" fmla="*/ 5 h 53"/>
                <a:gd name="T110" fmla="*/ 6 w 28"/>
                <a:gd name="T111" fmla="*/ 3 h 53"/>
                <a:gd name="T112" fmla="*/ 7 w 28"/>
                <a:gd name="T113" fmla="*/ 1 h 53"/>
                <a:gd name="T114" fmla="*/ 9 w 28"/>
                <a:gd name="T115" fmla="*/ 0 h 53"/>
                <a:gd name="T116" fmla="*/ 10 w 28"/>
                <a:gd name="T117" fmla="*/ 0 h 53"/>
                <a:gd name="T118" fmla="*/ 12 w 28"/>
                <a:gd name="T119" fmla="*/ 0 h 53"/>
                <a:gd name="T120" fmla="*/ 13 w 28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" h="53">
                  <a:moveTo>
                    <a:pt x="13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1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2" y="5"/>
                  </a:lnTo>
                  <a:lnTo>
                    <a:pt x="23" y="6"/>
                  </a:lnTo>
                  <a:lnTo>
                    <a:pt x="24" y="10"/>
                  </a:lnTo>
                  <a:lnTo>
                    <a:pt x="24" y="13"/>
                  </a:lnTo>
                  <a:lnTo>
                    <a:pt x="25" y="15"/>
                  </a:lnTo>
                  <a:lnTo>
                    <a:pt x="26" y="16"/>
                  </a:lnTo>
                  <a:lnTo>
                    <a:pt x="26" y="20"/>
                  </a:lnTo>
                  <a:lnTo>
                    <a:pt x="26" y="23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3" y="43"/>
                  </a:lnTo>
                  <a:lnTo>
                    <a:pt x="22" y="45"/>
                  </a:lnTo>
                  <a:lnTo>
                    <a:pt x="21" y="46"/>
                  </a:lnTo>
                  <a:lnTo>
                    <a:pt x="20" y="48"/>
                  </a:lnTo>
                  <a:lnTo>
                    <a:pt x="18" y="50"/>
                  </a:lnTo>
                  <a:lnTo>
                    <a:pt x="17" y="52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3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Freeform 578"/>
            <p:cNvSpPr>
              <a:spLocks/>
            </p:cNvSpPr>
            <p:nvPr/>
          </p:nvSpPr>
          <p:spPr bwMode="auto">
            <a:xfrm>
              <a:off x="4961" y="3407"/>
              <a:ext cx="29" cy="53"/>
            </a:xfrm>
            <a:custGeom>
              <a:avLst/>
              <a:gdLst>
                <a:gd name="T0" fmla="*/ 14 w 29"/>
                <a:gd name="T1" fmla="*/ 0 h 53"/>
                <a:gd name="T2" fmla="*/ 14 w 29"/>
                <a:gd name="T3" fmla="*/ 0 h 53"/>
                <a:gd name="T4" fmla="*/ 16 w 29"/>
                <a:gd name="T5" fmla="*/ 0 h 53"/>
                <a:gd name="T6" fmla="*/ 17 w 29"/>
                <a:gd name="T7" fmla="*/ 0 h 53"/>
                <a:gd name="T8" fmla="*/ 19 w 29"/>
                <a:gd name="T9" fmla="*/ 1 h 53"/>
                <a:gd name="T10" fmla="*/ 21 w 29"/>
                <a:gd name="T11" fmla="*/ 3 h 53"/>
                <a:gd name="T12" fmla="*/ 21 w 29"/>
                <a:gd name="T13" fmla="*/ 5 h 53"/>
                <a:gd name="T14" fmla="*/ 23 w 29"/>
                <a:gd name="T15" fmla="*/ 5 h 53"/>
                <a:gd name="T16" fmla="*/ 24 w 29"/>
                <a:gd name="T17" fmla="*/ 6 h 53"/>
                <a:gd name="T18" fmla="*/ 24 w 29"/>
                <a:gd name="T19" fmla="*/ 10 h 53"/>
                <a:gd name="T20" fmla="*/ 25 w 29"/>
                <a:gd name="T21" fmla="*/ 13 h 53"/>
                <a:gd name="T22" fmla="*/ 26 w 29"/>
                <a:gd name="T23" fmla="*/ 15 h 53"/>
                <a:gd name="T24" fmla="*/ 27 w 29"/>
                <a:gd name="T25" fmla="*/ 16 h 53"/>
                <a:gd name="T26" fmla="*/ 27 w 29"/>
                <a:gd name="T27" fmla="*/ 20 h 53"/>
                <a:gd name="T28" fmla="*/ 27 w 29"/>
                <a:gd name="T29" fmla="*/ 23 h 53"/>
                <a:gd name="T30" fmla="*/ 28 w 29"/>
                <a:gd name="T31" fmla="*/ 26 h 53"/>
                <a:gd name="T32" fmla="*/ 27 w 29"/>
                <a:gd name="T33" fmla="*/ 28 h 53"/>
                <a:gd name="T34" fmla="*/ 27 w 29"/>
                <a:gd name="T35" fmla="*/ 30 h 53"/>
                <a:gd name="T36" fmla="*/ 27 w 29"/>
                <a:gd name="T37" fmla="*/ 33 h 53"/>
                <a:gd name="T38" fmla="*/ 26 w 29"/>
                <a:gd name="T39" fmla="*/ 36 h 53"/>
                <a:gd name="T40" fmla="*/ 25 w 29"/>
                <a:gd name="T41" fmla="*/ 38 h 53"/>
                <a:gd name="T42" fmla="*/ 24 w 29"/>
                <a:gd name="T43" fmla="*/ 40 h 53"/>
                <a:gd name="T44" fmla="*/ 24 w 29"/>
                <a:gd name="T45" fmla="*/ 43 h 53"/>
                <a:gd name="T46" fmla="*/ 23 w 29"/>
                <a:gd name="T47" fmla="*/ 45 h 53"/>
                <a:gd name="T48" fmla="*/ 21 w 29"/>
                <a:gd name="T49" fmla="*/ 46 h 53"/>
                <a:gd name="T50" fmla="*/ 21 w 29"/>
                <a:gd name="T51" fmla="*/ 48 h 53"/>
                <a:gd name="T52" fmla="*/ 19 w 29"/>
                <a:gd name="T53" fmla="*/ 50 h 53"/>
                <a:gd name="T54" fmla="*/ 17 w 29"/>
                <a:gd name="T55" fmla="*/ 52 h 53"/>
                <a:gd name="T56" fmla="*/ 16 w 29"/>
                <a:gd name="T57" fmla="*/ 52 h 53"/>
                <a:gd name="T58" fmla="*/ 14 w 29"/>
                <a:gd name="T59" fmla="*/ 52 h 53"/>
                <a:gd name="T60" fmla="*/ 14 w 29"/>
                <a:gd name="T61" fmla="*/ 52 h 53"/>
                <a:gd name="T62" fmla="*/ 12 w 29"/>
                <a:gd name="T63" fmla="*/ 52 h 53"/>
                <a:gd name="T64" fmla="*/ 10 w 29"/>
                <a:gd name="T65" fmla="*/ 52 h 53"/>
                <a:gd name="T66" fmla="*/ 9 w 29"/>
                <a:gd name="T67" fmla="*/ 52 h 53"/>
                <a:gd name="T68" fmla="*/ 7 w 29"/>
                <a:gd name="T69" fmla="*/ 50 h 53"/>
                <a:gd name="T70" fmla="*/ 7 w 29"/>
                <a:gd name="T71" fmla="*/ 48 h 53"/>
                <a:gd name="T72" fmla="*/ 5 w 29"/>
                <a:gd name="T73" fmla="*/ 46 h 53"/>
                <a:gd name="T74" fmla="*/ 3 w 29"/>
                <a:gd name="T75" fmla="*/ 45 h 53"/>
                <a:gd name="T76" fmla="*/ 3 w 29"/>
                <a:gd name="T77" fmla="*/ 43 h 53"/>
                <a:gd name="T78" fmla="*/ 2 w 29"/>
                <a:gd name="T79" fmla="*/ 40 h 53"/>
                <a:gd name="T80" fmla="*/ 1 w 29"/>
                <a:gd name="T81" fmla="*/ 38 h 53"/>
                <a:gd name="T82" fmla="*/ 0 w 29"/>
                <a:gd name="T83" fmla="*/ 36 h 53"/>
                <a:gd name="T84" fmla="*/ 0 w 29"/>
                <a:gd name="T85" fmla="*/ 33 h 53"/>
                <a:gd name="T86" fmla="*/ 0 w 29"/>
                <a:gd name="T87" fmla="*/ 30 h 53"/>
                <a:gd name="T88" fmla="*/ 0 w 29"/>
                <a:gd name="T89" fmla="*/ 28 h 53"/>
                <a:gd name="T90" fmla="*/ 0 w 29"/>
                <a:gd name="T91" fmla="*/ 26 h 53"/>
                <a:gd name="T92" fmla="*/ 0 w 29"/>
                <a:gd name="T93" fmla="*/ 23 h 53"/>
                <a:gd name="T94" fmla="*/ 0 w 29"/>
                <a:gd name="T95" fmla="*/ 20 h 53"/>
                <a:gd name="T96" fmla="*/ 0 w 29"/>
                <a:gd name="T97" fmla="*/ 16 h 53"/>
                <a:gd name="T98" fmla="*/ 0 w 29"/>
                <a:gd name="T99" fmla="*/ 15 h 53"/>
                <a:gd name="T100" fmla="*/ 1 w 29"/>
                <a:gd name="T101" fmla="*/ 13 h 53"/>
                <a:gd name="T102" fmla="*/ 2 w 29"/>
                <a:gd name="T103" fmla="*/ 10 h 53"/>
                <a:gd name="T104" fmla="*/ 3 w 29"/>
                <a:gd name="T105" fmla="*/ 6 h 53"/>
                <a:gd name="T106" fmla="*/ 3 w 29"/>
                <a:gd name="T107" fmla="*/ 5 h 53"/>
                <a:gd name="T108" fmla="*/ 5 w 29"/>
                <a:gd name="T109" fmla="*/ 5 h 53"/>
                <a:gd name="T110" fmla="*/ 7 w 29"/>
                <a:gd name="T111" fmla="*/ 3 h 53"/>
                <a:gd name="T112" fmla="*/ 7 w 29"/>
                <a:gd name="T113" fmla="*/ 1 h 53"/>
                <a:gd name="T114" fmla="*/ 9 w 29"/>
                <a:gd name="T115" fmla="*/ 0 h 53"/>
                <a:gd name="T116" fmla="*/ 10 w 29"/>
                <a:gd name="T117" fmla="*/ 0 h 53"/>
                <a:gd name="T118" fmla="*/ 12 w 29"/>
                <a:gd name="T119" fmla="*/ 0 h 53"/>
                <a:gd name="T120" fmla="*/ 14 w 29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9" h="53">
                  <a:moveTo>
                    <a:pt x="14" y="0"/>
                  </a:move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10"/>
                  </a:lnTo>
                  <a:lnTo>
                    <a:pt x="25" y="13"/>
                  </a:lnTo>
                  <a:lnTo>
                    <a:pt x="26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6" y="36"/>
                  </a:lnTo>
                  <a:lnTo>
                    <a:pt x="25" y="38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1" y="46"/>
                  </a:lnTo>
                  <a:lnTo>
                    <a:pt x="21" y="48"/>
                  </a:lnTo>
                  <a:lnTo>
                    <a:pt x="19" y="50"/>
                  </a:lnTo>
                  <a:lnTo>
                    <a:pt x="17" y="52"/>
                  </a:lnTo>
                  <a:lnTo>
                    <a:pt x="16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Freeform 579"/>
            <p:cNvSpPr>
              <a:spLocks/>
            </p:cNvSpPr>
            <p:nvPr/>
          </p:nvSpPr>
          <p:spPr bwMode="auto">
            <a:xfrm>
              <a:off x="4924" y="3407"/>
              <a:ext cx="30" cy="53"/>
            </a:xfrm>
            <a:custGeom>
              <a:avLst/>
              <a:gdLst>
                <a:gd name="T0" fmla="*/ 14 w 30"/>
                <a:gd name="T1" fmla="*/ 0 h 53"/>
                <a:gd name="T2" fmla="*/ 14 w 30"/>
                <a:gd name="T3" fmla="*/ 0 h 53"/>
                <a:gd name="T4" fmla="*/ 17 w 30"/>
                <a:gd name="T5" fmla="*/ 0 h 53"/>
                <a:gd name="T6" fmla="*/ 18 w 30"/>
                <a:gd name="T7" fmla="*/ 0 h 53"/>
                <a:gd name="T8" fmla="*/ 20 w 30"/>
                <a:gd name="T9" fmla="*/ 1 h 53"/>
                <a:gd name="T10" fmla="*/ 21 w 30"/>
                <a:gd name="T11" fmla="*/ 3 h 53"/>
                <a:gd name="T12" fmla="*/ 22 w 30"/>
                <a:gd name="T13" fmla="*/ 5 h 53"/>
                <a:gd name="T14" fmla="*/ 23 w 30"/>
                <a:gd name="T15" fmla="*/ 5 h 53"/>
                <a:gd name="T16" fmla="*/ 24 w 30"/>
                <a:gd name="T17" fmla="*/ 6 h 53"/>
                <a:gd name="T18" fmla="*/ 25 w 30"/>
                <a:gd name="T19" fmla="*/ 10 h 53"/>
                <a:gd name="T20" fmla="*/ 26 w 30"/>
                <a:gd name="T21" fmla="*/ 13 h 53"/>
                <a:gd name="T22" fmla="*/ 27 w 30"/>
                <a:gd name="T23" fmla="*/ 15 h 53"/>
                <a:gd name="T24" fmla="*/ 27 w 30"/>
                <a:gd name="T25" fmla="*/ 16 h 53"/>
                <a:gd name="T26" fmla="*/ 27 w 30"/>
                <a:gd name="T27" fmla="*/ 20 h 53"/>
                <a:gd name="T28" fmla="*/ 27 w 30"/>
                <a:gd name="T29" fmla="*/ 23 h 53"/>
                <a:gd name="T30" fmla="*/ 29 w 30"/>
                <a:gd name="T31" fmla="*/ 26 h 53"/>
                <a:gd name="T32" fmla="*/ 27 w 30"/>
                <a:gd name="T33" fmla="*/ 28 h 53"/>
                <a:gd name="T34" fmla="*/ 27 w 30"/>
                <a:gd name="T35" fmla="*/ 30 h 53"/>
                <a:gd name="T36" fmla="*/ 27 w 30"/>
                <a:gd name="T37" fmla="*/ 33 h 53"/>
                <a:gd name="T38" fmla="*/ 27 w 30"/>
                <a:gd name="T39" fmla="*/ 36 h 53"/>
                <a:gd name="T40" fmla="*/ 26 w 30"/>
                <a:gd name="T41" fmla="*/ 38 h 53"/>
                <a:gd name="T42" fmla="*/ 25 w 30"/>
                <a:gd name="T43" fmla="*/ 40 h 53"/>
                <a:gd name="T44" fmla="*/ 24 w 30"/>
                <a:gd name="T45" fmla="*/ 43 h 53"/>
                <a:gd name="T46" fmla="*/ 23 w 30"/>
                <a:gd name="T47" fmla="*/ 45 h 53"/>
                <a:gd name="T48" fmla="*/ 22 w 30"/>
                <a:gd name="T49" fmla="*/ 46 h 53"/>
                <a:gd name="T50" fmla="*/ 21 w 30"/>
                <a:gd name="T51" fmla="*/ 48 h 53"/>
                <a:gd name="T52" fmla="*/ 20 w 30"/>
                <a:gd name="T53" fmla="*/ 50 h 53"/>
                <a:gd name="T54" fmla="*/ 18 w 30"/>
                <a:gd name="T55" fmla="*/ 52 h 53"/>
                <a:gd name="T56" fmla="*/ 17 w 30"/>
                <a:gd name="T57" fmla="*/ 52 h 53"/>
                <a:gd name="T58" fmla="*/ 14 w 30"/>
                <a:gd name="T59" fmla="*/ 52 h 53"/>
                <a:gd name="T60" fmla="*/ 14 w 30"/>
                <a:gd name="T61" fmla="*/ 52 h 53"/>
                <a:gd name="T62" fmla="*/ 12 w 30"/>
                <a:gd name="T63" fmla="*/ 52 h 53"/>
                <a:gd name="T64" fmla="*/ 10 w 30"/>
                <a:gd name="T65" fmla="*/ 52 h 53"/>
                <a:gd name="T66" fmla="*/ 9 w 30"/>
                <a:gd name="T67" fmla="*/ 52 h 53"/>
                <a:gd name="T68" fmla="*/ 8 w 30"/>
                <a:gd name="T69" fmla="*/ 50 h 53"/>
                <a:gd name="T70" fmla="*/ 7 w 30"/>
                <a:gd name="T71" fmla="*/ 48 h 53"/>
                <a:gd name="T72" fmla="*/ 5 w 30"/>
                <a:gd name="T73" fmla="*/ 46 h 53"/>
                <a:gd name="T74" fmla="*/ 3 w 30"/>
                <a:gd name="T75" fmla="*/ 45 h 53"/>
                <a:gd name="T76" fmla="*/ 3 w 30"/>
                <a:gd name="T77" fmla="*/ 43 h 53"/>
                <a:gd name="T78" fmla="*/ 3 w 30"/>
                <a:gd name="T79" fmla="*/ 40 h 53"/>
                <a:gd name="T80" fmla="*/ 1 w 30"/>
                <a:gd name="T81" fmla="*/ 38 h 53"/>
                <a:gd name="T82" fmla="*/ 0 w 30"/>
                <a:gd name="T83" fmla="*/ 36 h 53"/>
                <a:gd name="T84" fmla="*/ 0 w 30"/>
                <a:gd name="T85" fmla="*/ 33 h 53"/>
                <a:gd name="T86" fmla="*/ 0 w 30"/>
                <a:gd name="T87" fmla="*/ 30 h 53"/>
                <a:gd name="T88" fmla="*/ 0 w 30"/>
                <a:gd name="T89" fmla="*/ 28 h 53"/>
                <a:gd name="T90" fmla="*/ 0 w 30"/>
                <a:gd name="T91" fmla="*/ 26 h 53"/>
                <a:gd name="T92" fmla="*/ 0 w 30"/>
                <a:gd name="T93" fmla="*/ 23 h 53"/>
                <a:gd name="T94" fmla="*/ 0 w 30"/>
                <a:gd name="T95" fmla="*/ 20 h 53"/>
                <a:gd name="T96" fmla="*/ 0 w 30"/>
                <a:gd name="T97" fmla="*/ 16 h 53"/>
                <a:gd name="T98" fmla="*/ 0 w 30"/>
                <a:gd name="T99" fmla="*/ 15 h 53"/>
                <a:gd name="T100" fmla="*/ 1 w 30"/>
                <a:gd name="T101" fmla="*/ 13 h 53"/>
                <a:gd name="T102" fmla="*/ 3 w 30"/>
                <a:gd name="T103" fmla="*/ 10 h 53"/>
                <a:gd name="T104" fmla="*/ 3 w 30"/>
                <a:gd name="T105" fmla="*/ 6 h 53"/>
                <a:gd name="T106" fmla="*/ 3 w 30"/>
                <a:gd name="T107" fmla="*/ 5 h 53"/>
                <a:gd name="T108" fmla="*/ 5 w 30"/>
                <a:gd name="T109" fmla="*/ 5 h 53"/>
                <a:gd name="T110" fmla="*/ 7 w 30"/>
                <a:gd name="T111" fmla="*/ 3 h 53"/>
                <a:gd name="T112" fmla="*/ 8 w 30"/>
                <a:gd name="T113" fmla="*/ 1 h 53"/>
                <a:gd name="T114" fmla="*/ 9 w 30"/>
                <a:gd name="T115" fmla="*/ 0 h 53"/>
                <a:gd name="T116" fmla="*/ 10 w 30"/>
                <a:gd name="T117" fmla="*/ 0 h 53"/>
                <a:gd name="T118" fmla="*/ 12 w 30"/>
                <a:gd name="T119" fmla="*/ 0 h 53"/>
                <a:gd name="T120" fmla="*/ 14 w 30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" h="53">
                  <a:moveTo>
                    <a:pt x="14" y="0"/>
                  </a:move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1" y="3"/>
                  </a:lnTo>
                  <a:lnTo>
                    <a:pt x="22" y="5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10"/>
                  </a:lnTo>
                  <a:lnTo>
                    <a:pt x="26" y="13"/>
                  </a:lnTo>
                  <a:lnTo>
                    <a:pt x="27" y="15"/>
                  </a:lnTo>
                  <a:lnTo>
                    <a:pt x="27" y="16"/>
                  </a:lnTo>
                  <a:lnTo>
                    <a:pt x="27" y="20"/>
                  </a:lnTo>
                  <a:lnTo>
                    <a:pt x="27" y="23"/>
                  </a:lnTo>
                  <a:lnTo>
                    <a:pt x="29" y="26"/>
                  </a:lnTo>
                  <a:lnTo>
                    <a:pt x="27" y="28"/>
                  </a:lnTo>
                  <a:lnTo>
                    <a:pt x="27" y="30"/>
                  </a:lnTo>
                  <a:lnTo>
                    <a:pt x="27" y="33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5" y="40"/>
                  </a:lnTo>
                  <a:lnTo>
                    <a:pt x="24" y="43"/>
                  </a:lnTo>
                  <a:lnTo>
                    <a:pt x="23" y="45"/>
                  </a:lnTo>
                  <a:lnTo>
                    <a:pt x="22" y="46"/>
                  </a:lnTo>
                  <a:lnTo>
                    <a:pt x="21" y="48"/>
                  </a:lnTo>
                  <a:lnTo>
                    <a:pt x="20" y="50"/>
                  </a:lnTo>
                  <a:lnTo>
                    <a:pt x="18" y="52"/>
                  </a:lnTo>
                  <a:lnTo>
                    <a:pt x="17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3" y="10"/>
                  </a:lnTo>
                  <a:lnTo>
                    <a:pt x="3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Freeform 580"/>
            <p:cNvSpPr>
              <a:spLocks/>
            </p:cNvSpPr>
            <p:nvPr/>
          </p:nvSpPr>
          <p:spPr bwMode="auto">
            <a:xfrm>
              <a:off x="4890" y="3407"/>
              <a:ext cx="25" cy="53"/>
            </a:xfrm>
            <a:custGeom>
              <a:avLst/>
              <a:gdLst>
                <a:gd name="T0" fmla="*/ 12 w 25"/>
                <a:gd name="T1" fmla="*/ 0 h 53"/>
                <a:gd name="T2" fmla="*/ 12 w 25"/>
                <a:gd name="T3" fmla="*/ 0 h 53"/>
                <a:gd name="T4" fmla="*/ 14 w 25"/>
                <a:gd name="T5" fmla="*/ 0 h 53"/>
                <a:gd name="T6" fmla="*/ 15 w 25"/>
                <a:gd name="T7" fmla="*/ 0 h 53"/>
                <a:gd name="T8" fmla="*/ 16 w 25"/>
                <a:gd name="T9" fmla="*/ 1 h 53"/>
                <a:gd name="T10" fmla="*/ 18 w 25"/>
                <a:gd name="T11" fmla="*/ 3 h 53"/>
                <a:gd name="T12" fmla="*/ 18 w 25"/>
                <a:gd name="T13" fmla="*/ 5 h 53"/>
                <a:gd name="T14" fmla="*/ 20 w 25"/>
                <a:gd name="T15" fmla="*/ 5 h 53"/>
                <a:gd name="T16" fmla="*/ 20 w 25"/>
                <a:gd name="T17" fmla="*/ 6 h 53"/>
                <a:gd name="T18" fmla="*/ 21 w 25"/>
                <a:gd name="T19" fmla="*/ 10 h 53"/>
                <a:gd name="T20" fmla="*/ 22 w 25"/>
                <a:gd name="T21" fmla="*/ 13 h 53"/>
                <a:gd name="T22" fmla="*/ 22 w 25"/>
                <a:gd name="T23" fmla="*/ 15 h 53"/>
                <a:gd name="T24" fmla="*/ 23 w 25"/>
                <a:gd name="T25" fmla="*/ 16 h 53"/>
                <a:gd name="T26" fmla="*/ 23 w 25"/>
                <a:gd name="T27" fmla="*/ 20 h 53"/>
                <a:gd name="T28" fmla="*/ 23 w 25"/>
                <a:gd name="T29" fmla="*/ 23 h 53"/>
                <a:gd name="T30" fmla="*/ 24 w 25"/>
                <a:gd name="T31" fmla="*/ 26 h 53"/>
                <a:gd name="T32" fmla="*/ 23 w 25"/>
                <a:gd name="T33" fmla="*/ 28 h 53"/>
                <a:gd name="T34" fmla="*/ 23 w 25"/>
                <a:gd name="T35" fmla="*/ 30 h 53"/>
                <a:gd name="T36" fmla="*/ 23 w 25"/>
                <a:gd name="T37" fmla="*/ 33 h 53"/>
                <a:gd name="T38" fmla="*/ 22 w 25"/>
                <a:gd name="T39" fmla="*/ 36 h 53"/>
                <a:gd name="T40" fmla="*/ 22 w 25"/>
                <a:gd name="T41" fmla="*/ 38 h 53"/>
                <a:gd name="T42" fmla="*/ 21 w 25"/>
                <a:gd name="T43" fmla="*/ 40 h 53"/>
                <a:gd name="T44" fmla="*/ 20 w 25"/>
                <a:gd name="T45" fmla="*/ 43 h 53"/>
                <a:gd name="T46" fmla="*/ 20 w 25"/>
                <a:gd name="T47" fmla="*/ 45 h 53"/>
                <a:gd name="T48" fmla="*/ 18 w 25"/>
                <a:gd name="T49" fmla="*/ 46 h 53"/>
                <a:gd name="T50" fmla="*/ 18 w 25"/>
                <a:gd name="T51" fmla="*/ 48 h 53"/>
                <a:gd name="T52" fmla="*/ 16 w 25"/>
                <a:gd name="T53" fmla="*/ 50 h 53"/>
                <a:gd name="T54" fmla="*/ 15 w 25"/>
                <a:gd name="T55" fmla="*/ 52 h 53"/>
                <a:gd name="T56" fmla="*/ 14 w 25"/>
                <a:gd name="T57" fmla="*/ 52 h 53"/>
                <a:gd name="T58" fmla="*/ 12 w 25"/>
                <a:gd name="T59" fmla="*/ 52 h 53"/>
                <a:gd name="T60" fmla="*/ 12 w 25"/>
                <a:gd name="T61" fmla="*/ 52 h 53"/>
                <a:gd name="T62" fmla="*/ 10 w 25"/>
                <a:gd name="T63" fmla="*/ 52 h 53"/>
                <a:gd name="T64" fmla="*/ 9 w 25"/>
                <a:gd name="T65" fmla="*/ 52 h 53"/>
                <a:gd name="T66" fmla="*/ 8 w 25"/>
                <a:gd name="T67" fmla="*/ 52 h 53"/>
                <a:gd name="T68" fmla="*/ 6 w 25"/>
                <a:gd name="T69" fmla="*/ 50 h 53"/>
                <a:gd name="T70" fmla="*/ 6 w 25"/>
                <a:gd name="T71" fmla="*/ 48 h 53"/>
                <a:gd name="T72" fmla="*/ 4 w 25"/>
                <a:gd name="T73" fmla="*/ 46 h 53"/>
                <a:gd name="T74" fmla="*/ 3 w 25"/>
                <a:gd name="T75" fmla="*/ 45 h 53"/>
                <a:gd name="T76" fmla="*/ 2 w 25"/>
                <a:gd name="T77" fmla="*/ 43 h 53"/>
                <a:gd name="T78" fmla="*/ 2 w 25"/>
                <a:gd name="T79" fmla="*/ 40 h 53"/>
                <a:gd name="T80" fmla="*/ 1 w 25"/>
                <a:gd name="T81" fmla="*/ 38 h 53"/>
                <a:gd name="T82" fmla="*/ 0 w 25"/>
                <a:gd name="T83" fmla="*/ 36 h 53"/>
                <a:gd name="T84" fmla="*/ 0 w 25"/>
                <a:gd name="T85" fmla="*/ 33 h 53"/>
                <a:gd name="T86" fmla="*/ 0 w 25"/>
                <a:gd name="T87" fmla="*/ 30 h 53"/>
                <a:gd name="T88" fmla="*/ 0 w 25"/>
                <a:gd name="T89" fmla="*/ 28 h 53"/>
                <a:gd name="T90" fmla="*/ 0 w 25"/>
                <a:gd name="T91" fmla="*/ 26 h 53"/>
                <a:gd name="T92" fmla="*/ 0 w 25"/>
                <a:gd name="T93" fmla="*/ 23 h 53"/>
                <a:gd name="T94" fmla="*/ 0 w 25"/>
                <a:gd name="T95" fmla="*/ 20 h 53"/>
                <a:gd name="T96" fmla="*/ 0 w 25"/>
                <a:gd name="T97" fmla="*/ 16 h 53"/>
                <a:gd name="T98" fmla="*/ 0 w 25"/>
                <a:gd name="T99" fmla="*/ 15 h 53"/>
                <a:gd name="T100" fmla="*/ 1 w 25"/>
                <a:gd name="T101" fmla="*/ 13 h 53"/>
                <a:gd name="T102" fmla="*/ 2 w 25"/>
                <a:gd name="T103" fmla="*/ 10 h 53"/>
                <a:gd name="T104" fmla="*/ 2 w 25"/>
                <a:gd name="T105" fmla="*/ 6 h 53"/>
                <a:gd name="T106" fmla="*/ 3 w 25"/>
                <a:gd name="T107" fmla="*/ 5 h 53"/>
                <a:gd name="T108" fmla="*/ 4 w 25"/>
                <a:gd name="T109" fmla="*/ 5 h 53"/>
                <a:gd name="T110" fmla="*/ 6 w 25"/>
                <a:gd name="T111" fmla="*/ 3 h 53"/>
                <a:gd name="T112" fmla="*/ 6 w 25"/>
                <a:gd name="T113" fmla="*/ 1 h 53"/>
                <a:gd name="T114" fmla="*/ 8 w 25"/>
                <a:gd name="T115" fmla="*/ 0 h 53"/>
                <a:gd name="T116" fmla="*/ 9 w 25"/>
                <a:gd name="T117" fmla="*/ 0 h 53"/>
                <a:gd name="T118" fmla="*/ 10 w 25"/>
                <a:gd name="T119" fmla="*/ 0 h 53"/>
                <a:gd name="T120" fmla="*/ 12 w 25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" h="53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21" y="10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6"/>
                  </a:lnTo>
                  <a:lnTo>
                    <a:pt x="23" y="20"/>
                  </a:lnTo>
                  <a:lnTo>
                    <a:pt x="23" y="23"/>
                  </a:lnTo>
                  <a:lnTo>
                    <a:pt x="24" y="26"/>
                  </a:lnTo>
                  <a:lnTo>
                    <a:pt x="23" y="28"/>
                  </a:lnTo>
                  <a:lnTo>
                    <a:pt x="23" y="30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18" y="46"/>
                  </a:lnTo>
                  <a:lnTo>
                    <a:pt x="18" y="48"/>
                  </a:lnTo>
                  <a:lnTo>
                    <a:pt x="16" y="50"/>
                  </a:lnTo>
                  <a:lnTo>
                    <a:pt x="15" y="52"/>
                  </a:lnTo>
                  <a:lnTo>
                    <a:pt x="1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0" y="52"/>
                  </a:lnTo>
                  <a:lnTo>
                    <a:pt x="9" y="52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4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6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Freeform 581"/>
            <p:cNvSpPr>
              <a:spLocks/>
            </p:cNvSpPr>
            <p:nvPr/>
          </p:nvSpPr>
          <p:spPr bwMode="auto">
            <a:xfrm>
              <a:off x="4853" y="3407"/>
              <a:ext cx="27" cy="53"/>
            </a:xfrm>
            <a:custGeom>
              <a:avLst/>
              <a:gdLst>
                <a:gd name="T0" fmla="*/ 13 w 27"/>
                <a:gd name="T1" fmla="*/ 0 h 53"/>
                <a:gd name="T2" fmla="*/ 13 w 27"/>
                <a:gd name="T3" fmla="*/ 0 h 53"/>
                <a:gd name="T4" fmla="*/ 15 w 27"/>
                <a:gd name="T5" fmla="*/ 0 h 53"/>
                <a:gd name="T6" fmla="*/ 16 w 27"/>
                <a:gd name="T7" fmla="*/ 0 h 53"/>
                <a:gd name="T8" fmla="*/ 18 w 27"/>
                <a:gd name="T9" fmla="*/ 1 h 53"/>
                <a:gd name="T10" fmla="*/ 19 w 27"/>
                <a:gd name="T11" fmla="*/ 3 h 53"/>
                <a:gd name="T12" fmla="*/ 20 w 27"/>
                <a:gd name="T13" fmla="*/ 5 h 53"/>
                <a:gd name="T14" fmla="*/ 21 w 27"/>
                <a:gd name="T15" fmla="*/ 5 h 53"/>
                <a:gd name="T16" fmla="*/ 22 w 27"/>
                <a:gd name="T17" fmla="*/ 6 h 53"/>
                <a:gd name="T18" fmla="*/ 23 w 27"/>
                <a:gd name="T19" fmla="*/ 10 h 53"/>
                <a:gd name="T20" fmla="*/ 23 w 27"/>
                <a:gd name="T21" fmla="*/ 13 h 53"/>
                <a:gd name="T22" fmla="*/ 24 w 27"/>
                <a:gd name="T23" fmla="*/ 15 h 53"/>
                <a:gd name="T24" fmla="*/ 25 w 27"/>
                <a:gd name="T25" fmla="*/ 16 h 53"/>
                <a:gd name="T26" fmla="*/ 25 w 27"/>
                <a:gd name="T27" fmla="*/ 20 h 53"/>
                <a:gd name="T28" fmla="*/ 25 w 27"/>
                <a:gd name="T29" fmla="*/ 23 h 53"/>
                <a:gd name="T30" fmla="*/ 26 w 27"/>
                <a:gd name="T31" fmla="*/ 26 h 53"/>
                <a:gd name="T32" fmla="*/ 25 w 27"/>
                <a:gd name="T33" fmla="*/ 28 h 53"/>
                <a:gd name="T34" fmla="*/ 25 w 27"/>
                <a:gd name="T35" fmla="*/ 30 h 53"/>
                <a:gd name="T36" fmla="*/ 25 w 27"/>
                <a:gd name="T37" fmla="*/ 33 h 53"/>
                <a:gd name="T38" fmla="*/ 24 w 27"/>
                <a:gd name="T39" fmla="*/ 36 h 53"/>
                <a:gd name="T40" fmla="*/ 23 w 27"/>
                <a:gd name="T41" fmla="*/ 38 h 53"/>
                <a:gd name="T42" fmla="*/ 23 w 27"/>
                <a:gd name="T43" fmla="*/ 40 h 53"/>
                <a:gd name="T44" fmla="*/ 22 w 27"/>
                <a:gd name="T45" fmla="*/ 43 h 53"/>
                <a:gd name="T46" fmla="*/ 21 w 27"/>
                <a:gd name="T47" fmla="*/ 45 h 53"/>
                <a:gd name="T48" fmla="*/ 20 w 27"/>
                <a:gd name="T49" fmla="*/ 46 h 53"/>
                <a:gd name="T50" fmla="*/ 19 w 27"/>
                <a:gd name="T51" fmla="*/ 48 h 53"/>
                <a:gd name="T52" fmla="*/ 18 w 27"/>
                <a:gd name="T53" fmla="*/ 50 h 53"/>
                <a:gd name="T54" fmla="*/ 16 w 27"/>
                <a:gd name="T55" fmla="*/ 52 h 53"/>
                <a:gd name="T56" fmla="*/ 15 w 27"/>
                <a:gd name="T57" fmla="*/ 52 h 53"/>
                <a:gd name="T58" fmla="*/ 13 w 27"/>
                <a:gd name="T59" fmla="*/ 52 h 53"/>
                <a:gd name="T60" fmla="*/ 13 w 27"/>
                <a:gd name="T61" fmla="*/ 52 h 53"/>
                <a:gd name="T62" fmla="*/ 11 w 27"/>
                <a:gd name="T63" fmla="*/ 52 h 53"/>
                <a:gd name="T64" fmla="*/ 10 w 27"/>
                <a:gd name="T65" fmla="*/ 52 h 53"/>
                <a:gd name="T66" fmla="*/ 8 w 27"/>
                <a:gd name="T67" fmla="*/ 52 h 53"/>
                <a:gd name="T68" fmla="*/ 7 w 27"/>
                <a:gd name="T69" fmla="*/ 50 h 53"/>
                <a:gd name="T70" fmla="*/ 6 w 27"/>
                <a:gd name="T71" fmla="*/ 48 h 53"/>
                <a:gd name="T72" fmla="*/ 5 w 27"/>
                <a:gd name="T73" fmla="*/ 46 h 53"/>
                <a:gd name="T74" fmla="*/ 3 w 27"/>
                <a:gd name="T75" fmla="*/ 45 h 53"/>
                <a:gd name="T76" fmla="*/ 2 w 27"/>
                <a:gd name="T77" fmla="*/ 43 h 53"/>
                <a:gd name="T78" fmla="*/ 2 w 27"/>
                <a:gd name="T79" fmla="*/ 40 h 53"/>
                <a:gd name="T80" fmla="*/ 1 w 27"/>
                <a:gd name="T81" fmla="*/ 38 h 53"/>
                <a:gd name="T82" fmla="*/ 0 w 27"/>
                <a:gd name="T83" fmla="*/ 36 h 53"/>
                <a:gd name="T84" fmla="*/ 0 w 27"/>
                <a:gd name="T85" fmla="*/ 33 h 53"/>
                <a:gd name="T86" fmla="*/ 0 w 27"/>
                <a:gd name="T87" fmla="*/ 30 h 53"/>
                <a:gd name="T88" fmla="*/ 0 w 27"/>
                <a:gd name="T89" fmla="*/ 28 h 53"/>
                <a:gd name="T90" fmla="*/ 0 w 27"/>
                <a:gd name="T91" fmla="*/ 26 h 53"/>
                <a:gd name="T92" fmla="*/ 0 w 27"/>
                <a:gd name="T93" fmla="*/ 23 h 53"/>
                <a:gd name="T94" fmla="*/ 0 w 27"/>
                <a:gd name="T95" fmla="*/ 20 h 53"/>
                <a:gd name="T96" fmla="*/ 0 w 27"/>
                <a:gd name="T97" fmla="*/ 16 h 53"/>
                <a:gd name="T98" fmla="*/ 0 w 27"/>
                <a:gd name="T99" fmla="*/ 15 h 53"/>
                <a:gd name="T100" fmla="*/ 1 w 27"/>
                <a:gd name="T101" fmla="*/ 13 h 53"/>
                <a:gd name="T102" fmla="*/ 2 w 27"/>
                <a:gd name="T103" fmla="*/ 10 h 53"/>
                <a:gd name="T104" fmla="*/ 2 w 27"/>
                <a:gd name="T105" fmla="*/ 6 h 53"/>
                <a:gd name="T106" fmla="*/ 3 w 27"/>
                <a:gd name="T107" fmla="*/ 5 h 53"/>
                <a:gd name="T108" fmla="*/ 5 w 27"/>
                <a:gd name="T109" fmla="*/ 5 h 53"/>
                <a:gd name="T110" fmla="*/ 6 w 27"/>
                <a:gd name="T111" fmla="*/ 3 h 53"/>
                <a:gd name="T112" fmla="*/ 7 w 27"/>
                <a:gd name="T113" fmla="*/ 1 h 53"/>
                <a:gd name="T114" fmla="*/ 8 w 27"/>
                <a:gd name="T115" fmla="*/ 0 h 53"/>
                <a:gd name="T116" fmla="*/ 10 w 27"/>
                <a:gd name="T117" fmla="*/ 0 h 53"/>
                <a:gd name="T118" fmla="*/ 11 w 27"/>
                <a:gd name="T119" fmla="*/ 0 h 53"/>
                <a:gd name="T120" fmla="*/ 13 w 27"/>
                <a:gd name="T1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53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9" y="3"/>
                  </a:lnTo>
                  <a:lnTo>
                    <a:pt x="20" y="5"/>
                  </a:lnTo>
                  <a:lnTo>
                    <a:pt x="21" y="5"/>
                  </a:lnTo>
                  <a:lnTo>
                    <a:pt x="22" y="6"/>
                  </a:lnTo>
                  <a:lnTo>
                    <a:pt x="23" y="10"/>
                  </a:lnTo>
                  <a:lnTo>
                    <a:pt x="23" y="13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20"/>
                  </a:lnTo>
                  <a:lnTo>
                    <a:pt x="25" y="23"/>
                  </a:lnTo>
                  <a:lnTo>
                    <a:pt x="26" y="26"/>
                  </a:lnTo>
                  <a:lnTo>
                    <a:pt x="25" y="28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4" y="36"/>
                  </a:lnTo>
                  <a:lnTo>
                    <a:pt x="23" y="38"/>
                  </a:lnTo>
                  <a:lnTo>
                    <a:pt x="23" y="40"/>
                  </a:lnTo>
                  <a:lnTo>
                    <a:pt x="22" y="43"/>
                  </a:lnTo>
                  <a:lnTo>
                    <a:pt x="21" y="45"/>
                  </a:lnTo>
                  <a:lnTo>
                    <a:pt x="20" y="46"/>
                  </a:lnTo>
                  <a:lnTo>
                    <a:pt x="19" y="48"/>
                  </a:lnTo>
                  <a:lnTo>
                    <a:pt x="18" y="50"/>
                  </a:lnTo>
                  <a:lnTo>
                    <a:pt x="16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2"/>
                  </a:lnTo>
                  <a:lnTo>
                    <a:pt x="7" y="50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3" y="45"/>
                  </a:lnTo>
                  <a:lnTo>
                    <a:pt x="2" y="43"/>
                  </a:lnTo>
                  <a:lnTo>
                    <a:pt x="2" y="40"/>
                  </a:lnTo>
                  <a:lnTo>
                    <a:pt x="1" y="38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" name="Freeform 582"/>
            <p:cNvSpPr>
              <a:spLocks/>
            </p:cNvSpPr>
            <p:nvPr/>
          </p:nvSpPr>
          <p:spPr bwMode="auto">
            <a:xfrm>
              <a:off x="4419" y="3583"/>
              <a:ext cx="27" cy="49"/>
            </a:xfrm>
            <a:custGeom>
              <a:avLst/>
              <a:gdLst>
                <a:gd name="T0" fmla="*/ 13 w 27"/>
                <a:gd name="T1" fmla="*/ 0 h 49"/>
                <a:gd name="T2" fmla="*/ 13 w 27"/>
                <a:gd name="T3" fmla="*/ 0 h 49"/>
                <a:gd name="T4" fmla="*/ 15 w 27"/>
                <a:gd name="T5" fmla="*/ 0 h 49"/>
                <a:gd name="T6" fmla="*/ 16 w 27"/>
                <a:gd name="T7" fmla="*/ 0 h 49"/>
                <a:gd name="T8" fmla="*/ 18 w 27"/>
                <a:gd name="T9" fmla="*/ 0 h 49"/>
                <a:gd name="T10" fmla="*/ 19 w 27"/>
                <a:gd name="T11" fmla="*/ 1 h 49"/>
                <a:gd name="T12" fmla="*/ 20 w 27"/>
                <a:gd name="T13" fmla="*/ 3 h 49"/>
                <a:gd name="T14" fmla="*/ 21 w 27"/>
                <a:gd name="T15" fmla="*/ 4 h 49"/>
                <a:gd name="T16" fmla="*/ 22 w 27"/>
                <a:gd name="T17" fmla="*/ 6 h 49"/>
                <a:gd name="T18" fmla="*/ 23 w 27"/>
                <a:gd name="T19" fmla="*/ 9 h 49"/>
                <a:gd name="T20" fmla="*/ 23 w 27"/>
                <a:gd name="T21" fmla="*/ 10 h 49"/>
                <a:gd name="T22" fmla="*/ 24 w 27"/>
                <a:gd name="T23" fmla="*/ 12 h 49"/>
                <a:gd name="T24" fmla="*/ 25 w 27"/>
                <a:gd name="T25" fmla="*/ 15 h 49"/>
                <a:gd name="T26" fmla="*/ 25 w 27"/>
                <a:gd name="T27" fmla="*/ 18 h 49"/>
                <a:gd name="T28" fmla="*/ 25 w 27"/>
                <a:gd name="T29" fmla="*/ 20 h 49"/>
                <a:gd name="T30" fmla="*/ 26 w 27"/>
                <a:gd name="T31" fmla="*/ 23 h 49"/>
                <a:gd name="T32" fmla="*/ 25 w 27"/>
                <a:gd name="T33" fmla="*/ 24 h 49"/>
                <a:gd name="T34" fmla="*/ 25 w 27"/>
                <a:gd name="T35" fmla="*/ 27 h 49"/>
                <a:gd name="T36" fmla="*/ 25 w 27"/>
                <a:gd name="T37" fmla="*/ 30 h 49"/>
                <a:gd name="T38" fmla="*/ 24 w 27"/>
                <a:gd name="T39" fmla="*/ 32 h 49"/>
                <a:gd name="T40" fmla="*/ 23 w 27"/>
                <a:gd name="T41" fmla="*/ 35 h 49"/>
                <a:gd name="T42" fmla="*/ 23 w 27"/>
                <a:gd name="T43" fmla="*/ 37 h 49"/>
                <a:gd name="T44" fmla="*/ 22 w 27"/>
                <a:gd name="T45" fmla="*/ 40 h 49"/>
                <a:gd name="T46" fmla="*/ 21 w 27"/>
                <a:gd name="T47" fmla="*/ 40 h 49"/>
                <a:gd name="T48" fmla="*/ 20 w 27"/>
                <a:gd name="T49" fmla="*/ 43 h 49"/>
                <a:gd name="T50" fmla="*/ 19 w 27"/>
                <a:gd name="T51" fmla="*/ 44 h 49"/>
                <a:gd name="T52" fmla="*/ 18 w 27"/>
                <a:gd name="T53" fmla="*/ 44 h 49"/>
                <a:gd name="T54" fmla="*/ 16 w 27"/>
                <a:gd name="T55" fmla="*/ 46 h 49"/>
                <a:gd name="T56" fmla="*/ 15 w 27"/>
                <a:gd name="T57" fmla="*/ 46 h 49"/>
                <a:gd name="T58" fmla="*/ 13 w 27"/>
                <a:gd name="T59" fmla="*/ 46 h 49"/>
                <a:gd name="T60" fmla="*/ 13 w 27"/>
                <a:gd name="T61" fmla="*/ 48 h 49"/>
                <a:gd name="T62" fmla="*/ 11 w 27"/>
                <a:gd name="T63" fmla="*/ 46 h 49"/>
                <a:gd name="T64" fmla="*/ 10 w 27"/>
                <a:gd name="T65" fmla="*/ 46 h 49"/>
                <a:gd name="T66" fmla="*/ 8 w 27"/>
                <a:gd name="T67" fmla="*/ 46 h 49"/>
                <a:gd name="T68" fmla="*/ 7 w 27"/>
                <a:gd name="T69" fmla="*/ 44 h 49"/>
                <a:gd name="T70" fmla="*/ 6 w 27"/>
                <a:gd name="T71" fmla="*/ 44 h 49"/>
                <a:gd name="T72" fmla="*/ 5 w 27"/>
                <a:gd name="T73" fmla="*/ 43 h 49"/>
                <a:gd name="T74" fmla="*/ 3 w 27"/>
                <a:gd name="T75" fmla="*/ 40 h 49"/>
                <a:gd name="T76" fmla="*/ 2 w 27"/>
                <a:gd name="T77" fmla="*/ 40 h 49"/>
                <a:gd name="T78" fmla="*/ 2 w 27"/>
                <a:gd name="T79" fmla="*/ 37 h 49"/>
                <a:gd name="T80" fmla="*/ 1 w 27"/>
                <a:gd name="T81" fmla="*/ 35 h 49"/>
                <a:gd name="T82" fmla="*/ 0 w 27"/>
                <a:gd name="T83" fmla="*/ 32 h 49"/>
                <a:gd name="T84" fmla="*/ 0 w 27"/>
                <a:gd name="T85" fmla="*/ 30 h 49"/>
                <a:gd name="T86" fmla="*/ 0 w 27"/>
                <a:gd name="T87" fmla="*/ 27 h 49"/>
                <a:gd name="T88" fmla="*/ 0 w 27"/>
                <a:gd name="T89" fmla="*/ 24 h 49"/>
                <a:gd name="T90" fmla="*/ 0 w 27"/>
                <a:gd name="T91" fmla="*/ 23 h 49"/>
                <a:gd name="T92" fmla="*/ 0 w 27"/>
                <a:gd name="T93" fmla="*/ 20 h 49"/>
                <a:gd name="T94" fmla="*/ 0 w 27"/>
                <a:gd name="T95" fmla="*/ 18 h 49"/>
                <a:gd name="T96" fmla="*/ 0 w 27"/>
                <a:gd name="T97" fmla="*/ 15 h 49"/>
                <a:gd name="T98" fmla="*/ 0 w 27"/>
                <a:gd name="T99" fmla="*/ 12 h 49"/>
                <a:gd name="T100" fmla="*/ 1 w 27"/>
                <a:gd name="T101" fmla="*/ 10 h 49"/>
                <a:gd name="T102" fmla="*/ 2 w 27"/>
                <a:gd name="T103" fmla="*/ 9 h 49"/>
                <a:gd name="T104" fmla="*/ 2 w 27"/>
                <a:gd name="T105" fmla="*/ 6 h 49"/>
                <a:gd name="T106" fmla="*/ 3 w 27"/>
                <a:gd name="T107" fmla="*/ 4 h 49"/>
                <a:gd name="T108" fmla="*/ 5 w 27"/>
                <a:gd name="T109" fmla="*/ 3 h 49"/>
                <a:gd name="T110" fmla="*/ 6 w 27"/>
                <a:gd name="T111" fmla="*/ 1 h 49"/>
                <a:gd name="T112" fmla="*/ 7 w 27"/>
                <a:gd name="T113" fmla="*/ 0 h 49"/>
                <a:gd name="T114" fmla="*/ 8 w 27"/>
                <a:gd name="T115" fmla="*/ 0 h 49"/>
                <a:gd name="T116" fmla="*/ 10 w 27"/>
                <a:gd name="T117" fmla="*/ 0 h 49"/>
                <a:gd name="T118" fmla="*/ 11 w 27"/>
                <a:gd name="T119" fmla="*/ 0 h 49"/>
                <a:gd name="T120" fmla="*/ 13 w 27"/>
                <a:gd name="T1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" h="49">
                  <a:moveTo>
                    <a:pt x="13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3" y="9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5" y="15"/>
                  </a:lnTo>
                  <a:lnTo>
                    <a:pt x="25" y="18"/>
                  </a:lnTo>
                  <a:lnTo>
                    <a:pt x="25" y="20"/>
                  </a:lnTo>
                  <a:lnTo>
                    <a:pt x="26" y="23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30"/>
                  </a:lnTo>
                  <a:lnTo>
                    <a:pt x="24" y="32"/>
                  </a:lnTo>
                  <a:lnTo>
                    <a:pt x="23" y="35"/>
                  </a:lnTo>
                  <a:lnTo>
                    <a:pt x="23" y="37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43"/>
                  </a:lnTo>
                  <a:lnTo>
                    <a:pt x="19" y="44"/>
                  </a:lnTo>
                  <a:lnTo>
                    <a:pt x="18" y="44"/>
                  </a:lnTo>
                  <a:lnTo>
                    <a:pt x="16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11" y="46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7" y="44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40"/>
                  </a:lnTo>
                  <a:lnTo>
                    <a:pt x="2" y="37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</a:path>
              </a:pathLst>
            </a:custGeom>
            <a:solidFill>
              <a:srgbClr val="ABAB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Freeform 583"/>
            <p:cNvSpPr>
              <a:spLocks/>
            </p:cNvSpPr>
            <p:nvPr/>
          </p:nvSpPr>
          <p:spPr bwMode="auto">
            <a:xfrm>
              <a:off x="4344" y="3288"/>
              <a:ext cx="30" cy="53"/>
            </a:xfrm>
            <a:custGeom>
              <a:avLst/>
              <a:gdLst>
                <a:gd name="T0" fmla="*/ 23 w 30"/>
                <a:gd name="T1" fmla="*/ 0 h 53"/>
                <a:gd name="T2" fmla="*/ 29 w 30"/>
                <a:gd name="T3" fmla="*/ 37 h 53"/>
                <a:gd name="T4" fmla="*/ 23 w 30"/>
                <a:gd name="T5" fmla="*/ 52 h 53"/>
                <a:gd name="T6" fmla="*/ 0 w 30"/>
                <a:gd name="T7" fmla="*/ 0 h 53"/>
                <a:gd name="T8" fmla="*/ 5 w 3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3">
                  <a:moveTo>
                    <a:pt x="23" y="0"/>
                  </a:moveTo>
                  <a:lnTo>
                    <a:pt x="29" y="37"/>
                  </a:lnTo>
                  <a:lnTo>
                    <a:pt x="23" y="52"/>
                  </a:lnTo>
                  <a:lnTo>
                    <a:pt x="0" y="0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Freeform 584"/>
            <p:cNvSpPr>
              <a:spLocks/>
            </p:cNvSpPr>
            <p:nvPr/>
          </p:nvSpPr>
          <p:spPr bwMode="auto">
            <a:xfrm>
              <a:off x="5626" y="3318"/>
              <a:ext cx="90" cy="58"/>
            </a:xfrm>
            <a:custGeom>
              <a:avLst/>
              <a:gdLst>
                <a:gd name="T0" fmla="*/ 89 w 90"/>
                <a:gd name="T1" fmla="*/ 57 h 58"/>
                <a:gd name="T2" fmla="*/ 52 w 90"/>
                <a:gd name="T3" fmla="*/ 21 h 58"/>
                <a:gd name="T4" fmla="*/ 39 w 90"/>
                <a:gd name="T5" fmla="*/ 12 h 58"/>
                <a:gd name="T6" fmla="*/ 5 w 90"/>
                <a:gd name="T7" fmla="*/ 0 h 58"/>
                <a:gd name="T8" fmla="*/ 0 w 9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89" y="57"/>
                  </a:moveTo>
                  <a:lnTo>
                    <a:pt x="52" y="21"/>
                  </a:lnTo>
                  <a:lnTo>
                    <a:pt x="39" y="12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" name="Line 585"/>
            <p:cNvSpPr>
              <a:spLocks noChangeShapeType="1"/>
            </p:cNvSpPr>
            <p:nvPr/>
          </p:nvSpPr>
          <p:spPr bwMode="auto">
            <a:xfrm>
              <a:off x="3730" y="3387"/>
              <a:ext cx="135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Line 586"/>
            <p:cNvSpPr>
              <a:spLocks noChangeShapeType="1"/>
            </p:cNvSpPr>
            <p:nvPr/>
          </p:nvSpPr>
          <p:spPr bwMode="auto">
            <a:xfrm flipV="1">
              <a:off x="3894" y="3364"/>
              <a:ext cx="151" cy="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9" name="Line 587"/>
            <p:cNvSpPr>
              <a:spLocks noChangeShapeType="1"/>
            </p:cNvSpPr>
            <p:nvPr/>
          </p:nvSpPr>
          <p:spPr bwMode="auto">
            <a:xfrm>
              <a:off x="3894" y="3364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0" name="Line 588"/>
            <p:cNvSpPr>
              <a:spLocks noChangeShapeType="1"/>
            </p:cNvSpPr>
            <p:nvPr/>
          </p:nvSpPr>
          <p:spPr bwMode="auto">
            <a:xfrm>
              <a:off x="4163" y="3397"/>
              <a:ext cx="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Line 589"/>
            <p:cNvSpPr>
              <a:spLocks noChangeShapeType="1"/>
            </p:cNvSpPr>
            <p:nvPr/>
          </p:nvSpPr>
          <p:spPr bwMode="auto">
            <a:xfrm>
              <a:off x="4173" y="3419"/>
              <a:ext cx="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" name="Line 590"/>
            <p:cNvSpPr>
              <a:spLocks noChangeShapeType="1"/>
            </p:cNvSpPr>
            <p:nvPr/>
          </p:nvSpPr>
          <p:spPr bwMode="auto">
            <a:xfrm>
              <a:off x="4186" y="3442"/>
              <a:ext cx="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" name="Freeform 591"/>
            <p:cNvSpPr>
              <a:spLocks/>
            </p:cNvSpPr>
            <p:nvPr/>
          </p:nvSpPr>
          <p:spPr bwMode="auto">
            <a:xfrm>
              <a:off x="4387" y="3353"/>
              <a:ext cx="26" cy="309"/>
            </a:xfrm>
            <a:custGeom>
              <a:avLst/>
              <a:gdLst>
                <a:gd name="T0" fmla="*/ 0 w 26"/>
                <a:gd name="T1" fmla="*/ 0 h 309"/>
                <a:gd name="T2" fmla="*/ 25 w 26"/>
                <a:gd name="T3" fmla="*/ 0 h 309"/>
                <a:gd name="T4" fmla="*/ 25 w 26"/>
                <a:gd name="T5" fmla="*/ 308 h 309"/>
                <a:gd name="T6" fmla="*/ 0 w 26"/>
                <a:gd name="T7" fmla="*/ 308 h 309"/>
                <a:gd name="T8" fmla="*/ 0 w 26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9">
                  <a:moveTo>
                    <a:pt x="0" y="0"/>
                  </a:moveTo>
                  <a:lnTo>
                    <a:pt x="25" y="0"/>
                  </a:lnTo>
                  <a:lnTo>
                    <a:pt x="25" y="308"/>
                  </a:lnTo>
                  <a:lnTo>
                    <a:pt x="0" y="30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94" name="Object 5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800401"/>
              </p:ext>
            </p:extLst>
          </p:nvPr>
        </p:nvGraphicFramePr>
        <p:xfrm>
          <a:off x="-1793875" y="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" name="Clip" r:id="rId17" imgW="3662280" imgH="925200" progId="MS_ClipArt_Gallery.2">
                  <p:embed/>
                </p:oleObj>
              </mc:Choice>
              <mc:Fallback>
                <p:oleObj name="Clip" r:id="rId17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5" name="Object 5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505417"/>
              </p:ext>
            </p:extLst>
          </p:nvPr>
        </p:nvGraphicFramePr>
        <p:xfrm>
          <a:off x="-1793875" y="53340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7" name="Clip" r:id="rId18" imgW="3662280" imgH="925200" progId="MS_ClipArt_Gallery.2">
                  <p:embed/>
                </p:oleObj>
              </mc:Choice>
              <mc:Fallback>
                <p:oleObj name="Clip" r:id="rId18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53340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" name="Object 59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414759"/>
              </p:ext>
            </p:extLst>
          </p:nvPr>
        </p:nvGraphicFramePr>
        <p:xfrm>
          <a:off x="-1793875" y="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8" name="Clip" r:id="rId19" imgW="3662280" imgH="925200" progId="MS_ClipArt_Gallery.2">
                  <p:embed/>
                </p:oleObj>
              </mc:Choice>
              <mc:Fallback>
                <p:oleObj name="Clip" r:id="rId19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7" name="Object 5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577706"/>
              </p:ext>
            </p:extLst>
          </p:nvPr>
        </p:nvGraphicFramePr>
        <p:xfrm>
          <a:off x="-1793875" y="914400"/>
          <a:ext cx="1793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9" name="Clip" r:id="rId20" imgW="3662280" imgH="925200" progId="MS_ClipArt_Gallery.2">
                  <p:embed/>
                </p:oleObj>
              </mc:Choice>
              <mc:Fallback>
                <p:oleObj name="Clip" r:id="rId20" imgW="3662280" imgH="92520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93875" y="914400"/>
                        <a:ext cx="17938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" y="101025"/>
            <a:ext cx="9143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Destinations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615315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We have a set of </a:t>
            </a:r>
            <a:r>
              <a:rPr lang="en-US" b="1">
                <a:latin typeface="Book Antiqua" pitchFamily="18" charset="0"/>
              </a:rPr>
              <a:t>DESTINATIONs</a:t>
            </a:r>
          </a:p>
          <a:p>
            <a:r>
              <a:rPr lang="en-US" sz="2800">
                <a:latin typeface="Book Antiqua" pitchFamily="18" charset="0"/>
              </a:rPr>
              <a:t>Destination Definition: A location with a demand for material</a:t>
            </a:r>
          </a:p>
          <a:p>
            <a:r>
              <a:rPr lang="en-US">
                <a:latin typeface="Book Antiqua" pitchFamily="18" charset="0"/>
              </a:rPr>
              <a:t>- A set of Markets</a:t>
            </a:r>
          </a:p>
          <a:p>
            <a:r>
              <a:rPr lang="en-US">
                <a:latin typeface="Book Antiqua" pitchFamily="18" charset="0"/>
              </a:rPr>
              <a:t>- A set of Retailers</a:t>
            </a:r>
          </a:p>
          <a:p>
            <a:r>
              <a:rPr lang="en-US">
                <a:latin typeface="Book Antiqua" pitchFamily="18" charset="0"/>
              </a:rPr>
              <a:t>- A set of Warehouses</a:t>
            </a:r>
          </a:p>
          <a:p>
            <a:r>
              <a:rPr lang="en-US">
                <a:latin typeface="Book Antiqua" pitchFamily="18" charset="0"/>
              </a:rPr>
              <a:t>- A set of Manufacturing plants</a:t>
            </a:r>
          </a:p>
          <a:p>
            <a:r>
              <a:rPr lang="en-US">
                <a:latin typeface="Book Antiqua" pitchFamily="18" charset="0"/>
              </a:rPr>
              <a:t>In general we refer to them as Destinations</a:t>
            </a:r>
          </a:p>
          <a:p>
            <a:endParaRPr lang="en-US">
              <a:latin typeface="Book Antiqua" pitchFamily="18" charset="0"/>
            </a:endParaRPr>
          </a:p>
        </p:txBody>
      </p:sp>
      <p:grpSp>
        <p:nvGrpSpPr>
          <p:cNvPr id="39952" name="Group 16"/>
          <p:cNvGrpSpPr>
            <a:grpSpLocks/>
          </p:cNvGrpSpPr>
          <p:nvPr/>
        </p:nvGrpSpPr>
        <p:grpSpPr bwMode="auto">
          <a:xfrm>
            <a:off x="7696200" y="914400"/>
            <a:ext cx="685800" cy="5334000"/>
            <a:chOff x="4848" y="576"/>
            <a:chExt cx="432" cy="3360"/>
          </a:xfrm>
        </p:grpSpPr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4876" y="3552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Book Antiqua" pitchFamily="18" charset="0"/>
                </a:rPr>
                <a:t>n</a:t>
              </a:r>
            </a:p>
          </p:txBody>
        </p:sp>
        <p:sp>
          <p:nvSpPr>
            <p:cNvPr id="39942" name="Oval 6"/>
            <p:cNvSpPr>
              <a:spLocks noChangeArrowheads="1"/>
            </p:cNvSpPr>
            <p:nvPr/>
          </p:nvSpPr>
          <p:spPr bwMode="auto">
            <a:xfrm>
              <a:off x="4848" y="292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3" name="Oval 7"/>
            <p:cNvSpPr>
              <a:spLocks noChangeArrowheads="1"/>
            </p:cNvSpPr>
            <p:nvPr/>
          </p:nvSpPr>
          <p:spPr bwMode="auto">
            <a:xfrm>
              <a:off x="4848" y="2352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4" name="Oval 8"/>
            <p:cNvSpPr>
              <a:spLocks noChangeArrowheads="1"/>
            </p:cNvSpPr>
            <p:nvPr/>
          </p:nvSpPr>
          <p:spPr bwMode="auto">
            <a:xfrm>
              <a:off x="4848" y="172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auto">
            <a:xfrm>
              <a:off x="4848" y="1104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6" name="Oval 10"/>
            <p:cNvSpPr>
              <a:spLocks noChangeArrowheads="1"/>
            </p:cNvSpPr>
            <p:nvPr/>
          </p:nvSpPr>
          <p:spPr bwMode="auto">
            <a:xfrm>
              <a:off x="4848" y="576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Book Antiqua" pitchFamily="18" charset="0"/>
              </a:endParaRPr>
            </a:p>
          </p:txBody>
        </p:sp>
        <p:sp>
          <p:nvSpPr>
            <p:cNvPr id="39947" name="Text Box 11"/>
            <p:cNvSpPr txBox="1">
              <a:spLocks noChangeArrowheads="1"/>
            </p:cNvSpPr>
            <p:nvPr/>
          </p:nvSpPr>
          <p:spPr bwMode="auto">
            <a:xfrm>
              <a:off x="4934" y="650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1</a:t>
              </a:r>
            </a:p>
          </p:txBody>
        </p:sp>
        <p:sp>
          <p:nvSpPr>
            <p:cNvPr id="39948" name="Text Box 12"/>
            <p:cNvSpPr txBox="1">
              <a:spLocks noChangeArrowheads="1"/>
            </p:cNvSpPr>
            <p:nvPr/>
          </p:nvSpPr>
          <p:spPr bwMode="auto">
            <a:xfrm>
              <a:off x="4934" y="1178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2</a:t>
              </a:r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4982" y="2426"/>
              <a:ext cx="15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Book Antiqua" pitchFamily="18" charset="0"/>
                </a:rPr>
                <a:t>j</a:t>
              </a:r>
            </a:p>
          </p:txBody>
        </p:sp>
      </p:grp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8382000" y="838200"/>
            <a:ext cx="38504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1</a:t>
            </a:r>
            <a:endParaRPr lang="en-US">
              <a:latin typeface="Book Antiqua" pitchFamily="18" charset="0"/>
            </a:endParaRPr>
          </a:p>
          <a:p>
            <a:endParaRPr lang="en-US">
              <a:latin typeface="Book Antiqua" pitchFamily="18" charset="0"/>
            </a:endParaRPr>
          </a:p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2</a:t>
            </a: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i</a:t>
            </a: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endParaRPr lang="en-US" i="1" baseline="-25000">
              <a:latin typeface="Book Antiqua" pitchFamily="18" charset="0"/>
            </a:endParaRPr>
          </a:p>
          <a:p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n</a:t>
            </a:r>
          </a:p>
          <a:p>
            <a:endParaRPr lang="en-US" i="1" baseline="-25000">
              <a:latin typeface="Book Antiqua" pitchFamily="18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457200" y="4953000"/>
            <a:ext cx="6553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There are</a:t>
            </a:r>
            <a:r>
              <a:rPr lang="en-US" i="1">
                <a:latin typeface="Book Antiqua" pitchFamily="18" charset="0"/>
              </a:rPr>
              <a:t> n </a:t>
            </a:r>
            <a:r>
              <a:rPr lang="en-US">
                <a:latin typeface="Book Antiqua" pitchFamily="18" charset="0"/>
              </a:rPr>
              <a:t>destinations</a:t>
            </a:r>
            <a:r>
              <a:rPr lang="en-US" i="1">
                <a:latin typeface="Book Antiqua" pitchFamily="18" charset="0"/>
              </a:rPr>
              <a:t> j=1,2, ………., n</a:t>
            </a:r>
            <a:endParaRPr lang="en-US">
              <a:latin typeface="Book Antiqua" pitchFamily="18" charset="0"/>
            </a:endParaRPr>
          </a:p>
          <a:p>
            <a:endParaRPr lang="en-US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Each origin</a:t>
            </a:r>
            <a:r>
              <a:rPr lang="en-US" i="1">
                <a:latin typeface="Book Antiqua" pitchFamily="18" charset="0"/>
              </a:rPr>
              <a:t> j</a:t>
            </a:r>
            <a:r>
              <a:rPr lang="en-US">
                <a:latin typeface="Book Antiqua" pitchFamily="18" charset="0"/>
              </a:rPr>
              <a:t> has a supply of </a:t>
            </a:r>
            <a:r>
              <a:rPr lang="en-US" i="1">
                <a:latin typeface="Book Antiqua" pitchFamily="18" charset="0"/>
              </a:rPr>
              <a:t>d</a:t>
            </a:r>
            <a:r>
              <a:rPr lang="en-US" i="1" baseline="-25000">
                <a:latin typeface="Book Antiqua" pitchFamily="18" charset="0"/>
              </a:rPr>
              <a:t>j</a:t>
            </a:r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244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50" grpId="0" autoUpdateAnimBg="0"/>
      <p:bldP spid="3995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235585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 smtClean="0"/>
              <a:t>There </a:t>
            </a:r>
            <a:r>
              <a:rPr lang="en-US" dirty="0"/>
              <a:t>is only one route between each pair of origin and destination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/>
              <a:t>Items to be shipped are all the same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dirty="0"/>
              <a:t>for each and all  units sent from origin </a:t>
            </a:r>
            <a:r>
              <a:rPr lang="en-US" i="1" dirty="0"/>
              <a:t>i </a:t>
            </a:r>
            <a:r>
              <a:rPr lang="en-US" dirty="0"/>
              <a:t>to destination </a:t>
            </a:r>
            <a:r>
              <a:rPr lang="en-US" i="1" dirty="0"/>
              <a:t>j there is a s</a:t>
            </a:r>
            <a:r>
              <a:rPr lang="en-US" dirty="0"/>
              <a:t>hipping cost of </a:t>
            </a:r>
            <a:r>
              <a:rPr lang="en-US" i="1" dirty="0" err="1"/>
              <a:t>C</a:t>
            </a:r>
            <a:r>
              <a:rPr lang="en-US" i="1" baseline="-25000" dirty="0" err="1"/>
              <a:t>ij</a:t>
            </a:r>
            <a:r>
              <a:rPr lang="en-US" i="1" baseline="-25000" dirty="0"/>
              <a:t> </a:t>
            </a:r>
            <a:r>
              <a:rPr lang="en-US" dirty="0"/>
              <a:t>per unit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101025"/>
            <a:ext cx="9143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3200" b="1">
                <a:latin typeface="Arial" charset="0"/>
              </a:defRPr>
            </a:lvl1pPr>
          </a:lstStyle>
          <a:p>
            <a:r>
              <a:rPr lang="en-US" b="0" dirty="0">
                <a:latin typeface="Impact" panose="020B0806030902050204" pitchFamily="34" charset="0"/>
              </a:rPr>
              <a:t>Transportation Model Assumptions </a:t>
            </a:r>
          </a:p>
        </p:txBody>
      </p:sp>
    </p:spTree>
    <p:extLst>
      <p:ext uri="{BB962C8B-B14F-4D97-AF65-F5344CB8AC3E}">
        <p14:creationId xmlns:p14="http://schemas.microsoft.com/office/powerpoint/2010/main" val="2865117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 autoUpdateAnimBg="0" advAuto="2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" y="-76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Impact" panose="020B0806030902050204" pitchFamily="34" charset="0"/>
              </a:rPr>
              <a:t>C</a:t>
            </a:r>
            <a:r>
              <a:rPr lang="en-US" sz="2800" i="1" baseline="-25000" dirty="0" err="1">
                <a:latin typeface="Impact" panose="020B0806030902050204" pitchFamily="34" charset="0"/>
              </a:rPr>
              <a:t>ij</a:t>
            </a:r>
            <a:r>
              <a:rPr lang="en-US" sz="2800" i="1" dirty="0">
                <a:latin typeface="Impact" panose="020B0806030902050204" pitchFamily="34" charset="0"/>
              </a:rPr>
              <a:t> </a:t>
            </a:r>
            <a:r>
              <a:rPr lang="en-US" sz="2800" dirty="0">
                <a:latin typeface="Impact" panose="020B0806030902050204" pitchFamily="34" charset="0"/>
              </a:rPr>
              <a:t>: cost of sending one unit of product from origin i to destination j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m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51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i</a:t>
            </a:r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n</a:t>
            </a:r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8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50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39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j</a:t>
            </a:r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1066800" y="1447800"/>
            <a:ext cx="6553200" cy="609600"/>
          </a:xfrm>
          <a:prstGeom prst="line">
            <a:avLst/>
          </a:prstGeom>
          <a:noFill/>
          <a:ln w="19050">
            <a:solidFill>
              <a:srgbClr val="CC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1143000" y="1524000"/>
            <a:ext cx="6629400" cy="4343400"/>
          </a:xfrm>
          <a:prstGeom prst="line">
            <a:avLst/>
          </a:prstGeom>
          <a:noFill/>
          <a:ln w="19050">
            <a:solidFill>
              <a:srgbClr val="CC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4724400" y="38100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CC3399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rgbClr val="CC3399"/>
                </a:solidFill>
                <a:latin typeface="Book Antiqua" pitchFamily="18" charset="0"/>
              </a:rPr>
              <a:t>1n</a:t>
            </a:r>
            <a:endParaRPr lang="en-US" sz="3200" b="1" i="1" baseline="-25000">
              <a:solidFill>
                <a:srgbClr val="CC3399"/>
              </a:solidFill>
              <a:latin typeface="Book Antiqua" pitchFamily="18" charset="0"/>
            </a:endParaRP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410200" y="16002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99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rgbClr val="CC3399"/>
                </a:solidFill>
                <a:latin typeface="Book Antiqua" pitchFamily="18" charset="0"/>
              </a:rPr>
              <a:t>12</a:t>
            </a:r>
            <a:endParaRPr lang="en-US" sz="3200" b="1" i="1" baseline="-25000">
              <a:solidFill>
                <a:srgbClr val="CC3399"/>
              </a:solidFill>
              <a:latin typeface="Book Antiqua" pitchFamily="18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5181600" y="9906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99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rgbClr val="CC3399"/>
                </a:solidFill>
                <a:latin typeface="Book Antiqua" pitchFamily="18" charset="0"/>
              </a:rPr>
              <a:t>11</a:t>
            </a:r>
            <a:endParaRPr lang="en-US" sz="3200" b="1" i="1" baseline="-25000">
              <a:solidFill>
                <a:srgbClr val="CC3399"/>
              </a:solidFill>
              <a:latin typeface="Book Antiqua" pitchFamily="18" charset="0"/>
            </a:endParaRPr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 flipV="1">
            <a:off x="1143000" y="1371600"/>
            <a:ext cx="6477000" cy="8382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V="1">
            <a:off x="1066800" y="2133600"/>
            <a:ext cx="6553200" cy="152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914400" y="2362200"/>
            <a:ext cx="6858000" cy="3733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1752600" y="26670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chemeClr val="accent2"/>
                </a:solidFill>
                <a:latin typeface="Book Antiqua" pitchFamily="18" charset="0"/>
              </a:rPr>
              <a:t>2n</a:t>
            </a:r>
            <a:endParaRPr lang="en-US" sz="3200" b="1" i="1" baseline="-25000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3886200" y="19812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Book Antiqua" pitchFamily="18" charset="0"/>
              </a:rPr>
              <a:t>C</a:t>
            </a:r>
            <a:r>
              <a:rPr lang="en-US" sz="3200" i="1" baseline="-25000">
                <a:solidFill>
                  <a:schemeClr val="accent2"/>
                </a:solidFill>
                <a:latin typeface="Book Antiqua" pitchFamily="18" charset="0"/>
              </a:rPr>
              <a:t>22</a:t>
            </a:r>
            <a:endParaRPr lang="en-US" sz="3200" b="1" i="1" baseline="-25000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2895600" y="1600200"/>
            <a:ext cx="731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chemeClr val="accent2"/>
                </a:solidFill>
                <a:latin typeface="Book Antiqua" pitchFamily="18" charset="0"/>
              </a:rPr>
              <a:t>C</a:t>
            </a:r>
            <a:r>
              <a:rPr lang="en-US" sz="3200" i="1" baseline="-25000" dirty="0">
                <a:solidFill>
                  <a:schemeClr val="accent2"/>
                </a:solidFill>
                <a:latin typeface="Book Antiqua" pitchFamily="18" charset="0"/>
              </a:rPr>
              <a:t>21</a:t>
            </a:r>
            <a:endParaRPr lang="en-US" sz="3200" b="1" i="1" baseline="-25000" dirty="0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1436687" y="5276850"/>
            <a:ext cx="4899025" cy="723900"/>
          </a:xfrm>
          <a:prstGeom prst="rect">
            <a:avLst/>
          </a:prstGeom>
          <a:noFill/>
          <a:ln/>
        </p:spPr>
        <p:txBody>
          <a:bodyPr lIns="92075" tIns="46038" rIns="92075" bIns="46038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Use Big M (a large number) to eliminate  unacceptable routes and allocations.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70670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0" y="8638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Impact" panose="020B0806030902050204" pitchFamily="34" charset="0"/>
              </a:rPr>
              <a:t>X</a:t>
            </a:r>
            <a:r>
              <a:rPr lang="en-US" sz="2800" i="1" baseline="-25000" dirty="0" err="1">
                <a:latin typeface="Impact" panose="020B0806030902050204" pitchFamily="34" charset="0"/>
              </a:rPr>
              <a:t>ij</a:t>
            </a:r>
            <a:r>
              <a:rPr lang="en-US" sz="2800" i="1" baseline="-25000" dirty="0">
                <a:latin typeface="Impact" panose="020B0806030902050204" pitchFamily="34" charset="0"/>
              </a:rPr>
              <a:t> </a:t>
            </a:r>
            <a:r>
              <a:rPr lang="en-US" sz="2800" i="1" dirty="0">
                <a:latin typeface="Impact" panose="020B0806030902050204" pitchFamily="34" charset="0"/>
              </a:rPr>
              <a:t>: </a:t>
            </a:r>
            <a:r>
              <a:rPr lang="en-US" sz="2800" dirty="0">
                <a:latin typeface="Impact" panose="020B0806030902050204" pitchFamily="34" charset="0"/>
              </a:rPr>
              <a:t>Units of product sent from origin</a:t>
            </a:r>
            <a:r>
              <a:rPr lang="en-US" sz="2800" i="1" dirty="0">
                <a:latin typeface="Impact" panose="020B0806030902050204" pitchFamily="34" charset="0"/>
              </a:rPr>
              <a:t> i </a:t>
            </a:r>
            <a:r>
              <a:rPr lang="en-US" sz="2800" i="1" dirty="0" smtClean="0">
                <a:latin typeface="Impact" panose="020B0806030902050204" pitchFamily="34" charset="0"/>
              </a:rPr>
              <a:t> </a:t>
            </a:r>
            <a:r>
              <a:rPr lang="en-US" sz="2800" dirty="0" smtClean="0">
                <a:latin typeface="Impact" panose="020B0806030902050204" pitchFamily="34" charset="0"/>
              </a:rPr>
              <a:t>to </a:t>
            </a:r>
            <a:r>
              <a:rPr lang="en-US" sz="2800" dirty="0">
                <a:latin typeface="Impact" panose="020B0806030902050204" pitchFamily="34" charset="0"/>
              </a:rPr>
              <a:t>destination </a:t>
            </a:r>
            <a:r>
              <a:rPr lang="en-US" sz="2800" b="1" i="1" dirty="0">
                <a:latin typeface="Arial" charset="0"/>
              </a:rPr>
              <a:t>j </a:t>
            </a:r>
            <a:endParaRPr lang="en-US" sz="2800" dirty="0">
              <a:latin typeface="Arial" charset="0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m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519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i</a:t>
            </a: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Book Antiqua" pitchFamily="18" charset="0"/>
              </a:rPr>
              <a:t>n</a:t>
            </a:r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2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Book Antiqua" pitchFamily="18" charset="0"/>
            </a:endParaRP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1</a:t>
            </a: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2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39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j</a:t>
            </a:r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 flipV="1">
            <a:off x="1143000" y="1295400"/>
            <a:ext cx="6477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1066800" y="1447800"/>
            <a:ext cx="6553200" cy="60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1143000" y="1524000"/>
            <a:ext cx="6629400" cy="434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5029200" y="3657600"/>
            <a:ext cx="7731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FF0000"/>
                </a:solidFill>
                <a:latin typeface="Book Antiqua" pitchFamily="18" charset="0"/>
              </a:rPr>
              <a:t>1n</a:t>
            </a:r>
            <a:endParaRPr lang="en-US" sz="3200" b="1" i="1" baseline="-25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6705600" y="14478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en-US" sz="3200" b="1" i="1" baseline="-25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5410200" y="762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FF0000"/>
                </a:solidFill>
                <a:latin typeface="Book Antiqua" pitchFamily="18" charset="0"/>
              </a:rPr>
              <a:t>11</a:t>
            </a:r>
            <a:endParaRPr lang="en-US" sz="3200" b="1" i="1" baseline="-250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 flipV="1">
            <a:off x="1143000" y="1371600"/>
            <a:ext cx="6477000" cy="83820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000078"/>
                </a:solidFill>
              </a:ln>
              <a:latin typeface="Book Antiqua" pitchFamily="18" charset="0"/>
            </a:endParaRPr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 flipV="1">
            <a:off x="1066800" y="2133600"/>
            <a:ext cx="6553200" cy="15240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000078"/>
                </a:solidFill>
              </a:ln>
              <a:latin typeface="Book Antiqua" pitchFamily="18" charset="0"/>
            </a:endParaRPr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>
            <a:off x="914400" y="2362200"/>
            <a:ext cx="6858000" cy="3733800"/>
          </a:xfrm>
          <a:prstGeom prst="line">
            <a:avLst/>
          </a:prstGeom>
          <a:noFill/>
          <a:ln w="19050">
            <a:solidFill>
              <a:srgbClr val="0000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n>
                <a:solidFill>
                  <a:srgbClr val="000078"/>
                </a:solidFill>
              </a:ln>
              <a:latin typeface="Book Antiqua" pitchFamily="18" charset="0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1676400" y="2971800"/>
            <a:ext cx="678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000078"/>
                </a:solidFill>
                <a:latin typeface="Book Antiqua" pitchFamily="18" charset="0"/>
              </a:rPr>
              <a:t>2n</a:t>
            </a:r>
            <a:endParaRPr lang="en-US" sz="3200" b="1" i="1" baseline="-25000" dirty="0">
              <a:solidFill>
                <a:srgbClr val="000078"/>
              </a:solidFill>
              <a:latin typeface="Book Antiqua" pitchFamily="18" charset="0"/>
            </a:endParaRP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3962400" y="2209800"/>
            <a:ext cx="773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 dirty="0" smtClean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000078"/>
                </a:solidFill>
                <a:latin typeface="Book Antiqua" pitchFamily="18" charset="0"/>
              </a:rPr>
              <a:t>22</a:t>
            </a:r>
            <a:endParaRPr lang="en-US" sz="3200" b="1" i="1" baseline="-25000" dirty="0">
              <a:solidFill>
                <a:srgbClr val="000078"/>
              </a:solidFill>
              <a:latin typeface="Book Antiqua" pitchFamily="18" charset="0"/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2286000" y="1524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sz="3200" i="1" baseline="-25000" dirty="0" smtClean="0">
                <a:solidFill>
                  <a:srgbClr val="000078"/>
                </a:solidFill>
                <a:latin typeface="Book Antiqua" pitchFamily="18" charset="0"/>
              </a:rPr>
              <a:t>21</a:t>
            </a:r>
            <a:endParaRPr lang="en-US" sz="3200" b="1" i="1" baseline="-25000" dirty="0">
              <a:solidFill>
                <a:srgbClr val="000078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501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The Problem 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46094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6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7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8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524000" y="1014413"/>
            <a:ext cx="483818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The problem is to determine how </a:t>
            </a:r>
          </a:p>
          <a:p>
            <a:r>
              <a:rPr lang="en-US" sz="2400" dirty="0">
                <a:latin typeface="Book Antiqua" pitchFamily="18" charset="0"/>
              </a:rPr>
              <a:t>much material is sent from each </a:t>
            </a:r>
          </a:p>
          <a:p>
            <a:r>
              <a:rPr lang="en-US" sz="2400" dirty="0">
                <a:latin typeface="Book Antiqua" pitchFamily="18" charset="0"/>
              </a:rPr>
              <a:t>origin to each destination, such</a:t>
            </a:r>
          </a:p>
          <a:p>
            <a:r>
              <a:rPr lang="en-US" sz="2400" dirty="0">
                <a:latin typeface="Book Antiqua" pitchFamily="18" charset="0"/>
              </a:rPr>
              <a:t> that all demand is satisfied at the </a:t>
            </a:r>
          </a:p>
          <a:p>
            <a:r>
              <a:rPr lang="en-US" sz="2400" dirty="0">
                <a:latin typeface="Book Antiqua" pitchFamily="18" charset="0"/>
              </a:rPr>
              <a:t>minimum transportation cost</a:t>
            </a:r>
          </a:p>
        </p:txBody>
      </p:sp>
    </p:spTree>
    <p:extLst>
      <p:ext uri="{BB962C8B-B14F-4D97-AF65-F5344CB8AC3E}">
        <p14:creationId xmlns:p14="http://schemas.microsoft.com/office/powerpoint/2010/main" val="3302485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0" y="101025"/>
            <a:ext cx="899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The Objective Function</a:t>
            </a:r>
            <a:r>
              <a:rPr lang="en-US" sz="3200" i="1" dirty="0">
                <a:latin typeface="Impact" panose="020B0806030902050204" pitchFamily="34" charset="0"/>
              </a:rPr>
              <a:t> </a:t>
            </a:r>
            <a:endParaRPr lang="en-US" sz="3200" dirty="0">
              <a:latin typeface="Impact" panose="020B0806030902050204" pitchFamily="34" charset="0"/>
            </a:endParaRP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501650" y="57912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57200" y="4800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457200" y="3886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457200" y="28956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457200" y="19050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457200" y="1066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93725" y="1184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93725" y="2022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937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7117" name="Oval 13"/>
          <p:cNvSpPr>
            <a:spLocks noChangeArrowheads="1"/>
          </p:cNvSpPr>
          <p:nvPr/>
        </p:nvSpPr>
        <p:spPr bwMode="auto">
          <a:xfrm>
            <a:off x="7740650" y="56388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</a:p>
        </p:txBody>
      </p:sp>
      <p:sp>
        <p:nvSpPr>
          <p:cNvPr id="47118" name="Oval 14"/>
          <p:cNvSpPr>
            <a:spLocks noChangeArrowheads="1"/>
          </p:cNvSpPr>
          <p:nvPr/>
        </p:nvSpPr>
        <p:spPr bwMode="auto">
          <a:xfrm>
            <a:off x="7696200" y="4648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19" name="Oval 15"/>
          <p:cNvSpPr>
            <a:spLocks noChangeArrowheads="1"/>
          </p:cNvSpPr>
          <p:nvPr/>
        </p:nvSpPr>
        <p:spPr bwMode="auto">
          <a:xfrm>
            <a:off x="7696200" y="37338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0" name="Oval 16"/>
          <p:cNvSpPr>
            <a:spLocks noChangeArrowheads="1"/>
          </p:cNvSpPr>
          <p:nvPr/>
        </p:nvSpPr>
        <p:spPr bwMode="auto">
          <a:xfrm>
            <a:off x="7696200" y="2743200"/>
            <a:ext cx="641350" cy="609600"/>
          </a:xfrm>
          <a:prstGeom prst="ellipse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1" name="Oval 17"/>
          <p:cNvSpPr>
            <a:spLocks noChangeArrowheads="1"/>
          </p:cNvSpPr>
          <p:nvPr/>
        </p:nvSpPr>
        <p:spPr bwMode="auto">
          <a:xfrm>
            <a:off x="7696200" y="17526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7696200" y="914400"/>
            <a:ext cx="64135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7832725" y="10318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7832725" y="18700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7908925" y="38512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1981200" y="1465629"/>
            <a:ext cx="533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</a:rPr>
              <a:t>If we send </a:t>
            </a:r>
            <a:r>
              <a:rPr lang="en-US" sz="2400" dirty="0" err="1">
                <a:latin typeface="Book Antiqua" pitchFamily="18" charset="0"/>
              </a:rPr>
              <a:t>X</a:t>
            </a:r>
            <a:r>
              <a:rPr lang="en-US" sz="2400" baseline="-25000" dirty="0" err="1">
                <a:latin typeface="Book Antiqua" pitchFamily="18" charset="0"/>
              </a:rPr>
              <a:t>ij</a:t>
            </a:r>
            <a:r>
              <a:rPr lang="en-US" sz="2400" dirty="0">
                <a:latin typeface="Book Antiqua" pitchFamily="18" charset="0"/>
              </a:rPr>
              <a:t> units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</a:rPr>
              <a:t>from origin </a:t>
            </a:r>
            <a:r>
              <a:rPr lang="en-US" sz="2400" i="1" dirty="0">
                <a:latin typeface="Book Antiqua" pitchFamily="18" charset="0"/>
              </a:rPr>
              <a:t>i</a:t>
            </a:r>
            <a:r>
              <a:rPr lang="en-US" sz="2400" dirty="0">
                <a:latin typeface="Book Antiqua" pitchFamily="18" charset="0"/>
              </a:rPr>
              <a:t> to destination  </a:t>
            </a:r>
            <a:r>
              <a:rPr lang="en-US" sz="2400" i="1" dirty="0">
                <a:latin typeface="Book Antiqua" pitchFamily="18" charset="0"/>
              </a:rPr>
              <a:t>j</a:t>
            </a:r>
            <a:r>
              <a:rPr lang="en-US" sz="2400" dirty="0">
                <a:latin typeface="Book Antiqua" pitchFamily="18" charset="0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</a:rPr>
              <a:t>its cost is </a:t>
            </a:r>
            <a:r>
              <a:rPr lang="en-US" sz="2400" i="1" dirty="0" err="1">
                <a:latin typeface="Book Antiqua" pitchFamily="18" charset="0"/>
              </a:rPr>
              <a:t>C</a:t>
            </a:r>
            <a:r>
              <a:rPr lang="en-US" sz="2400" i="1" baseline="-25000" dirty="0" err="1">
                <a:latin typeface="Book Antiqua" pitchFamily="18" charset="0"/>
              </a:rPr>
              <a:t>ij</a:t>
            </a:r>
            <a:r>
              <a:rPr lang="en-US" sz="2400" i="1" baseline="-25000" dirty="0">
                <a:latin typeface="Book Antiqua" pitchFamily="18" charset="0"/>
              </a:rPr>
              <a:t> </a:t>
            </a:r>
            <a:r>
              <a:rPr lang="en-US" sz="2400" i="1" dirty="0" err="1">
                <a:latin typeface="Book Antiqua" pitchFamily="18" charset="0"/>
              </a:rPr>
              <a:t>X</a:t>
            </a:r>
            <a:r>
              <a:rPr lang="en-US" sz="2400" i="1" baseline="-25000" dirty="0" err="1">
                <a:latin typeface="Book Antiqua" pitchFamily="18" charset="0"/>
              </a:rPr>
              <a:t>ij</a:t>
            </a:r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We want to minimize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471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008570"/>
              </p:ext>
            </p:extLst>
          </p:nvPr>
        </p:nvGraphicFramePr>
        <p:xfrm>
          <a:off x="2165350" y="4191000"/>
          <a:ext cx="32893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774360" imgH="253800" progId="Equation.3">
                  <p:embed/>
                </p:oleObj>
              </mc:Choice>
              <mc:Fallback>
                <p:oleObj name="Equation" r:id="rId3" imgW="7743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4191000"/>
                        <a:ext cx="32893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8369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Text Box 3"/>
          <p:cNvSpPr txBox="1">
            <a:spLocks noChangeArrowheads="1"/>
          </p:cNvSpPr>
          <p:nvPr/>
        </p:nvSpPr>
        <p:spPr bwMode="auto">
          <a:xfrm>
            <a:off x="0" y="11137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Transportation problem I : decision </a:t>
            </a:r>
            <a:r>
              <a:rPr lang="en-US" sz="3200" dirty="0" smtClean="0">
                <a:latin typeface="Impact" panose="020B0806030902050204" pitchFamily="34" charset="0"/>
              </a:rPr>
              <a:t>variables</a:t>
            </a:r>
            <a:endParaRPr lang="en-US" dirty="0">
              <a:latin typeface="Arial" charset="0"/>
            </a:endParaRPr>
          </a:p>
        </p:txBody>
      </p:sp>
      <p:sp>
        <p:nvSpPr>
          <p:cNvPr id="276484" name="Oval 4"/>
          <p:cNvSpPr>
            <a:spLocks noChangeArrowheads="1"/>
          </p:cNvSpPr>
          <p:nvPr/>
        </p:nvSpPr>
        <p:spPr bwMode="auto">
          <a:xfrm>
            <a:off x="838200" y="13716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1203325" y="1563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</a:p>
        </p:txBody>
      </p:sp>
      <p:sp>
        <p:nvSpPr>
          <p:cNvPr id="276486" name="Oval 6"/>
          <p:cNvSpPr>
            <a:spLocks noChangeArrowheads="1"/>
          </p:cNvSpPr>
          <p:nvPr/>
        </p:nvSpPr>
        <p:spPr bwMode="auto">
          <a:xfrm>
            <a:off x="838200" y="28194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87" name="Text Box 7"/>
          <p:cNvSpPr txBox="1">
            <a:spLocks noChangeArrowheads="1"/>
          </p:cNvSpPr>
          <p:nvPr/>
        </p:nvSpPr>
        <p:spPr bwMode="auto">
          <a:xfrm>
            <a:off x="1219200" y="3048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76488" name="Oval 8"/>
          <p:cNvSpPr>
            <a:spLocks noChangeArrowheads="1"/>
          </p:cNvSpPr>
          <p:nvPr/>
        </p:nvSpPr>
        <p:spPr bwMode="auto">
          <a:xfrm>
            <a:off x="6950075" y="14081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89" name="Text Box 9"/>
          <p:cNvSpPr txBox="1">
            <a:spLocks noChangeArrowheads="1"/>
          </p:cNvSpPr>
          <p:nvPr/>
        </p:nvSpPr>
        <p:spPr bwMode="auto">
          <a:xfrm>
            <a:off x="7315200" y="16002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  <a:endParaRPr lang="en-US">
              <a:latin typeface="Book Antiqua" pitchFamily="18" charset="0"/>
            </a:endParaRPr>
          </a:p>
        </p:txBody>
      </p:sp>
      <p:sp>
        <p:nvSpPr>
          <p:cNvPr id="276490" name="Oval 10"/>
          <p:cNvSpPr>
            <a:spLocks noChangeArrowheads="1"/>
          </p:cNvSpPr>
          <p:nvPr/>
        </p:nvSpPr>
        <p:spPr bwMode="auto">
          <a:xfrm>
            <a:off x="6873875" y="46085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1" name="Text Box 11"/>
          <p:cNvSpPr txBox="1">
            <a:spLocks noChangeArrowheads="1"/>
          </p:cNvSpPr>
          <p:nvPr/>
        </p:nvSpPr>
        <p:spPr bwMode="auto">
          <a:xfrm>
            <a:off x="7239000" y="48006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76492" name="Oval 12"/>
          <p:cNvSpPr>
            <a:spLocks noChangeArrowheads="1"/>
          </p:cNvSpPr>
          <p:nvPr/>
        </p:nvSpPr>
        <p:spPr bwMode="auto">
          <a:xfrm>
            <a:off x="930275" y="43799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3" name="Text Box 13"/>
          <p:cNvSpPr txBox="1">
            <a:spLocks noChangeArrowheads="1"/>
          </p:cNvSpPr>
          <p:nvPr/>
        </p:nvSpPr>
        <p:spPr bwMode="auto">
          <a:xfrm>
            <a:off x="1295400" y="4572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76494" name="Line 14"/>
          <p:cNvSpPr>
            <a:spLocks noChangeShapeType="1"/>
          </p:cNvSpPr>
          <p:nvPr/>
        </p:nvSpPr>
        <p:spPr bwMode="auto">
          <a:xfrm>
            <a:off x="1905000" y="1752600"/>
            <a:ext cx="5029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5" name="Line 15"/>
          <p:cNvSpPr>
            <a:spLocks noChangeShapeType="1"/>
          </p:cNvSpPr>
          <p:nvPr/>
        </p:nvSpPr>
        <p:spPr bwMode="auto">
          <a:xfrm>
            <a:off x="1828800" y="2057400"/>
            <a:ext cx="5181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6" name="Line 16"/>
          <p:cNvSpPr>
            <a:spLocks noChangeShapeType="1"/>
          </p:cNvSpPr>
          <p:nvPr/>
        </p:nvSpPr>
        <p:spPr bwMode="auto">
          <a:xfrm flipV="1">
            <a:off x="1981200" y="2209800"/>
            <a:ext cx="5105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7" name="Line 17"/>
          <p:cNvSpPr>
            <a:spLocks noChangeShapeType="1"/>
          </p:cNvSpPr>
          <p:nvPr/>
        </p:nvSpPr>
        <p:spPr bwMode="auto">
          <a:xfrm>
            <a:off x="1981200" y="5029200"/>
            <a:ext cx="4876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8" name="Line 18"/>
          <p:cNvSpPr>
            <a:spLocks noChangeShapeType="1"/>
          </p:cNvSpPr>
          <p:nvPr/>
        </p:nvSpPr>
        <p:spPr bwMode="auto">
          <a:xfrm>
            <a:off x="1752600" y="2133600"/>
            <a:ext cx="52578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499" name="Line 19"/>
          <p:cNvSpPr>
            <a:spLocks noChangeShapeType="1"/>
          </p:cNvSpPr>
          <p:nvPr/>
        </p:nvSpPr>
        <p:spPr bwMode="auto">
          <a:xfrm flipV="1">
            <a:off x="1981200" y="3733800"/>
            <a:ext cx="510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00" name="Text Box 20"/>
          <p:cNvSpPr txBox="1">
            <a:spLocks noChangeArrowheads="1"/>
          </p:cNvSpPr>
          <p:nvPr/>
        </p:nvSpPr>
        <p:spPr bwMode="auto">
          <a:xfrm>
            <a:off x="304800" y="1524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1" name="Text Box 21"/>
          <p:cNvSpPr txBox="1">
            <a:spLocks noChangeArrowheads="1"/>
          </p:cNvSpPr>
          <p:nvPr/>
        </p:nvSpPr>
        <p:spPr bwMode="auto">
          <a:xfrm>
            <a:off x="2286000" y="1143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02" name="Text Box 22"/>
          <p:cNvSpPr txBox="1">
            <a:spLocks noChangeArrowheads="1"/>
          </p:cNvSpPr>
          <p:nvPr/>
        </p:nvSpPr>
        <p:spPr bwMode="auto">
          <a:xfrm>
            <a:off x="1981200" y="1600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03" name="Oval 23"/>
          <p:cNvSpPr>
            <a:spLocks noChangeArrowheads="1"/>
          </p:cNvSpPr>
          <p:nvPr/>
        </p:nvSpPr>
        <p:spPr bwMode="auto">
          <a:xfrm>
            <a:off x="7026275" y="30083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04" name="Text Box 24"/>
          <p:cNvSpPr txBox="1">
            <a:spLocks noChangeArrowheads="1"/>
          </p:cNvSpPr>
          <p:nvPr/>
        </p:nvSpPr>
        <p:spPr bwMode="auto">
          <a:xfrm>
            <a:off x="7391400" y="32004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76505" name="Text Box 25"/>
          <p:cNvSpPr txBox="1">
            <a:spLocks noChangeArrowheads="1"/>
          </p:cNvSpPr>
          <p:nvPr/>
        </p:nvSpPr>
        <p:spPr bwMode="auto">
          <a:xfrm>
            <a:off x="228600" y="3048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150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6" name="Text Box 26"/>
          <p:cNvSpPr txBox="1">
            <a:spLocks noChangeArrowheads="1"/>
          </p:cNvSpPr>
          <p:nvPr/>
        </p:nvSpPr>
        <p:spPr bwMode="auto">
          <a:xfrm>
            <a:off x="304800" y="4800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Book Antiqua" pitchFamily="18" charset="0"/>
              </a:rPr>
              <a:t>200</a:t>
            </a:r>
            <a:endParaRPr lang="en-US">
              <a:latin typeface="Book Antiqua" pitchFamily="18" charset="0"/>
            </a:endParaRPr>
          </a:p>
        </p:txBody>
      </p:sp>
      <p:sp>
        <p:nvSpPr>
          <p:cNvPr id="276507" name="Text Box 27"/>
          <p:cNvSpPr txBox="1">
            <a:spLocks noChangeArrowheads="1"/>
          </p:cNvSpPr>
          <p:nvPr/>
        </p:nvSpPr>
        <p:spPr bwMode="auto">
          <a:xfrm>
            <a:off x="8001000" y="48768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1</a:t>
            </a:r>
            <a:r>
              <a:rPr lang="en-US" sz="2000" dirty="0" smtClean="0">
                <a:latin typeface="Book Antiqua" pitchFamily="18" charset="0"/>
              </a:rPr>
              <a:t>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8" name="Text Box 28"/>
          <p:cNvSpPr txBox="1">
            <a:spLocks noChangeArrowheads="1"/>
          </p:cNvSpPr>
          <p:nvPr/>
        </p:nvSpPr>
        <p:spPr bwMode="auto">
          <a:xfrm>
            <a:off x="8153400" y="3276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180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09" name="Text Box 29"/>
          <p:cNvSpPr txBox="1">
            <a:spLocks noChangeArrowheads="1"/>
          </p:cNvSpPr>
          <p:nvPr/>
        </p:nvSpPr>
        <p:spPr bwMode="auto">
          <a:xfrm>
            <a:off x="8001000" y="16764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170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1676400" y="2133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1" name="Line 31"/>
          <p:cNvSpPr>
            <a:spLocks noChangeShapeType="1"/>
          </p:cNvSpPr>
          <p:nvPr/>
        </p:nvSpPr>
        <p:spPr bwMode="auto">
          <a:xfrm>
            <a:off x="1905000" y="34290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2" name="Line 32"/>
          <p:cNvSpPr>
            <a:spLocks noChangeShapeType="1"/>
          </p:cNvSpPr>
          <p:nvPr/>
        </p:nvSpPr>
        <p:spPr bwMode="auto">
          <a:xfrm>
            <a:off x="1828800" y="3505200"/>
            <a:ext cx="5105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3" name="Line 33"/>
          <p:cNvSpPr>
            <a:spLocks noChangeShapeType="1"/>
          </p:cNvSpPr>
          <p:nvPr/>
        </p:nvSpPr>
        <p:spPr bwMode="auto">
          <a:xfrm flipV="1">
            <a:off x="1905000" y="1981200"/>
            <a:ext cx="51054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76514" name="Text Box 34"/>
          <p:cNvSpPr txBox="1">
            <a:spLocks noChangeArrowheads="1"/>
          </p:cNvSpPr>
          <p:nvPr/>
        </p:nvSpPr>
        <p:spPr bwMode="auto">
          <a:xfrm>
            <a:off x="1828800" y="25146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5" name="Text Box 35"/>
          <p:cNvSpPr txBox="1">
            <a:spLocks noChangeArrowheads="1"/>
          </p:cNvSpPr>
          <p:nvPr/>
        </p:nvSpPr>
        <p:spPr bwMode="auto">
          <a:xfrm>
            <a:off x="1981200" y="39624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6" name="Text Box 36"/>
          <p:cNvSpPr txBox="1">
            <a:spLocks noChangeArrowheads="1"/>
          </p:cNvSpPr>
          <p:nvPr/>
        </p:nvSpPr>
        <p:spPr bwMode="auto">
          <a:xfrm>
            <a:off x="2743200" y="32004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7" name="Text Box 37"/>
          <p:cNvSpPr txBox="1">
            <a:spLocks noChangeArrowheads="1"/>
          </p:cNvSpPr>
          <p:nvPr/>
        </p:nvSpPr>
        <p:spPr bwMode="auto">
          <a:xfrm>
            <a:off x="2971800" y="4419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8" name="Text Box 38"/>
          <p:cNvSpPr txBox="1">
            <a:spLocks noChangeArrowheads="1"/>
          </p:cNvSpPr>
          <p:nvPr/>
        </p:nvSpPr>
        <p:spPr bwMode="auto">
          <a:xfrm>
            <a:off x="1905000" y="3429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76519" name="Text Box 39"/>
          <p:cNvSpPr txBox="1">
            <a:spLocks noChangeArrowheads="1"/>
          </p:cNvSpPr>
          <p:nvPr/>
        </p:nvSpPr>
        <p:spPr bwMode="auto">
          <a:xfrm>
            <a:off x="2057400" y="48768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977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Text Box 3"/>
          <p:cNvSpPr txBox="1">
            <a:spLocks noChangeArrowheads="1"/>
          </p:cNvSpPr>
          <p:nvPr/>
        </p:nvSpPr>
        <p:spPr bwMode="auto">
          <a:xfrm>
            <a:off x="-17585" y="86380"/>
            <a:ext cx="9161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Impact" panose="020B0806030902050204" pitchFamily="34" charset="0"/>
              </a:rPr>
              <a:t>Transportation problem I : supply and demand constraints </a:t>
            </a:r>
          </a:p>
        </p:txBody>
      </p:sp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119062" y="1219200"/>
            <a:ext cx="8915400" cy="339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12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13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                                         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=100</a:t>
            </a:r>
            <a:endParaRPr lang="en-US" altLang="en-US" sz="24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+x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23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            </a:t>
            </a:r>
            <a:r>
              <a:rPr lang="en-US" altLang="en-US" sz="24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=150</a:t>
            </a:r>
            <a:endParaRPr lang="en-US" altLang="en-US" sz="24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                                              +x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400" b="1" i="1" baseline="-25000" dirty="0">
                <a:solidFill>
                  <a:srgbClr val="C00000"/>
                </a:solidFill>
                <a:latin typeface="Book Antiqua" pitchFamily="18" charset="0"/>
              </a:rPr>
              <a:t>33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</a:rPr>
              <a:t>           </a:t>
            </a:r>
            <a:r>
              <a:rPr lang="en-US" altLang="en-US" sz="24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=200</a:t>
            </a:r>
            <a:endParaRPr lang="en-US" altLang="en-US" sz="24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11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                      +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21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+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31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      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170</a:t>
            </a: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12                                    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22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+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32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</a:rPr>
              <a:t>=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180</a:t>
            </a: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13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                     +  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23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          + x</a:t>
            </a:r>
            <a:r>
              <a:rPr lang="en-US" altLang="en-US" sz="2400" b="1" i="1" baseline="-25000" dirty="0">
                <a:solidFill>
                  <a:srgbClr val="000078"/>
                </a:solidFill>
                <a:latin typeface="Book Antiqua" pitchFamily="18" charset="0"/>
              </a:rPr>
              <a:t>33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</a:rPr>
              <a:t>          =</a:t>
            </a:r>
            <a:r>
              <a:rPr lang="en-US" altLang="en-US" sz="24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4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11722" y="4419600"/>
            <a:ext cx="902273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</a:rPr>
              <a:t>In transportation problem. each </a:t>
            </a:r>
            <a:r>
              <a:rPr lang="en-US" sz="2400" dirty="0">
                <a:latin typeface="Book Antiqua" pitchFamily="18" charset="0"/>
              </a:rPr>
              <a:t>variable  </a:t>
            </a:r>
            <a:r>
              <a:rPr lang="en-US" sz="2400" i="1" dirty="0" err="1">
                <a:latin typeface="Book Antiqua" pitchFamily="18" charset="0"/>
              </a:rPr>
              <a:t>Xij</a:t>
            </a:r>
            <a:r>
              <a:rPr lang="en-US" sz="2400" i="1" dirty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appears only in two constraints, constraints </a:t>
            </a:r>
            <a:r>
              <a:rPr lang="en-US" sz="2400" i="1" dirty="0" smtClean="0">
                <a:latin typeface="Book Antiqua" pitchFamily="18" charset="0"/>
              </a:rPr>
              <a:t>i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and constraint </a:t>
            </a:r>
            <a:r>
              <a:rPr lang="en-US" sz="2400" i="1" dirty="0" err="1">
                <a:latin typeface="Book Antiqua" pitchFamily="18" charset="0"/>
              </a:rPr>
              <a:t>m+j</a:t>
            </a:r>
            <a:r>
              <a:rPr lang="en-US" sz="2400" i="1" dirty="0">
                <a:latin typeface="Book Antiqua" pitchFamily="18" charset="0"/>
              </a:rPr>
              <a:t>, </a:t>
            </a:r>
            <a:r>
              <a:rPr lang="en-US" sz="2400" dirty="0">
                <a:latin typeface="Book Antiqua" pitchFamily="18" charset="0"/>
              </a:rPr>
              <a:t>where m is the number of supply nodes.  </a:t>
            </a:r>
            <a:r>
              <a:rPr lang="en-US" sz="2400" dirty="0" smtClean="0">
                <a:latin typeface="Book Antiqua" pitchFamily="18" charset="0"/>
              </a:rPr>
              <a:t>The coefficients of all the variables in the constraints are 1.</a:t>
            </a:r>
          </a:p>
        </p:txBody>
      </p:sp>
    </p:spTree>
    <p:extLst>
      <p:ext uri="{BB962C8B-B14F-4D97-AF65-F5344CB8AC3E}">
        <p14:creationId xmlns:p14="http://schemas.microsoft.com/office/powerpoint/2010/main" val="247284890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Our Task</a:t>
            </a:r>
            <a:r>
              <a:rPr lang="en-US" sz="3200" i="1" dirty="0">
                <a:latin typeface="Impact" panose="020B0806030902050204" pitchFamily="34" charset="0"/>
              </a:rPr>
              <a:t> </a:t>
            </a:r>
            <a:endParaRPr lang="en-US" sz="3200" dirty="0">
              <a:latin typeface="Impact" panose="020B0806030902050204" pitchFamily="34" charset="0"/>
            </a:endParaRPr>
          </a:p>
        </p:txBody>
      </p:sp>
      <p:sp>
        <p:nvSpPr>
          <p:cNvPr id="168964" name="Text Box 1028"/>
          <p:cNvSpPr txBox="1">
            <a:spLocks noChangeArrowheads="1"/>
          </p:cNvSpPr>
          <p:nvPr/>
        </p:nvSpPr>
        <p:spPr bwMode="auto">
          <a:xfrm>
            <a:off x="129820" y="1066800"/>
            <a:ext cx="771878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Our main task is to formulate the problem.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By problem formulation we mean to  prepare a tabular </a:t>
            </a:r>
          </a:p>
          <a:p>
            <a:r>
              <a:rPr lang="en-US" sz="2400" dirty="0">
                <a:latin typeface="Book Antiqua" pitchFamily="18" charset="0"/>
              </a:rPr>
              <a:t>representation for this problem.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Then  we can simply pass our formulation ( tabular </a:t>
            </a:r>
          </a:p>
          <a:p>
            <a:r>
              <a:rPr lang="en-US" sz="2400" dirty="0">
                <a:latin typeface="Book Antiqua" pitchFamily="18" charset="0"/>
              </a:rPr>
              <a:t>representation) to EXCEL.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EXCEL will return the optimal solution.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What do we mean by formulation?</a:t>
            </a:r>
          </a:p>
          <a:p>
            <a:r>
              <a:rPr lang="en-US" sz="2400" dirty="0">
                <a:latin typeface="Book Antiqu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2000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Cost Table</a:t>
            </a:r>
            <a:r>
              <a:rPr lang="en-US" sz="3200" i="1" dirty="0" smtClean="0">
                <a:latin typeface="Impact" panose="020B0806030902050204" pitchFamily="34" charset="0"/>
              </a:rPr>
              <a:t> </a:t>
            </a:r>
            <a:endParaRPr lang="en-US" sz="3200" dirty="0">
              <a:latin typeface="Impact" panose="020B080603090205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437931"/>
              </p:ext>
            </p:extLst>
          </p:nvPr>
        </p:nvGraphicFramePr>
        <p:xfrm>
          <a:off x="1409664" y="990600"/>
          <a:ext cx="6134136" cy="43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Worksheet" r:id="rId3" imgW="3067068" imgH="2162168" progId="Excel.Sheet.12">
                  <p:embed/>
                </p:oleObj>
              </mc:Choice>
              <mc:Fallback>
                <p:oleObj name="Worksheet" r:id="rId3" imgW="3067068" imgH="21621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9664" y="990600"/>
                        <a:ext cx="6134136" cy="4324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8495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0" y="936010"/>
            <a:ext cx="9144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There are 3 plants, 3 warehouses.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Production of Plants 1,  2, and 3  are </a:t>
            </a:r>
            <a:r>
              <a:rPr lang="en-US" altLang="en-US" sz="2400" dirty="0" smtClean="0">
                <a:latin typeface="Book Antiqua" pitchFamily="18" charset="0"/>
              </a:rPr>
              <a:t>100, 150, </a:t>
            </a:r>
            <a:r>
              <a:rPr lang="en-US" altLang="en-US" sz="2400" dirty="0">
                <a:latin typeface="Book Antiqua" pitchFamily="18" charset="0"/>
              </a:rPr>
              <a:t>200 respectively.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Demand of warehouses  1, 2 and 3 are </a:t>
            </a:r>
            <a:r>
              <a:rPr lang="en-US" altLang="en-US" sz="2400" dirty="0" smtClean="0">
                <a:latin typeface="Book Antiqua" pitchFamily="18" charset="0"/>
              </a:rPr>
              <a:t>170, 180,  </a:t>
            </a:r>
            <a:r>
              <a:rPr lang="en-US" altLang="en-US" sz="2400" dirty="0">
                <a:latin typeface="Book Antiqua" pitchFamily="18" charset="0"/>
              </a:rPr>
              <a:t>and </a:t>
            </a:r>
            <a:r>
              <a:rPr lang="en-US" altLang="en-US" sz="2400" dirty="0" smtClean="0">
                <a:latin typeface="Book Antiqua" pitchFamily="18" charset="0"/>
              </a:rPr>
              <a:t>100 </a:t>
            </a:r>
            <a:r>
              <a:rPr lang="en-US" altLang="en-US" sz="2400" dirty="0">
                <a:latin typeface="Book Antiqua" pitchFamily="18" charset="0"/>
              </a:rPr>
              <a:t>units respectively.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Transportation costs for </a:t>
            </a:r>
            <a:r>
              <a:rPr lang="en-US" altLang="en-US" sz="2400" b="1" dirty="0">
                <a:latin typeface="Book Antiqua" pitchFamily="18" charset="0"/>
              </a:rPr>
              <a:t>each unit</a:t>
            </a:r>
            <a:r>
              <a:rPr lang="en-US" altLang="en-US" sz="2400" dirty="0">
                <a:latin typeface="Book Antiqua" pitchFamily="18" charset="0"/>
              </a:rPr>
              <a:t> of product is given below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Transportation problem : Narrative representation </a:t>
            </a: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914400" y="3471208"/>
            <a:ext cx="603242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			Warehouse</a:t>
            </a:r>
          </a:p>
          <a:p>
            <a:r>
              <a:rPr lang="en-US" sz="2400" dirty="0">
                <a:latin typeface="Book Antiqua" pitchFamily="18" charset="0"/>
              </a:rPr>
              <a:t>		1		2		3</a:t>
            </a:r>
          </a:p>
          <a:p>
            <a:r>
              <a:rPr lang="en-US" sz="2400" dirty="0">
                <a:latin typeface="Book Antiqua" pitchFamily="18" charset="0"/>
              </a:rPr>
              <a:t>	1	</a:t>
            </a:r>
            <a:r>
              <a:rPr lang="en-US" sz="2400" dirty="0" smtClean="0">
                <a:latin typeface="Book Antiqua" pitchFamily="18" charset="0"/>
              </a:rPr>
              <a:t>12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11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13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Plant 	2	14		</a:t>
            </a:r>
            <a:r>
              <a:rPr lang="en-US" sz="2400" dirty="0" smtClean="0">
                <a:latin typeface="Book Antiqua" pitchFamily="18" charset="0"/>
              </a:rPr>
              <a:t>12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16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	3	</a:t>
            </a:r>
            <a:r>
              <a:rPr lang="en-US" sz="2400" dirty="0" smtClean="0">
                <a:latin typeface="Book Antiqua" pitchFamily="18" charset="0"/>
              </a:rPr>
              <a:t>15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11</a:t>
            </a:r>
            <a:r>
              <a:rPr lang="en-US" sz="2400" dirty="0">
                <a:latin typeface="Book Antiqua" pitchFamily="18" charset="0"/>
              </a:rPr>
              <a:t>		</a:t>
            </a:r>
            <a:r>
              <a:rPr lang="en-US" sz="2400" dirty="0" smtClean="0">
                <a:latin typeface="Book Antiqua" pitchFamily="18" charset="0"/>
              </a:rPr>
              <a:t>12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162054" y="5493603"/>
            <a:ext cx="89819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Formulate this problem as an LP to satisfy demand at minimum </a:t>
            </a:r>
          </a:p>
          <a:p>
            <a:r>
              <a:rPr lang="en-US" sz="2400" dirty="0">
                <a:latin typeface="Book Antiqua" pitchFamily="18" charset="0"/>
              </a:rPr>
              <a:t>transportation costs.</a:t>
            </a:r>
          </a:p>
        </p:txBody>
      </p:sp>
    </p:spTree>
    <p:extLst>
      <p:ext uri="{BB962C8B-B14F-4D97-AF65-F5344CB8AC3E}">
        <p14:creationId xmlns:p14="http://schemas.microsoft.com/office/powerpoint/2010/main" val="11041196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Right Hand Side (RHS</a:t>
            </a:r>
            <a:r>
              <a:rPr lang="en-US" sz="2800" b="1" dirty="0" smtClean="0">
                <a:latin typeface="Arial" charset="0"/>
              </a:rPr>
              <a:t>)</a:t>
            </a:r>
            <a:endParaRPr lang="en-US" sz="2800" dirty="0">
              <a:latin typeface="Arial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251325"/>
              </p:ext>
            </p:extLst>
          </p:nvPr>
        </p:nvGraphicFramePr>
        <p:xfrm>
          <a:off x="695325" y="1304925"/>
          <a:ext cx="75819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Worksheet" r:id="rId3" imgW="3791050" imgH="1581271" progId="Excel.Sheet.12">
                  <p:embed/>
                </p:oleObj>
              </mc:Choice>
              <mc:Fallback>
                <p:oleObj name="Worksheet" r:id="rId3" imgW="3791050" imgH="15812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5325" y="1304925"/>
                        <a:ext cx="75819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625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04068"/>
              </p:ext>
            </p:extLst>
          </p:nvPr>
        </p:nvGraphicFramePr>
        <p:xfrm>
          <a:off x="76200" y="2524125"/>
          <a:ext cx="902017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Worksheet" r:id="rId3" imgW="9020074" imgH="1590719" progId="Excel.Sheet.12">
                  <p:embed/>
                </p:oleObj>
              </mc:Choice>
              <mc:Fallback>
                <p:oleObj name="Worksheet" r:id="rId3" imgW="9020074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2524125"/>
                        <a:ext cx="9020175" cy="159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Left Hand Side (RHS),  and Objective Function</a:t>
            </a:r>
            <a:endParaRPr lang="en-US" sz="3200" dirty="0">
              <a:latin typeface="Impact" panose="020B080603090205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629400" y="15240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52400" y="3733800"/>
            <a:ext cx="12192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6860931" y="3856892"/>
            <a:ext cx="1128346" cy="1143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21230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-76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Impact" panose="020B0806030902050204" pitchFamily="34" charset="0"/>
              </a:rPr>
              <a:t>≤  for Supply, ≥ for Demand unless </a:t>
            </a:r>
            <a:r>
              <a:rPr lang="en-US" sz="2800" dirty="0">
                <a:latin typeface="Impact" panose="020B0806030902050204" pitchFamily="34" charset="0"/>
              </a:rPr>
              <a:t>S</a:t>
            </a:r>
            <a:r>
              <a:rPr lang="en-US" sz="2800" dirty="0" smtClean="0">
                <a:latin typeface="Impact" panose="020B0806030902050204" pitchFamily="34" charset="0"/>
              </a:rPr>
              <a:t>ome </a:t>
            </a:r>
            <a:r>
              <a:rPr lang="en-US" sz="2800" dirty="0">
                <a:latin typeface="Impact" panose="020B0806030902050204" pitchFamily="34" charset="0"/>
              </a:rPr>
              <a:t>E</a:t>
            </a:r>
            <a:r>
              <a:rPr lang="en-US" sz="2800" dirty="0" smtClean="0">
                <a:latin typeface="Impact" panose="020B0806030902050204" pitchFamily="34" charset="0"/>
              </a:rPr>
              <a:t>quality </a:t>
            </a:r>
            <a:r>
              <a:rPr lang="en-US" sz="2800" dirty="0">
                <a:latin typeface="Impact" panose="020B0806030902050204" pitchFamily="34" charset="0"/>
              </a:rPr>
              <a:t>R</a:t>
            </a:r>
            <a:r>
              <a:rPr lang="en-US" sz="2800" dirty="0" smtClean="0">
                <a:latin typeface="Impact" panose="020B0806030902050204" pitchFamily="34" charset="0"/>
              </a:rPr>
              <a:t>equirement is Enforced</a:t>
            </a:r>
            <a:endParaRPr lang="en-US" sz="2800" dirty="0">
              <a:latin typeface="Impact" panose="020B080603090205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61201"/>
              </p:ext>
            </p:extLst>
          </p:nvPr>
        </p:nvGraphicFramePr>
        <p:xfrm>
          <a:off x="609600" y="1762770"/>
          <a:ext cx="8248854" cy="31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Worksheet" r:id="rId3" imgW="4124427" imgH="1590719" progId="Excel.Sheet.12">
                  <p:embed/>
                </p:oleObj>
              </mc:Choice>
              <mc:Fallback>
                <p:oleObj name="Worksheet" r:id="rId3" imgW="4124427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62770"/>
                        <a:ext cx="8248854" cy="3181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1371600" y="4319954"/>
            <a:ext cx="1330569" cy="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8001000" y="12192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16174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120711"/>
              </p:ext>
            </p:extLst>
          </p:nvPr>
        </p:nvGraphicFramePr>
        <p:xfrm>
          <a:off x="457000" y="933362"/>
          <a:ext cx="7848800" cy="31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Worksheet" r:id="rId3" imgW="3924400" imgH="1590719" progId="Excel.Sheet.12">
                  <p:embed/>
                </p:oleObj>
              </mc:Choice>
              <mc:Fallback>
                <p:oleObj name="Worksheet" r:id="rId3" imgW="3924400" imgH="15907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000" y="933362"/>
                        <a:ext cx="7848800" cy="3181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Text Box 1027"/>
          <p:cNvSpPr txBox="1">
            <a:spLocks noChangeArrowheads="1"/>
          </p:cNvSpPr>
          <p:nvPr/>
        </p:nvSpPr>
        <p:spPr bwMode="auto">
          <a:xfrm>
            <a:off x="1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Optimal Solution</a:t>
            </a:r>
            <a:endParaRPr lang="en-US" sz="3200" dirty="0">
              <a:latin typeface="Impact" panose="020B0806030902050204" pitchFamily="34" charset="0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71687" y="4419600"/>
            <a:ext cx="909576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Extra Credit. How the colors were generated and what they mea?</a:t>
            </a:r>
          </a:p>
          <a:p>
            <a:r>
              <a:rPr lang="en-US" sz="2400" dirty="0" smtClean="0">
                <a:latin typeface="Book Antiqua" pitchFamily="18" charset="0"/>
              </a:rPr>
              <a:t>Using Conditional formatting.</a:t>
            </a:r>
          </a:p>
          <a:p>
            <a:r>
              <a:rPr lang="en-US" sz="2400" dirty="0" smtClean="0">
                <a:latin typeface="Book Antiqua" pitchFamily="18" charset="0"/>
              </a:rPr>
              <a:t>Green if the decision variable is &gt;0</a:t>
            </a:r>
          </a:p>
          <a:p>
            <a:r>
              <a:rPr lang="en-US" sz="2400" dirty="0" smtClean="0">
                <a:latin typeface="Book Antiqua" pitchFamily="18" charset="0"/>
              </a:rPr>
              <a:t>Red if the constraint is binding LHS = RHS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91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Text Box 1027"/>
          <p:cNvSpPr txBox="1">
            <a:spLocks noChangeArrowheads="1"/>
          </p:cNvSpPr>
          <p:nvPr/>
        </p:nvSpPr>
        <p:spPr bwMode="auto">
          <a:xfrm>
            <a:off x="23447" y="86380"/>
            <a:ext cx="88717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Example: Narrative Representation</a:t>
            </a:r>
            <a:r>
              <a:rPr lang="en-US" sz="3200" i="1" dirty="0" smtClean="0">
                <a:latin typeface="Impact" panose="020B0806030902050204" pitchFamily="34" charset="0"/>
              </a:rPr>
              <a:t> </a:t>
            </a:r>
            <a:endParaRPr lang="en-US" sz="3200" dirty="0">
              <a:latin typeface="Impact" panose="020B0806030902050204" pitchFamily="34" charset="0"/>
            </a:endParaRPr>
          </a:p>
        </p:txBody>
      </p:sp>
      <p:sp>
        <p:nvSpPr>
          <p:cNvPr id="171012" name="Text Box 1028"/>
          <p:cNvSpPr txBox="1">
            <a:spLocks noChangeArrowheads="1"/>
          </p:cNvSpPr>
          <p:nvPr/>
        </p:nvSpPr>
        <p:spPr bwMode="auto">
          <a:xfrm>
            <a:off x="0" y="914400"/>
            <a:ext cx="88951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We have 3 factories and 4 warehouses.</a:t>
            </a:r>
          </a:p>
          <a:p>
            <a:r>
              <a:rPr lang="en-US" sz="2400" dirty="0">
                <a:latin typeface="Book Antiqua" pitchFamily="18" charset="0"/>
              </a:rPr>
              <a:t>Production of factories are 100, 200, 150 respectively.</a:t>
            </a:r>
          </a:p>
          <a:p>
            <a:r>
              <a:rPr lang="en-US" sz="2400" dirty="0">
                <a:latin typeface="Book Antiqua" pitchFamily="18" charset="0"/>
              </a:rPr>
              <a:t>Demand of warehouses are 80, 90, 120, 160 respectively.</a:t>
            </a:r>
          </a:p>
          <a:p>
            <a:r>
              <a:rPr lang="en-US" sz="2400" dirty="0">
                <a:latin typeface="Book Antiqua" pitchFamily="18" charset="0"/>
              </a:rPr>
              <a:t>Transportation cost for each unit of material from each origin to </a:t>
            </a:r>
            <a:r>
              <a:rPr lang="en-US" sz="2400" dirty="0" smtClean="0">
                <a:latin typeface="Book Antiqua" pitchFamily="18" charset="0"/>
              </a:rPr>
              <a:t>each </a:t>
            </a:r>
            <a:r>
              <a:rPr lang="en-US" sz="2400" dirty="0">
                <a:latin typeface="Book Antiqua" pitchFamily="18" charset="0"/>
              </a:rPr>
              <a:t>destination is given below.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		     </a:t>
            </a:r>
            <a:r>
              <a:rPr lang="en-US" sz="2400" dirty="0" smtClean="0">
                <a:latin typeface="Book Antiqua" pitchFamily="18" charset="0"/>
              </a:rPr>
              <a:t>Destination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		1	2	3	4</a:t>
            </a:r>
          </a:p>
          <a:p>
            <a:r>
              <a:rPr lang="en-US" sz="2400" dirty="0">
                <a:latin typeface="Book Antiqua" pitchFamily="18" charset="0"/>
              </a:rPr>
              <a:t>	 1	4	7	7	1</a:t>
            </a:r>
          </a:p>
          <a:p>
            <a:r>
              <a:rPr lang="en-US" sz="2400" dirty="0">
                <a:latin typeface="Book Antiqua" pitchFamily="18" charset="0"/>
              </a:rPr>
              <a:t>Origin </a:t>
            </a:r>
            <a:r>
              <a:rPr lang="en-US" sz="2400" dirty="0" smtClean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	12	3	8	8</a:t>
            </a:r>
          </a:p>
          <a:p>
            <a:r>
              <a:rPr lang="en-US" sz="2400" dirty="0">
                <a:latin typeface="Book Antiqua" pitchFamily="18" charset="0"/>
              </a:rPr>
              <a:t>	 3	8	10	16	5	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71013" name="Line 1029"/>
          <p:cNvSpPr>
            <a:spLocks noChangeShapeType="1"/>
          </p:cNvSpPr>
          <p:nvPr/>
        </p:nvSpPr>
        <p:spPr bwMode="auto">
          <a:xfrm>
            <a:off x="883110" y="3886200"/>
            <a:ext cx="44508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>
                <a:latin typeface="Book Antiqua" pitchFamily="18" charset="0"/>
              </a:rPr>
              <a:t>                       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71014" name="Line 1030"/>
          <p:cNvSpPr>
            <a:spLocks noChangeShapeType="1"/>
          </p:cNvSpPr>
          <p:nvPr/>
        </p:nvSpPr>
        <p:spPr bwMode="auto">
          <a:xfrm>
            <a:off x="1645110" y="3429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>
              <a:latin typeface="Book Antiqua" pitchFamily="18" charset="0"/>
            </a:endParaRPr>
          </a:p>
        </p:txBody>
      </p:sp>
      <p:sp>
        <p:nvSpPr>
          <p:cNvPr id="171015" name="Text Box 1031"/>
          <p:cNvSpPr txBox="1">
            <a:spLocks noChangeArrowheads="1"/>
          </p:cNvSpPr>
          <p:nvPr/>
        </p:nvSpPr>
        <p:spPr bwMode="auto">
          <a:xfrm>
            <a:off x="23446" y="5802430"/>
            <a:ext cx="8871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Formulate this problem as a transportation problem</a:t>
            </a:r>
          </a:p>
        </p:txBody>
      </p:sp>
    </p:spTree>
    <p:extLst>
      <p:ext uri="{BB962C8B-B14F-4D97-AF65-F5344CB8AC3E}">
        <p14:creationId xmlns:p14="http://schemas.microsoft.com/office/powerpoint/2010/main" val="3344527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Excel : Data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12725" y="4384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pic>
        <p:nvPicPr>
          <p:cNvPr id="522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87425"/>
            <a:ext cx="8153400" cy="587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26730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ext Box 2"/>
          <p:cNvSpPr txBox="1">
            <a:spLocks noChangeArrowheads="1"/>
          </p:cNvSpPr>
          <p:nvPr/>
        </p:nvSpPr>
        <p:spPr bwMode="auto">
          <a:xfrm>
            <a:off x="0" y="990356"/>
            <a:ext cx="87630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11 repairmen and 10 tasks. The time (in minutes) to complete each job by each repairman is given below. 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 smtClean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 smtClean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2400" dirty="0"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Assign each task to one repairman in order to minimize to total repair time by all the repairmen.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In the assignment problem, all RHSs are 1. That is the only difference with the transportation problem,. </a:t>
            </a:r>
            <a:endParaRPr lang="en-US" altLang="en-US" sz="2400" dirty="0">
              <a:latin typeface="Book Antiqua" pitchFamily="18" charset="0"/>
            </a:endParaRPr>
          </a:p>
        </p:txBody>
      </p:sp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462338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46482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7" name="Rectangle 21"/>
          <p:cNvSpPr>
            <a:spLocks noChangeArrowheads="1"/>
          </p:cNvSpPr>
          <p:nvPr/>
        </p:nvSpPr>
        <p:spPr bwMode="auto">
          <a:xfrm>
            <a:off x="4648200" y="578485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133" name="Text Box 157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The Assignment Problem : Example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824812"/>
              </p:ext>
            </p:extLst>
          </p:nvPr>
        </p:nvGraphicFramePr>
        <p:xfrm>
          <a:off x="2279650" y="1879560"/>
          <a:ext cx="3714750" cy="284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Worksheet" r:id="rId3" imgW="3009841" imgH="2304963" progId="Excel.Sheet.8">
                  <p:embed/>
                </p:oleObj>
              </mc:Choice>
              <mc:Fallback>
                <p:oleObj name="Worksheet" r:id="rId3" imgW="3009841" imgH="230496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9650" y="1879560"/>
                        <a:ext cx="3714750" cy="2844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562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227965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462338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46482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7023100" y="41910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997" name="Rectangle 21"/>
          <p:cNvSpPr>
            <a:spLocks noChangeArrowheads="1"/>
          </p:cNvSpPr>
          <p:nvPr/>
        </p:nvSpPr>
        <p:spPr bwMode="auto">
          <a:xfrm>
            <a:off x="4648200" y="578485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133" name="Text Box 157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The Assignment Problem : Example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381398"/>
              </p:ext>
            </p:extLst>
          </p:nvPr>
        </p:nvGraphicFramePr>
        <p:xfrm>
          <a:off x="1063625" y="1143000"/>
          <a:ext cx="66040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Worksheet" r:id="rId3" imgW="3714656" imgH="2743335" progId="Excel.Sheet.8">
                  <p:embed/>
                </p:oleObj>
              </mc:Choice>
              <mc:Fallback>
                <p:oleObj name="Worksheet" r:id="rId3" imgW="3714656" imgH="27433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3625" y="1143000"/>
                        <a:ext cx="6604000" cy="487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7986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1039813" y="941388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1066800" y="3760788"/>
            <a:ext cx="1331913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Warehouse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auto">
          <a:xfrm>
            <a:off x="3478213" y="941388"/>
            <a:ext cx="14351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Plant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6069013" y="1017588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Plant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3478213" y="3760788"/>
            <a:ext cx="15113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5943600" y="3760788"/>
            <a:ext cx="1331913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</a:t>
            </a:r>
            <a:r>
              <a:rPr lang="en-US" dirty="0" smtClean="0">
                <a:latin typeface="Book Antiqua" pitchFamily="18" charset="0"/>
              </a:rPr>
              <a:t>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1597025" y="1600200"/>
            <a:ext cx="254000" cy="2130425"/>
          </a:xfrm>
          <a:prstGeom prst="line">
            <a:avLst/>
          </a:prstGeom>
          <a:noFill/>
          <a:ln w="50800">
            <a:solidFill>
              <a:srgbClr val="CC33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>
            <a:off x="1612900" y="1616075"/>
            <a:ext cx="2773363" cy="2138363"/>
          </a:xfrm>
          <a:prstGeom prst="line">
            <a:avLst/>
          </a:prstGeom>
          <a:noFill/>
          <a:ln w="50800">
            <a:solidFill>
              <a:srgbClr val="CC33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>
            <a:off x="1676400" y="1600200"/>
            <a:ext cx="4960938" cy="2098675"/>
          </a:xfrm>
          <a:prstGeom prst="line">
            <a:avLst/>
          </a:prstGeom>
          <a:noFill/>
          <a:ln w="50800">
            <a:solidFill>
              <a:srgbClr val="CC3399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 flipV="1">
            <a:off x="1951038" y="1584325"/>
            <a:ext cx="2386012" cy="209867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>
            <a:off x="4384675" y="1552575"/>
            <a:ext cx="53975" cy="2201863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>
            <a:off x="4362450" y="1544638"/>
            <a:ext cx="2438400" cy="2133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6" name="Line 14"/>
          <p:cNvSpPr>
            <a:spLocks noChangeShapeType="1"/>
          </p:cNvSpPr>
          <p:nvPr/>
        </p:nvSpPr>
        <p:spPr bwMode="auto">
          <a:xfrm>
            <a:off x="6729413" y="1658938"/>
            <a:ext cx="0" cy="20574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7" name="Line 15"/>
          <p:cNvSpPr>
            <a:spLocks noChangeShapeType="1"/>
          </p:cNvSpPr>
          <p:nvPr/>
        </p:nvSpPr>
        <p:spPr bwMode="auto">
          <a:xfrm flipV="1">
            <a:off x="4419600" y="1631950"/>
            <a:ext cx="2333625" cy="2084388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stealth" w="med" len="lg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28" name="Line 16"/>
          <p:cNvSpPr>
            <a:spLocks noChangeShapeType="1"/>
          </p:cNvSpPr>
          <p:nvPr/>
        </p:nvSpPr>
        <p:spPr bwMode="auto">
          <a:xfrm flipV="1">
            <a:off x="1951038" y="1647825"/>
            <a:ext cx="4691062" cy="2098675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stealth" w="med" len="lg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0" y="101025"/>
            <a:ext cx="899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Data for the Transportation Model </a:t>
            </a:r>
          </a:p>
        </p:txBody>
      </p:sp>
      <p:sp>
        <p:nvSpPr>
          <p:cNvPr id="166931" name="Rectangle 19"/>
          <p:cNvSpPr>
            <a:spLocks noChangeArrowheads="1"/>
          </p:cNvSpPr>
          <p:nvPr/>
        </p:nvSpPr>
        <p:spPr bwMode="auto">
          <a:xfrm>
            <a:off x="381000" y="47244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Book Antiqua" pitchFamily="18" charset="0"/>
              </a:rPr>
              <a:t>Quantity demanded at each destination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Book Antiqua" pitchFamily="18" charset="0"/>
              </a:rPr>
              <a:t>Quantity supplied from each origin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Book Antiqua" pitchFamily="18" charset="0"/>
              </a:rPr>
              <a:t>Cost between origin and destination</a:t>
            </a:r>
          </a:p>
        </p:txBody>
      </p:sp>
    </p:spTree>
    <p:extLst>
      <p:ext uri="{BB962C8B-B14F-4D97-AF65-F5344CB8AC3E}">
        <p14:creationId xmlns:p14="http://schemas.microsoft.com/office/powerpoint/2010/main" val="1072042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6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 animBg="1"/>
      <p:bldP spid="166921" grpId="0" animBg="1"/>
      <p:bldP spid="166922" grpId="0" animBg="1"/>
      <p:bldP spid="166923" grpId="0" animBg="1"/>
      <p:bldP spid="166924" grpId="0" animBg="1"/>
      <p:bldP spid="166925" grpId="0" animBg="1"/>
      <p:bldP spid="166926" grpId="0" animBg="1"/>
      <p:bldP spid="166927" grpId="0" animBg="1"/>
      <p:bldP spid="166928" grpId="0" animBg="1"/>
      <p:bldP spid="166931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938" name="Group 2"/>
          <p:cNvGrpSpPr>
            <a:grpSpLocks/>
          </p:cNvGrpSpPr>
          <p:nvPr/>
        </p:nvGrpSpPr>
        <p:grpSpPr bwMode="auto">
          <a:xfrm>
            <a:off x="904875" y="2228850"/>
            <a:ext cx="847725" cy="2800350"/>
            <a:chOff x="570" y="1404"/>
            <a:chExt cx="534" cy="1764"/>
          </a:xfrm>
        </p:grpSpPr>
        <p:sp>
          <p:nvSpPr>
            <p:cNvPr id="167939" name="Line 3"/>
            <p:cNvSpPr>
              <a:spLocks noChangeShapeType="1"/>
            </p:cNvSpPr>
            <p:nvPr/>
          </p:nvSpPr>
          <p:spPr bwMode="auto">
            <a:xfrm>
              <a:off x="1104" y="1404"/>
              <a:ext cx="0" cy="1764"/>
            </a:xfrm>
            <a:prstGeom prst="line">
              <a:avLst/>
            </a:prstGeom>
            <a:noFill/>
            <a:ln w="50800">
              <a:solidFill>
                <a:srgbClr val="CC3399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40" name="Rectangle 4"/>
            <p:cNvSpPr>
              <a:spLocks noChangeArrowheads="1"/>
            </p:cNvSpPr>
            <p:nvPr/>
          </p:nvSpPr>
          <p:spPr bwMode="auto">
            <a:xfrm>
              <a:off x="570" y="1633"/>
              <a:ext cx="335" cy="233"/>
            </a:xfrm>
            <a:prstGeom prst="rect">
              <a:avLst/>
            </a:prstGeom>
            <a:noFill/>
            <a:ln w="12700">
              <a:solidFill>
                <a:srgbClr val="CC33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12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41" name="Group 5"/>
          <p:cNvGrpSpPr>
            <a:grpSpLocks/>
          </p:cNvGrpSpPr>
          <p:nvPr/>
        </p:nvGrpSpPr>
        <p:grpSpPr bwMode="auto">
          <a:xfrm>
            <a:off x="1733550" y="2162175"/>
            <a:ext cx="2514600" cy="2809875"/>
            <a:chOff x="1092" y="1362"/>
            <a:chExt cx="1584" cy="1770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>
              <a:off x="1092" y="1362"/>
              <a:ext cx="1584" cy="1770"/>
            </a:xfrm>
            <a:prstGeom prst="line">
              <a:avLst/>
            </a:prstGeom>
            <a:noFill/>
            <a:ln w="50800">
              <a:solidFill>
                <a:srgbClr val="CC3399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43" name="Rectangle 7"/>
            <p:cNvSpPr>
              <a:spLocks noChangeArrowheads="1"/>
            </p:cNvSpPr>
            <p:nvPr/>
          </p:nvSpPr>
          <p:spPr bwMode="auto">
            <a:xfrm>
              <a:off x="1242" y="1909"/>
              <a:ext cx="335" cy="233"/>
            </a:xfrm>
            <a:prstGeom prst="rect">
              <a:avLst/>
            </a:prstGeom>
            <a:ln w="12700">
              <a:solidFill>
                <a:srgbClr val="CC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11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44" name="Group 8"/>
          <p:cNvGrpSpPr>
            <a:grpSpLocks/>
          </p:cNvGrpSpPr>
          <p:nvPr/>
        </p:nvGrpSpPr>
        <p:grpSpPr bwMode="auto">
          <a:xfrm>
            <a:off x="1743075" y="2181225"/>
            <a:ext cx="4857750" cy="2847975"/>
            <a:chOff x="1098" y="1374"/>
            <a:chExt cx="3060" cy="1794"/>
          </a:xfrm>
        </p:grpSpPr>
        <p:sp>
          <p:nvSpPr>
            <p:cNvPr id="167945" name="Line 9"/>
            <p:cNvSpPr>
              <a:spLocks noChangeShapeType="1"/>
            </p:cNvSpPr>
            <p:nvPr/>
          </p:nvSpPr>
          <p:spPr bwMode="auto">
            <a:xfrm>
              <a:off x="1098" y="1374"/>
              <a:ext cx="3060" cy="1794"/>
            </a:xfrm>
            <a:prstGeom prst="line">
              <a:avLst/>
            </a:prstGeom>
            <a:noFill/>
            <a:ln w="50800">
              <a:solidFill>
                <a:srgbClr val="CC3399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46" name="Rectangle 10"/>
            <p:cNvSpPr>
              <a:spLocks noChangeArrowheads="1"/>
            </p:cNvSpPr>
            <p:nvPr/>
          </p:nvSpPr>
          <p:spPr bwMode="auto">
            <a:xfrm>
              <a:off x="1434" y="1429"/>
              <a:ext cx="335" cy="233"/>
            </a:xfrm>
            <a:prstGeom prst="rect">
              <a:avLst/>
            </a:prstGeom>
            <a:ln w="12700">
              <a:solidFill>
                <a:srgbClr val="CC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13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47" name="Group 11"/>
          <p:cNvGrpSpPr>
            <a:grpSpLocks/>
          </p:cNvGrpSpPr>
          <p:nvPr/>
        </p:nvGrpSpPr>
        <p:grpSpPr bwMode="auto">
          <a:xfrm>
            <a:off x="3952879" y="2209800"/>
            <a:ext cx="531813" cy="2790825"/>
            <a:chOff x="2490" y="1392"/>
            <a:chExt cx="335" cy="1758"/>
          </a:xfrm>
        </p:grpSpPr>
        <p:sp>
          <p:nvSpPr>
            <p:cNvPr id="167948" name="Line 12"/>
            <p:cNvSpPr>
              <a:spLocks noChangeShapeType="1"/>
            </p:cNvSpPr>
            <p:nvPr/>
          </p:nvSpPr>
          <p:spPr bwMode="auto">
            <a:xfrm>
              <a:off x="2736" y="1392"/>
              <a:ext cx="0" cy="1758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49" name="Rectangle 13"/>
            <p:cNvSpPr>
              <a:spLocks noChangeArrowheads="1"/>
            </p:cNvSpPr>
            <p:nvPr/>
          </p:nvSpPr>
          <p:spPr bwMode="auto">
            <a:xfrm>
              <a:off x="2490" y="2629"/>
              <a:ext cx="335" cy="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12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sp>
        <p:nvSpPr>
          <p:cNvPr id="167950" name="Rectangle 14"/>
          <p:cNvSpPr>
            <a:spLocks noChangeArrowheads="1"/>
          </p:cNvSpPr>
          <p:nvPr/>
        </p:nvSpPr>
        <p:spPr bwMode="auto">
          <a:xfrm>
            <a:off x="1073150" y="1530350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1" name="Rectangle 15"/>
          <p:cNvSpPr>
            <a:spLocks noChangeArrowheads="1"/>
          </p:cNvSpPr>
          <p:nvPr/>
        </p:nvSpPr>
        <p:spPr bwMode="auto">
          <a:xfrm>
            <a:off x="3587750" y="1530350"/>
            <a:ext cx="14351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2" name="Rectangle 16"/>
          <p:cNvSpPr>
            <a:spLocks noChangeArrowheads="1"/>
          </p:cNvSpPr>
          <p:nvPr/>
        </p:nvSpPr>
        <p:spPr bwMode="auto">
          <a:xfrm>
            <a:off x="6102350" y="1530350"/>
            <a:ext cx="12065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Plant 3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930275" y="5073650"/>
            <a:ext cx="1508125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 smtClean="0">
                <a:latin typeface="Book Antiqua" pitchFamily="18" charset="0"/>
              </a:rPr>
              <a:t>Warehouse 1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4" name="Rectangle 18"/>
          <p:cNvSpPr>
            <a:spLocks noChangeArrowheads="1"/>
          </p:cNvSpPr>
          <p:nvPr/>
        </p:nvSpPr>
        <p:spPr bwMode="auto">
          <a:xfrm>
            <a:off x="3492500" y="5073650"/>
            <a:ext cx="1511300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</a:t>
            </a:r>
            <a:r>
              <a:rPr lang="en-US" dirty="0" smtClean="0">
                <a:latin typeface="Book Antiqua" pitchFamily="18" charset="0"/>
              </a:rPr>
              <a:t>2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67955" name="Rectangle 19"/>
          <p:cNvSpPr>
            <a:spLocks noChangeArrowheads="1"/>
          </p:cNvSpPr>
          <p:nvPr/>
        </p:nvSpPr>
        <p:spPr bwMode="auto">
          <a:xfrm>
            <a:off x="6159499" y="5073650"/>
            <a:ext cx="1374775" cy="596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latin typeface="Book Antiqua" pitchFamily="18" charset="0"/>
              </a:rPr>
              <a:t>Warehouse 1</a:t>
            </a:r>
          </a:p>
        </p:txBody>
      </p:sp>
      <p:grpSp>
        <p:nvGrpSpPr>
          <p:cNvPr id="167956" name="Group 20"/>
          <p:cNvGrpSpPr>
            <a:grpSpLocks/>
          </p:cNvGrpSpPr>
          <p:nvPr/>
        </p:nvGrpSpPr>
        <p:grpSpPr bwMode="auto">
          <a:xfrm>
            <a:off x="1847850" y="2228850"/>
            <a:ext cx="2495550" cy="2800350"/>
            <a:chOff x="1164" y="1404"/>
            <a:chExt cx="1572" cy="1764"/>
          </a:xfrm>
        </p:grpSpPr>
        <p:sp>
          <p:nvSpPr>
            <p:cNvPr id="167957" name="Line 21"/>
            <p:cNvSpPr>
              <a:spLocks noChangeShapeType="1"/>
            </p:cNvSpPr>
            <p:nvPr/>
          </p:nvSpPr>
          <p:spPr bwMode="auto">
            <a:xfrm flipV="1">
              <a:off x="1164" y="1404"/>
              <a:ext cx="1572" cy="1764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58" name="Rectangle 22"/>
            <p:cNvSpPr>
              <a:spLocks noChangeArrowheads="1"/>
            </p:cNvSpPr>
            <p:nvPr/>
          </p:nvSpPr>
          <p:spPr bwMode="auto">
            <a:xfrm>
              <a:off x="1290" y="2533"/>
              <a:ext cx="335" cy="233"/>
            </a:xfrm>
            <a:prstGeom prst="rect">
              <a:avLst/>
            </a:prstGeom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14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59" name="Group 23"/>
          <p:cNvGrpSpPr>
            <a:grpSpLocks/>
          </p:cNvGrpSpPr>
          <p:nvPr/>
        </p:nvGrpSpPr>
        <p:grpSpPr bwMode="auto">
          <a:xfrm>
            <a:off x="4343400" y="2190750"/>
            <a:ext cx="2419350" cy="2838450"/>
            <a:chOff x="2736" y="1380"/>
            <a:chExt cx="1524" cy="1788"/>
          </a:xfrm>
        </p:grpSpPr>
        <p:sp>
          <p:nvSpPr>
            <p:cNvPr id="167960" name="Line 24"/>
            <p:cNvSpPr>
              <a:spLocks noChangeShapeType="1"/>
            </p:cNvSpPr>
            <p:nvPr/>
          </p:nvSpPr>
          <p:spPr bwMode="auto">
            <a:xfrm>
              <a:off x="2736" y="1380"/>
              <a:ext cx="1524" cy="1788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61" name="Rectangle 25"/>
            <p:cNvSpPr>
              <a:spLocks noChangeArrowheads="1"/>
            </p:cNvSpPr>
            <p:nvPr/>
          </p:nvSpPr>
          <p:spPr bwMode="auto">
            <a:xfrm>
              <a:off x="3546" y="2533"/>
              <a:ext cx="335" cy="233"/>
            </a:xfrm>
            <a:prstGeom prst="rect">
              <a:avLst/>
            </a:prstGeom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$16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62" name="Group 26"/>
          <p:cNvGrpSpPr>
            <a:grpSpLocks/>
          </p:cNvGrpSpPr>
          <p:nvPr/>
        </p:nvGrpSpPr>
        <p:grpSpPr bwMode="auto">
          <a:xfrm>
            <a:off x="6781805" y="2209800"/>
            <a:ext cx="623888" cy="2819400"/>
            <a:chOff x="4272" y="1392"/>
            <a:chExt cx="393" cy="1776"/>
          </a:xfrm>
        </p:grpSpPr>
        <p:sp>
          <p:nvSpPr>
            <p:cNvPr id="167963" name="Line 27"/>
            <p:cNvSpPr>
              <a:spLocks noChangeShapeType="1"/>
            </p:cNvSpPr>
            <p:nvPr/>
          </p:nvSpPr>
          <p:spPr bwMode="auto">
            <a:xfrm>
              <a:off x="4272" y="1392"/>
              <a:ext cx="0" cy="1776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64" name="Rectangle 28"/>
            <p:cNvSpPr>
              <a:spLocks noChangeArrowheads="1"/>
            </p:cNvSpPr>
            <p:nvPr/>
          </p:nvSpPr>
          <p:spPr bwMode="auto">
            <a:xfrm>
              <a:off x="4306" y="2367"/>
              <a:ext cx="359" cy="252"/>
            </a:xfrm>
            <a:prstGeom prst="rect">
              <a:avLst/>
            </a:prstGeom>
            <a:noFill/>
            <a:ln w="127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dirty="0" smtClean="0">
                  <a:latin typeface="Book Antiqua" pitchFamily="18" charset="0"/>
                </a:rPr>
                <a:t>$12</a:t>
              </a:r>
              <a:endParaRPr lang="en-US" sz="2000" dirty="0">
                <a:latin typeface="Book Antiqua" pitchFamily="18" charset="0"/>
              </a:endParaRPr>
            </a:p>
          </p:txBody>
        </p:sp>
      </p:grpSp>
      <p:grpSp>
        <p:nvGrpSpPr>
          <p:cNvPr id="167965" name="Group 29"/>
          <p:cNvGrpSpPr>
            <a:grpSpLocks/>
          </p:cNvGrpSpPr>
          <p:nvPr/>
        </p:nvGrpSpPr>
        <p:grpSpPr bwMode="auto">
          <a:xfrm>
            <a:off x="4438650" y="2238375"/>
            <a:ext cx="2352675" cy="2724150"/>
            <a:chOff x="2796" y="1410"/>
            <a:chExt cx="1482" cy="1716"/>
          </a:xfrm>
        </p:grpSpPr>
        <p:sp>
          <p:nvSpPr>
            <p:cNvPr id="167966" name="Line 30"/>
            <p:cNvSpPr>
              <a:spLocks noChangeShapeType="1"/>
            </p:cNvSpPr>
            <p:nvPr/>
          </p:nvSpPr>
          <p:spPr bwMode="auto">
            <a:xfrm flipV="1">
              <a:off x="2796" y="1410"/>
              <a:ext cx="1482" cy="1716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>
          <p:nvSpPr>
            <p:cNvPr id="167967" name="Rectangle 31"/>
            <p:cNvSpPr>
              <a:spLocks noChangeArrowheads="1"/>
            </p:cNvSpPr>
            <p:nvPr/>
          </p:nvSpPr>
          <p:spPr bwMode="auto">
            <a:xfrm>
              <a:off x="3634" y="1949"/>
              <a:ext cx="335" cy="2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11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grpSp>
        <p:nvGrpSpPr>
          <p:cNvPr id="167968" name="Group 32"/>
          <p:cNvGrpSpPr>
            <a:grpSpLocks/>
          </p:cNvGrpSpPr>
          <p:nvPr/>
        </p:nvGrpSpPr>
        <p:grpSpPr bwMode="auto">
          <a:xfrm>
            <a:off x="1981200" y="2209800"/>
            <a:ext cx="4800600" cy="2819400"/>
            <a:chOff x="1248" y="1440"/>
            <a:chExt cx="3024" cy="1728"/>
          </a:xfrm>
        </p:grpSpPr>
        <p:sp>
          <p:nvSpPr>
            <p:cNvPr id="167969" name="Line 33"/>
            <p:cNvSpPr>
              <a:spLocks noChangeShapeType="1"/>
            </p:cNvSpPr>
            <p:nvPr/>
          </p:nvSpPr>
          <p:spPr bwMode="auto">
            <a:xfrm flipV="1">
              <a:off x="1248" y="1440"/>
              <a:ext cx="3024" cy="1728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  <p:sp useBgFill="1">
          <p:nvSpPr>
            <p:cNvPr id="167970" name="Rectangle 34"/>
            <p:cNvSpPr>
              <a:spLocks noChangeArrowheads="1"/>
            </p:cNvSpPr>
            <p:nvPr/>
          </p:nvSpPr>
          <p:spPr bwMode="auto">
            <a:xfrm>
              <a:off x="3354" y="1477"/>
              <a:ext cx="335" cy="227"/>
            </a:xfrm>
            <a:prstGeom prst="rect">
              <a:avLst/>
            </a:prstGeom>
            <a:ln w="1270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 smtClean="0">
                  <a:latin typeface="Book Antiqua" pitchFamily="18" charset="0"/>
                </a:rPr>
                <a:t>$</a:t>
              </a:r>
              <a:r>
                <a:rPr lang="en-US" dirty="0" smtClean="0">
                  <a:latin typeface="Book Antiqua" pitchFamily="18" charset="0"/>
                </a:rPr>
                <a:t>15</a:t>
              </a:r>
              <a:endParaRPr lang="en-US" sz="1800" dirty="0">
                <a:latin typeface="Book Antiqua" pitchFamily="18" charset="0"/>
              </a:endParaRPr>
            </a:p>
          </p:txBody>
        </p:sp>
      </p:grpSp>
      <p:sp>
        <p:nvSpPr>
          <p:cNvPr id="167971" name="Rectangle 35"/>
          <p:cNvSpPr>
            <a:spLocks noChangeArrowheads="1"/>
          </p:cNvSpPr>
          <p:nvPr/>
        </p:nvSpPr>
        <p:spPr bwMode="auto">
          <a:xfrm>
            <a:off x="3048000" y="838200"/>
            <a:ext cx="1966885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Book Antiqua" pitchFamily="18" charset="0"/>
              </a:rPr>
              <a:t>Supply Locations</a:t>
            </a:r>
          </a:p>
        </p:txBody>
      </p:sp>
      <p:sp>
        <p:nvSpPr>
          <p:cNvPr id="167972" name="Rectangle 36"/>
          <p:cNvSpPr>
            <a:spLocks noChangeArrowheads="1"/>
          </p:cNvSpPr>
          <p:nvPr/>
        </p:nvSpPr>
        <p:spPr bwMode="auto">
          <a:xfrm>
            <a:off x="3448239" y="6003925"/>
            <a:ext cx="2114361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dirty="0">
                <a:latin typeface="Book Antiqua" pitchFamily="18" charset="0"/>
              </a:rPr>
              <a:t>Demand Locations</a:t>
            </a:r>
          </a:p>
        </p:txBody>
      </p:sp>
      <p:grpSp>
        <p:nvGrpSpPr>
          <p:cNvPr id="167973" name="Group 37"/>
          <p:cNvGrpSpPr>
            <a:grpSpLocks/>
          </p:cNvGrpSpPr>
          <p:nvPr/>
        </p:nvGrpSpPr>
        <p:grpSpPr bwMode="auto">
          <a:xfrm>
            <a:off x="1470025" y="1127127"/>
            <a:ext cx="5580063" cy="369888"/>
            <a:chOff x="926" y="710"/>
            <a:chExt cx="3515" cy="233"/>
          </a:xfrm>
        </p:grpSpPr>
        <p:sp>
          <p:nvSpPr>
            <p:cNvPr id="167974" name="Rectangle 38"/>
            <p:cNvSpPr>
              <a:spLocks noChangeArrowheads="1"/>
            </p:cNvSpPr>
            <p:nvPr/>
          </p:nvSpPr>
          <p:spPr bwMode="auto">
            <a:xfrm>
              <a:off x="926" y="710"/>
              <a:ext cx="3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 smtClean="0">
                  <a:solidFill>
                    <a:srgbClr val="CC3399"/>
                  </a:solidFill>
                  <a:latin typeface="Book Antiqua" pitchFamily="18" charset="0"/>
                </a:rPr>
                <a:t>100</a:t>
              </a:r>
              <a:endParaRPr lang="en-US" dirty="0">
                <a:solidFill>
                  <a:srgbClr val="CC3399"/>
                </a:solidFill>
                <a:latin typeface="Book Antiqua" pitchFamily="18" charset="0"/>
              </a:endParaRPr>
            </a:p>
          </p:txBody>
        </p:sp>
        <p:sp>
          <p:nvSpPr>
            <p:cNvPr id="167975" name="Rectangle 39"/>
            <p:cNvSpPr>
              <a:spLocks noChangeArrowheads="1"/>
            </p:cNvSpPr>
            <p:nvPr/>
          </p:nvSpPr>
          <p:spPr bwMode="auto">
            <a:xfrm>
              <a:off x="2606" y="710"/>
              <a:ext cx="3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 smtClean="0">
                  <a:solidFill>
                    <a:schemeClr val="accent2"/>
                  </a:solidFill>
                  <a:latin typeface="Book Antiqua" pitchFamily="18" charset="0"/>
                </a:rPr>
                <a:t>150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67976" name="Rectangle 40"/>
            <p:cNvSpPr>
              <a:spLocks noChangeArrowheads="1"/>
            </p:cNvSpPr>
            <p:nvPr/>
          </p:nvSpPr>
          <p:spPr bwMode="auto">
            <a:xfrm>
              <a:off x="4106" y="710"/>
              <a:ext cx="33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 smtClean="0">
                  <a:solidFill>
                    <a:srgbClr val="33CC33"/>
                  </a:solidFill>
                  <a:latin typeface="Book Antiqua" pitchFamily="18" charset="0"/>
                </a:rPr>
                <a:t>200</a:t>
              </a:r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167978" name="Text Box 42"/>
          <p:cNvSpPr txBox="1">
            <a:spLocks noChangeArrowheads="1"/>
          </p:cNvSpPr>
          <p:nvPr/>
        </p:nvSpPr>
        <p:spPr bwMode="auto">
          <a:xfrm>
            <a:off x="1" y="1524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Data for the Transportation Model </a:t>
            </a:r>
          </a:p>
        </p:txBody>
      </p:sp>
      <p:grpSp>
        <p:nvGrpSpPr>
          <p:cNvPr id="167979" name="Group 43"/>
          <p:cNvGrpSpPr>
            <a:grpSpLocks/>
          </p:cNvGrpSpPr>
          <p:nvPr/>
        </p:nvGrpSpPr>
        <p:grpSpPr bwMode="auto">
          <a:xfrm>
            <a:off x="1524000" y="5715000"/>
            <a:ext cx="5410200" cy="304800"/>
            <a:chOff x="960" y="3600"/>
            <a:chExt cx="3408" cy="192"/>
          </a:xfrm>
        </p:grpSpPr>
        <p:sp>
          <p:nvSpPr>
            <p:cNvPr id="167980" name="WordArt 44"/>
            <p:cNvSpPr>
              <a:spLocks noChangeArrowheads="1" noChangeShapeType="1" noTextEdit="1"/>
            </p:cNvSpPr>
            <p:nvPr/>
          </p:nvSpPr>
          <p:spPr bwMode="auto">
            <a:xfrm>
              <a:off x="960" y="360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Book Antiqua" pitchFamily="18" charset="0"/>
                </a:rPr>
                <a:t>170</a:t>
              </a:r>
              <a:endPara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67981" name="WordArt 45"/>
            <p:cNvSpPr>
              <a:spLocks noChangeArrowheads="1" noChangeShapeType="1" noTextEdit="1"/>
            </p:cNvSpPr>
            <p:nvPr/>
          </p:nvSpPr>
          <p:spPr bwMode="auto">
            <a:xfrm>
              <a:off x="4128" y="360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Book Antiqua" pitchFamily="18" charset="0"/>
                </a:rPr>
                <a:t>100</a:t>
              </a:r>
              <a:endPara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167982" name="WordArt 46"/>
            <p:cNvSpPr>
              <a:spLocks noChangeArrowheads="1" noChangeShapeType="1" noTextEdit="1"/>
            </p:cNvSpPr>
            <p:nvPr/>
          </p:nvSpPr>
          <p:spPr bwMode="auto">
            <a:xfrm>
              <a:off x="2544" y="3600"/>
              <a:ext cx="240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smtClean="0">
                  <a:ln w="12700">
                    <a:solidFill>
                      <a:srgbClr val="EAEAEA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/>
                    </a:outerShdw>
                  </a:effectLst>
                  <a:latin typeface="Book Antiqua" pitchFamily="18" charset="0"/>
                </a:rPr>
                <a:t>180</a:t>
              </a:r>
              <a:endPara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39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6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6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67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6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6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Text Box 3"/>
          <p:cNvSpPr txBox="1">
            <a:spLocks noChangeArrowheads="1"/>
          </p:cNvSpPr>
          <p:nvPr/>
        </p:nvSpPr>
        <p:spPr bwMode="auto">
          <a:xfrm>
            <a:off x="1" y="101025"/>
            <a:ext cx="91439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Transportation problem I : decision </a:t>
            </a:r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variables</a:t>
            </a:r>
            <a:endParaRPr lang="en-US" sz="3200" dirty="0">
              <a:latin typeface="Impact" pitchFamily="34" charset="0"/>
              <a:ea typeface="ＭＳ Ｐゴシック" pitchFamily="-65" charset="-128"/>
              <a:cs typeface="Impact" pitchFamily="34" charset="0"/>
            </a:endParaRPr>
          </a:p>
        </p:txBody>
      </p:sp>
      <p:sp>
        <p:nvSpPr>
          <p:cNvPr id="234500" name="Oval 4"/>
          <p:cNvSpPr>
            <a:spLocks noChangeArrowheads="1"/>
          </p:cNvSpPr>
          <p:nvPr/>
        </p:nvSpPr>
        <p:spPr bwMode="auto">
          <a:xfrm>
            <a:off x="838200" y="13716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1203325" y="1563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</a:p>
        </p:txBody>
      </p:sp>
      <p:sp>
        <p:nvSpPr>
          <p:cNvPr id="234502" name="Oval 6"/>
          <p:cNvSpPr>
            <a:spLocks noChangeArrowheads="1"/>
          </p:cNvSpPr>
          <p:nvPr/>
        </p:nvSpPr>
        <p:spPr bwMode="auto">
          <a:xfrm>
            <a:off x="838200" y="2819400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1219200" y="3048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34504" name="Oval 8"/>
          <p:cNvSpPr>
            <a:spLocks noChangeArrowheads="1"/>
          </p:cNvSpPr>
          <p:nvPr/>
        </p:nvSpPr>
        <p:spPr bwMode="auto">
          <a:xfrm>
            <a:off x="6950075" y="14081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7315200" y="16002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1</a:t>
            </a:r>
            <a:endParaRPr lang="en-US">
              <a:latin typeface="Book Antiqua" pitchFamily="18" charset="0"/>
            </a:endParaRPr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6873875" y="46085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7239000" y="48006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34508" name="Oval 12"/>
          <p:cNvSpPr>
            <a:spLocks noChangeArrowheads="1"/>
          </p:cNvSpPr>
          <p:nvPr/>
        </p:nvSpPr>
        <p:spPr bwMode="auto">
          <a:xfrm>
            <a:off x="930275" y="43799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1295400" y="4572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3</a:t>
            </a:r>
          </a:p>
        </p:txBody>
      </p:sp>
      <p:sp>
        <p:nvSpPr>
          <p:cNvPr id="234510" name="Line 14"/>
          <p:cNvSpPr>
            <a:spLocks noChangeShapeType="1"/>
          </p:cNvSpPr>
          <p:nvPr/>
        </p:nvSpPr>
        <p:spPr bwMode="auto">
          <a:xfrm>
            <a:off x="1905000" y="1752600"/>
            <a:ext cx="5029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1" name="Line 15"/>
          <p:cNvSpPr>
            <a:spLocks noChangeShapeType="1"/>
          </p:cNvSpPr>
          <p:nvPr/>
        </p:nvSpPr>
        <p:spPr bwMode="auto">
          <a:xfrm>
            <a:off x="1828800" y="2057400"/>
            <a:ext cx="51816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2" name="Line 16"/>
          <p:cNvSpPr>
            <a:spLocks noChangeShapeType="1"/>
          </p:cNvSpPr>
          <p:nvPr/>
        </p:nvSpPr>
        <p:spPr bwMode="auto">
          <a:xfrm flipV="1">
            <a:off x="1981200" y="2209800"/>
            <a:ext cx="510540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3" name="Line 17"/>
          <p:cNvSpPr>
            <a:spLocks noChangeShapeType="1"/>
          </p:cNvSpPr>
          <p:nvPr/>
        </p:nvSpPr>
        <p:spPr bwMode="auto">
          <a:xfrm>
            <a:off x="1981200" y="5029200"/>
            <a:ext cx="4876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4" name="Line 18"/>
          <p:cNvSpPr>
            <a:spLocks noChangeShapeType="1"/>
          </p:cNvSpPr>
          <p:nvPr/>
        </p:nvSpPr>
        <p:spPr bwMode="auto">
          <a:xfrm>
            <a:off x="1752600" y="2133600"/>
            <a:ext cx="52578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5" name="Line 19"/>
          <p:cNvSpPr>
            <a:spLocks noChangeShapeType="1"/>
          </p:cNvSpPr>
          <p:nvPr/>
        </p:nvSpPr>
        <p:spPr bwMode="auto">
          <a:xfrm flipV="1">
            <a:off x="1981200" y="3733800"/>
            <a:ext cx="5105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304800" y="1524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17" name="Text Box 21"/>
          <p:cNvSpPr txBox="1">
            <a:spLocks noChangeArrowheads="1"/>
          </p:cNvSpPr>
          <p:nvPr/>
        </p:nvSpPr>
        <p:spPr bwMode="auto">
          <a:xfrm>
            <a:off x="2286000" y="11430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18" name="Text Box 22"/>
          <p:cNvSpPr txBox="1">
            <a:spLocks noChangeArrowheads="1"/>
          </p:cNvSpPr>
          <p:nvPr/>
        </p:nvSpPr>
        <p:spPr bwMode="auto">
          <a:xfrm>
            <a:off x="1981200" y="16002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19" name="Oval 23"/>
          <p:cNvSpPr>
            <a:spLocks noChangeArrowheads="1"/>
          </p:cNvSpPr>
          <p:nvPr/>
        </p:nvSpPr>
        <p:spPr bwMode="auto">
          <a:xfrm>
            <a:off x="7026275" y="3008313"/>
            <a:ext cx="10668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20" name="Text Box 24"/>
          <p:cNvSpPr txBox="1">
            <a:spLocks noChangeArrowheads="1"/>
          </p:cNvSpPr>
          <p:nvPr/>
        </p:nvSpPr>
        <p:spPr bwMode="auto">
          <a:xfrm>
            <a:off x="7391400" y="32004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Book Antiqua" pitchFamily="18" charset="0"/>
              </a:rPr>
              <a:t>2</a:t>
            </a:r>
          </a:p>
        </p:txBody>
      </p:sp>
      <p:sp>
        <p:nvSpPr>
          <p:cNvPr id="234521" name="Text Box 25"/>
          <p:cNvSpPr txBox="1">
            <a:spLocks noChangeArrowheads="1"/>
          </p:cNvSpPr>
          <p:nvPr/>
        </p:nvSpPr>
        <p:spPr bwMode="auto">
          <a:xfrm>
            <a:off x="228600" y="30480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150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2" name="Text Box 26"/>
          <p:cNvSpPr txBox="1">
            <a:spLocks noChangeArrowheads="1"/>
          </p:cNvSpPr>
          <p:nvPr/>
        </p:nvSpPr>
        <p:spPr bwMode="auto">
          <a:xfrm>
            <a:off x="304800" y="4800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200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3" name="Text Box 27"/>
          <p:cNvSpPr txBox="1">
            <a:spLocks noChangeArrowheads="1"/>
          </p:cNvSpPr>
          <p:nvPr/>
        </p:nvSpPr>
        <p:spPr bwMode="auto">
          <a:xfrm>
            <a:off x="8001000" y="48768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100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4" name="Text Box 28"/>
          <p:cNvSpPr txBox="1">
            <a:spLocks noChangeArrowheads="1"/>
          </p:cNvSpPr>
          <p:nvPr/>
        </p:nvSpPr>
        <p:spPr bwMode="auto">
          <a:xfrm>
            <a:off x="8153400" y="32766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180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5" name="Text Box 29"/>
          <p:cNvSpPr txBox="1">
            <a:spLocks noChangeArrowheads="1"/>
          </p:cNvSpPr>
          <p:nvPr/>
        </p:nvSpPr>
        <p:spPr bwMode="auto">
          <a:xfrm>
            <a:off x="8001000" y="1676400"/>
            <a:ext cx="569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170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234526" name="Text Box 30"/>
          <p:cNvSpPr txBox="1">
            <a:spLocks noChangeArrowheads="1"/>
          </p:cNvSpPr>
          <p:nvPr/>
        </p:nvSpPr>
        <p:spPr bwMode="auto">
          <a:xfrm>
            <a:off x="1676400" y="2133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13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27" name="Line 31"/>
          <p:cNvSpPr>
            <a:spLocks noChangeShapeType="1"/>
          </p:cNvSpPr>
          <p:nvPr/>
        </p:nvSpPr>
        <p:spPr bwMode="auto">
          <a:xfrm>
            <a:off x="1905000" y="34290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28" name="Line 32"/>
          <p:cNvSpPr>
            <a:spLocks noChangeShapeType="1"/>
          </p:cNvSpPr>
          <p:nvPr/>
        </p:nvSpPr>
        <p:spPr bwMode="auto">
          <a:xfrm>
            <a:off x="1828800" y="3505200"/>
            <a:ext cx="51054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29" name="Line 33"/>
          <p:cNvSpPr>
            <a:spLocks noChangeShapeType="1"/>
          </p:cNvSpPr>
          <p:nvPr/>
        </p:nvSpPr>
        <p:spPr bwMode="auto">
          <a:xfrm flipV="1">
            <a:off x="1905000" y="1981200"/>
            <a:ext cx="51054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234530" name="Text Box 34"/>
          <p:cNvSpPr txBox="1">
            <a:spLocks noChangeArrowheads="1"/>
          </p:cNvSpPr>
          <p:nvPr/>
        </p:nvSpPr>
        <p:spPr bwMode="auto">
          <a:xfrm>
            <a:off x="1828800" y="25146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1" name="Text Box 35"/>
          <p:cNvSpPr txBox="1">
            <a:spLocks noChangeArrowheads="1"/>
          </p:cNvSpPr>
          <p:nvPr/>
        </p:nvSpPr>
        <p:spPr bwMode="auto">
          <a:xfrm>
            <a:off x="1981200" y="3962400"/>
            <a:ext cx="662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31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2" name="Text Box 36"/>
          <p:cNvSpPr txBox="1">
            <a:spLocks noChangeArrowheads="1"/>
          </p:cNvSpPr>
          <p:nvPr/>
        </p:nvSpPr>
        <p:spPr bwMode="auto">
          <a:xfrm>
            <a:off x="2743200" y="32004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3" name="Text Box 37"/>
          <p:cNvSpPr txBox="1">
            <a:spLocks noChangeArrowheads="1"/>
          </p:cNvSpPr>
          <p:nvPr/>
        </p:nvSpPr>
        <p:spPr bwMode="auto">
          <a:xfrm>
            <a:off x="2971800" y="4419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32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4" name="Text Box 38"/>
          <p:cNvSpPr txBox="1">
            <a:spLocks noChangeArrowheads="1"/>
          </p:cNvSpPr>
          <p:nvPr/>
        </p:nvSpPr>
        <p:spPr bwMode="auto">
          <a:xfrm>
            <a:off x="1905000" y="3429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23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34535" name="Text Box 39"/>
          <p:cNvSpPr txBox="1">
            <a:spLocks noChangeArrowheads="1"/>
          </p:cNvSpPr>
          <p:nvPr/>
        </p:nvSpPr>
        <p:spPr bwMode="auto">
          <a:xfrm>
            <a:off x="2057400" y="48768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3200" b="1" i="1" baseline="-25000">
                <a:solidFill>
                  <a:srgbClr val="FF0000"/>
                </a:solidFill>
                <a:latin typeface="Book Antiqua" pitchFamily="18" charset="0"/>
              </a:rPr>
              <a:t>33</a:t>
            </a:r>
            <a:endParaRPr lang="en-US" sz="3200" b="1" i="1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7515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-23446" y="101025"/>
            <a:ext cx="91281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3200" dirty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Transportation problem I : decision variables </a:t>
            </a: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106361" y="955431"/>
            <a:ext cx="8915400" cy="539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11</a:t>
            </a:r>
            <a:r>
              <a:rPr lang="en-US" altLang="en-US" sz="2400" dirty="0">
                <a:latin typeface="Book Antiqua" pitchFamily="18" charset="0"/>
              </a:rPr>
              <a:t> =  Volume of product sent from P1 to W1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12</a:t>
            </a:r>
            <a:r>
              <a:rPr lang="en-US" altLang="en-US" sz="2400" dirty="0">
                <a:latin typeface="Book Antiqua" pitchFamily="18" charset="0"/>
              </a:rPr>
              <a:t> =  Volume of product sent from P1 to W2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13</a:t>
            </a:r>
            <a:r>
              <a:rPr lang="en-US" altLang="en-US" sz="2400" dirty="0">
                <a:latin typeface="Book Antiqua" pitchFamily="18" charset="0"/>
              </a:rPr>
              <a:t> =  Volume of product sent from P1 to W3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21</a:t>
            </a:r>
            <a:r>
              <a:rPr lang="en-US" altLang="en-US" sz="2400" dirty="0">
                <a:latin typeface="Book Antiqua" pitchFamily="18" charset="0"/>
              </a:rPr>
              <a:t> =  Volume of product sent from P2 to W1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22</a:t>
            </a:r>
            <a:r>
              <a:rPr lang="en-US" altLang="en-US" sz="2400" dirty="0">
                <a:latin typeface="Book Antiqua" pitchFamily="18" charset="0"/>
              </a:rPr>
              <a:t> =  Volume of product sent from P2 to W2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23</a:t>
            </a:r>
            <a:r>
              <a:rPr lang="en-US" altLang="en-US" sz="2400" dirty="0">
                <a:latin typeface="Book Antiqua" pitchFamily="18" charset="0"/>
              </a:rPr>
              <a:t> =  Volume of product sent from P2 to W3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31</a:t>
            </a:r>
            <a:r>
              <a:rPr lang="en-US" altLang="en-US" sz="2400" dirty="0">
                <a:latin typeface="Book Antiqua" pitchFamily="18" charset="0"/>
              </a:rPr>
              <a:t> =  Volume of product sent from P3 to W1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32</a:t>
            </a:r>
            <a:r>
              <a:rPr lang="en-US" altLang="en-US" sz="2400" dirty="0">
                <a:latin typeface="Book Antiqua" pitchFamily="18" charset="0"/>
              </a:rPr>
              <a:t> =  Volume of product sent from P3 to W2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33</a:t>
            </a:r>
            <a:r>
              <a:rPr lang="en-US" altLang="en-US" sz="2400" dirty="0">
                <a:latin typeface="Book Antiqua" pitchFamily="18" charset="0"/>
              </a:rPr>
              <a:t> =  Volume of product sent from P3 to W3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>
                <a:latin typeface="Book Antiqua" pitchFamily="18" charset="0"/>
              </a:rPr>
              <a:t>M</a:t>
            </a:r>
            <a:r>
              <a:rPr lang="en-US" altLang="en-US" sz="2400" dirty="0" smtClean="0">
                <a:latin typeface="Book Antiqua" pitchFamily="18" charset="0"/>
              </a:rPr>
              <a:t>inimize  Z </a:t>
            </a:r>
            <a:r>
              <a:rPr lang="en-US" altLang="en-US" sz="2400" dirty="0">
                <a:latin typeface="Book Antiqua" pitchFamily="18" charset="0"/>
              </a:rPr>
              <a:t>= </a:t>
            </a:r>
            <a:r>
              <a:rPr lang="en-US" altLang="en-US" sz="2400" dirty="0" smtClean="0">
                <a:latin typeface="Book Antiqua" pitchFamily="18" charset="0"/>
              </a:rPr>
              <a:t>12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11</a:t>
            </a:r>
            <a:r>
              <a:rPr lang="en-US" altLang="en-US" sz="2400" dirty="0">
                <a:latin typeface="Book Antiqua" pitchFamily="18" charset="0"/>
              </a:rPr>
              <a:t> + </a:t>
            </a:r>
            <a:r>
              <a:rPr lang="en-US" altLang="en-US" sz="2400" dirty="0" smtClean="0">
                <a:latin typeface="Book Antiqua" pitchFamily="18" charset="0"/>
              </a:rPr>
              <a:t>11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12</a:t>
            </a:r>
            <a:r>
              <a:rPr lang="en-US" altLang="en-US" sz="2400" dirty="0">
                <a:latin typeface="Book Antiqua" pitchFamily="18" charset="0"/>
              </a:rPr>
              <a:t> +</a:t>
            </a:r>
            <a:r>
              <a:rPr lang="en-US" altLang="en-US" sz="2400" dirty="0" smtClean="0">
                <a:latin typeface="Book Antiqua" pitchFamily="18" charset="0"/>
              </a:rPr>
              <a:t>13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13</a:t>
            </a:r>
            <a:r>
              <a:rPr lang="en-US" altLang="en-US" sz="2400" dirty="0">
                <a:latin typeface="Book Antiqua" pitchFamily="18" charset="0"/>
              </a:rPr>
              <a:t> + 14 x</a:t>
            </a:r>
            <a:r>
              <a:rPr lang="en-US" altLang="en-US" sz="2400" baseline="-25000" dirty="0">
                <a:latin typeface="Book Antiqua" pitchFamily="18" charset="0"/>
              </a:rPr>
              <a:t>21</a:t>
            </a:r>
            <a:r>
              <a:rPr lang="en-US" altLang="en-US" sz="2400" dirty="0">
                <a:latin typeface="Book Antiqua" pitchFamily="18" charset="0"/>
              </a:rPr>
              <a:t> + 12 x</a:t>
            </a:r>
            <a:r>
              <a:rPr lang="en-US" altLang="en-US" sz="2400" baseline="-25000" dirty="0">
                <a:latin typeface="Book Antiqua" pitchFamily="18" charset="0"/>
              </a:rPr>
              <a:t>22</a:t>
            </a:r>
            <a:r>
              <a:rPr lang="en-US" altLang="en-US" sz="2400" dirty="0">
                <a:latin typeface="Book Antiqua" pitchFamily="18" charset="0"/>
              </a:rPr>
              <a:t> +</a:t>
            </a:r>
            <a:r>
              <a:rPr lang="en-US" altLang="en-US" sz="2400" dirty="0" smtClean="0">
                <a:latin typeface="Book Antiqua" pitchFamily="18" charset="0"/>
              </a:rPr>
              <a:t>16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23</a:t>
            </a:r>
            <a:r>
              <a:rPr lang="en-US" altLang="en-US" sz="2400" dirty="0">
                <a:latin typeface="Book Antiqua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400" dirty="0" smtClean="0">
                <a:latin typeface="Book Antiqua" pitchFamily="18" charset="0"/>
              </a:rPr>
              <a:t>                          +15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31</a:t>
            </a:r>
            <a:r>
              <a:rPr lang="en-US" altLang="en-US" sz="2400" dirty="0">
                <a:latin typeface="Book Antiqua" pitchFamily="18" charset="0"/>
              </a:rPr>
              <a:t> + </a:t>
            </a:r>
            <a:r>
              <a:rPr lang="en-US" altLang="en-US" sz="2400" dirty="0" smtClean="0">
                <a:latin typeface="Book Antiqua" pitchFamily="18" charset="0"/>
              </a:rPr>
              <a:t>11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32</a:t>
            </a:r>
            <a:r>
              <a:rPr lang="en-US" altLang="en-US" sz="2400" dirty="0">
                <a:latin typeface="Book Antiqua" pitchFamily="18" charset="0"/>
              </a:rPr>
              <a:t> +</a:t>
            </a:r>
            <a:r>
              <a:rPr lang="en-US" altLang="en-US" sz="2400" dirty="0" smtClean="0">
                <a:latin typeface="Book Antiqua" pitchFamily="18" charset="0"/>
              </a:rPr>
              <a:t>12 </a:t>
            </a:r>
            <a:r>
              <a:rPr lang="en-US" altLang="en-US" sz="2400" dirty="0">
                <a:latin typeface="Book Antiqua" pitchFamily="18" charset="0"/>
              </a:rPr>
              <a:t>x</a:t>
            </a:r>
            <a:r>
              <a:rPr lang="en-US" altLang="en-US" sz="2400" baseline="-25000" dirty="0">
                <a:latin typeface="Book Antiqua" pitchFamily="18" charset="0"/>
              </a:rPr>
              <a:t>33</a:t>
            </a:r>
            <a:r>
              <a:rPr lang="en-US" altLang="en-US" sz="2400" dirty="0">
                <a:latin typeface="Book Antiqu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528615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17585" y="-76200"/>
            <a:ext cx="91264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Impact" panose="020B0806030902050204" pitchFamily="34" charset="0"/>
              </a:rPr>
              <a:t>Transportation problem I : supply and demand </a:t>
            </a:r>
            <a:r>
              <a:rPr lang="en-US" sz="2800" dirty="0" smtClean="0">
                <a:latin typeface="Impact" panose="020B0806030902050204" pitchFamily="34" charset="0"/>
              </a:rPr>
              <a:t>constraints: equal only of Total S = Total D </a:t>
            </a:r>
            <a:endParaRPr lang="en-US" sz="2800" dirty="0">
              <a:latin typeface="Impact" panose="020B0806030902050204" pitchFamily="34" charset="0"/>
            </a:endParaRP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89754" y="1142999"/>
            <a:ext cx="8915400" cy="511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=150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= 200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170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180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=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latin typeface="Book Antiqua" pitchFamily="18" charset="0"/>
              </a:rPr>
              <a:t>11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21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22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33</a:t>
            </a:r>
            <a:r>
              <a:rPr lang="en-US" altLang="en-US" sz="2800" b="1" i="1" dirty="0">
                <a:latin typeface="Book Antiqua" pitchFamily="18" charset="0"/>
              </a:rPr>
              <a:t>   </a:t>
            </a:r>
            <a:r>
              <a:rPr lang="en-US" altLang="en-US" sz="2800" b="1" i="1" dirty="0">
                <a:latin typeface="Book Antiqua" pitchFamily="18" charset="0"/>
                <a:sym typeface="Symbol" pitchFamily="18" charset="2"/>
              </a:rPr>
              <a:t>  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5718757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17585" y="-76200"/>
            <a:ext cx="91264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Impact" panose="020B0806030902050204" pitchFamily="34" charset="0"/>
                <a:cs typeface="Arial" pitchFamily="34" charset="0"/>
              </a:rPr>
              <a:t>Transportation problem I : supply and demand </a:t>
            </a:r>
            <a:r>
              <a:rPr lang="en-US" sz="2800" dirty="0" smtClean="0">
                <a:latin typeface="Impact" panose="020B0806030902050204" pitchFamily="34" charset="0"/>
                <a:cs typeface="Arial" pitchFamily="34" charset="0"/>
              </a:rPr>
              <a:t>constraints: </a:t>
            </a:r>
            <a:r>
              <a:rPr lang="en-US" altLang="en-US" sz="2800" dirty="0" smtClean="0">
                <a:latin typeface="Impact" panose="020B0806030902050204" pitchFamily="34" charset="0"/>
                <a:cs typeface="Arial" pitchFamily="34" charset="0"/>
                <a:sym typeface="Symbol" pitchFamily="18" charset="2"/>
              </a:rPr>
              <a:t>≤ for S, ≥ for D always correct</a:t>
            </a:r>
            <a:endParaRPr lang="en-US" sz="2800" dirty="0">
              <a:latin typeface="Impact" panose="020B0806030902050204" pitchFamily="34" charset="0"/>
              <a:cs typeface="Arial" pitchFamily="34" charset="0"/>
            </a:endParaRP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89754" y="1142999"/>
            <a:ext cx="8915400" cy="511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≤ 100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≤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150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+  x</a:t>
            </a:r>
            <a:r>
              <a:rPr lang="en-US" altLang="en-US" sz="2800" b="1" i="1" baseline="-25000" dirty="0">
                <a:solidFill>
                  <a:srgbClr val="C00000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altLang="en-US" sz="2800" b="1" i="1" dirty="0" smtClean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≤ </a:t>
            </a:r>
            <a:r>
              <a:rPr lang="en-US" altLang="en-US" sz="2800" b="1" i="1" dirty="0">
                <a:solidFill>
                  <a:srgbClr val="C00000"/>
                </a:solidFill>
                <a:latin typeface="Book Antiqua" pitchFamily="18" charset="0"/>
                <a:sym typeface="Symbol" pitchFamily="18" charset="2"/>
              </a:rPr>
              <a:t>200</a:t>
            </a:r>
            <a:endParaRPr lang="en-US" altLang="en-US" sz="2800" b="1" i="1" dirty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31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≥ 170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32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≥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180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13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+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23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+ x</a:t>
            </a:r>
            <a:r>
              <a:rPr lang="en-US" altLang="en-US" sz="2800" b="1" i="1" baseline="-25000" dirty="0">
                <a:solidFill>
                  <a:srgbClr val="000078"/>
                </a:solidFill>
                <a:latin typeface="Book Antiqua" pitchFamily="18" charset="0"/>
              </a:rPr>
              <a:t>33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</a:rPr>
              <a:t>  </a:t>
            </a:r>
            <a:r>
              <a:rPr lang="en-US" altLang="en-US" sz="2800" b="1" i="1" dirty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 ≥ </a:t>
            </a:r>
            <a:r>
              <a:rPr lang="en-US" altLang="en-US" sz="2800" b="1" i="1" dirty="0" smtClean="0">
                <a:solidFill>
                  <a:srgbClr val="000078"/>
                </a:solidFill>
                <a:latin typeface="Book Antiqua" pitchFamily="18" charset="0"/>
                <a:sym typeface="Symbol" pitchFamily="18" charset="2"/>
              </a:rPr>
              <a:t>100</a:t>
            </a:r>
            <a:endParaRPr lang="en-US" altLang="en-US" sz="2800" b="1" i="1" dirty="0">
              <a:solidFill>
                <a:srgbClr val="000078"/>
              </a:solidFill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2800" b="1" i="1" dirty="0">
                <a:latin typeface="Book Antiqua" pitchFamily="18" charset="0"/>
              </a:rPr>
              <a:t>x</a:t>
            </a:r>
            <a:r>
              <a:rPr lang="en-US" altLang="en-US" sz="2800" b="1" i="1" baseline="-25000" dirty="0">
                <a:latin typeface="Book Antiqua" pitchFamily="18" charset="0"/>
              </a:rPr>
              <a:t>11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13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21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22</a:t>
            </a:r>
            <a:r>
              <a:rPr lang="en-US" altLang="en-US" sz="2800" b="1" i="1" dirty="0">
                <a:latin typeface="Book Antiqua" pitchFamily="18" charset="0"/>
              </a:rPr>
              <a:t>,  x</a:t>
            </a:r>
            <a:r>
              <a:rPr lang="en-US" altLang="en-US" sz="2800" b="1" i="1" baseline="-25000" dirty="0">
                <a:latin typeface="Book Antiqua" pitchFamily="18" charset="0"/>
              </a:rPr>
              <a:t>23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31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32</a:t>
            </a:r>
            <a:r>
              <a:rPr lang="en-US" altLang="en-US" sz="2800" b="1" i="1" dirty="0">
                <a:latin typeface="Book Antiqua" pitchFamily="18" charset="0"/>
              </a:rPr>
              <a:t>, x</a:t>
            </a:r>
            <a:r>
              <a:rPr lang="en-US" altLang="en-US" sz="2800" b="1" i="1" baseline="-25000" dirty="0">
                <a:latin typeface="Book Antiqua" pitchFamily="18" charset="0"/>
              </a:rPr>
              <a:t>33</a:t>
            </a:r>
            <a:r>
              <a:rPr lang="en-US" altLang="en-US" sz="2800" b="1" i="1" dirty="0">
                <a:latin typeface="Book Antiqua" pitchFamily="18" charset="0"/>
              </a:rPr>
              <a:t>   </a:t>
            </a:r>
            <a:r>
              <a:rPr lang="en-US" altLang="en-US" sz="2800" b="1" i="1" dirty="0">
                <a:latin typeface="Book Antiqua" pitchFamily="18" charset="0"/>
                <a:sym typeface="Symbol" pitchFamily="18" charset="2"/>
              </a:rPr>
              <a:t>   0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en-US" altLang="en-US" sz="2800" b="1" i="1" dirty="0"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7374355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10102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latin typeface="Impact" panose="020B0806030902050204" pitchFamily="34" charset="0"/>
              </a:rPr>
              <a:t>Origins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438400" y="1065213"/>
            <a:ext cx="67056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We have a set of </a:t>
            </a:r>
            <a:r>
              <a:rPr lang="en-US" b="1">
                <a:latin typeface="Book Antiqua" pitchFamily="18" charset="0"/>
              </a:rPr>
              <a:t>ORIGINs</a:t>
            </a:r>
          </a:p>
          <a:p>
            <a:r>
              <a:rPr lang="en-US" sz="2800">
                <a:latin typeface="Book Antiqua" pitchFamily="18" charset="0"/>
              </a:rPr>
              <a:t>Origin Definition: A source of material</a:t>
            </a:r>
          </a:p>
          <a:p>
            <a:endParaRPr lang="en-US" b="1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- A set of Manufacturing</a:t>
            </a:r>
            <a:r>
              <a:rPr lang="en-US" b="1">
                <a:latin typeface="Book Antiqua" pitchFamily="18" charset="0"/>
              </a:rPr>
              <a:t> </a:t>
            </a:r>
            <a:r>
              <a:rPr lang="en-US">
                <a:latin typeface="Book Antiqua" pitchFamily="18" charset="0"/>
              </a:rPr>
              <a:t>Plants</a:t>
            </a:r>
          </a:p>
          <a:p>
            <a:r>
              <a:rPr lang="en-US">
                <a:latin typeface="Book Antiqua" pitchFamily="18" charset="0"/>
              </a:rPr>
              <a:t>- A set of Suppliers</a:t>
            </a:r>
          </a:p>
          <a:p>
            <a:r>
              <a:rPr lang="en-US">
                <a:latin typeface="Book Antiqua" pitchFamily="18" charset="0"/>
              </a:rPr>
              <a:t>- A set of Warehouses</a:t>
            </a:r>
          </a:p>
          <a:p>
            <a:r>
              <a:rPr lang="en-US">
                <a:latin typeface="Book Antiqua" pitchFamily="18" charset="0"/>
              </a:rPr>
              <a:t>- A set of Distribution Centers (DC)</a:t>
            </a:r>
          </a:p>
          <a:p>
            <a:pPr lvl="1">
              <a:buFont typeface="Monotype Sorts" pitchFamily="2" charset="2"/>
              <a:buNone/>
            </a:pPr>
            <a:endParaRPr lang="en-US" sz="2800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In general we refer to them as Origins</a:t>
            </a:r>
          </a:p>
        </p:txBody>
      </p:sp>
      <p:grpSp>
        <p:nvGrpSpPr>
          <p:cNvPr id="37905" name="Group 17"/>
          <p:cNvGrpSpPr>
            <a:grpSpLocks/>
          </p:cNvGrpSpPr>
          <p:nvPr/>
        </p:nvGrpSpPr>
        <p:grpSpPr bwMode="auto">
          <a:xfrm>
            <a:off x="762000" y="1066800"/>
            <a:ext cx="685800" cy="5334000"/>
            <a:chOff x="480" y="672"/>
            <a:chExt cx="432" cy="3360"/>
          </a:xfrm>
        </p:grpSpPr>
        <p:sp>
          <p:nvSpPr>
            <p:cNvPr id="37893" name="Oval 5"/>
            <p:cNvSpPr>
              <a:spLocks noChangeArrowheads="1"/>
            </p:cNvSpPr>
            <p:nvPr/>
          </p:nvSpPr>
          <p:spPr bwMode="auto">
            <a:xfrm>
              <a:off x="508" y="364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m</a:t>
              </a:r>
            </a:p>
          </p:txBody>
        </p:sp>
        <p:sp>
          <p:nvSpPr>
            <p:cNvPr id="37894" name="Oval 6"/>
            <p:cNvSpPr>
              <a:spLocks noChangeArrowheads="1"/>
            </p:cNvSpPr>
            <p:nvPr/>
          </p:nvSpPr>
          <p:spPr bwMode="auto">
            <a:xfrm>
              <a:off x="480" y="3024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5" name="Oval 7"/>
            <p:cNvSpPr>
              <a:spLocks noChangeArrowheads="1"/>
            </p:cNvSpPr>
            <p:nvPr/>
          </p:nvSpPr>
          <p:spPr bwMode="auto">
            <a:xfrm>
              <a:off x="480" y="2448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6" name="Oval 8"/>
            <p:cNvSpPr>
              <a:spLocks noChangeArrowheads="1"/>
            </p:cNvSpPr>
            <p:nvPr/>
          </p:nvSpPr>
          <p:spPr bwMode="auto">
            <a:xfrm>
              <a:off x="480" y="1824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7" name="Oval 9"/>
            <p:cNvSpPr>
              <a:spLocks noChangeArrowheads="1"/>
            </p:cNvSpPr>
            <p:nvPr/>
          </p:nvSpPr>
          <p:spPr bwMode="auto">
            <a:xfrm>
              <a:off x="480" y="1200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8" name="Oval 10"/>
            <p:cNvSpPr>
              <a:spLocks noChangeArrowheads="1"/>
            </p:cNvSpPr>
            <p:nvPr/>
          </p:nvSpPr>
          <p:spPr bwMode="auto">
            <a:xfrm>
              <a:off x="480" y="672"/>
              <a:ext cx="40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899" name="Text Box 11"/>
            <p:cNvSpPr txBox="1">
              <a:spLocks noChangeArrowheads="1"/>
            </p:cNvSpPr>
            <p:nvPr/>
          </p:nvSpPr>
          <p:spPr bwMode="auto">
            <a:xfrm>
              <a:off x="566" y="74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7900" name="Text Box 12"/>
            <p:cNvSpPr txBox="1">
              <a:spLocks noChangeArrowheads="1"/>
            </p:cNvSpPr>
            <p:nvPr/>
          </p:nvSpPr>
          <p:spPr bwMode="auto">
            <a:xfrm>
              <a:off x="566" y="127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7901" name="Text Box 13"/>
            <p:cNvSpPr txBox="1">
              <a:spLocks noChangeArrowheads="1"/>
            </p:cNvSpPr>
            <p:nvPr/>
          </p:nvSpPr>
          <p:spPr bwMode="auto">
            <a:xfrm>
              <a:off x="566" y="2426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</a:t>
              </a:r>
            </a:p>
          </p:txBody>
        </p:sp>
      </p:grp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304800" y="914400"/>
            <a:ext cx="449263" cy="546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1</a:t>
            </a:r>
            <a:endParaRPr lang="en-US">
              <a:latin typeface="Times New Roman" pitchFamily="18" charset="0"/>
            </a:endParaRPr>
          </a:p>
          <a:p>
            <a:endParaRPr lang="en-US"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2</a:t>
            </a: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i</a:t>
            </a: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endParaRPr lang="en-US" i="1" baseline="-25000">
              <a:latin typeface="Times New Roman" pitchFamily="18" charset="0"/>
            </a:endParaRPr>
          </a:p>
          <a:p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m</a:t>
            </a:r>
          </a:p>
          <a:p>
            <a:endParaRPr lang="en-US" i="1" baseline="-25000">
              <a:latin typeface="Times New Roman" pitchFamily="18" charset="0"/>
            </a:endParaRP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2590800" y="5305425"/>
            <a:ext cx="6553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Book Antiqua" pitchFamily="18" charset="0"/>
              </a:rPr>
              <a:t>There are</a:t>
            </a:r>
            <a:r>
              <a:rPr lang="en-US" i="1">
                <a:latin typeface="Book Antiqua" pitchFamily="18" charset="0"/>
              </a:rPr>
              <a:t> m </a:t>
            </a:r>
            <a:r>
              <a:rPr lang="en-US">
                <a:latin typeface="Book Antiqua" pitchFamily="18" charset="0"/>
              </a:rPr>
              <a:t>origins</a:t>
            </a:r>
            <a:r>
              <a:rPr lang="en-US" i="1">
                <a:latin typeface="Book Antiqua" pitchFamily="18" charset="0"/>
              </a:rPr>
              <a:t> i=1,2, ………., m</a:t>
            </a:r>
            <a:endParaRPr lang="en-US">
              <a:latin typeface="Book Antiqua" pitchFamily="18" charset="0"/>
            </a:endParaRPr>
          </a:p>
          <a:p>
            <a:endParaRPr lang="en-US">
              <a:latin typeface="Book Antiqua" pitchFamily="18" charset="0"/>
            </a:endParaRPr>
          </a:p>
          <a:p>
            <a:r>
              <a:rPr lang="en-US">
                <a:latin typeface="Book Antiqua" pitchFamily="18" charset="0"/>
              </a:rPr>
              <a:t>Each origin</a:t>
            </a:r>
            <a:r>
              <a:rPr lang="en-US" i="1">
                <a:latin typeface="Book Antiqua" pitchFamily="18" charset="0"/>
              </a:rPr>
              <a:t> i</a:t>
            </a:r>
            <a:r>
              <a:rPr lang="en-US">
                <a:latin typeface="Book Antiqua" pitchFamily="18" charset="0"/>
              </a:rPr>
              <a:t> has a supply of </a:t>
            </a:r>
            <a:r>
              <a:rPr lang="en-US" i="1">
                <a:latin typeface="Book Antiqua" pitchFamily="18" charset="0"/>
              </a:rPr>
              <a:t>s</a:t>
            </a:r>
            <a:r>
              <a:rPr lang="en-US" i="1" baseline="-25000">
                <a:latin typeface="Book Antiqua" pitchFamily="18" charset="0"/>
              </a:rPr>
              <a:t>i</a:t>
            </a:r>
          </a:p>
          <a:p>
            <a:endParaRPr lang="en-US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338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903" grpId="0" autoUpdateAnimBg="0"/>
      <p:bldP spid="37904" grpId="0" autoUpdateAnimBg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13445</TotalTime>
  <Words>1174</Words>
  <Application>Microsoft Office PowerPoint</Application>
  <PresentationFormat>On-screen Show (4:3)</PresentationFormat>
  <Paragraphs>311</Paragraphs>
  <Slides>27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Lean Thinking Final.ppt</vt:lpstr>
      <vt:lpstr>1_Lean Thinking Final</vt:lpstr>
      <vt:lpstr>Lean Thinking Final</vt:lpstr>
      <vt:lpstr>2_Lean Thinking Final</vt:lpstr>
      <vt:lpstr>Clip</vt:lpstr>
      <vt:lpstr>Equation</vt:lpstr>
      <vt:lpstr>Worksheet</vt:lpstr>
      <vt:lpstr>Transportation Problem  and Related Topics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343</cp:revision>
  <dcterms:created xsi:type="dcterms:W3CDTF">2008-11-22T01:06:20Z</dcterms:created>
  <dcterms:modified xsi:type="dcterms:W3CDTF">2013-09-03T06:54:50Z</dcterms:modified>
</cp:coreProperties>
</file>