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20"/>
  </p:notesMasterIdLst>
  <p:handoutMasterIdLst>
    <p:handoutMasterId r:id="rId21"/>
  </p:handoutMasterIdLst>
  <p:sldIdLst>
    <p:sldId id="625" r:id="rId7"/>
    <p:sldId id="637" r:id="rId8"/>
    <p:sldId id="638" r:id="rId9"/>
    <p:sldId id="639" r:id="rId10"/>
    <p:sldId id="678" r:id="rId11"/>
    <p:sldId id="679" r:id="rId12"/>
    <p:sldId id="630" r:id="rId13"/>
    <p:sldId id="631" r:id="rId14"/>
    <p:sldId id="632" r:id="rId15"/>
    <p:sldId id="633" r:id="rId16"/>
    <p:sldId id="634" r:id="rId17"/>
    <p:sldId id="635" r:id="rId18"/>
    <p:sldId id="636" r:id="rId19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  <p:cmAuthor id="3" name="Asef-Vaziri , Ardavan" initials="A,A" lastIdx="1" clrIdx="2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A80000"/>
    <a:srgbClr val="000000"/>
    <a:srgbClr val="AA0000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1657" autoAdjust="0"/>
  </p:normalViewPr>
  <p:slideViewPr>
    <p:cSldViewPr>
      <p:cViewPr varScale="1">
        <p:scale>
          <a:sx n="101" d="100"/>
          <a:sy n="101" d="100"/>
        </p:scale>
        <p:origin x="828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656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5-11-02T20:57:11.1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5/2/2021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74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257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7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Throughput – Capacity Waste Factor or Improvement Potential.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13" Type="http://schemas.openxmlformats.org/officeDocument/2006/relationships/image" Target="../media/image7.emf"/><Relationship Id="rId18" Type="http://schemas.openxmlformats.org/officeDocument/2006/relationships/package" Target="../embeddings/Microsoft_Excel_Worksheet7.xlsx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1.emf"/><Relationship Id="rId7" Type="http://schemas.openxmlformats.org/officeDocument/2006/relationships/image" Target="../media/image4.emf"/><Relationship Id="rId12" Type="http://schemas.openxmlformats.org/officeDocument/2006/relationships/package" Target="../embeddings/Microsoft_Excel_Worksheet4.xlsx"/><Relationship Id="rId1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6" Type="http://schemas.openxmlformats.org/officeDocument/2006/relationships/package" Target="../embeddings/Microsoft_Excel_Worksheet6.xlsx"/><Relationship Id="rId20" Type="http://schemas.openxmlformats.org/officeDocument/2006/relationships/package" Target="../embeddings/Microsoft_Excel_Worksheet8.xlsx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1.xlsx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package" Target="../embeddings/Microsoft_Excel_Worksheet3.xlsx"/><Relationship Id="rId19" Type="http://schemas.openxmlformats.org/officeDocument/2006/relationships/image" Target="../media/image10.emf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5.emf"/><Relationship Id="rId14" Type="http://schemas.openxmlformats.org/officeDocument/2006/relationships/package" Target="../embeddings/Microsoft_Excel_Worksheet5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Throughput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Capacity Waste Factor 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or 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Capacity Improvement Potential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Theoretical and Effective Capacity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76400" y="6324600"/>
            <a:ext cx="9143999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dirty="0">
                <a:solidFill>
                  <a:schemeClr val="bg1"/>
                </a:solidFill>
                <a:latin typeface="Impact" panose="020B0806030902050204" pitchFamily="34" charset="0"/>
              </a:rPr>
              <a:t>Based on the book:  Managing Business Process Flows</a:t>
            </a: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75252"/>
            <a:ext cx="12192000" cy="5638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The theoretical unit loads for an aggregate policy (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combination</a:t>
            </a:r>
            <a:r>
              <a:rPr lang="en-US" sz="2400" dirty="0">
                <a:latin typeface="Book Antiqua" panose="02040602050305030304" pitchFamily="18" charset="0"/>
              </a:rPr>
              <a:t> of all policies) in a law firm are: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4 hours </a:t>
            </a:r>
            <a:r>
              <a:rPr lang="en-US" sz="2400" dirty="0">
                <a:latin typeface="Book Antiqua" panose="02040602050305030304" pitchFamily="18" charset="0"/>
              </a:rPr>
              <a:t>of Resource 1,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3 hours</a:t>
            </a:r>
            <a:r>
              <a:rPr lang="en-US" sz="2400" dirty="0">
                <a:latin typeface="Book Antiqua" panose="02040602050305030304" pitchFamily="18" charset="0"/>
              </a:rPr>
              <a:t> of Resource 2, and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2 hours</a:t>
            </a:r>
            <a:r>
              <a:rPr lang="en-US" sz="2400" dirty="0">
                <a:latin typeface="Book Antiqua" panose="02040602050305030304" pitchFamily="18" charset="0"/>
              </a:rPr>
              <a:t> of Resource 3. Capacity waste factor for resources 1 to 3 is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0.3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0.1</a:t>
            </a:r>
            <a:r>
              <a:rPr lang="en-US" sz="2400" dirty="0">
                <a:latin typeface="Book Antiqua" panose="02040602050305030304" pitchFamily="18" charset="0"/>
              </a:rPr>
              <a:t>, and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0.3</a:t>
            </a:r>
            <a:r>
              <a:rPr lang="en-US" sz="2400" dirty="0">
                <a:latin typeface="Book Antiqua" panose="02040602050305030304" pitchFamily="18" charset="0"/>
              </a:rPr>
              <a:t>, respectively. Utilization of the bottleneck resource is 0.8. There are 8 working hours per day.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1. Compute the VERY theoretical flow time for an aggregate product.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4+3+2 = 9 hours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2. Compute the theoretical flow time for an aggregate product.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4/(1-0.3) + 3/(1-0.1)  +2/(1-0.3) =  4/0.7+3/0.9+2/0.7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= 5.71+3.33+ 2.86 = 11.9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What is the average CWF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UL(1-CWF) = ThUL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11.9(1-CWF) = 9 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 11.9-9 = 11.9CWF  CWF = 0.24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457200" indent="-457200">
              <a:buNone/>
            </a:pP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Second Example on CWF</a:t>
            </a:r>
          </a:p>
        </p:txBody>
      </p:sp>
    </p:spTree>
    <p:extLst>
      <p:ext uri="{BB962C8B-B14F-4D97-AF65-F5344CB8AC3E}">
        <p14:creationId xmlns:p14="http://schemas.microsoft.com/office/powerpoint/2010/main" val="31000326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190" y="762000"/>
            <a:ext cx="12168809" cy="5638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3. Compute the daily theoretical capacity of the process.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Min(1/4,1/3,1/2) = 1/4 per hour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8(1/4) = 2 per day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4. Compute the daily capacity of the process.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Min(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1/5.71</a:t>
            </a:r>
            <a:r>
              <a:rPr lang="en-US" sz="2400" dirty="0">
                <a:latin typeface="Book Antiqua" panose="02040602050305030304" pitchFamily="18" charset="0"/>
              </a:rPr>
              <a:t>,1/3.33,1/2.86) = Min(0.175, 0.3, 0.35) =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0.175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 /hr.</a:t>
            </a:r>
            <a:r>
              <a:rPr lang="en-US" sz="2400" dirty="0">
                <a:latin typeface="Book Antiqua" panose="02040602050305030304" pitchFamily="18" charset="0"/>
              </a:rPr>
              <a:t>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Min[1/(4/0.7),1/(3/0.9), 1/(2/0.7)]=Min(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0.7/4</a:t>
            </a:r>
            <a:r>
              <a:rPr lang="en-US" sz="2400" dirty="0">
                <a:latin typeface="Book Antiqua" panose="02040602050305030304" pitchFamily="18" charset="0"/>
              </a:rPr>
              <a:t>,0.9/3,0.7/2) =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0.175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 /hr.</a:t>
            </a:r>
            <a:r>
              <a:rPr lang="en-US" sz="2400" dirty="0">
                <a:latin typeface="Book Antiqua" panose="02040602050305030304" pitchFamily="18" charset="0"/>
              </a:rPr>
              <a:t>  or 8(0.175)= 1.4  per day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5. Compute the cycle time.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1/1.4  = 0.7143 day or 8(0.7143) = 5.71  hour OR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1/0.175  = 5.71  hour OR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1/(1/5.71) = 5.71  hour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6. Compute the throughput per day if process utilization is 80%.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Capacity = 1.4 per day U=0.8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Second Example on Throughput Part 2a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6478304" y="5759307"/>
              <a:ext cx="360" cy="3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66424" y="5747427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87248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 = R/Rp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0.8 </a:t>
            </a:r>
            <a:r>
              <a:rPr lang="en-US" sz="2400" dirty="0">
                <a:latin typeface="Book Antiqua" panose="02040602050305030304" pitchFamily="18" charset="0"/>
              </a:rPr>
              <a:t>=  R/1.4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R = 1.12 per day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7. Compute the takt time.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TT =1/R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TT=1/1.12  = 0.893 day OR 8(0.893) = 7.14 hours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8. Compute the utilization of the most utilized resource.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The problem has already said that the utilization of the process is 0.8. That is the utilization of the most utilized resource. That is utilization of the bottleneck.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9. Compute the utilization of the least utilized resource.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The three resources have capacity of 0.175, 0.3, 0.35  per hour OR   1.4, 2.4, 2.8 per day.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Second Example on Throughput Part 2a</a:t>
            </a:r>
          </a:p>
        </p:txBody>
      </p:sp>
    </p:spTree>
    <p:extLst>
      <p:ext uri="{BB962C8B-B14F-4D97-AF65-F5344CB8AC3E}">
        <p14:creationId xmlns:p14="http://schemas.microsoft.com/office/powerpoint/2010/main" val="41180354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Throughput is 1.12 per day.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U1 = 1.12/ 1.4 =0.8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U2 = 1.12/ 2.4 =0.47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U3 = 1.12/2.8 =  0.4</a:t>
            </a:r>
            <a:br>
              <a:rPr lang="en-US" sz="2400" dirty="0">
                <a:latin typeface="Book Antiqua" panose="02040602050305030304" pitchFamily="18" charset="0"/>
              </a:rPr>
            </a:br>
            <a:r>
              <a:rPr lang="en-US" sz="2400" dirty="0">
                <a:latin typeface="Book Antiqua" panose="02040602050305030304" pitchFamily="18" charset="0"/>
              </a:rPr>
              <a:t>10. On average how many flow units are with the resources (in the processors)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There are three resources with U1 = 0.8,  U2=0.47 ,  U3 = 0.4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0.8+0.47+0.4 = 1.67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11. Suppose the number of flow units in all the waiting lines are 10 units. Compute the flow time. (A day is 8 hours.)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R = 1.12 per day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I = 1.67+10 = 11.67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RT = I 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 1.12T = 11.67  </a:t>
            </a:r>
            <a:r>
              <a:rPr lang="en-US" sz="2400" dirty="0">
                <a:latin typeface="Book Antiqua" panose="02040602050305030304" pitchFamily="18" charset="0"/>
              </a:rPr>
              <a:t>T = 11.67/1.12 = 10.42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Second Example on Throughput Part 2a</a:t>
            </a:r>
          </a:p>
        </p:txBody>
      </p:sp>
    </p:spTree>
    <p:extLst>
      <p:ext uri="{BB962C8B-B14F-4D97-AF65-F5344CB8AC3E}">
        <p14:creationId xmlns:p14="http://schemas.microsoft.com/office/powerpoint/2010/main" val="19980623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25808"/>
            <a:ext cx="12192000" cy="755134"/>
          </a:xfrm>
        </p:spPr>
        <p:txBody>
          <a:bodyPr/>
          <a:lstStyle/>
          <a:p>
            <a:r>
              <a:rPr lang="en-US" dirty="0"/>
              <a:t>ThCap, Cap, VThT, ThT, T, CWF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666" y="805402"/>
            <a:ext cx="87223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Unit Load, Activity time (Tp) </a:t>
            </a:r>
          </a:p>
          <a:p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Capacity is computed based on the Unit Load </a:t>
            </a:r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Rp=c/Tp</a:t>
            </a:r>
            <a:endParaRPr lang="en-US" sz="2000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Theoretical Flow Time is computed based on Activity Time (Tp)</a:t>
            </a:r>
          </a:p>
          <a:p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Then What is Flow Time?</a:t>
            </a:r>
          </a:p>
          <a:p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066320" y="881778"/>
            <a:ext cx="762000" cy="838200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695" y="2512694"/>
            <a:ext cx="7105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Book Antiqua" panose="02040602050305030304" pitchFamily="18" charset="0"/>
              </a:rPr>
              <a:t>Flow Time Ti + Tp</a:t>
            </a:r>
          </a:p>
          <a:p>
            <a:r>
              <a:rPr lang="en-US" sz="2000" dirty="0">
                <a:solidFill>
                  <a:srgbClr val="FF0000"/>
                </a:solidFill>
                <a:latin typeface="Book Antiqua" panose="02040602050305030304" pitchFamily="18" charset="0"/>
              </a:rPr>
              <a:t>Flow time includes time in buffers</a:t>
            </a:r>
          </a:p>
          <a:p>
            <a:r>
              <a:rPr lang="en-US" sz="2000" dirty="0">
                <a:solidFill>
                  <a:srgbClr val="FF0000"/>
                </a:solidFill>
                <a:latin typeface="Book Antiqua" panose="02040602050305030304" pitchFamily="18" charset="0"/>
              </a:rPr>
              <a:t>Capacity is not affected by time in buffers</a:t>
            </a:r>
          </a:p>
        </p:txBody>
      </p:sp>
      <p:sp>
        <p:nvSpPr>
          <p:cNvPr id="14" name="Isosceles Triangle 13"/>
          <p:cNvSpPr/>
          <p:nvPr/>
        </p:nvSpPr>
        <p:spPr bwMode="auto">
          <a:xfrm>
            <a:off x="8077200" y="2576887"/>
            <a:ext cx="914400" cy="838200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512642" y="174365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927422" y="173176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anose="02040602050305030304" pitchFamily="18" charset="0"/>
              </a:rPr>
              <a:t>10 mins.  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864571" y="889176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9093693" y="2583402"/>
            <a:ext cx="762000" cy="838200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540015" y="344528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54795" y="343339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anose="02040602050305030304" pitchFamily="18" charset="0"/>
              </a:rPr>
              <a:t>10 mins.  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9891944" y="2590800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16228" y="3415087"/>
            <a:ext cx="851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3 days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9906000" y="4198697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008" y="4181280"/>
            <a:ext cx="9719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</a:rPr>
              <a:t>Theoretical Unit Load, Theoretical Activity Time (ThTp)</a:t>
            </a:r>
          </a:p>
          <a:p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</a:rPr>
              <a:t>Theoretical Capacity is computed based on the Theoretical Unit Load</a:t>
            </a:r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</a:rPr>
              <a:t> Rp=c/ThTp</a:t>
            </a:r>
          </a:p>
          <a:p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</a:rPr>
              <a:t>Theoretical Flow Time is NOT computed based on Theoretical Activity Time</a:t>
            </a:r>
          </a:p>
          <a:p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</a:rPr>
              <a:t>Very Theoretical Flow Time is computed based on Theoretical Activity Time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591801" y="5003671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</p:spTree>
    <p:extLst>
      <p:ext uri="{BB962C8B-B14F-4D97-AF65-F5344CB8AC3E}">
        <p14:creationId xmlns:p14="http://schemas.microsoft.com/office/powerpoint/2010/main" val="16750454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31640" y="-27920"/>
            <a:ext cx="12223639" cy="738664"/>
          </a:xfrm>
        </p:spPr>
        <p:txBody>
          <a:bodyPr/>
          <a:lstStyle/>
          <a:p>
            <a:r>
              <a:rPr lang="en-US" dirty="0"/>
              <a:t>ThCap, Cap, VThT, ThT, T, CWF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506" y="4265007"/>
            <a:ext cx="83969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B050"/>
                </a:solidFill>
                <a:latin typeface="Book Antiqua" panose="02040602050305030304" pitchFamily="18" charset="0"/>
              </a:rPr>
              <a:t>Theoretical Unit Load (ThTp)         Theoretical Activity Time (ThTp) </a:t>
            </a:r>
          </a:p>
          <a:p>
            <a:r>
              <a:rPr lang="en-US" sz="2100" dirty="0">
                <a:solidFill>
                  <a:srgbClr val="00B050"/>
                </a:solidFill>
                <a:latin typeface="Book Antiqua" panose="02040602050305030304" pitchFamily="18" charset="0"/>
              </a:rPr>
              <a:t>Theoretical Capacity  (ThRp)        Very Theoretical Flow Time (VThT)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569" y="938944"/>
            <a:ext cx="69503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C00000"/>
                </a:solidFill>
                <a:latin typeface="Book Antiqua" panose="02040602050305030304" pitchFamily="18" charset="0"/>
              </a:rPr>
              <a:t>Unit Load (Tp)          Activity time (Tp) </a:t>
            </a:r>
          </a:p>
          <a:p>
            <a:r>
              <a:rPr lang="en-US" sz="2100" dirty="0">
                <a:solidFill>
                  <a:srgbClr val="C00000"/>
                </a:solidFill>
                <a:latin typeface="Book Antiqua" panose="02040602050305030304" pitchFamily="18" charset="0"/>
              </a:rPr>
              <a:t>Capacity (Rp)           Theoretical Flow Time (ThFT)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316" y="2739219"/>
            <a:ext cx="5524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  <a:latin typeface="Book Antiqua" panose="02040602050305030304" pitchFamily="18" charset="0"/>
              </a:rPr>
              <a:t>Flow Time </a:t>
            </a:r>
          </a:p>
          <a:p>
            <a:r>
              <a:rPr lang="en-US" sz="2100" dirty="0">
                <a:solidFill>
                  <a:srgbClr val="FF0000"/>
                </a:solidFill>
                <a:latin typeface="Book Antiqua" panose="02040602050305030304" pitchFamily="18" charset="0"/>
              </a:rPr>
              <a:t>Capacity is not affected by the buffer times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A544BC-381A-484E-98E2-C725AE09EDE3}"/>
              </a:ext>
            </a:extLst>
          </p:cNvPr>
          <p:cNvSpPr/>
          <p:nvPr/>
        </p:nvSpPr>
        <p:spPr bwMode="auto">
          <a:xfrm>
            <a:off x="8623176" y="881778"/>
            <a:ext cx="762000" cy="838200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C5A03F9-8AA3-4F94-896B-B176AFA882F1}"/>
              </a:ext>
            </a:extLst>
          </p:cNvPr>
          <p:cNvSpPr/>
          <p:nvPr/>
        </p:nvSpPr>
        <p:spPr bwMode="auto">
          <a:xfrm>
            <a:off x="7634056" y="2576887"/>
            <a:ext cx="914400" cy="838200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6F8C569-68E5-44EB-B6A1-5DCCDED3A757}"/>
              </a:ext>
            </a:extLst>
          </p:cNvPr>
          <p:cNvSpPr txBox="1"/>
          <p:nvPr/>
        </p:nvSpPr>
        <p:spPr>
          <a:xfrm>
            <a:off x="10069498" y="174365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D291BE-AD77-4BCD-BDC6-526238A8B758}"/>
              </a:ext>
            </a:extLst>
          </p:cNvPr>
          <p:cNvSpPr txBox="1"/>
          <p:nvPr/>
        </p:nvSpPr>
        <p:spPr>
          <a:xfrm>
            <a:off x="8484278" y="173176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anose="02040602050305030304" pitchFamily="18" charset="0"/>
              </a:rPr>
              <a:t>10 mins. 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D11169F-E894-45B2-A370-4A79D7E9F72A}"/>
              </a:ext>
            </a:extLst>
          </p:cNvPr>
          <p:cNvSpPr/>
          <p:nvPr/>
        </p:nvSpPr>
        <p:spPr bwMode="auto">
          <a:xfrm>
            <a:off x="9421427" y="889176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BC06D10-8074-402A-8B97-D73CDCA8D658}"/>
              </a:ext>
            </a:extLst>
          </p:cNvPr>
          <p:cNvSpPr/>
          <p:nvPr/>
        </p:nvSpPr>
        <p:spPr bwMode="auto">
          <a:xfrm>
            <a:off x="8650549" y="2583402"/>
            <a:ext cx="762000" cy="838200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8096DC-3E89-4B7B-B095-314AA63D9FF5}"/>
              </a:ext>
            </a:extLst>
          </p:cNvPr>
          <p:cNvSpPr txBox="1"/>
          <p:nvPr/>
        </p:nvSpPr>
        <p:spPr>
          <a:xfrm>
            <a:off x="10096871" y="344528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5FCD1F-68A6-441B-B324-620D6851397E}"/>
              </a:ext>
            </a:extLst>
          </p:cNvPr>
          <p:cNvSpPr txBox="1"/>
          <p:nvPr/>
        </p:nvSpPr>
        <p:spPr>
          <a:xfrm>
            <a:off x="8511651" y="343339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anose="02040602050305030304" pitchFamily="18" charset="0"/>
              </a:rPr>
              <a:t>10 mins. 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2412726-45F5-46F9-8FBF-3CF6E1859104}"/>
              </a:ext>
            </a:extLst>
          </p:cNvPr>
          <p:cNvSpPr/>
          <p:nvPr/>
        </p:nvSpPr>
        <p:spPr bwMode="auto">
          <a:xfrm>
            <a:off x="9448800" y="2590800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28964E-C23D-49A4-98D6-9FC7C3E55793}"/>
              </a:ext>
            </a:extLst>
          </p:cNvPr>
          <p:cNvSpPr txBox="1"/>
          <p:nvPr/>
        </p:nvSpPr>
        <p:spPr>
          <a:xfrm>
            <a:off x="7673084" y="3415087"/>
            <a:ext cx="851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3 days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0682833-251F-46FE-AE05-147872E959D3}"/>
              </a:ext>
            </a:extLst>
          </p:cNvPr>
          <p:cNvSpPr/>
          <p:nvPr/>
        </p:nvSpPr>
        <p:spPr bwMode="auto">
          <a:xfrm>
            <a:off x="9462856" y="4198697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E81EE42-E124-4024-AF23-5FD460509CCC}"/>
              </a:ext>
            </a:extLst>
          </p:cNvPr>
          <p:cNvSpPr txBox="1"/>
          <p:nvPr/>
        </p:nvSpPr>
        <p:spPr>
          <a:xfrm>
            <a:off x="10148657" y="5003671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</p:spTree>
    <p:extLst>
      <p:ext uri="{BB962C8B-B14F-4D97-AF65-F5344CB8AC3E}">
        <p14:creationId xmlns:p14="http://schemas.microsoft.com/office/powerpoint/2010/main" val="253138740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9939"/>
            <a:ext cx="12192000" cy="762000"/>
          </a:xfrm>
        </p:spPr>
        <p:txBody>
          <a:bodyPr/>
          <a:lstStyle/>
          <a:p>
            <a:r>
              <a:rPr lang="en-US" dirty="0"/>
              <a:t>Capacity Waste Factor and Theoretical Capacity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sz="half" idx="1"/>
          </p:nvPr>
        </p:nvSpPr>
        <p:spPr>
          <a:xfrm>
            <a:off x="-12834" y="4715003"/>
            <a:ext cx="12158280" cy="1905000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</a:rPr>
              <a:t>Theoretical Capacity = ThRp= 1/20 per minute or 3 per hour. </a:t>
            </a:r>
          </a:p>
          <a:p>
            <a:pPr>
              <a:buNone/>
            </a:pP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ThTp=  Tp(1-CWF)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Tp=ThTp/(1-CWF)</a:t>
            </a:r>
          </a:p>
          <a:p>
            <a:pPr>
              <a:buNone/>
            </a:pP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ThRp=  Rp/(1-CWF)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Rp=ThRp(1-CWF)</a:t>
            </a:r>
          </a:p>
          <a:p>
            <a:pPr>
              <a:buNone/>
            </a:pP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Capacity Improvement Potential % = CWF/(1-CWF)</a:t>
            </a:r>
            <a:endParaRPr lang="en-US" sz="24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en-US" sz="24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BC8EDE0-9C17-4654-91CF-F95445313343}"/>
              </a:ext>
            </a:extLst>
          </p:cNvPr>
          <p:cNvSpPr txBox="1">
            <a:spLocks/>
          </p:cNvSpPr>
          <p:nvPr/>
        </p:nvSpPr>
        <p:spPr>
          <a:xfrm>
            <a:off x="6096000" y="4114800"/>
            <a:ext cx="30480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  <a:sym typeface="Wingdings" panose="05000000000000000000" pitchFamily="2" charset="2"/>
              </a:rPr>
              <a:t>ThRp=Rp/(1-CWF)</a:t>
            </a:r>
            <a:endParaRPr lang="en-US" sz="2400" kern="0" dirty="0">
              <a:latin typeface="Book Antiqua" panose="02040602050305030304" pitchFamily="18" charset="0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1A5C8F9-8755-4E03-A41D-9A2122538A3D}"/>
              </a:ext>
            </a:extLst>
          </p:cNvPr>
          <p:cNvSpPr txBox="1">
            <a:spLocks/>
          </p:cNvSpPr>
          <p:nvPr/>
        </p:nvSpPr>
        <p:spPr>
          <a:xfrm>
            <a:off x="0" y="685800"/>
            <a:ext cx="11764446" cy="571377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An operating room (a resource unit) performs surgery every 30 min. Tp = 30 min.  </a:t>
            </a:r>
          </a:p>
          <a:p>
            <a:pPr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Tp includes all the distracts. </a:t>
            </a:r>
          </a:p>
          <a:p>
            <a:pPr>
              <a:buFont typeface="Wingdings" pitchFamily="2" charset="2"/>
              <a:buNone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Rp= Effective capacity =c/Tp= </a:t>
            </a:r>
            <a:r>
              <a:rPr lang="en-US" sz="2400" kern="0" dirty="0">
                <a:latin typeface="Book Antiqua" panose="02040602050305030304" pitchFamily="18" charset="0"/>
              </a:rPr>
              <a:t>1/30 per min or 60/30 =2/hr. </a:t>
            </a:r>
          </a:p>
          <a:p>
            <a:pPr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On average, 1/3 of the time is wasted (cleaning, restocking, changeover of nurses and adjusting the equipment ). </a:t>
            </a:r>
          </a:p>
          <a:p>
            <a:pPr>
              <a:buFont typeface="Wingdings" pitchFamily="2" charset="2"/>
              <a:buNone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Capacity Waste Factor </a:t>
            </a:r>
            <a:r>
              <a:rPr lang="en-US" sz="2400" kern="0" dirty="0">
                <a:latin typeface="Book Antiqua" panose="02040602050305030304" pitchFamily="18" charset="0"/>
              </a:rPr>
              <a:t>(CWF) = 1/3. </a:t>
            </a:r>
          </a:p>
          <a:p>
            <a:pPr>
              <a:buFont typeface="Wingdings" pitchFamily="2" charset="2"/>
              <a:buNone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Theoretical Unit load  = ThTp=  Tp(1-CWF) </a:t>
            </a:r>
            <a:r>
              <a:rPr lang="en-US" sz="2400" kern="0" dirty="0">
                <a:latin typeface="Book Antiqua" panose="02040602050305030304" pitchFamily="18" charset="0"/>
              </a:rPr>
              <a:t>=30(1-1/3) = 20 min.</a:t>
            </a:r>
          </a:p>
          <a:p>
            <a:pPr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Theoretical Capacity =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ThRp = c/ThTp</a:t>
            </a:r>
          </a:p>
          <a:p>
            <a:pPr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Effective Capacity = Capacity =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Rp = c/Tp</a:t>
            </a:r>
          </a:p>
          <a:p>
            <a:pPr>
              <a:buFont typeface="Wingdings" pitchFamily="2" charset="2"/>
              <a:buNone/>
            </a:pPr>
            <a:endParaRPr lang="en-US" sz="2400" kern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521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9939"/>
            <a:ext cx="12192000" cy="762000"/>
          </a:xfrm>
        </p:spPr>
        <p:txBody>
          <a:bodyPr/>
          <a:lstStyle/>
          <a:p>
            <a:r>
              <a:rPr lang="en-US" dirty="0"/>
              <a:t>ThTp to Tp Through Repair, Setup, and Rework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5" name="Text Placeholder 2"/>
              <p:cNvSpPr>
                <a:spLocks noGrp="1"/>
              </p:cNvSpPr>
              <p:nvPr>
                <p:ph type="body" sz="half" idx="1"/>
              </p:nvPr>
            </p:nvSpPr>
            <p:spPr>
              <a:xfrm>
                <a:off x="170396" y="4495800"/>
                <a:ext cx="11851207" cy="2142309"/>
              </a:xfrm>
            </p:spPr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Tp</m:t>
                      </m:r>
                      <m:r>
                        <a:rPr lang="en-US" sz="24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Ts</m:t>
                          </m:r>
                          <m: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Ns</m:t>
                          </m:r>
                          <m: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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ThTp</m:t>
                          </m:r>
                          <m: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Ns</m:t>
                          </m:r>
                          <m:r>
                            <a:rPr lang="en-US" sz="2400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</m:t>
                          </m:r>
                          <m: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%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rew</m:t>
                          </m:r>
                          <m:r>
                            <a:rPr lang="en-US" sz="2400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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Trew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400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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Ns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  <a:p>
                <a:pPr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Tp</m:t>
                    </m:r>
                    <m:r>
                      <a:rPr lang="en-US" sz="2400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120</m:t>
                        </m:r>
                        <m:r>
                          <a:rPr lang="en-US" sz="2400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100(20)</m:t>
                        </m:r>
                        <m:r>
                          <a:rPr lang="en-US" sz="2400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0.05</m:t>
                            </m:r>
                          </m:e>
                        </m:d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0.95(100)</m:t>
                        </m:r>
                      </m:den>
                    </m:f>
                    <m: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2170</m:t>
                        </m:r>
                      </m:num>
                      <m:den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95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=22.8</a:t>
                </a:r>
              </a:p>
              <a:p>
                <a:pPr algn="ctr">
                  <a:buNone/>
                </a:pPr>
                <a:r>
                  <a:rPr lang="en-US" sz="2400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Tp(1-CWF)= ThTp</a:t>
                </a:r>
                <a:r>
                  <a:rPr lang="en-US" sz="2400" dirty="0">
                    <a:solidFill>
                      <a:srgbClr val="C00000"/>
                    </a:solidFill>
                    <a:latin typeface="Book Antiqua" panose="02040602050305030304" pitchFamily="18" charset="0"/>
                    <a:sym typeface="Wingdings" panose="05000000000000000000" pitchFamily="2" charset="2"/>
                  </a:rPr>
                  <a:t> 22.8(1-CWF)=20 CWF=2.8/22.8 = 12.4%</a:t>
                </a:r>
                <a:endParaRPr lang="en-US" sz="2400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  <a:p>
                <a:pPr>
                  <a:buNone/>
                </a:pPr>
                <a:endParaRPr lang="en-US" sz="2400" dirty="0"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13315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70396" y="4495800"/>
                <a:ext cx="11851207" cy="21423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1A5C8F9-8755-4E03-A41D-9A2122538A3D}"/>
              </a:ext>
            </a:extLst>
          </p:cNvPr>
          <p:cNvSpPr txBox="1">
            <a:spLocks/>
          </p:cNvSpPr>
          <p:nvPr/>
        </p:nvSpPr>
        <p:spPr>
          <a:xfrm>
            <a:off x="46554" y="848139"/>
            <a:ext cx="12145446" cy="349526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A process works 24 hours a day. We consider Station-1. Average uptime (mf=190 hours), average downtime (mr=10 hour). 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A= Availability = A= mf/(mf+mr)= 190/(190+10)= 95%.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T0 = ThTp = 20 seconds.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Ns = Setup batch =Ns=100 products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Ts = Setup time =Ts=2 mins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%rew = % of parts that need rework = %Rev =5%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Trew = Rework time per product needing rework = Trew= 10 seconds per product needing rework.</a:t>
            </a:r>
          </a:p>
        </p:txBody>
      </p:sp>
    </p:spTree>
    <p:extLst>
      <p:ext uri="{BB962C8B-B14F-4D97-AF65-F5344CB8AC3E}">
        <p14:creationId xmlns:p14="http://schemas.microsoft.com/office/powerpoint/2010/main" val="41993983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9939"/>
            <a:ext cx="12192000" cy="762000"/>
          </a:xfrm>
        </p:spPr>
        <p:txBody>
          <a:bodyPr/>
          <a:lstStyle/>
          <a:p>
            <a:r>
              <a:rPr lang="en-US" dirty="0"/>
              <a:t>Capacity Improvement Poitrinal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1A5C8F9-8755-4E03-A41D-9A2122538A3D}"/>
              </a:ext>
            </a:extLst>
          </p:cNvPr>
          <p:cNvSpPr txBox="1">
            <a:spLocks/>
          </p:cNvSpPr>
          <p:nvPr/>
        </p:nvSpPr>
        <p:spPr>
          <a:xfrm>
            <a:off x="46554" y="763230"/>
            <a:ext cx="12069246" cy="563757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None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CIP = (ThRp-Rp)/Rp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CIP(Rp)=ThRp-Rp</a:t>
            </a:r>
          </a:p>
          <a:p>
            <a:pPr>
              <a:buNone/>
            </a:pPr>
            <a:r>
              <a:rPr lang="en-US" sz="2400" b="1" kern="0" dirty="0">
                <a:solidFill>
                  <a:srgbClr val="0070C0"/>
                </a:solidFill>
                <a:latin typeface="Book Antiqua" panose="02040602050305030304" pitchFamily="18" charset="0"/>
              </a:rPr>
              <a:t>Rp(1+CIP)=ThRp</a:t>
            </a:r>
          </a:p>
          <a:p>
            <a:pPr>
              <a:buNone/>
            </a:pP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Rp=ThRp(1-CWF)</a:t>
            </a:r>
          </a:p>
          <a:p>
            <a:pPr>
              <a:buNone/>
            </a:pPr>
            <a:r>
              <a:rPr lang="en-US" sz="2400" b="1" kern="0" dirty="0">
                <a:solidFill>
                  <a:srgbClr val="0070C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Rp/(1-CWF)=ThRp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  <a:sym typeface="Wingdings" panose="05000000000000000000" pitchFamily="2" charset="2"/>
              </a:rPr>
              <a:t>Rp(1+CIP)=Rp/(1-CWF)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  <a:sym typeface="Wingdings" panose="05000000000000000000" pitchFamily="2" charset="2"/>
              </a:rPr>
              <a:t>(1+CIP)(1-CWF)=1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  <a:sym typeface="Wingdings" panose="05000000000000000000" pitchFamily="2" charset="2"/>
              </a:rPr>
              <a:t>1+CIP-CWF-CWFCIP=1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CIP(1-CWF)=CWD</a:t>
            </a:r>
          </a:p>
          <a:p>
            <a:pPr>
              <a:buFont typeface="Wingdings" pitchFamily="2" charset="2"/>
              <a:buNone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CIP=CWF/(1-CWF)</a:t>
            </a:r>
          </a:p>
          <a:p>
            <a:pPr>
              <a:buFont typeface="Wingdings" pitchFamily="2" charset="2"/>
              <a:buNone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CIP=0.124/(1-0.124) = 14.2%</a:t>
            </a:r>
          </a:p>
          <a:p>
            <a:pPr>
              <a:buFont typeface="Wingdings" pitchFamily="2" charset="2"/>
              <a:buNone/>
            </a:pPr>
            <a:endParaRPr lang="en-US" sz="2400" kern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83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817"/>
            <a:ext cx="12192000" cy="732325"/>
          </a:xfrm>
        </p:spPr>
        <p:txBody>
          <a:bodyPr/>
          <a:lstStyle/>
          <a:p>
            <a:r>
              <a:rPr lang="en-US" dirty="0"/>
              <a:t>Problem- CWF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304926"/>
            <a:ext cx="8467725" cy="44862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dirty="0"/>
          </a:p>
          <a:p>
            <a:pPr lvl="1"/>
            <a:endParaRPr lang="en-US" kern="1200" dirty="0">
              <a:ea typeface="+mn-ea"/>
              <a:cs typeface="+mn-cs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152400" y="766763"/>
            <a:ext cx="118872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itchFamily="18" charset="0"/>
              </a:rPr>
              <a:t>A law firm processes (</a:t>
            </a:r>
            <a:r>
              <a:rPr lang="en-US" sz="2400" i="1" dirty="0">
                <a:latin typeface="Book Antiqua" pitchFamily="18" charset="0"/>
              </a:rPr>
              <a:t>i</a:t>
            </a:r>
            <a:r>
              <a:rPr lang="en-US" sz="2400" dirty="0">
                <a:latin typeface="Book Antiqua" pitchFamily="18" charset="0"/>
              </a:rPr>
              <a:t>)  shopping centers and (</a:t>
            </a:r>
            <a:r>
              <a:rPr lang="en-US" sz="2400" i="1" dirty="0">
                <a:latin typeface="Book Antiqua" pitchFamily="18" charset="0"/>
              </a:rPr>
              <a:t>ii</a:t>
            </a:r>
            <a:r>
              <a:rPr lang="en-US" sz="2400" dirty="0">
                <a:latin typeface="Book Antiqua" pitchFamily="18" charset="0"/>
              </a:rPr>
              <a:t>) medical complexes contracts. </a:t>
            </a:r>
          </a:p>
          <a:p>
            <a:r>
              <a:rPr lang="en-US" sz="2400" dirty="0">
                <a:latin typeface="Book Antiqua" pitchFamily="18" charset="0"/>
              </a:rPr>
              <a:t>The time requirements (unit loads) for preparing a standard contract of each type along with some other information  is given below. </a:t>
            </a:r>
          </a:p>
          <a:p>
            <a:r>
              <a:rPr lang="en-US" sz="2400" dirty="0">
                <a:latin typeface="Book Antiqua" pitchFamily="18" charset="0"/>
              </a:rPr>
              <a:t>The firm had 150 orders, 75 of each type in a month.</a:t>
            </a:r>
          </a:p>
          <a:p>
            <a:r>
              <a:rPr lang="en-US" sz="2400" dirty="0">
                <a:latin typeface="Book Antiqua" pitchFamily="18" charset="0"/>
              </a:rPr>
              <a:t>Assume 20 days per month, and 8 hours per day. </a:t>
            </a:r>
          </a:p>
          <a:p>
            <a:r>
              <a:rPr lang="en-US" sz="2400" dirty="0">
                <a:latin typeface="Book Antiqua" pitchFamily="18" charset="0"/>
              </a:rPr>
              <a:t>CWF at the three resource-s are 25%, 0%, and 50%, respectively.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95984"/>
              </p:ext>
            </p:extLst>
          </p:nvPr>
        </p:nvGraphicFramePr>
        <p:xfrm>
          <a:off x="762000" y="3258585"/>
          <a:ext cx="10835675" cy="289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9" name="Worksheet" r:id="rId4" imgW="10039249" imgH="2676510" progId="Excel.Sheet.12">
                  <p:embed/>
                </p:oleObj>
              </mc:Choice>
              <mc:Fallback>
                <p:oleObj name="Worksheet" r:id="rId4" imgW="10039249" imgH="2676510" progId="Excel.Sheet.12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258585"/>
                        <a:ext cx="10835675" cy="289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010970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642" y="0"/>
            <a:ext cx="12147358" cy="685800"/>
          </a:xfrm>
        </p:spPr>
        <p:txBody>
          <a:bodyPr/>
          <a:lstStyle/>
          <a:p>
            <a:r>
              <a:rPr lang="en-US" dirty="0"/>
              <a:t>CWF, Tp, ThTp, Cap, ThCap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984447"/>
            <a:ext cx="89284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57200" indent="-457200">
              <a:buAutoNum type="alphaLcParenR"/>
            </a:pPr>
            <a:r>
              <a:rPr lang="en-US" sz="2400" dirty="0">
                <a:latin typeface="Book Antiqua" pitchFamily="18" charset="0"/>
              </a:rPr>
              <a:t>What is the effective capacity of the process (contracts /day)?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" y="1600200"/>
            <a:ext cx="12039600" cy="4412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Paralegal:  Theoretical Unit  Load (50%Sh 50% Med): 0.5(4)+0.5(6) = 5 hrs.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Theoretical Capacity = 1/5 per hr.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Capacity Waste Factor (CWF) =   0.25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Unit Load = Tp = 5/(1-0.25) = 20/3 hrs.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Effective Capacity = Capacity = 1/(20/3) = 3/20 per hr.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Tax Lawyer: Theoretical Unit  Load 0.5(1)+0.5(3) = 2 hrs.  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CWF =   0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Theoretical Unit Load = Tp = 2 hrs.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Theoretical Capacity = 1/2 per hr.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Effective Capacity = Capacity = 1/2 per hr. </a:t>
            </a:r>
          </a:p>
        </p:txBody>
      </p:sp>
    </p:spTree>
    <p:extLst>
      <p:ext uri="{BB962C8B-B14F-4D97-AF65-F5344CB8AC3E}">
        <p14:creationId xmlns:p14="http://schemas.microsoft.com/office/powerpoint/2010/main" val="1564900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6626" y="0"/>
            <a:ext cx="12198626" cy="762000"/>
          </a:xfrm>
        </p:spPr>
        <p:txBody>
          <a:bodyPr/>
          <a:lstStyle/>
          <a:p>
            <a:r>
              <a:rPr lang="en-US" dirty="0"/>
              <a:t>ThTp = Tp(1-CWF)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3131" y="762000"/>
            <a:ext cx="12082669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Senior Partner: Theoretical  Unit  Load 0.5(1)+0.5(1) = 1 hrs.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Theoretical Capacity = 1/1 = 1 per hr.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CWF =   0.5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Unit Load = Tp = 1/(1-0.5) = 2  hrs.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Effective Capacity = Capacity = 1/2 per hr.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8421976"/>
              </p:ext>
            </p:extLst>
          </p:nvPr>
        </p:nvGraphicFramePr>
        <p:xfrm>
          <a:off x="133551" y="3514006"/>
          <a:ext cx="2287421" cy="273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22" name="Worksheet" r:id="rId4" imgW="1800236" imgH="2152720" progId="Excel.Sheet.12">
                  <p:embed/>
                </p:oleObj>
              </mc:Choice>
              <mc:Fallback>
                <p:oleObj name="Worksheet" r:id="rId4" imgW="1800236" imgH="2152720" progId="Excel.Shee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551" y="3514006"/>
                        <a:ext cx="2287421" cy="273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589284"/>
              </p:ext>
            </p:extLst>
          </p:nvPr>
        </p:nvGraphicFramePr>
        <p:xfrm>
          <a:off x="2439540" y="3514011"/>
          <a:ext cx="774341" cy="2734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23" name="Worksheet" r:id="rId6" imgW="609777" imgH="2152846" progId="Excel.Sheet.12">
                  <p:embed/>
                </p:oleObj>
              </mc:Choice>
              <mc:Fallback>
                <p:oleObj name="Worksheet" r:id="rId6" imgW="609777" imgH="2152846" progId="Excel.Sheet.12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39540" y="3514011"/>
                        <a:ext cx="774341" cy="27343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662439"/>
              </p:ext>
            </p:extLst>
          </p:nvPr>
        </p:nvGraphicFramePr>
        <p:xfrm>
          <a:off x="3255624" y="3514010"/>
          <a:ext cx="1088916" cy="2734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24" name="Worksheet" r:id="rId8" imgW="857332" imgH="2152720" progId="Excel.Sheet.12">
                  <p:embed/>
                </p:oleObj>
              </mc:Choice>
              <mc:Fallback>
                <p:oleObj name="Worksheet" r:id="rId8" imgW="857332" imgH="2152720" progId="Excel.Sheet.12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55624" y="3514010"/>
                        <a:ext cx="1088916" cy="27343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496331"/>
              </p:ext>
            </p:extLst>
          </p:nvPr>
        </p:nvGraphicFramePr>
        <p:xfrm>
          <a:off x="7707279" y="3514006"/>
          <a:ext cx="2274275" cy="273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25" name="Worksheet" r:id="rId10" imgW="1790788" imgH="2152720" progId="Excel.Sheet.12">
                  <p:embed/>
                </p:oleObj>
              </mc:Choice>
              <mc:Fallback>
                <p:oleObj name="Worksheet" r:id="rId10" imgW="1790788" imgH="2152720" progId="Excel.Sheet.12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707279" y="3514006"/>
                        <a:ext cx="2274275" cy="273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605034"/>
              </p:ext>
            </p:extLst>
          </p:nvPr>
        </p:nvGraphicFramePr>
        <p:xfrm>
          <a:off x="10022662" y="3514006"/>
          <a:ext cx="2093138" cy="273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26" name="Worksheet" r:id="rId12" imgW="1647719" imgH="2152720" progId="Excel.Sheet.12">
                  <p:embed/>
                </p:oleObj>
              </mc:Choice>
              <mc:Fallback>
                <p:oleObj name="Worksheet" r:id="rId12" imgW="1647719" imgH="2152720" progId="Excel.Sheet.12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022662" y="3514006"/>
                        <a:ext cx="2093138" cy="273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4420740" y="3514010"/>
            <a:ext cx="2313513" cy="2734384"/>
            <a:chOff x="3149845" y="2952750"/>
            <a:chExt cx="1803155" cy="215265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3149845" y="2952750"/>
            <a:ext cx="419100" cy="2152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627" name="Worksheet" r:id="rId14" imgW="419218" imgH="2152720" progId="Excel.Sheet.12">
                    <p:embed/>
                  </p:oleObj>
                </mc:Choice>
                <mc:Fallback>
                  <p:oleObj name="Worksheet" r:id="rId14" imgW="419218" imgH="2152720" progId="Excel.Sheet.12">
                    <p:embed/>
                    <p:pic>
                      <p:nvPicPr>
                        <p:cNvPr id="13" name="Object 12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3149845" y="2952750"/>
                          <a:ext cx="419100" cy="2152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/>
          </p:nvGraphicFramePr>
          <p:xfrm>
            <a:off x="3598985" y="2952750"/>
            <a:ext cx="609600" cy="2152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628" name="Worksheet" r:id="rId16" imgW="609526" imgH="2152720" progId="Excel.Sheet.12">
                    <p:embed/>
                  </p:oleObj>
                </mc:Choice>
                <mc:Fallback>
                  <p:oleObj name="Worksheet" r:id="rId16" imgW="609526" imgH="2152720" progId="Excel.Sheet.12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598985" y="2952750"/>
                          <a:ext cx="609600" cy="2152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/>
          </p:nvGraphicFramePr>
          <p:xfrm>
            <a:off x="4248150" y="2952750"/>
            <a:ext cx="704850" cy="2152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629" name="Worksheet" r:id="rId18" imgW="704816" imgH="2152720" progId="Excel.Sheet.12">
                    <p:embed/>
                  </p:oleObj>
                </mc:Choice>
                <mc:Fallback>
                  <p:oleObj name="Worksheet" r:id="rId18" imgW="704816" imgH="2152720" progId="Excel.Sheet.12">
                    <p:embed/>
                    <p:pic>
                      <p:nvPicPr>
                        <p:cNvPr id="3" name="Object 2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248150" y="2952750"/>
                          <a:ext cx="704850" cy="2152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020659"/>
              </p:ext>
            </p:extLst>
          </p:nvPr>
        </p:nvGraphicFramePr>
        <p:xfrm>
          <a:off x="6782940" y="3514006"/>
          <a:ext cx="883231" cy="273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30" name="Worksheet" r:id="rId20" imgW="695368" imgH="2152720" progId="Excel.Sheet.12">
                  <p:embed/>
                </p:oleObj>
              </mc:Choice>
              <mc:Fallback>
                <p:oleObj name="Worksheet" r:id="rId20" imgW="695368" imgH="2152720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782940" y="3514006"/>
                        <a:ext cx="883231" cy="273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075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45393</TotalTime>
  <Words>1426</Words>
  <Application>Microsoft Office PowerPoint</Application>
  <PresentationFormat>Widescreen</PresentationFormat>
  <Paragraphs>150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30" baseType="lpstr">
      <vt:lpstr>Arial</vt:lpstr>
      <vt:lpstr>Book Antiqua</vt:lpstr>
      <vt:lpstr>Calibri</vt:lpstr>
      <vt:lpstr>Calibri Light</vt:lpstr>
      <vt:lpstr>Cambria Math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PowerPoint Presentation</vt:lpstr>
      <vt:lpstr>ThCap, Cap, VThT, ThT, T, CWF</vt:lpstr>
      <vt:lpstr>ThCap, Cap, VThT, ThT, T, CWF</vt:lpstr>
      <vt:lpstr>Capacity Waste Factor and Theoretical Capacity</vt:lpstr>
      <vt:lpstr>ThTp to Tp Through Repair, Setup, and Rework</vt:lpstr>
      <vt:lpstr>Capacity Improvement Poitrinal</vt:lpstr>
      <vt:lpstr>Problem- CWF </vt:lpstr>
      <vt:lpstr>CWF, Tp, ThTp, Cap, ThCap</vt:lpstr>
      <vt:lpstr>ThTp = Tp(1-CWF)</vt:lpstr>
      <vt:lpstr>A Second Example on CWF</vt:lpstr>
      <vt:lpstr>A Second Example on Throughput Part 2a</vt:lpstr>
      <vt:lpstr>A Second Example on Throughput Part 2a</vt:lpstr>
      <vt:lpstr>A Second Example on Throughput Part 2a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652</cp:revision>
  <cp:lastPrinted>2019-05-09T17:43:43Z</cp:lastPrinted>
  <dcterms:created xsi:type="dcterms:W3CDTF">2008-11-22T01:06:20Z</dcterms:created>
  <dcterms:modified xsi:type="dcterms:W3CDTF">2021-05-02T22:24:25Z</dcterms:modified>
</cp:coreProperties>
</file>