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86" r:id="rId2"/>
    <p:sldId id="487" r:id="rId3"/>
    <p:sldId id="488" r:id="rId4"/>
    <p:sldId id="483" r:id="rId5"/>
  </p:sldIdLst>
  <p:sldSz cx="9144000" cy="6858000" type="screen4x3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3A8A13-4E5B-4ECD-8030-B3B361AEBBA0}">
          <p14:sldIdLst>
            <p14:sldId id="486"/>
            <p14:sldId id="487"/>
            <p14:sldId id="488"/>
            <p14:sldId id="4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6D6"/>
    <a:srgbClr val="00CC00"/>
    <a:srgbClr val="050513"/>
    <a:srgbClr val="10040D"/>
    <a:srgbClr val="009A46"/>
    <a:srgbClr val="1A1A70"/>
    <a:srgbClr val="F72907"/>
    <a:srgbClr val="663300"/>
    <a:srgbClr val="940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7" autoAdjust="0"/>
    <p:restoredTop sz="95326" autoAdjust="0"/>
  </p:normalViewPr>
  <p:slideViewPr>
    <p:cSldViewPr>
      <p:cViewPr varScale="1">
        <p:scale>
          <a:sx n="105" d="100"/>
          <a:sy n="105" d="100"/>
        </p:scale>
        <p:origin x="199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13513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fld id="{4FE5E0EA-6813-4B0B-A45C-4AD18BC5A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9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337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257550"/>
            <a:ext cx="74358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513513"/>
            <a:ext cx="40274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70" tIns="45185" rIns="90370" bIns="45185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pPr>
              <a:defRPr/>
            </a:pPr>
            <a:fld id="{A1B7221E-EE26-4A2E-A4B6-71CF3CBEF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46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05B82-81E1-4A02-8482-A298B1C42DB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0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9AD3C-1BF0-480F-8109-9054F6AFB9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84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208175-BEB2-4564-9CEF-6B10DE3307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00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4856E-63A1-431F-80E5-37696E1515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66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188913"/>
            <a:ext cx="2124075" cy="56022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8775" y="188913"/>
            <a:ext cx="6221413" cy="56022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54475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4075" y="1676400"/>
            <a:ext cx="4054475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4075" y="3810000"/>
            <a:ext cx="4054475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54475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676400"/>
            <a:ext cx="4054475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826135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10000"/>
            <a:ext cx="826135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1079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26135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544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075" y="1676400"/>
            <a:ext cx="40544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179388" y="0"/>
            <a:ext cx="8964612" cy="1233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gray">
          <a:xfrm>
            <a:off x="179388" y="188913"/>
            <a:ext cx="8785225" cy="893762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71" name="Rectangle 47"/>
          <p:cNvSpPr>
            <a:spLocks noChangeArrowheads="1"/>
          </p:cNvSpPr>
          <p:nvPr/>
        </p:nvSpPr>
        <p:spPr bwMode="gray">
          <a:xfrm>
            <a:off x="0" y="0"/>
            <a:ext cx="215900" cy="6858000"/>
          </a:xfrm>
          <a:prstGeom prst="rect">
            <a:avLst/>
          </a:prstGeom>
          <a:gradFill rotWithShape="1">
            <a:gsLst>
              <a:gs pos="0">
                <a:srgbClr val="12449E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12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58775" y="188913"/>
            <a:ext cx="84978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</a:t>
            </a:r>
          </a:p>
        </p:txBody>
      </p:sp>
      <p:sp>
        <p:nvSpPr>
          <p:cNvPr id="5126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0" y="1268760"/>
            <a:ext cx="889248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79" name="Text Box 55"/>
          <p:cNvSpPr txBox="1">
            <a:spLocks noChangeArrowheads="1"/>
          </p:cNvSpPr>
          <p:nvPr userDrawn="1"/>
        </p:nvSpPr>
        <p:spPr bwMode="auto">
          <a:xfrm>
            <a:off x="6407150" y="-49213"/>
            <a:ext cx="284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>
                <a:solidFill>
                  <a:schemeClr val="bg1"/>
                </a:solidFill>
              </a:rPr>
              <a:t>   Flow Rate and Capacity Analysis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r>
              <a:rPr lang="en-US" dirty="0"/>
              <a:t>Throughput Analysis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r>
              <a:rPr lang="en-US" dirty="0" err="1"/>
              <a:t>Ardavan</a:t>
            </a:r>
            <a:r>
              <a:rPr lang="en-US" dirty="0"/>
              <a:t> </a:t>
            </a:r>
            <a:r>
              <a:rPr lang="en-US" dirty="0" err="1"/>
              <a:t>Asef-Vaziri</a:t>
            </a:r>
            <a:r>
              <a:rPr lang="en-US" dirty="0"/>
              <a:t>, Nov. 2011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fld id="{1D331E90-ED23-40F1-83B5-F035C5BC55B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6501328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A1A70"/>
        </a:buClr>
        <a:buSzPct val="80000"/>
        <a:buFont typeface="Wingdings" pitchFamily="2" charset="2"/>
        <a:buChar char="v"/>
        <a:defRPr sz="2400">
          <a:solidFill>
            <a:srgbClr val="1A1A70"/>
          </a:solidFill>
          <a:latin typeface="Book Antiq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A1A70"/>
        </a:buClr>
        <a:buFont typeface="Wingdings" pitchFamily="2" charset="2"/>
        <a:buChar char="§"/>
        <a:defRPr sz="2400">
          <a:solidFill>
            <a:schemeClr val="tx1"/>
          </a:solidFill>
          <a:latin typeface="Book Antiqua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A1A70"/>
        </a:buClr>
        <a:buFont typeface="Symbol" pitchFamily="18" charset="2"/>
        <a:buChar char="-"/>
        <a:defRPr sz="2000">
          <a:solidFill>
            <a:schemeClr val="tx1"/>
          </a:solidFill>
          <a:latin typeface="Book Antiqua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Monotype Sorts" pitchFamily="2" charset="2"/>
        <a:buChar char="u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4.xlsx"/><Relationship Id="rId13" Type="http://schemas.openxmlformats.org/officeDocument/2006/relationships/image" Target="../media/image7.e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emf"/><Relationship Id="rId12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3.xlsx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10" Type="http://schemas.openxmlformats.org/officeDocument/2006/relationships/package" Target="../embeddings/Microsoft_Excel_Worksheet5.xlsx"/><Relationship Id="rId4" Type="http://schemas.openxmlformats.org/officeDocument/2006/relationships/package" Target="../embeddings/Microsoft_Excel_Worksheet2.xlsx"/><Relationship Id="rId9" Type="http://schemas.openxmlformats.org/officeDocument/2006/relationships/image" Target="../media/image5.emf"/><Relationship Id="rId14" Type="http://schemas.openxmlformats.org/officeDocument/2006/relationships/package" Target="../embeddings/Microsoft_Excel_Worksheet7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emf"/><Relationship Id="rId4" Type="http://schemas.openxmlformats.org/officeDocument/2006/relationships/package" Target="../embeddings/Microsoft_Excel_Worksheet8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/>
              <a:t>Resources, Resource Pools and Resource Pooling</a:t>
            </a: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250445" y="1454199"/>
          <a:ext cx="3101975" cy="298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Worksheet" r:id="rId4" imgW="2000262" imgH="1924087" progId="Excel.Sheet.12">
                  <p:embed/>
                </p:oleObj>
              </mc:Choice>
              <mc:Fallback>
                <p:oleObj name="Worksheet" r:id="rId4" imgW="2000262" imgH="1924087" progId="Excel.Sheet.12">
                  <p:embed/>
                  <p:pic>
                    <p:nvPicPr>
                      <p:cNvPr id="10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0445" y="1454199"/>
                        <a:ext cx="3101975" cy="298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47564" y="1412776"/>
          <a:ext cx="3420380" cy="302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Worksheet" r:id="rId6" imgW="2857594" imgH="2524149" progId="Excel.Sheet.12">
                  <p:embed/>
                </p:oleObj>
              </mc:Choice>
              <mc:Fallback>
                <p:oleObj name="Worksheet" r:id="rId6" imgW="2857594" imgH="2524149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7564" y="1412776"/>
                        <a:ext cx="3420380" cy="3021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47564" y="4982744"/>
            <a:ext cx="7713563" cy="479249"/>
            <a:chOff x="520320" y="6027308"/>
            <a:chExt cx="7713563" cy="479249"/>
          </a:xfrm>
        </p:grpSpPr>
        <p:sp>
          <p:nvSpPr>
            <p:cNvPr id="5" name="TextBox 4"/>
            <p:cNvSpPr txBox="1"/>
            <p:nvPr/>
          </p:nvSpPr>
          <p:spPr>
            <a:xfrm>
              <a:off x="997025" y="6031207"/>
              <a:ext cx="927829" cy="46166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Book Antiqua" panose="02040602050305030304" pitchFamily="18" charset="0"/>
                </a:rPr>
                <a:t>A1=1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75438" y="6031206"/>
              <a:ext cx="919953" cy="461665"/>
            </a:xfrm>
            <a:prstGeom prst="rect">
              <a:avLst/>
            </a:prstGeom>
            <a:noFill/>
            <a:ln w="38100">
              <a:solidFill>
                <a:srgbClr val="00CC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CC00"/>
                  </a:solidFill>
                  <a:latin typeface="Book Antiqua" panose="02040602050305030304" pitchFamily="18" charset="0"/>
                </a:rPr>
                <a:t>A2=5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20751" y="6027308"/>
              <a:ext cx="959261" cy="46166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A3=6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17095" y="6030888"/>
              <a:ext cx="959261" cy="461665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C00000"/>
                  </a:solidFill>
                  <a:latin typeface="Book Antiqua" panose="02040602050305030304" pitchFamily="18" charset="0"/>
                </a:rPr>
                <a:t>A5=2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13831" y="6044892"/>
              <a:ext cx="1258369" cy="461665"/>
            </a:xfrm>
            <a:prstGeom prst="rect">
              <a:avLst/>
            </a:prstGeom>
            <a:noFill/>
            <a:ln w="38100">
              <a:solidFill>
                <a:srgbClr val="D636D6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D636D6"/>
                  </a:solidFill>
                  <a:latin typeface="Book Antiqua" panose="02040602050305030304" pitchFamily="18" charset="0"/>
                </a:rPr>
                <a:t>A4=2.5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966785" y="6255612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3327426" y="6284696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4707659" y="6262397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6402566" y="6275724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7868205" y="6253084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520320" y="6250556"/>
              <a:ext cx="365678" cy="2528"/>
            </a:xfrm>
            <a:prstGeom prst="straightConnector1">
              <a:avLst/>
            </a:prstGeom>
            <a:ln w="57150">
              <a:solidFill>
                <a:srgbClr val="05051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/>
              <a:t>Effective Capacity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00763" y="1417317"/>
          <a:ext cx="168592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Worksheet" r:id="rId4" imgW="1686051" imgH="2104942" progId="Excel.Sheet.12">
                  <p:embed/>
                </p:oleObj>
              </mc:Choice>
              <mc:Fallback>
                <p:oleObj name="Worksheet" r:id="rId4" imgW="1686051" imgH="2104942" progId="Excel.Sheet.12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0763" y="1417317"/>
                        <a:ext cx="168592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001795" y="1412776"/>
          <a:ext cx="105727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Worksheet" r:id="rId6" imgW="1057358" imgH="2104942" progId="Excel.Sheet.12">
                  <p:embed/>
                </p:oleObj>
              </mc:Choice>
              <mc:Fallback>
                <p:oleObj name="Worksheet" r:id="rId6" imgW="1057358" imgH="2104942" progId="Excel.Shee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01795" y="1412776"/>
                        <a:ext cx="105727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81915" y="1412776"/>
          <a:ext cx="180975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Worksheet" r:id="rId8" imgW="1809684" imgH="2104942" progId="Excel.Sheet.12">
                  <p:embed/>
                </p:oleObj>
              </mc:Choice>
              <mc:Fallback>
                <p:oleObj name="Worksheet" r:id="rId8" imgW="1809684" imgH="2104942" progId="Excel.Sheet.12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81915" y="1412776"/>
                        <a:ext cx="1809750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918119" y="1412776"/>
          <a:ext cx="2095500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Worksheet" r:id="rId10" imgW="2095551" imgH="2104942" progId="Excel.Sheet.12">
                  <p:embed/>
                </p:oleObj>
              </mc:Choice>
              <mc:Fallback>
                <p:oleObj name="Worksheet" r:id="rId10" imgW="2095551" imgH="2104942" progId="Excel.Sheet.12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18119" y="1412776"/>
                        <a:ext cx="2095500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7042355" y="1412776"/>
          <a:ext cx="2028825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Worksheet" r:id="rId12" imgW="2028876" imgH="2104942" progId="Excel.Sheet.12">
                  <p:embed/>
                </p:oleObj>
              </mc:Choice>
              <mc:Fallback>
                <p:oleObj name="Worksheet" r:id="rId12" imgW="2028876" imgH="2104942" progId="Excel.Sheet.12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042355" y="1412776"/>
                        <a:ext cx="2028825" cy="210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86191" y="3681028"/>
          <a:ext cx="8833953" cy="2152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Worksheet" r:id="rId14" imgW="8639188" imgH="2104942" progId="Excel.Sheet.12">
                  <p:embed/>
                </p:oleObj>
              </mc:Choice>
              <mc:Fallback>
                <p:oleObj name="Worksheet" r:id="rId14" imgW="8639188" imgH="2104942" progId="Excel.Sheet.12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91" y="3681028"/>
                        <a:ext cx="8833953" cy="21524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Date Placeholder 3"/>
          <p:cNvSpPr txBox="1">
            <a:spLocks/>
          </p:cNvSpPr>
          <p:nvPr/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Throughput Analysis</a:t>
            </a:r>
          </a:p>
        </p:txBody>
      </p:sp>
      <p:sp>
        <p:nvSpPr>
          <p:cNvPr id="18" name="Footer Placeholder 4"/>
          <p:cNvSpPr txBox="1">
            <a:spLocks/>
          </p:cNvSpPr>
          <p:nvPr/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Ardavan Asef-Vaziri, </a:t>
            </a:r>
            <a:r>
              <a:rPr lang="en-US" dirty="0"/>
              <a:t> June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9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6951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900112"/>
          </a:xfrm>
        </p:spPr>
        <p:txBody>
          <a:bodyPr/>
          <a:lstStyle/>
          <a:p>
            <a:pPr eaLnBrk="1" hangingPunct="1"/>
            <a:r>
              <a:rPr lang="en-US" dirty="0"/>
              <a:t>Capacity Utilization</a:t>
            </a:r>
          </a:p>
        </p:txBody>
      </p:sp>
      <p:sp>
        <p:nvSpPr>
          <p:cNvPr id="3079" name="Rectangle 72"/>
          <p:cNvSpPr>
            <a:spLocks noChangeArrowheads="1"/>
          </p:cNvSpPr>
          <p:nvPr/>
        </p:nvSpPr>
        <p:spPr bwMode="auto">
          <a:xfrm>
            <a:off x="232896" y="5210837"/>
            <a:ext cx="8686800" cy="1188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800" b="1" i="1" baseline="-25000" dirty="0">
              <a:solidFill>
                <a:srgbClr val="94020C"/>
              </a:solidFill>
              <a:latin typeface="Times New Roman" pitchFamily="18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b="1" i="1" dirty="0">
              <a:solidFill>
                <a:srgbClr val="94020C"/>
              </a:solidFill>
              <a:latin typeface="Times New Roman" pitchFamily="18" charset="0"/>
            </a:endParaRP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863" y="1304765"/>
            <a:ext cx="784007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357" y="1304183"/>
            <a:ext cx="1272140" cy="2413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656" y="1304765"/>
            <a:ext cx="818852" cy="241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Date Placeholder 3"/>
          <p:cNvSpPr txBox="1">
            <a:spLocks/>
          </p:cNvSpPr>
          <p:nvPr/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Throughput Analysis</a:t>
            </a:r>
          </a:p>
        </p:txBody>
      </p:sp>
      <p:sp>
        <p:nvSpPr>
          <p:cNvPr id="16" name="Footer Placeholder 4"/>
          <p:cNvSpPr txBox="1">
            <a:spLocks/>
          </p:cNvSpPr>
          <p:nvPr/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Ardavan Asef-Vaziri, </a:t>
            </a:r>
            <a:r>
              <a:rPr lang="en-US" dirty="0"/>
              <a:t> June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96" y="1304764"/>
            <a:ext cx="6158812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499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pPr eaLnBrk="1" hangingPunct="1"/>
            <a:r>
              <a:rPr lang="en-US" dirty="0"/>
              <a:t> Unit Load for a Product Mix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7338" y="1341438"/>
            <a:ext cx="8686800" cy="384175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Billing: Physician claims 60%, Hospital claims 40%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228600" y="65202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Throughput Analysis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3124200" y="65202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Ardavan Asef-Vaziri, </a:t>
            </a:r>
            <a:r>
              <a:rPr lang="en-US" dirty="0"/>
              <a:t> June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Impact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331E90-ED23-40F1-83B5-F035C5BC55B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mpact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mpact" pitchFamily="34" charset="0"/>
              <a:ea typeface="+mn-ea"/>
              <a:cs typeface="+mn-cs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5499" y="1936537"/>
          <a:ext cx="8493759" cy="2988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Worksheet" r:id="rId4" imgW="7038992" imgH="2476440" progId="Excel.Sheet.12">
                  <p:embed/>
                </p:oleObj>
              </mc:Choice>
              <mc:Fallback>
                <p:oleObj name="Worksheet" r:id="rId4" imgW="7038992" imgH="2476440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5499" y="1936537"/>
                        <a:ext cx="8493759" cy="2988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949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ample presentation slides with animation [2]">
  <a:themeElements>
    <a:clrScheme name="Sample presentation slides with animation [2]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Sample presentation slides with animation [2]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with animation [2]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presentation slides with animation [2]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 presentation slides with animation [2]</Template>
  <TotalTime>11453</TotalTime>
  <Words>62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Book Antiqua</vt:lpstr>
      <vt:lpstr>Impact</vt:lpstr>
      <vt:lpstr>Monotype Sorts</vt:lpstr>
      <vt:lpstr>Symbol</vt:lpstr>
      <vt:lpstr>Times New Roman</vt:lpstr>
      <vt:lpstr>Wingdings</vt:lpstr>
      <vt:lpstr>Sample presentation slides with animation [2]</vt:lpstr>
      <vt:lpstr>Worksheet</vt:lpstr>
      <vt:lpstr>Resources, Resource Pools and Resource Pooling</vt:lpstr>
      <vt:lpstr>Effective Capacity </vt:lpstr>
      <vt:lpstr>Capacity Utilization</vt:lpstr>
      <vt:lpstr> Unit Load for a Product Mix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Tony Barnett</dc:creator>
  <cp:lastModifiedBy>Asef-Vaziri , Ardavan</cp:lastModifiedBy>
  <cp:revision>360</cp:revision>
  <dcterms:created xsi:type="dcterms:W3CDTF">2005-11-30T06:54:40Z</dcterms:created>
  <dcterms:modified xsi:type="dcterms:W3CDTF">2021-03-12T01:56:11Z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TC011367991033</vt:lpwstr>
  </property>
</Properties>
</file>