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1.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45"/>
  </p:notesMasterIdLst>
  <p:handoutMasterIdLst>
    <p:handoutMasterId r:id="rId46"/>
  </p:handoutMasterIdLst>
  <p:sldIdLst>
    <p:sldId id="405" r:id="rId5"/>
    <p:sldId id="439" r:id="rId6"/>
    <p:sldId id="433" r:id="rId7"/>
    <p:sldId id="434" r:id="rId8"/>
    <p:sldId id="435" r:id="rId9"/>
    <p:sldId id="436" r:id="rId10"/>
    <p:sldId id="437" r:id="rId11"/>
    <p:sldId id="438" r:id="rId12"/>
    <p:sldId id="390" r:id="rId13"/>
    <p:sldId id="408" r:id="rId14"/>
    <p:sldId id="409" r:id="rId15"/>
    <p:sldId id="410" r:id="rId16"/>
    <p:sldId id="392" r:id="rId17"/>
    <p:sldId id="393" r:id="rId18"/>
    <p:sldId id="407" r:id="rId19"/>
    <p:sldId id="394" r:id="rId20"/>
    <p:sldId id="417" r:id="rId21"/>
    <p:sldId id="420" r:id="rId22"/>
    <p:sldId id="411" r:id="rId23"/>
    <p:sldId id="445" r:id="rId24"/>
    <p:sldId id="412" r:id="rId25"/>
    <p:sldId id="423" r:id="rId26"/>
    <p:sldId id="413" r:id="rId27"/>
    <p:sldId id="414" r:id="rId28"/>
    <p:sldId id="415" r:id="rId29"/>
    <p:sldId id="416" r:id="rId30"/>
    <p:sldId id="424" r:id="rId31"/>
    <p:sldId id="425" r:id="rId32"/>
    <p:sldId id="426" r:id="rId33"/>
    <p:sldId id="427" r:id="rId34"/>
    <p:sldId id="428" r:id="rId35"/>
    <p:sldId id="429" r:id="rId36"/>
    <p:sldId id="430" r:id="rId37"/>
    <p:sldId id="431" r:id="rId38"/>
    <p:sldId id="432" r:id="rId39"/>
    <p:sldId id="440" r:id="rId40"/>
    <p:sldId id="441" r:id="rId41"/>
    <p:sldId id="442" r:id="rId42"/>
    <p:sldId id="443" r:id="rId43"/>
    <p:sldId id="444"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A50023"/>
    <a:srgbClr val="D519B1"/>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94660"/>
  </p:normalViewPr>
  <p:slideViewPr>
    <p:cSldViewPr>
      <p:cViewPr varScale="1">
        <p:scale>
          <a:sx n="105" d="100"/>
          <a:sy n="105" d="100"/>
        </p:scale>
        <p:origin x="186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2.emf"/><Relationship Id="rId7" Type="http://schemas.openxmlformats.org/officeDocument/2006/relationships/image" Target="../media/image6.emf"/><Relationship Id="rId2" Type="http://schemas.openxmlformats.org/officeDocument/2006/relationships/image" Target="../media/image11.emf"/><Relationship Id="rId1" Type="http://schemas.openxmlformats.org/officeDocument/2006/relationships/image" Target="../media/image10.emf"/><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 Id="rId9"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7/1/2019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024" units="cm"/>
          <inkml:channel name="Y" type="integer" max="768" units="cm"/>
          <inkml:channel name="T" type="integer" max="2.14748E9" units="dev"/>
        </inkml:traceFormat>
        <inkml:channelProperties>
          <inkml:channelProperty channel="X" name="resolution" value="28.36565" units="1/cm"/>
          <inkml:channelProperty channel="Y" name="resolution" value="28.33948" units="1/cm"/>
          <inkml:channelProperty channel="T" name="resolution" value="1" units="1/dev"/>
        </inkml:channelProperties>
      </inkml:inkSource>
      <inkml:timestamp xml:id="ts0" timeString="2015-11-02T20:57:11.125"/>
    </inkml:context>
    <inkml:brush xml:id="br0">
      <inkml:brushProperty name="width" value="0.06667" units="cm"/>
      <inkml:brushProperty name="height" value="0.06667"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dirty="0"/>
          </a:p>
        </p:txBody>
      </p:sp>
    </p:spTree>
    <p:extLst>
      <p:ext uri="{BB962C8B-B14F-4D97-AF65-F5344CB8AC3E}">
        <p14:creationId xmlns:p14="http://schemas.microsoft.com/office/powerpoint/2010/main" val="2131051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13</a:t>
            </a:fld>
            <a:endParaRPr lang="en-US" dirty="0" smtClean="0"/>
          </a:p>
        </p:txBody>
      </p:sp>
    </p:spTree>
    <p:extLst>
      <p:ext uri="{BB962C8B-B14F-4D97-AF65-F5344CB8AC3E}">
        <p14:creationId xmlns:p14="http://schemas.microsoft.com/office/powerpoint/2010/main" val="265403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14</a:t>
            </a:fld>
            <a:endParaRPr lang="en-US" dirty="0" smtClean="0"/>
          </a:p>
        </p:txBody>
      </p:sp>
    </p:spTree>
    <p:extLst>
      <p:ext uri="{BB962C8B-B14F-4D97-AF65-F5344CB8AC3E}">
        <p14:creationId xmlns:p14="http://schemas.microsoft.com/office/powerpoint/2010/main" val="295129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15</a:t>
            </a:fld>
            <a:endParaRPr lang="en-US" dirty="0" smtClean="0"/>
          </a:p>
        </p:txBody>
      </p:sp>
    </p:spTree>
    <p:extLst>
      <p:ext uri="{BB962C8B-B14F-4D97-AF65-F5344CB8AC3E}">
        <p14:creationId xmlns:p14="http://schemas.microsoft.com/office/powerpoint/2010/main" val="2212936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16</a:t>
            </a:fld>
            <a:endParaRPr lang="en-US" dirty="0" smtClean="0"/>
          </a:p>
        </p:txBody>
      </p:sp>
    </p:spTree>
    <p:extLst>
      <p:ext uri="{BB962C8B-B14F-4D97-AF65-F5344CB8AC3E}">
        <p14:creationId xmlns:p14="http://schemas.microsoft.com/office/powerpoint/2010/main" val="1589849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17</a:t>
            </a:fld>
            <a:endParaRPr lang="en-US" dirty="0" smtClean="0"/>
          </a:p>
        </p:txBody>
      </p:sp>
    </p:spTree>
    <p:extLst>
      <p:ext uri="{BB962C8B-B14F-4D97-AF65-F5344CB8AC3E}">
        <p14:creationId xmlns:p14="http://schemas.microsoft.com/office/powerpoint/2010/main" val="3063652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18</a:t>
            </a:fld>
            <a:endParaRPr lang="en-US" dirty="0" smtClean="0"/>
          </a:p>
        </p:txBody>
      </p:sp>
    </p:spTree>
    <p:extLst>
      <p:ext uri="{BB962C8B-B14F-4D97-AF65-F5344CB8AC3E}">
        <p14:creationId xmlns:p14="http://schemas.microsoft.com/office/powerpoint/2010/main" val="2111033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24</a:t>
            </a:fld>
            <a:endParaRPr lang="en-US" dirty="0" smtClean="0"/>
          </a:p>
        </p:txBody>
      </p:sp>
    </p:spTree>
    <p:extLst>
      <p:ext uri="{BB962C8B-B14F-4D97-AF65-F5344CB8AC3E}">
        <p14:creationId xmlns:p14="http://schemas.microsoft.com/office/powerpoint/2010/main" val="3448792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25</a:t>
            </a:fld>
            <a:endParaRPr lang="en-US" dirty="0" smtClean="0"/>
          </a:p>
        </p:txBody>
      </p:sp>
    </p:spTree>
    <p:extLst>
      <p:ext uri="{BB962C8B-B14F-4D97-AF65-F5344CB8AC3E}">
        <p14:creationId xmlns:p14="http://schemas.microsoft.com/office/powerpoint/2010/main" val="2154070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26</a:t>
            </a:fld>
            <a:endParaRPr lang="en-US" dirty="0" smtClean="0"/>
          </a:p>
        </p:txBody>
      </p:sp>
    </p:spTree>
    <p:extLst>
      <p:ext uri="{BB962C8B-B14F-4D97-AF65-F5344CB8AC3E}">
        <p14:creationId xmlns:p14="http://schemas.microsoft.com/office/powerpoint/2010/main" val="787597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FFCF6DA-17C7-4CB4-BA6A-0BDDA20F5546}" type="slidenum">
              <a:rPr lang="en-US" smtClean="0"/>
              <a:pPr/>
              <a:t>33</a:t>
            </a:fld>
            <a:endParaRPr lang="en-US"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58401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dirty="0"/>
          </a:p>
        </p:txBody>
      </p:sp>
    </p:spTree>
    <p:extLst>
      <p:ext uri="{BB962C8B-B14F-4D97-AF65-F5344CB8AC3E}">
        <p14:creationId xmlns:p14="http://schemas.microsoft.com/office/powerpoint/2010/main" val="1676707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37</a:t>
            </a:fld>
            <a:endParaRPr lang="en-US" dirty="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b="1" dirty="0" smtClean="0">
                <a:solidFill>
                  <a:srgbClr val="1D4087"/>
                </a:solidFill>
              </a:rPr>
              <a:t>Setup batch</a:t>
            </a:r>
            <a:r>
              <a:rPr lang="en-US" dirty="0" smtClean="0"/>
              <a:t> (also </a:t>
            </a:r>
            <a:r>
              <a:rPr lang="en-US" b="1" dirty="0" smtClean="0">
                <a:solidFill>
                  <a:srgbClr val="1D4087"/>
                </a:solidFill>
              </a:rPr>
              <a:t>lot size</a:t>
            </a:r>
            <a:r>
              <a:rPr lang="en-US" dirty="0" smtClean="0"/>
              <a:t>): number of units processed consecutively after a setup</a:t>
            </a:r>
          </a:p>
          <a:p>
            <a:pPr eaLnBrk="1" hangingPunct="1"/>
            <a:r>
              <a:rPr lang="en-US" dirty="0" smtClean="0"/>
              <a:t>EXAMPLE: painting cars-&gt;how many cars before you change paint color</a:t>
            </a:r>
          </a:p>
          <a:p>
            <a:pPr eaLnBrk="1" hangingPunct="1"/>
            <a:endParaRPr lang="en-US" dirty="0" smtClean="0"/>
          </a:p>
        </p:txBody>
      </p:sp>
    </p:spTree>
    <p:extLst>
      <p:ext uri="{BB962C8B-B14F-4D97-AF65-F5344CB8AC3E}">
        <p14:creationId xmlns:p14="http://schemas.microsoft.com/office/powerpoint/2010/main" val="3660456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B33D367-5A3D-47C1-85BD-CD9403F78DA7}" type="slidenum">
              <a:rPr lang="en-US"/>
              <a:pPr/>
              <a:t>38</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b="1" dirty="0" smtClean="0">
                <a:solidFill>
                  <a:srgbClr val="1D4087"/>
                </a:solidFill>
              </a:rPr>
              <a:t>Setup batch</a:t>
            </a:r>
            <a:r>
              <a:rPr lang="en-US" dirty="0" smtClean="0"/>
              <a:t> (also </a:t>
            </a:r>
            <a:r>
              <a:rPr lang="en-US" b="1" dirty="0" smtClean="0">
                <a:solidFill>
                  <a:srgbClr val="1D4087"/>
                </a:solidFill>
              </a:rPr>
              <a:t>lot size</a:t>
            </a:r>
            <a:r>
              <a:rPr lang="en-US" dirty="0" smtClean="0"/>
              <a:t>): number of units processed consecutively after a setup</a:t>
            </a:r>
          </a:p>
          <a:p>
            <a:pPr eaLnBrk="1" hangingPunct="1"/>
            <a:r>
              <a:rPr lang="en-US" dirty="0" smtClean="0"/>
              <a:t>EXAMPLE: painting cars-&gt;how many cars before you change paint color</a:t>
            </a:r>
          </a:p>
          <a:p>
            <a:pPr eaLnBrk="1" hangingPunct="1"/>
            <a:endParaRPr lang="en-US" dirty="0" smtClean="0"/>
          </a:p>
        </p:txBody>
      </p:sp>
    </p:spTree>
    <p:extLst>
      <p:ext uri="{BB962C8B-B14F-4D97-AF65-F5344CB8AC3E}">
        <p14:creationId xmlns:p14="http://schemas.microsoft.com/office/powerpoint/2010/main" val="2417953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2466788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583556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dirty="0"/>
          </a:p>
        </p:txBody>
      </p:sp>
    </p:spTree>
    <p:extLst>
      <p:ext uri="{BB962C8B-B14F-4D97-AF65-F5344CB8AC3E}">
        <p14:creationId xmlns:p14="http://schemas.microsoft.com/office/powerpoint/2010/main" val="145760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dirty="0"/>
          </a:p>
        </p:txBody>
      </p:sp>
    </p:spTree>
    <p:extLst>
      <p:ext uri="{BB962C8B-B14F-4D97-AF65-F5344CB8AC3E}">
        <p14:creationId xmlns:p14="http://schemas.microsoft.com/office/powerpoint/2010/main" val="1181244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dirty="0"/>
          </a:p>
        </p:txBody>
      </p:sp>
    </p:spTree>
    <p:extLst>
      <p:ext uri="{BB962C8B-B14F-4D97-AF65-F5344CB8AC3E}">
        <p14:creationId xmlns:p14="http://schemas.microsoft.com/office/powerpoint/2010/main" val="22210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9</a:t>
            </a:fld>
            <a:endParaRPr lang="en-US" dirty="0" smtClean="0"/>
          </a:p>
        </p:txBody>
      </p:sp>
    </p:spTree>
    <p:extLst>
      <p:ext uri="{BB962C8B-B14F-4D97-AF65-F5344CB8AC3E}">
        <p14:creationId xmlns:p14="http://schemas.microsoft.com/office/powerpoint/2010/main" val="2942246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10</a:t>
            </a:fld>
            <a:endParaRPr lang="en-US" dirty="0" smtClean="0"/>
          </a:p>
        </p:txBody>
      </p:sp>
    </p:spTree>
    <p:extLst>
      <p:ext uri="{BB962C8B-B14F-4D97-AF65-F5344CB8AC3E}">
        <p14:creationId xmlns:p14="http://schemas.microsoft.com/office/powerpoint/2010/main" val="2532722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11</a:t>
            </a:fld>
            <a:endParaRPr lang="en-US" dirty="0" smtClean="0"/>
          </a:p>
        </p:txBody>
      </p:sp>
    </p:spTree>
    <p:extLst>
      <p:ext uri="{BB962C8B-B14F-4D97-AF65-F5344CB8AC3E}">
        <p14:creationId xmlns:p14="http://schemas.microsoft.com/office/powerpoint/2010/main" val="2931115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smtClean="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12</a:t>
            </a:fld>
            <a:endParaRPr lang="en-US" dirty="0" smtClean="0"/>
          </a:p>
        </p:txBody>
      </p:sp>
    </p:spTree>
    <p:extLst>
      <p:ext uri="{BB962C8B-B14F-4D97-AF65-F5344CB8AC3E}">
        <p14:creationId xmlns:p14="http://schemas.microsoft.com/office/powerpoint/2010/main" val="3208247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486400"/>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1"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1" y="152400"/>
            <a:ext cx="89281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Asef-Vaziri    </a:t>
            </a:r>
            <a:r>
              <a:rPr lang="en-US" sz="1200" b="1" i="1" kern="1200" dirty="0" smtClean="0">
                <a:solidFill>
                  <a:schemeClr val="tx1"/>
                </a:solidFill>
                <a:latin typeface="Verdana" pitchFamily="34" charset="0"/>
                <a:ea typeface="ＭＳ Ｐゴシック" charset="-128"/>
                <a:cs typeface="+mn-cs"/>
              </a:rPr>
              <a:t>April-2015</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smtClean="0">
                <a:solidFill>
                  <a:schemeClr val="tx1"/>
                </a:solidFill>
              </a:rPr>
              <a:t>Throughput-Part 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package" Target="../embeddings/Microsoft_Excel_Worksheet2.xlsx"/><Relationship Id="rId13" Type="http://schemas.openxmlformats.org/officeDocument/2006/relationships/image" Target="../media/image7.emf"/><Relationship Id="rId3" Type="http://schemas.openxmlformats.org/officeDocument/2006/relationships/notesSlide" Target="../notesSlides/notesSlide10.xml"/><Relationship Id="rId7" Type="http://schemas.openxmlformats.org/officeDocument/2006/relationships/image" Target="../media/image4.emf"/><Relationship Id="rId12"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11" Type="http://schemas.openxmlformats.org/officeDocument/2006/relationships/image" Target="../media/image6.emf"/><Relationship Id="rId5" Type="http://schemas.openxmlformats.org/officeDocument/2006/relationships/image" Target="../media/image3.emf"/><Relationship Id="rId15" Type="http://schemas.openxmlformats.org/officeDocument/2006/relationships/image" Target="../media/image8.emf"/><Relationship Id="rId10" Type="http://schemas.openxmlformats.org/officeDocument/2006/relationships/package" Target="../embeddings/Microsoft_Excel_Worksheet3.xlsx"/><Relationship Id="rId4" Type="http://schemas.openxmlformats.org/officeDocument/2006/relationships/package" Target="../embeddings/Microsoft_Excel_Worksheet.xlsx"/><Relationship Id="rId9" Type="http://schemas.openxmlformats.org/officeDocument/2006/relationships/image" Target="../media/image5.emf"/><Relationship Id="rId14" Type="http://schemas.openxmlformats.org/officeDocument/2006/relationships/package" Target="../embeddings/Microsoft_Excel_Worksheet5.xlsx"/></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package" Target="../embeddings/Microsoft_Excel_Worksheet8.xlsx"/><Relationship Id="rId13" Type="http://schemas.openxmlformats.org/officeDocument/2006/relationships/image" Target="../media/image14.emf"/><Relationship Id="rId18" Type="http://schemas.openxmlformats.org/officeDocument/2006/relationships/package" Target="../embeddings/Microsoft_Excel_Worksheet13.xlsx"/><Relationship Id="rId3" Type="http://schemas.openxmlformats.org/officeDocument/2006/relationships/notesSlide" Target="../notesSlides/notesSlide18.xml"/><Relationship Id="rId21" Type="http://schemas.openxmlformats.org/officeDocument/2006/relationships/image" Target="../media/image8.emf"/><Relationship Id="rId7" Type="http://schemas.openxmlformats.org/officeDocument/2006/relationships/image" Target="../media/image11.emf"/><Relationship Id="rId12" Type="http://schemas.openxmlformats.org/officeDocument/2006/relationships/package" Target="../embeddings/Microsoft_Excel_Worksheet10.xlsx"/><Relationship Id="rId17" Type="http://schemas.openxmlformats.org/officeDocument/2006/relationships/image" Target="../media/image6.emf"/><Relationship Id="rId2" Type="http://schemas.openxmlformats.org/officeDocument/2006/relationships/slideLayout" Target="../slideLayouts/slideLayout2.xml"/><Relationship Id="rId16" Type="http://schemas.openxmlformats.org/officeDocument/2006/relationships/package" Target="../embeddings/Microsoft_Excel_Worksheet12.xlsx"/><Relationship Id="rId20" Type="http://schemas.openxmlformats.org/officeDocument/2006/relationships/package" Target="../embeddings/Microsoft_Excel_Worksheet14.xlsx"/><Relationship Id="rId1" Type="http://schemas.openxmlformats.org/officeDocument/2006/relationships/vmlDrawing" Target="../drawings/vmlDrawing3.vml"/><Relationship Id="rId6" Type="http://schemas.openxmlformats.org/officeDocument/2006/relationships/package" Target="../embeddings/Microsoft_Excel_Worksheet7.xlsx"/><Relationship Id="rId11" Type="http://schemas.openxmlformats.org/officeDocument/2006/relationships/image" Target="../media/image13.emf"/><Relationship Id="rId5" Type="http://schemas.openxmlformats.org/officeDocument/2006/relationships/image" Target="../media/image10.emf"/><Relationship Id="rId15" Type="http://schemas.openxmlformats.org/officeDocument/2006/relationships/image" Target="../media/image15.emf"/><Relationship Id="rId10" Type="http://schemas.openxmlformats.org/officeDocument/2006/relationships/package" Target="../embeddings/Microsoft_Excel_Worksheet9.xlsx"/><Relationship Id="rId19" Type="http://schemas.openxmlformats.org/officeDocument/2006/relationships/image" Target="../media/image7.emf"/><Relationship Id="rId4" Type="http://schemas.openxmlformats.org/officeDocument/2006/relationships/package" Target="../embeddings/Microsoft_Excel_Worksheet6.xlsx"/><Relationship Id="rId9" Type="http://schemas.openxmlformats.org/officeDocument/2006/relationships/image" Target="../media/image12.emf"/><Relationship Id="rId14" Type="http://schemas.openxmlformats.org/officeDocument/2006/relationships/package" Target="../embeddings/Microsoft_Excel_Worksheet11.xlsx"/></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iIT9VWpdqY4"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4801314"/>
          </a:xfrm>
          <a:prstGeom prst="rect">
            <a:avLst/>
          </a:prstGeom>
        </p:spPr>
        <p:txBody>
          <a:bodyPr wrap="square">
            <a:spAutoFit/>
          </a:bodyPr>
          <a:lstStyle/>
          <a:p>
            <a:pPr marL="0" indent="0" algn="ctr" eaLnBrk="1" hangingPunct="1">
              <a:buNone/>
            </a:pPr>
            <a:r>
              <a:rPr lang="en-US" sz="7200" dirty="0" smtClean="0">
                <a:solidFill>
                  <a:schemeClr val="bg1"/>
                </a:solidFill>
                <a:latin typeface="Impact" panose="020B0806030902050204" pitchFamily="34" charset="0"/>
              </a:rPr>
              <a:t>Throughput Key Problems</a:t>
            </a:r>
            <a:endParaRPr lang="en-US" sz="5400" dirty="0" smtClean="0">
              <a:solidFill>
                <a:schemeClr val="bg1"/>
              </a:solidFill>
              <a:latin typeface="Impact" panose="020B0806030902050204" pitchFamily="34" charset="0"/>
            </a:endParaRPr>
          </a:p>
          <a:p>
            <a:pPr marL="0" indent="0" algn="ctr" eaLnBrk="1" hangingPunct="1">
              <a:buNone/>
            </a:pPr>
            <a:r>
              <a:rPr lang="en-US" sz="5400" dirty="0" smtClean="0">
                <a:solidFill>
                  <a:schemeClr val="bg1"/>
                </a:solidFill>
                <a:latin typeface="Impact" panose="020B0806030902050204" pitchFamily="34" charset="0"/>
              </a:rPr>
              <a:t>Effective Capacity  </a:t>
            </a:r>
            <a:endParaRPr lang="en-US" sz="5400" dirty="0">
              <a:solidFill>
                <a:schemeClr val="bg1"/>
              </a:solidFill>
              <a:latin typeface="Impact" panose="020B0806030902050204" pitchFamily="34" charset="0"/>
            </a:endParaRPr>
          </a:p>
          <a:p>
            <a:pPr marL="0" indent="0" algn="ctr" eaLnBrk="1" hangingPunct="1">
              <a:buNone/>
            </a:pPr>
            <a:r>
              <a:rPr lang="en-US" sz="5400" dirty="0">
                <a:solidFill>
                  <a:schemeClr val="bg1"/>
                </a:solidFill>
                <a:latin typeface="Impact" panose="020B0806030902050204" pitchFamily="34" charset="0"/>
              </a:rPr>
              <a:t>&amp;</a:t>
            </a:r>
          </a:p>
          <a:p>
            <a:pPr marL="0" indent="0" algn="ctr" eaLnBrk="1" hangingPunct="1">
              <a:buNone/>
            </a:pPr>
            <a:r>
              <a:rPr lang="en-US" sz="5400" dirty="0" smtClean="0">
                <a:solidFill>
                  <a:schemeClr val="bg1"/>
                </a:solidFill>
                <a:latin typeface="Impact" panose="020B0806030902050204" pitchFamily="34" charset="0"/>
              </a:rPr>
              <a:t>Utilization</a:t>
            </a:r>
            <a:endParaRPr lang="en-US" sz="5400" dirty="0">
              <a:solidFill>
                <a:schemeClr val="bg1"/>
              </a:solidFill>
            </a:endParaRPr>
          </a:p>
        </p:txBody>
      </p:sp>
      <p:sp>
        <p:nvSpPr>
          <p:cNvPr id="7" name="Rectangle 3"/>
          <p:cNvSpPr txBox="1">
            <a:spLocks noChangeArrowheads="1"/>
          </p:cNvSpPr>
          <p:nvPr/>
        </p:nvSpPr>
        <p:spPr bwMode="auto">
          <a:xfrm>
            <a:off x="2818" y="6479958"/>
            <a:ext cx="9143999" cy="36942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lgn="ctr" eaLnBrk="1" hangingPunct="1">
              <a:buFont typeface="Wingdings" pitchFamily="2" charset="2"/>
              <a:buNone/>
            </a:pPr>
            <a:r>
              <a:rPr lang="en-US" dirty="0">
                <a:solidFill>
                  <a:schemeClr val="bg1"/>
                </a:solidFill>
                <a:latin typeface="Impact" panose="020B0806030902050204" pitchFamily="34" charset="0"/>
              </a:rPr>
              <a:t>Based on the book:  Managing Business Process Flows.</a:t>
            </a:r>
          </a:p>
        </p:txBody>
      </p:sp>
    </p:spTree>
    <p:extLst>
      <p:ext uri="{BB962C8B-B14F-4D97-AF65-F5344CB8AC3E}">
        <p14:creationId xmlns:p14="http://schemas.microsoft.com/office/powerpoint/2010/main" val="424892837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862"/>
            <a:ext cx="9144000" cy="838200"/>
          </a:xfrm>
        </p:spPr>
        <p:txBody>
          <a:bodyPr/>
          <a:lstStyle/>
          <a:p>
            <a:r>
              <a:rPr lang="en-US" dirty="0" smtClean="0"/>
              <a:t>Paralegals</a:t>
            </a:r>
          </a:p>
        </p:txBody>
      </p:sp>
      <p:sp>
        <p:nvSpPr>
          <p:cNvPr id="6" name="Rectangle 5"/>
          <p:cNvSpPr>
            <a:spLocks noChangeArrowheads="1"/>
          </p:cNvSpPr>
          <p:nvPr/>
        </p:nvSpPr>
        <p:spPr bwMode="auto">
          <a:xfrm>
            <a:off x="152400" y="2390766"/>
            <a:ext cx="9144000" cy="5556738"/>
          </a:xfrm>
          <a:prstGeom prst="rect">
            <a:avLst/>
          </a:prstGeom>
          <a:noFill/>
          <a:ln w="9525">
            <a:noFill/>
            <a:miter lim="800000"/>
            <a:headEnd/>
            <a:tailEnd/>
          </a:ln>
        </p:spPr>
        <p:txBody>
          <a:bodyPr lIns="92075" tIns="46038" rIns="92075" bIns="46038"/>
          <a:lstStyle/>
          <a:p>
            <a:r>
              <a:rPr lang="en-US" sz="2200" dirty="0" smtClean="0">
                <a:latin typeface="Book Antiqua" pitchFamily="18" charset="0"/>
              </a:rPr>
              <a:t>A Paralegal can complete </a:t>
            </a:r>
            <a:r>
              <a:rPr lang="en-US" sz="2200" b="1" dirty="0" smtClean="0">
                <a:solidFill>
                  <a:srgbClr val="FF0000"/>
                </a:solidFill>
                <a:latin typeface="Book Antiqua" pitchFamily="18" charset="0"/>
              </a:rPr>
              <a:t>1 contract in 20/3 </a:t>
            </a:r>
            <a:r>
              <a:rPr lang="en-US" sz="2200" dirty="0" smtClean="0">
                <a:latin typeface="Book Antiqua" pitchFamily="18" charset="0"/>
              </a:rPr>
              <a:t>= 6.667 hour </a:t>
            </a:r>
          </a:p>
          <a:p>
            <a:r>
              <a:rPr lang="en-US" sz="2200" dirty="0" smtClean="0">
                <a:latin typeface="Book Antiqua" pitchFamily="18" charset="0"/>
              </a:rPr>
              <a:t>How many contracts in one hour?  1/6.667 </a:t>
            </a:r>
            <a:r>
              <a:rPr lang="en-US" sz="2200" dirty="0" smtClean="0">
                <a:latin typeface="Book Antiqua" pitchFamily="18" charset="0"/>
              </a:rPr>
              <a:t>, or 1/(20/3) </a:t>
            </a:r>
            <a:r>
              <a:rPr lang="en-US" sz="2200" dirty="0" smtClean="0">
                <a:latin typeface="Book Antiqua" pitchFamily="18" charset="0"/>
              </a:rPr>
              <a:t>= 0.15</a:t>
            </a:r>
            <a:r>
              <a:rPr lang="en-US" sz="2200" dirty="0" smtClean="0">
                <a:latin typeface="Book Antiqua" pitchFamily="18" charset="0"/>
                <a:sym typeface="Wingdings" panose="05000000000000000000" pitchFamily="2" charset="2"/>
              </a:rPr>
              <a:t> </a:t>
            </a:r>
            <a:endParaRPr lang="en-US" sz="2200" dirty="0" smtClean="0">
              <a:latin typeface="Book Antiqua" pitchFamily="18" charset="0"/>
            </a:endParaRPr>
          </a:p>
          <a:p>
            <a:r>
              <a:rPr lang="en-US" sz="2200" dirty="0" smtClean="0">
                <a:latin typeface="Book Antiqua" pitchFamily="18" charset="0"/>
              </a:rPr>
              <a:t>How many contracts all the Paralegals can complete in one hour.</a:t>
            </a:r>
          </a:p>
          <a:p>
            <a:r>
              <a:rPr lang="en-US" sz="2200" dirty="0" smtClean="0">
                <a:latin typeface="Book Antiqua" pitchFamily="18" charset="0"/>
              </a:rPr>
              <a:t>There are 4 Paralegals: </a:t>
            </a:r>
            <a:r>
              <a:rPr lang="en-US" sz="2200" b="1" dirty="0" smtClean="0">
                <a:solidFill>
                  <a:srgbClr val="FF0000"/>
                </a:solidFill>
                <a:latin typeface="Book Antiqua" pitchFamily="18" charset="0"/>
              </a:rPr>
              <a:t>c = 4</a:t>
            </a:r>
          </a:p>
          <a:p>
            <a:r>
              <a:rPr lang="en-US" sz="2200" dirty="0" smtClean="0">
                <a:latin typeface="Book Antiqua" pitchFamily="18" charset="0"/>
              </a:rPr>
              <a:t>Four Paralegals 4(0.15) = 0.6 contracts per hours</a:t>
            </a:r>
          </a:p>
          <a:p>
            <a:r>
              <a:rPr lang="en-US" sz="2200" dirty="0">
                <a:latin typeface="Book Antiqua" pitchFamily="18" charset="0"/>
              </a:rPr>
              <a:t>We could have also said </a:t>
            </a:r>
            <a:r>
              <a:rPr lang="en-US" sz="2200" dirty="0" smtClean="0">
                <a:latin typeface="Book Antiqua" pitchFamily="18" charset="0"/>
              </a:rPr>
              <a:t> Tp = </a:t>
            </a:r>
            <a:r>
              <a:rPr lang="en-US" sz="2200" dirty="0" smtClean="0">
                <a:latin typeface="Book Antiqua" pitchFamily="18" charset="0"/>
              </a:rPr>
              <a:t>20/3 = 6.6667</a:t>
            </a:r>
            <a:r>
              <a:rPr lang="en-US" sz="2200" dirty="0" smtClean="0">
                <a:latin typeface="Book Antiqua" pitchFamily="18" charset="0"/>
              </a:rPr>
              <a:t>.</a:t>
            </a:r>
          </a:p>
          <a:p>
            <a:r>
              <a:rPr lang="en-US" sz="2200" dirty="0" smtClean="0">
                <a:latin typeface="Book Antiqua" pitchFamily="18" charset="0"/>
              </a:rPr>
              <a:t>Capacity of one resource unit is 1/Tp. </a:t>
            </a:r>
          </a:p>
          <a:p>
            <a:r>
              <a:rPr lang="en-US" sz="2200" dirty="0">
                <a:latin typeface="Book Antiqua" pitchFamily="18" charset="0"/>
              </a:rPr>
              <a:t>Capacity of one resource unit is </a:t>
            </a:r>
            <a:r>
              <a:rPr lang="en-US" sz="2200" dirty="0" smtClean="0">
                <a:latin typeface="Book Antiqua" pitchFamily="18" charset="0"/>
              </a:rPr>
              <a:t>1/6.667 = 0.15. </a:t>
            </a:r>
            <a:endParaRPr lang="en-US" sz="2200" dirty="0">
              <a:latin typeface="Book Antiqua" pitchFamily="18" charset="0"/>
            </a:endParaRPr>
          </a:p>
          <a:p>
            <a:r>
              <a:rPr lang="en-US" sz="2200" dirty="0" smtClean="0">
                <a:latin typeface="Book Antiqua" pitchFamily="18" charset="0"/>
              </a:rPr>
              <a:t>Capacity of </a:t>
            </a:r>
            <a:r>
              <a:rPr lang="en-US" sz="2200" dirty="0" smtClean="0">
                <a:latin typeface="Book Antiqua" pitchFamily="18" charset="0"/>
              </a:rPr>
              <a:t>the resource units: </a:t>
            </a:r>
            <a:r>
              <a:rPr lang="en-US" sz="2200" dirty="0" smtClean="0">
                <a:latin typeface="Book Antiqua" pitchFamily="18" charset="0"/>
              </a:rPr>
              <a:t>Rp=c/Tp </a:t>
            </a:r>
            <a:r>
              <a:rPr lang="en-US" sz="2200" dirty="0" smtClean="0">
                <a:latin typeface="Book Antiqua" pitchFamily="18" charset="0"/>
              </a:rPr>
              <a:t>; c=4 </a:t>
            </a:r>
            <a:r>
              <a:rPr lang="en-US" sz="2200" dirty="0">
                <a:latin typeface="Book Antiqua" pitchFamily="18" charset="0"/>
              </a:rPr>
              <a:t>and Tp </a:t>
            </a:r>
            <a:r>
              <a:rPr lang="en-US" sz="2200" dirty="0" smtClean="0">
                <a:latin typeface="Book Antiqua" pitchFamily="18" charset="0"/>
              </a:rPr>
              <a:t>= </a:t>
            </a:r>
            <a:r>
              <a:rPr lang="en-US" sz="2200" dirty="0" smtClean="0">
                <a:latin typeface="Book Antiqua" pitchFamily="18" charset="0"/>
              </a:rPr>
              <a:t>20/3 =6.667</a:t>
            </a:r>
            <a:endParaRPr lang="en-US" sz="2200" dirty="0" smtClean="0">
              <a:latin typeface="Book Antiqua" pitchFamily="18" charset="0"/>
            </a:endParaRPr>
          </a:p>
          <a:p>
            <a:r>
              <a:rPr lang="en-US" sz="2200" dirty="0" smtClean="0">
                <a:latin typeface="Book Antiqua" pitchFamily="18" charset="0"/>
              </a:rPr>
              <a:t>Rp </a:t>
            </a:r>
            <a:r>
              <a:rPr lang="en-US" sz="2200" dirty="0">
                <a:latin typeface="Book Antiqua" pitchFamily="18" charset="0"/>
              </a:rPr>
              <a:t>= </a:t>
            </a:r>
            <a:r>
              <a:rPr lang="en-US" sz="2200" dirty="0" smtClean="0">
                <a:latin typeface="Book Antiqua" pitchFamily="18" charset="0"/>
              </a:rPr>
              <a:t>4</a:t>
            </a:r>
            <a:r>
              <a:rPr lang="en-US" sz="2200" dirty="0" smtClean="0">
                <a:latin typeface="Book Antiqua" pitchFamily="18" charset="0"/>
              </a:rPr>
              <a:t>/(20/3) = 4/6.667 </a:t>
            </a:r>
            <a:r>
              <a:rPr lang="en-US" sz="2200" dirty="0" smtClean="0">
                <a:latin typeface="Book Antiqua" pitchFamily="18" charset="0"/>
              </a:rPr>
              <a:t>=  </a:t>
            </a:r>
            <a:r>
              <a:rPr lang="en-US" sz="2200" dirty="0">
                <a:latin typeface="Book Antiqua" pitchFamily="18" charset="0"/>
              </a:rPr>
              <a:t>0.6 per </a:t>
            </a:r>
            <a:r>
              <a:rPr lang="en-US" sz="2200" dirty="0" smtClean="0">
                <a:latin typeface="Book Antiqua" pitchFamily="18" charset="0"/>
              </a:rPr>
              <a:t>hour</a:t>
            </a:r>
          </a:p>
          <a:p>
            <a:r>
              <a:rPr lang="en-US" sz="2200" dirty="0" smtClean="0">
                <a:latin typeface="Book Antiqua" pitchFamily="18" charset="0"/>
              </a:rPr>
              <a:t>Capacity of the resource pool is </a:t>
            </a:r>
            <a:r>
              <a:rPr lang="en-US" sz="2200" b="1" dirty="0" smtClean="0">
                <a:solidFill>
                  <a:srgbClr val="FF0000"/>
                </a:solidFill>
                <a:latin typeface="Book Antiqua" pitchFamily="18" charset="0"/>
              </a:rPr>
              <a:t>0.6 </a:t>
            </a:r>
            <a:r>
              <a:rPr lang="en-US" sz="2200" dirty="0" smtClean="0">
                <a:latin typeface="Book Antiqua" pitchFamily="18" charset="0"/>
              </a:rPr>
              <a:t>contracts </a:t>
            </a:r>
            <a:r>
              <a:rPr lang="en-US" sz="2200" b="1" dirty="0">
                <a:solidFill>
                  <a:srgbClr val="FF0000"/>
                </a:solidFill>
                <a:latin typeface="Book Antiqua" pitchFamily="18" charset="0"/>
              </a:rPr>
              <a:t>per </a:t>
            </a:r>
            <a:r>
              <a:rPr lang="en-US" sz="2200" b="1" dirty="0" smtClean="0">
                <a:solidFill>
                  <a:srgbClr val="FF0000"/>
                </a:solidFill>
                <a:latin typeface="Book Antiqua" pitchFamily="18" charset="0"/>
              </a:rPr>
              <a:t>hour</a:t>
            </a:r>
            <a:r>
              <a:rPr lang="en-US" sz="2200" dirty="0" smtClean="0">
                <a:latin typeface="Book Antiqua" pitchFamily="18" charset="0"/>
              </a:rPr>
              <a:t>. </a:t>
            </a:r>
          </a:p>
          <a:p>
            <a:r>
              <a:rPr lang="en-US" sz="2200" dirty="0" smtClean="0">
                <a:latin typeface="Book Antiqua" pitchFamily="18" charset="0"/>
              </a:rPr>
              <a:t>It is 8(0.6) = </a:t>
            </a:r>
            <a:r>
              <a:rPr lang="en-US" sz="2200" b="1" dirty="0" smtClean="0">
                <a:solidFill>
                  <a:srgbClr val="FF0000"/>
                </a:solidFill>
                <a:latin typeface="Book Antiqua" pitchFamily="18" charset="0"/>
              </a:rPr>
              <a:t>4.8</a:t>
            </a:r>
            <a:r>
              <a:rPr lang="en-US" sz="2200" dirty="0" smtClean="0">
                <a:latin typeface="Book Antiqua" pitchFamily="18" charset="0"/>
              </a:rPr>
              <a:t> contracts </a:t>
            </a:r>
            <a:r>
              <a:rPr lang="en-US" sz="2200" b="1" dirty="0" smtClean="0">
                <a:solidFill>
                  <a:srgbClr val="FF0000"/>
                </a:solidFill>
                <a:latin typeface="Book Antiqua" pitchFamily="18" charset="0"/>
              </a:rPr>
              <a:t>per day </a:t>
            </a:r>
          </a:p>
        </p:txBody>
      </p:sp>
      <p:grpSp>
        <p:nvGrpSpPr>
          <p:cNvPr id="2" name="Group 1"/>
          <p:cNvGrpSpPr/>
          <p:nvPr/>
        </p:nvGrpSpPr>
        <p:grpSpPr>
          <a:xfrm>
            <a:off x="304800" y="907976"/>
            <a:ext cx="8686800" cy="1482790"/>
            <a:chOff x="304800" y="907976"/>
            <a:chExt cx="8686800" cy="1482790"/>
          </a:xfrm>
        </p:grpSpPr>
        <p:grpSp>
          <p:nvGrpSpPr>
            <p:cNvPr id="4" name="Group 3"/>
            <p:cNvGrpSpPr/>
            <p:nvPr/>
          </p:nvGrpSpPr>
          <p:grpSpPr>
            <a:xfrm>
              <a:off x="901194" y="907976"/>
              <a:ext cx="7296271" cy="494549"/>
              <a:chOff x="1092162" y="998552"/>
              <a:chExt cx="7296271" cy="494549"/>
            </a:xfrm>
          </p:grpSpPr>
          <p:sp>
            <p:nvSpPr>
              <p:cNvPr id="5" name="Text Box 6"/>
              <p:cNvSpPr txBox="1">
                <a:spLocks noChangeArrowheads="1"/>
              </p:cNvSpPr>
              <p:nvPr/>
            </p:nvSpPr>
            <p:spPr bwMode="auto">
              <a:xfrm>
                <a:off x="1092162" y="1026593"/>
                <a:ext cx="19287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Operation 1 </a:t>
                </a:r>
                <a:endParaRPr lang="en-US" sz="2400" b="1" dirty="0">
                  <a:solidFill>
                    <a:srgbClr val="0070C0"/>
                  </a:solidFill>
                  <a:latin typeface="Book Antiqua" pitchFamily="18" charset="0"/>
                </a:endParaRPr>
              </a:p>
            </p:txBody>
          </p:sp>
          <p:sp>
            <p:nvSpPr>
              <p:cNvPr id="7" name="Text Box 7"/>
              <p:cNvSpPr txBox="1">
                <a:spLocks noChangeArrowheads="1"/>
              </p:cNvSpPr>
              <p:nvPr/>
            </p:nvSpPr>
            <p:spPr bwMode="auto">
              <a:xfrm>
                <a:off x="3749359" y="1031436"/>
                <a:ext cx="1851789"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Operation 2</a:t>
                </a:r>
                <a:endParaRPr lang="en-US" sz="2400" b="1" dirty="0">
                  <a:solidFill>
                    <a:srgbClr val="FF0000"/>
                  </a:solidFill>
                  <a:latin typeface="Book Antiqua" pitchFamily="18" charset="0"/>
                </a:endParaRPr>
              </a:p>
            </p:txBody>
          </p:sp>
          <p:sp>
            <p:nvSpPr>
              <p:cNvPr id="8" name="Text Box 8"/>
              <p:cNvSpPr txBox="1">
                <a:spLocks noChangeArrowheads="1"/>
              </p:cNvSpPr>
              <p:nvPr/>
            </p:nvSpPr>
            <p:spPr bwMode="auto">
              <a:xfrm>
                <a:off x="6536644" y="998552"/>
                <a:ext cx="18517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B050"/>
                    </a:solidFill>
                    <a:latin typeface="Book Antiqua" pitchFamily="18" charset="0"/>
                  </a:rPr>
                  <a:t>Operation 3</a:t>
                </a:r>
                <a:endParaRPr lang="en-US" sz="2400" b="1" dirty="0">
                  <a:solidFill>
                    <a:srgbClr val="00B050"/>
                  </a:solidFill>
                  <a:latin typeface="Book Antiqua" pitchFamily="18" charset="0"/>
                </a:endParaRPr>
              </a:p>
            </p:txBody>
          </p:sp>
        </p:grpSp>
        <p:grpSp>
          <p:nvGrpSpPr>
            <p:cNvPr id="9" name="Group 8"/>
            <p:cNvGrpSpPr/>
            <p:nvPr/>
          </p:nvGrpSpPr>
          <p:grpSpPr>
            <a:xfrm>
              <a:off x="533304" y="1839869"/>
              <a:ext cx="8282382" cy="550897"/>
              <a:chOff x="910095" y="1856776"/>
              <a:chExt cx="7761985" cy="550897"/>
            </a:xfrm>
          </p:grpSpPr>
          <p:sp>
            <p:nvSpPr>
              <p:cNvPr id="10" name="Text Box 11"/>
              <p:cNvSpPr txBox="1">
                <a:spLocks noChangeArrowheads="1"/>
              </p:cNvSpPr>
              <p:nvPr/>
            </p:nvSpPr>
            <p:spPr bwMode="auto">
              <a:xfrm>
                <a:off x="910095" y="1914631"/>
                <a:ext cx="23288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Tp=20/3 hr., c= 4</a:t>
                </a:r>
                <a:endParaRPr lang="en-US" sz="2400" b="1" dirty="0">
                  <a:solidFill>
                    <a:srgbClr val="0070C0"/>
                  </a:solidFill>
                  <a:latin typeface="Book Antiqua" pitchFamily="18" charset="0"/>
                </a:endParaRPr>
              </a:p>
            </p:txBody>
          </p:sp>
          <p:sp>
            <p:nvSpPr>
              <p:cNvPr id="11" name="Text Box 14"/>
              <p:cNvSpPr txBox="1">
                <a:spLocks noChangeArrowheads="1"/>
              </p:cNvSpPr>
              <p:nvPr/>
            </p:nvSpPr>
            <p:spPr bwMode="auto">
              <a:xfrm>
                <a:off x="3572474" y="1946008"/>
                <a:ext cx="1882661"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Tp=2 hr., c=3</a:t>
                </a:r>
                <a:endParaRPr lang="en-US" sz="2400" b="1" dirty="0">
                  <a:solidFill>
                    <a:srgbClr val="FF0000"/>
                  </a:solidFill>
                  <a:latin typeface="Book Antiqua" pitchFamily="18" charset="0"/>
                </a:endParaRPr>
              </a:p>
            </p:txBody>
          </p:sp>
          <p:sp>
            <p:nvSpPr>
              <p:cNvPr id="12" name="Text Box 15"/>
              <p:cNvSpPr txBox="1">
                <a:spLocks noChangeArrowheads="1"/>
              </p:cNvSpPr>
              <p:nvPr/>
            </p:nvSpPr>
            <p:spPr bwMode="auto">
              <a:xfrm>
                <a:off x="6232063" y="1856776"/>
                <a:ext cx="24400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B050"/>
                    </a:solidFill>
                    <a:latin typeface="Book Antiqua" pitchFamily="18" charset="0"/>
                  </a:rPr>
                  <a:t>Tp=2 hr., c = 2</a:t>
                </a:r>
                <a:endParaRPr lang="en-US" sz="2400" b="1" dirty="0">
                  <a:solidFill>
                    <a:srgbClr val="00B050"/>
                  </a:solidFill>
                  <a:latin typeface="Book Antiqua" pitchFamily="18" charset="0"/>
                </a:endParaRPr>
              </a:p>
            </p:txBody>
          </p:sp>
        </p:grpSp>
        <p:grpSp>
          <p:nvGrpSpPr>
            <p:cNvPr id="14" name="Group 13"/>
            <p:cNvGrpSpPr/>
            <p:nvPr/>
          </p:nvGrpSpPr>
          <p:grpSpPr>
            <a:xfrm>
              <a:off x="304800" y="1393439"/>
              <a:ext cx="8686800" cy="476294"/>
              <a:chOff x="1324574" y="1410946"/>
              <a:chExt cx="8686800" cy="476294"/>
            </a:xfrm>
          </p:grpSpPr>
          <p:grpSp>
            <p:nvGrpSpPr>
              <p:cNvPr id="15" name="Group 14"/>
              <p:cNvGrpSpPr/>
              <p:nvPr/>
            </p:nvGrpSpPr>
            <p:grpSpPr>
              <a:xfrm>
                <a:off x="1974066" y="1410946"/>
                <a:ext cx="7657124" cy="476294"/>
                <a:chOff x="1364466" y="1410946"/>
                <a:chExt cx="7657124" cy="476294"/>
              </a:xfrm>
            </p:grpSpPr>
            <p:sp>
              <p:nvSpPr>
                <p:cNvPr id="18" name="Text Box 3"/>
                <p:cNvSpPr txBox="1">
                  <a:spLocks noChangeArrowheads="1"/>
                </p:cNvSpPr>
                <p:nvPr/>
              </p:nvSpPr>
              <p:spPr bwMode="auto">
                <a:xfrm>
                  <a:off x="1364466" y="1410946"/>
                  <a:ext cx="1582484"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Paralegals</a:t>
                  </a:r>
                  <a:endParaRPr lang="en-US" sz="2400" dirty="0">
                    <a:solidFill>
                      <a:srgbClr val="0070C0"/>
                    </a:solidFill>
                    <a:latin typeface="Book Antiqua" pitchFamily="18" charset="0"/>
                  </a:endParaRPr>
                </a:p>
              </p:txBody>
            </p:sp>
            <p:sp>
              <p:nvSpPr>
                <p:cNvPr id="19" name="Text Box 4"/>
                <p:cNvSpPr txBox="1">
                  <a:spLocks noChangeArrowheads="1"/>
                </p:cNvSpPr>
                <p:nvPr/>
              </p:nvSpPr>
              <p:spPr bwMode="auto">
                <a:xfrm>
                  <a:off x="3892304" y="1425575"/>
                  <a:ext cx="1931939"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FF0000"/>
                      </a:solidFill>
                      <a:latin typeface="Book Antiqua" pitchFamily="18" charset="0"/>
                    </a:rPr>
                    <a:t>Tax Lawyers</a:t>
                  </a:r>
                  <a:endParaRPr lang="en-US" sz="2400" dirty="0">
                    <a:solidFill>
                      <a:srgbClr val="FF0000"/>
                    </a:solidFill>
                    <a:latin typeface="Book Antiqua" pitchFamily="18" charset="0"/>
                  </a:endParaRPr>
                </a:p>
              </p:txBody>
            </p:sp>
            <p:sp>
              <p:nvSpPr>
                <p:cNvPr id="20" name="Text Box 5"/>
                <p:cNvSpPr txBox="1">
                  <a:spLocks noChangeArrowheads="1"/>
                </p:cNvSpPr>
                <p:nvPr/>
              </p:nvSpPr>
              <p:spPr bwMode="auto">
                <a:xfrm>
                  <a:off x="6749814" y="1425575"/>
                  <a:ext cx="2271776"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Senior </a:t>
                  </a:r>
                  <a:r>
                    <a:rPr lang="en-US" sz="2400" dirty="0" smtClean="0">
                      <a:solidFill>
                        <a:srgbClr val="00B050"/>
                      </a:solidFill>
                      <a:latin typeface="Book Antiqua" pitchFamily="18" charset="0"/>
                    </a:rPr>
                    <a:t>Partners</a:t>
                  </a:r>
                  <a:endParaRPr lang="en-US" sz="2400" dirty="0">
                    <a:solidFill>
                      <a:srgbClr val="00B050"/>
                    </a:solidFill>
                    <a:latin typeface="Book Antiqua" pitchFamily="18" charset="0"/>
                  </a:endParaRPr>
                </a:p>
              </p:txBody>
            </p:sp>
            <p:sp>
              <p:nvSpPr>
                <p:cNvPr id="21" name="Line 9"/>
                <p:cNvSpPr>
                  <a:spLocks noChangeShapeType="1"/>
                </p:cNvSpPr>
                <p:nvPr/>
              </p:nvSpPr>
              <p:spPr bwMode="auto">
                <a:xfrm>
                  <a:off x="3139678"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sp>
              <p:nvSpPr>
                <p:cNvPr id="22" name="Line 10"/>
                <p:cNvSpPr>
                  <a:spLocks noChangeShapeType="1"/>
                </p:cNvSpPr>
                <p:nvPr/>
              </p:nvSpPr>
              <p:spPr bwMode="auto">
                <a:xfrm>
                  <a:off x="6048974" y="1676400"/>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grpSp>
          <p:sp>
            <p:nvSpPr>
              <p:cNvPr id="16" name="Line 9"/>
              <p:cNvSpPr>
                <a:spLocks noChangeShapeType="1"/>
              </p:cNvSpPr>
              <p:nvPr/>
            </p:nvSpPr>
            <p:spPr bwMode="auto">
              <a:xfrm rot="10800000" flipV="1">
                <a:off x="9659548" y="167640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sp>
            <p:nvSpPr>
              <p:cNvPr id="17" name="Line 9"/>
              <p:cNvSpPr>
                <a:spLocks noChangeShapeType="1"/>
              </p:cNvSpPr>
              <p:nvPr/>
            </p:nvSpPr>
            <p:spPr bwMode="auto">
              <a:xfrm rot="10800000" flipV="1">
                <a:off x="1324574" y="1731382"/>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dirty="0">
                  <a:latin typeface="Book Antiqua" pitchFamily="18" charset="0"/>
                </a:endParaRPr>
              </a:p>
            </p:txBody>
          </p:sp>
        </p:grpSp>
      </p:grpSp>
    </p:spTree>
    <p:extLst>
      <p:ext uri="{BB962C8B-B14F-4D97-AF65-F5344CB8AC3E}">
        <p14:creationId xmlns:p14="http://schemas.microsoft.com/office/powerpoint/2010/main" val="40536061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dissolv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dissolv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dissolve">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dissolve">
                                      <p:cBhvr>
                                        <p:cTn id="6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862"/>
            <a:ext cx="9144000" cy="838200"/>
          </a:xfrm>
        </p:spPr>
        <p:txBody>
          <a:bodyPr/>
          <a:lstStyle/>
          <a:p>
            <a:r>
              <a:rPr lang="en-US" dirty="0" smtClean="0"/>
              <a:t>Tax Lawyers</a:t>
            </a:r>
          </a:p>
        </p:txBody>
      </p:sp>
      <p:sp>
        <p:nvSpPr>
          <p:cNvPr id="6" name="Rectangle 5"/>
          <p:cNvSpPr>
            <a:spLocks noChangeArrowheads="1"/>
          </p:cNvSpPr>
          <p:nvPr/>
        </p:nvSpPr>
        <p:spPr bwMode="auto">
          <a:xfrm>
            <a:off x="0" y="844062"/>
            <a:ext cx="9144000" cy="5556738"/>
          </a:xfrm>
          <a:prstGeom prst="rect">
            <a:avLst/>
          </a:prstGeom>
          <a:noFill/>
          <a:ln w="9525">
            <a:noFill/>
            <a:miter lim="800000"/>
            <a:headEnd/>
            <a:tailEnd/>
          </a:ln>
        </p:spPr>
        <p:txBody>
          <a:bodyPr lIns="92075" tIns="46038" rIns="92075" bIns="46038"/>
          <a:lstStyle/>
          <a:p>
            <a:r>
              <a:rPr lang="en-US" sz="2200" dirty="0" smtClean="0">
                <a:latin typeface="Book Antiqua" pitchFamily="18" charset="0"/>
              </a:rPr>
              <a:t>A Tax Lawyer can complete 1 contract in </a:t>
            </a:r>
            <a:r>
              <a:rPr lang="en-US" sz="2200" b="1" dirty="0" smtClean="0">
                <a:solidFill>
                  <a:srgbClr val="FF0000"/>
                </a:solidFill>
                <a:latin typeface="Book Antiqua" pitchFamily="18" charset="0"/>
              </a:rPr>
              <a:t>2 hour </a:t>
            </a:r>
          </a:p>
          <a:p>
            <a:r>
              <a:rPr lang="en-US" sz="2200" dirty="0" smtClean="0">
                <a:latin typeface="Book Antiqua" pitchFamily="18" charset="0"/>
              </a:rPr>
              <a:t>How many contracts in one hour?</a:t>
            </a:r>
          </a:p>
          <a:p>
            <a:r>
              <a:rPr lang="en-US" sz="2200" dirty="0" smtClean="0">
                <a:latin typeface="Book Antiqua" pitchFamily="18" charset="0"/>
              </a:rPr>
              <a:t>1/2  = 0.5</a:t>
            </a:r>
            <a:r>
              <a:rPr lang="en-US" sz="2200" dirty="0" smtClean="0">
                <a:latin typeface="Book Antiqua" pitchFamily="18" charset="0"/>
                <a:sym typeface="Wingdings" panose="05000000000000000000" pitchFamily="2" charset="2"/>
              </a:rPr>
              <a:t> </a:t>
            </a:r>
            <a:endParaRPr lang="en-US" sz="2200" dirty="0" smtClean="0">
              <a:latin typeface="Book Antiqua" pitchFamily="18" charset="0"/>
            </a:endParaRPr>
          </a:p>
          <a:p>
            <a:r>
              <a:rPr lang="en-US" sz="2200" dirty="0" smtClean="0">
                <a:latin typeface="Book Antiqua" pitchFamily="18" charset="0"/>
              </a:rPr>
              <a:t>How many contracts all the Tax Lawyers can complete in one hour.</a:t>
            </a:r>
          </a:p>
          <a:p>
            <a:r>
              <a:rPr lang="en-US" sz="2200" dirty="0" smtClean="0">
                <a:latin typeface="Book Antiqua" pitchFamily="18" charset="0"/>
              </a:rPr>
              <a:t>There are 3 Tax Lawyers: </a:t>
            </a:r>
            <a:r>
              <a:rPr lang="en-US" sz="2200" b="1" dirty="0" smtClean="0">
                <a:solidFill>
                  <a:srgbClr val="FF0000"/>
                </a:solidFill>
                <a:latin typeface="Book Antiqua" pitchFamily="18" charset="0"/>
              </a:rPr>
              <a:t>c = 3</a:t>
            </a:r>
          </a:p>
          <a:p>
            <a:r>
              <a:rPr lang="en-US" sz="2200" dirty="0" smtClean="0">
                <a:latin typeface="Book Antiqua" pitchFamily="18" charset="0"/>
              </a:rPr>
              <a:t>There Tax Lawyers 3(0.5) = 1.5 contracts per hours</a:t>
            </a:r>
          </a:p>
          <a:p>
            <a:r>
              <a:rPr lang="en-US" sz="2200" dirty="0">
                <a:latin typeface="Book Antiqua" pitchFamily="18" charset="0"/>
              </a:rPr>
              <a:t>We could have also said </a:t>
            </a:r>
            <a:r>
              <a:rPr lang="en-US" sz="2200" dirty="0" smtClean="0">
                <a:latin typeface="Book Antiqua" pitchFamily="18" charset="0"/>
              </a:rPr>
              <a:t> Tp = 2.</a:t>
            </a:r>
          </a:p>
          <a:p>
            <a:r>
              <a:rPr lang="en-US" sz="2200" dirty="0" smtClean="0">
                <a:latin typeface="Book Antiqua" pitchFamily="18" charset="0"/>
              </a:rPr>
              <a:t>Capacity of one resource unit is 1/Tp. </a:t>
            </a:r>
          </a:p>
          <a:p>
            <a:r>
              <a:rPr lang="en-US" sz="2200" dirty="0">
                <a:latin typeface="Book Antiqua" pitchFamily="18" charset="0"/>
              </a:rPr>
              <a:t>Capacity of one resource unit is </a:t>
            </a:r>
            <a:r>
              <a:rPr lang="en-US" sz="2200" dirty="0" smtClean="0">
                <a:latin typeface="Book Antiqua" pitchFamily="18" charset="0"/>
              </a:rPr>
              <a:t>1/2 = 0.5. </a:t>
            </a:r>
            <a:endParaRPr lang="en-US" sz="2200" dirty="0">
              <a:latin typeface="Book Antiqua" pitchFamily="18" charset="0"/>
            </a:endParaRPr>
          </a:p>
          <a:p>
            <a:r>
              <a:rPr lang="en-US" sz="2200" dirty="0" smtClean="0">
                <a:latin typeface="Book Antiqua" pitchFamily="18" charset="0"/>
              </a:rPr>
              <a:t>Capacity of all resource units: Rp=c/Tp  </a:t>
            </a:r>
            <a:r>
              <a:rPr lang="en-US" sz="2200" dirty="0">
                <a:latin typeface="Book Antiqua" pitchFamily="18" charset="0"/>
              </a:rPr>
              <a:t>where </a:t>
            </a:r>
            <a:r>
              <a:rPr lang="en-US" sz="2200" dirty="0" smtClean="0">
                <a:latin typeface="Book Antiqua" pitchFamily="18" charset="0"/>
              </a:rPr>
              <a:t>c=3 </a:t>
            </a:r>
            <a:r>
              <a:rPr lang="en-US" sz="2200" dirty="0">
                <a:latin typeface="Book Antiqua" pitchFamily="18" charset="0"/>
              </a:rPr>
              <a:t>and Tp </a:t>
            </a:r>
            <a:r>
              <a:rPr lang="en-US" sz="2200" dirty="0" smtClean="0">
                <a:latin typeface="Book Antiqua" pitchFamily="18" charset="0"/>
              </a:rPr>
              <a:t>= 2</a:t>
            </a:r>
          </a:p>
          <a:p>
            <a:r>
              <a:rPr lang="en-US" sz="2200" dirty="0" smtClean="0">
                <a:latin typeface="Book Antiqua" pitchFamily="18" charset="0"/>
              </a:rPr>
              <a:t>Rp </a:t>
            </a:r>
            <a:r>
              <a:rPr lang="en-US" sz="2200" dirty="0">
                <a:latin typeface="Book Antiqua" pitchFamily="18" charset="0"/>
              </a:rPr>
              <a:t>= </a:t>
            </a:r>
            <a:r>
              <a:rPr lang="en-US" sz="2200" dirty="0" smtClean="0">
                <a:latin typeface="Book Antiqua" pitchFamily="18" charset="0"/>
              </a:rPr>
              <a:t>3/2 =  1.5 </a:t>
            </a:r>
            <a:r>
              <a:rPr lang="en-US" sz="2200" dirty="0">
                <a:latin typeface="Book Antiqua" pitchFamily="18" charset="0"/>
              </a:rPr>
              <a:t>per </a:t>
            </a:r>
            <a:r>
              <a:rPr lang="en-US" sz="2200" dirty="0" smtClean="0">
                <a:latin typeface="Book Antiqua" pitchFamily="18" charset="0"/>
              </a:rPr>
              <a:t>hour</a:t>
            </a:r>
          </a:p>
          <a:p>
            <a:r>
              <a:rPr lang="en-US" sz="2200" dirty="0" smtClean="0">
                <a:latin typeface="Book Antiqua" pitchFamily="18" charset="0"/>
              </a:rPr>
              <a:t>Capacity of the resource pool is </a:t>
            </a:r>
            <a:r>
              <a:rPr lang="en-US" sz="2200" b="1" dirty="0" smtClean="0">
                <a:solidFill>
                  <a:srgbClr val="FF0000"/>
                </a:solidFill>
                <a:latin typeface="Book Antiqua" pitchFamily="18" charset="0"/>
              </a:rPr>
              <a:t>1.5 </a:t>
            </a:r>
            <a:r>
              <a:rPr lang="en-US" sz="2200" dirty="0" smtClean="0">
                <a:latin typeface="Book Antiqua" pitchFamily="18" charset="0"/>
              </a:rPr>
              <a:t>contracts </a:t>
            </a:r>
            <a:r>
              <a:rPr lang="en-US" sz="2200" b="1" dirty="0">
                <a:solidFill>
                  <a:srgbClr val="FF0000"/>
                </a:solidFill>
                <a:latin typeface="Book Antiqua" pitchFamily="18" charset="0"/>
              </a:rPr>
              <a:t>per </a:t>
            </a:r>
            <a:r>
              <a:rPr lang="en-US" sz="2200" b="1" dirty="0" smtClean="0">
                <a:solidFill>
                  <a:srgbClr val="FF0000"/>
                </a:solidFill>
                <a:latin typeface="Book Antiqua" pitchFamily="18" charset="0"/>
              </a:rPr>
              <a:t>hour</a:t>
            </a:r>
            <a:r>
              <a:rPr lang="en-US" sz="2200" dirty="0" smtClean="0">
                <a:latin typeface="Book Antiqua" pitchFamily="18" charset="0"/>
              </a:rPr>
              <a:t>. </a:t>
            </a:r>
          </a:p>
          <a:p>
            <a:r>
              <a:rPr lang="en-US" sz="2200" dirty="0" smtClean="0">
                <a:latin typeface="Book Antiqua" pitchFamily="18" charset="0"/>
              </a:rPr>
              <a:t>It is 8(1.5) = </a:t>
            </a:r>
            <a:r>
              <a:rPr lang="en-US" sz="2200" b="1" dirty="0" smtClean="0">
                <a:solidFill>
                  <a:srgbClr val="FF0000"/>
                </a:solidFill>
                <a:latin typeface="Book Antiqua" pitchFamily="18" charset="0"/>
              </a:rPr>
              <a:t>12</a:t>
            </a:r>
            <a:r>
              <a:rPr lang="en-US" sz="2200" dirty="0" smtClean="0">
                <a:latin typeface="Book Antiqua" pitchFamily="18" charset="0"/>
              </a:rPr>
              <a:t> contracts </a:t>
            </a:r>
            <a:r>
              <a:rPr lang="en-US" sz="2200" b="1" dirty="0" smtClean="0">
                <a:solidFill>
                  <a:srgbClr val="FF0000"/>
                </a:solidFill>
                <a:latin typeface="Book Antiqua" pitchFamily="18" charset="0"/>
              </a:rPr>
              <a:t>per day </a:t>
            </a:r>
          </a:p>
        </p:txBody>
      </p:sp>
    </p:spTree>
    <p:extLst>
      <p:ext uri="{BB962C8B-B14F-4D97-AF65-F5344CB8AC3E}">
        <p14:creationId xmlns:p14="http://schemas.microsoft.com/office/powerpoint/2010/main" val="546667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dissolv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dissolv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dissolve">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dissolve">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dissolve">
                                      <p:cBhvr>
                                        <p:cTn id="6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862"/>
            <a:ext cx="9144000" cy="838200"/>
          </a:xfrm>
        </p:spPr>
        <p:txBody>
          <a:bodyPr/>
          <a:lstStyle/>
          <a:p>
            <a:r>
              <a:rPr lang="en-US" dirty="0" smtClean="0"/>
              <a:t>Senior Partners</a:t>
            </a:r>
          </a:p>
        </p:txBody>
      </p:sp>
      <p:sp>
        <p:nvSpPr>
          <p:cNvPr id="6" name="Rectangle 5"/>
          <p:cNvSpPr>
            <a:spLocks noChangeArrowheads="1"/>
          </p:cNvSpPr>
          <p:nvPr/>
        </p:nvSpPr>
        <p:spPr bwMode="auto">
          <a:xfrm>
            <a:off x="0" y="844062"/>
            <a:ext cx="9144000" cy="5556738"/>
          </a:xfrm>
          <a:prstGeom prst="rect">
            <a:avLst/>
          </a:prstGeom>
          <a:noFill/>
          <a:ln w="9525">
            <a:noFill/>
            <a:miter lim="800000"/>
            <a:headEnd/>
            <a:tailEnd/>
          </a:ln>
        </p:spPr>
        <p:txBody>
          <a:bodyPr lIns="92075" tIns="46038" rIns="92075" bIns="46038"/>
          <a:lstStyle/>
          <a:p>
            <a:r>
              <a:rPr lang="en-US" sz="2200" dirty="0" smtClean="0">
                <a:latin typeface="Book Antiqua" pitchFamily="18" charset="0"/>
              </a:rPr>
              <a:t>A Senior Partners can complete 1 contract in </a:t>
            </a:r>
            <a:r>
              <a:rPr lang="en-US" sz="2200" b="1" dirty="0" smtClean="0">
                <a:solidFill>
                  <a:srgbClr val="FF0000"/>
                </a:solidFill>
                <a:latin typeface="Book Antiqua" pitchFamily="18" charset="0"/>
              </a:rPr>
              <a:t>2 </a:t>
            </a:r>
            <a:r>
              <a:rPr lang="en-US" sz="2200" b="1" dirty="0" smtClean="0">
                <a:solidFill>
                  <a:srgbClr val="FF0000"/>
                </a:solidFill>
                <a:latin typeface="Book Antiqua" pitchFamily="18" charset="0"/>
              </a:rPr>
              <a:t>hours. </a:t>
            </a:r>
            <a:endParaRPr lang="en-US" sz="2200" b="1" dirty="0" smtClean="0">
              <a:solidFill>
                <a:srgbClr val="FF0000"/>
              </a:solidFill>
              <a:latin typeface="Book Antiqua" pitchFamily="18" charset="0"/>
            </a:endParaRPr>
          </a:p>
          <a:p>
            <a:r>
              <a:rPr lang="en-US" sz="2200" dirty="0" smtClean="0">
                <a:latin typeface="Book Antiqua" pitchFamily="18" charset="0"/>
              </a:rPr>
              <a:t>How many contracts in one hour?</a:t>
            </a:r>
          </a:p>
          <a:p>
            <a:r>
              <a:rPr lang="en-US" sz="2200" dirty="0" smtClean="0">
                <a:latin typeface="Book Antiqua" pitchFamily="18" charset="0"/>
              </a:rPr>
              <a:t>1/2  = 0.5</a:t>
            </a:r>
            <a:r>
              <a:rPr lang="en-US" sz="2200" dirty="0" smtClean="0">
                <a:latin typeface="Book Antiqua" pitchFamily="18" charset="0"/>
                <a:sym typeface="Wingdings" panose="05000000000000000000" pitchFamily="2" charset="2"/>
              </a:rPr>
              <a:t> </a:t>
            </a:r>
            <a:endParaRPr lang="en-US" sz="2200" dirty="0" smtClean="0">
              <a:latin typeface="Book Antiqua" pitchFamily="18" charset="0"/>
            </a:endParaRPr>
          </a:p>
          <a:p>
            <a:r>
              <a:rPr lang="en-US" sz="2200" dirty="0" smtClean="0">
                <a:latin typeface="Book Antiqua" pitchFamily="18" charset="0"/>
              </a:rPr>
              <a:t>How many contracts all the Senior </a:t>
            </a:r>
            <a:r>
              <a:rPr lang="en-US" sz="2200" dirty="0" smtClean="0">
                <a:latin typeface="Book Antiqua" pitchFamily="18" charset="0"/>
              </a:rPr>
              <a:t>Partners </a:t>
            </a:r>
            <a:r>
              <a:rPr lang="en-US" sz="2200" dirty="0" smtClean="0">
                <a:latin typeface="Book Antiqua" pitchFamily="18" charset="0"/>
              </a:rPr>
              <a:t>can complete in one hour.</a:t>
            </a:r>
          </a:p>
          <a:p>
            <a:r>
              <a:rPr lang="en-US" sz="2200" dirty="0" smtClean="0">
                <a:latin typeface="Book Antiqua" pitchFamily="18" charset="0"/>
              </a:rPr>
              <a:t>There are 2 Senior </a:t>
            </a:r>
            <a:r>
              <a:rPr lang="en-US" sz="2200" dirty="0" smtClean="0">
                <a:latin typeface="Book Antiqua" pitchFamily="18" charset="0"/>
              </a:rPr>
              <a:t>Partners: </a:t>
            </a:r>
            <a:r>
              <a:rPr lang="en-US" sz="2200" b="1" dirty="0" smtClean="0">
                <a:solidFill>
                  <a:srgbClr val="FF0000"/>
                </a:solidFill>
                <a:latin typeface="Book Antiqua" pitchFamily="18" charset="0"/>
              </a:rPr>
              <a:t>c = 2</a:t>
            </a:r>
          </a:p>
          <a:p>
            <a:r>
              <a:rPr lang="en-US" sz="2200" dirty="0" smtClean="0">
                <a:latin typeface="Book Antiqua" pitchFamily="18" charset="0"/>
              </a:rPr>
              <a:t>There Senior </a:t>
            </a:r>
            <a:r>
              <a:rPr lang="en-US" sz="2200" dirty="0" smtClean="0">
                <a:latin typeface="Book Antiqua" pitchFamily="18" charset="0"/>
              </a:rPr>
              <a:t>Partners </a:t>
            </a:r>
            <a:r>
              <a:rPr lang="en-US" sz="2200" dirty="0" smtClean="0">
                <a:latin typeface="Book Antiqua" pitchFamily="18" charset="0"/>
              </a:rPr>
              <a:t>2(0.5) = 1 contracts per hours</a:t>
            </a:r>
          </a:p>
          <a:p>
            <a:r>
              <a:rPr lang="en-US" sz="2200" dirty="0">
                <a:latin typeface="Book Antiqua" pitchFamily="18" charset="0"/>
              </a:rPr>
              <a:t>We could have also said </a:t>
            </a:r>
            <a:r>
              <a:rPr lang="en-US" sz="2200" dirty="0" smtClean="0">
                <a:latin typeface="Book Antiqua" pitchFamily="18" charset="0"/>
              </a:rPr>
              <a:t> Tp = 2.</a:t>
            </a:r>
          </a:p>
          <a:p>
            <a:r>
              <a:rPr lang="en-US" sz="2200" dirty="0" smtClean="0">
                <a:latin typeface="Book Antiqua" pitchFamily="18" charset="0"/>
              </a:rPr>
              <a:t>Capacity of one resource unit is 1/Tp. </a:t>
            </a:r>
          </a:p>
          <a:p>
            <a:r>
              <a:rPr lang="en-US" sz="2200" dirty="0">
                <a:latin typeface="Book Antiqua" pitchFamily="18" charset="0"/>
              </a:rPr>
              <a:t>Capacity of one resource unit is </a:t>
            </a:r>
            <a:r>
              <a:rPr lang="en-US" sz="2200" dirty="0" smtClean="0">
                <a:latin typeface="Book Antiqua" pitchFamily="18" charset="0"/>
              </a:rPr>
              <a:t>1/2 = 0.5. </a:t>
            </a:r>
            <a:endParaRPr lang="en-US" sz="2200" dirty="0">
              <a:latin typeface="Book Antiqua" pitchFamily="18" charset="0"/>
            </a:endParaRPr>
          </a:p>
          <a:p>
            <a:r>
              <a:rPr lang="en-US" sz="2200" dirty="0" smtClean="0">
                <a:latin typeface="Book Antiqua" pitchFamily="18" charset="0"/>
              </a:rPr>
              <a:t>Capacity of all resource units: Rp=c/Tp  </a:t>
            </a:r>
            <a:r>
              <a:rPr lang="en-US" sz="2200" dirty="0">
                <a:latin typeface="Book Antiqua" pitchFamily="18" charset="0"/>
              </a:rPr>
              <a:t>where </a:t>
            </a:r>
            <a:r>
              <a:rPr lang="en-US" sz="2200" dirty="0" smtClean="0">
                <a:latin typeface="Book Antiqua" pitchFamily="18" charset="0"/>
              </a:rPr>
              <a:t>c=2 </a:t>
            </a:r>
            <a:r>
              <a:rPr lang="en-US" sz="2200" dirty="0">
                <a:latin typeface="Book Antiqua" pitchFamily="18" charset="0"/>
              </a:rPr>
              <a:t>and Tp </a:t>
            </a:r>
            <a:r>
              <a:rPr lang="en-US" sz="2200" dirty="0" smtClean="0">
                <a:latin typeface="Book Antiqua" pitchFamily="18" charset="0"/>
              </a:rPr>
              <a:t>= 2</a:t>
            </a:r>
          </a:p>
          <a:p>
            <a:r>
              <a:rPr lang="en-US" sz="2200" dirty="0" smtClean="0">
                <a:latin typeface="Book Antiqua" pitchFamily="18" charset="0"/>
              </a:rPr>
              <a:t>Rp </a:t>
            </a:r>
            <a:r>
              <a:rPr lang="en-US" sz="2200" dirty="0">
                <a:latin typeface="Book Antiqua" pitchFamily="18" charset="0"/>
              </a:rPr>
              <a:t>= </a:t>
            </a:r>
            <a:r>
              <a:rPr lang="en-US" sz="2200" dirty="0" smtClean="0">
                <a:latin typeface="Book Antiqua" pitchFamily="18" charset="0"/>
              </a:rPr>
              <a:t>2/2 =  1 </a:t>
            </a:r>
            <a:r>
              <a:rPr lang="en-US" sz="2200" dirty="0">
                <a:latin typeface="Book Antiqua" pitchFamily="18" charset="0"/>
              </a:rPr>
              <a:t>per </a:t>
            </a:r>
            <a:r>
              <a:rPr lang="en-US" sz="2200" dirty="0" smtClean="0">
                <a:latin typeface="Book Antiqua" pitchFamily="18" charset="0"/>
              </a:rPr>
              <a:t>hour</a:t>
            </a:r>
          </a:p>
          <a:p>
            <a:r>
              <a:rPr lang="en-US" sz="2200" dirty="0" smtClean="0">
                <a:latin typeface="Book Antiqua" pitchFamily="18" charset="0"/>
              </a:rPr>
              <a:t>Capacity of the resource pool is </a:t>
            </a:r>
            <a:r>
              <a:rPr lang="en-US" sz="2200" b="1" dirty="0" smtClean="0">
                <a:solidFill>
                  <a:srgbClr val="FF0000"/>
                </a:solidFill>
                <a:latin typeface="Book Antiqua" pitchFamily="18" charset="0"/>
              </a:rPr>
              <a:t>1 </a:t>
            </a:r>
            <a:r>
              <a:rPr lang="en-US" sz="2200" dirty="0" smtClean="0">
                <a:latin typeface="Book Antiqua" pitchFamily="18" charset="0"/>
              </a:rPr>
              <a:t>contracts </a:t>
            </a:r>
            <a:r>
              <a:rPr lang="en-US" sz="2200" b="1" dirty="0">
                <a:solidFill>
                  <a:srgbClr val="FF0000"/>
                </a:solidFill>
                <a:latin typeface="Book Antiqua" pitchFamily="18" charset="0"/>
              </a:rPr>
              <a:t>per </a:t>
            </a:r>
            <a:r>
              <a:rPr lang="en-US" sz="2200" b="1" dirty="0" smtClean="0">
                <a:solidFill>
                  <a:srgbClr val="FF0000"/>
                </a:solidFill>
                <a:latin typeface="Book Antiqua" pitchFamily="18" charset="0"/>
              </a:rPr>
              <a:t>hour</a:t>
            </a:r>
            <a:r>
              <a:rPr lang="en-US" sz="2200" dirty="0" smtClean="0">
                <a:latin typeface="Book Antiqua" pitchFamily="18" charset="0"/>
              </a:rPr>
              <a:t>. </a:t>
            </a:r>
          </a:p>
          <a:p>
            <a:r>
              <a:rPr lang="en-US" sz="2200" dirty="0" smtClean="0">
                <a:latin typeface="Book Antiqua" pitchFamily="18" charset="0"/>
              </a:rPr>
              <a:t>It is 8(1) = </a:t>
            </a:r>
            <a:r>
              <a:rPr lang="en-US" sz="2200" b="1" dirty="0" smtClean="0">
                <a:solidFill>
                  <a:srgbClr val="FF0000"/>
                </a:solidFill>
                <a:latin typeface="Book Antiqua" pitchFamily="18" charset="0"/>
              </a:rPr>
              <a:t>8</a:t>
            </a:r>
            <a:r>
              <a:rPr lang="en-US" sz="2200" dirty="0" smtClean="0">
                <a:latin typeface="Book Antiqua" pitchFamily="18" charset="0"/>
              </a:rPr>
              <a:t> contracts </a:t>
            </a:r>
            <a:r>
              <a:rPr lang="en-US" sz="2200" b="1" dirty="0" smtClean="0">
                <a:solidFill>
                  <a:srgbClr val="FF0000"/>
                </a:solidFill>
                <a:latin typeface="Book Antiqua" pitchFamily="18" charset="0"/>
              </a:rPr>
              <a:t>per day</a:t>
            </a:r>
          </a:p>
          <a:p>
            <a:endParaRPr lang="en-US" sz="2200" b="1" dirty="0">
              <a:solidFill>
                <a:srgbClr val="FF0000"/>
              </a:solidFill>
              <a:latin typeface="Book Antiqua" pitchFamily="18" charset="0"/>
            </a:endParaRPr>
          </a:p>
        </p:txBody>
      </p:sp>
    </p:spTree>
    <p:extLst>
      <p:ext uri="{BB962C8B-B14F-4D97-AF65-F5344CB8AC3E}">
        <p14:creationId xmlns:p14="http://schemas.microsoft.com/office/powerpoint/2010/main" val="22064532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dissolv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dissolv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dissolve">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dissolve">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dissolve">
                                      <p:cBhvr>
                                        <p:cTn id="6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 y="0"/>
            <a:ext cx="9144000" cy="838200"/>
          </a:xfrm>
        </p:spPr>
        <p:txBody>
          <a:bodyPr/>
          <a:lstStyle/>
          <a:p>
            <a:r>
              <a:rPr lang="en-US" dirty="0"/>
              <a:t>Problem </a:t>
            </a:r>
            <a:r>
              <a:rPr lang="en-US" dirty="0" smtClean="0"/>
              <a:t>4. </a:t>
            </a:r>
            <a:r>
              <a:rPr lang="en-US" dirty="0"/>
              <a:t>Problem 5.1 in the book</a:t>
            </a:r>
            <a:endParaRPr lang="en-US" dirty="0" smtClean="0"/>
          </a:p>
        </p:txBody>
      </p:sp>
      <p:sp>
        <p:nvSpPr>
          <p:cNvPr id="10" name="Rectangle 5"/>
          <p:cNvSpPr>
            <a:spLocks noChangeArrowheads="1"/>
          </p:cNvSpPr>
          <p:nvPr/>
        </p:nvSpPr>
        <p:spPr bwMode="auto">
          <a:xfrm>
            <a:off x="0" y="990600"/>
            <a:ext cx="9132277" cy="1905000"/>
          </a:xfrm>
          <a:prstGeom prst="rect">
            <a:avLst/>
          </a:prstGeom>
          <a:noFill/>
          <a:ln w="9525">
            <a:noFill/>
            <a:miter lim="800000"/>
            <a:headEnd/>
            <a:tailEnd/>
          </a:ln>
        </p:spPr>
        <p:txBody>
          <a:bodyPr lIns="92075" tIns="46038" rIns="92075" bIns="46038"/>
          <a:lstStyle/>
          <a:p>
            <a:endParaRPr lang="en-US" sz="2400" dirty="0">
              <a:latin typeface="Book Antiqua" pitchFamily="18" charset="0"/>
            </a:endParaRPr>
          </a:p>
          <a:p>
            <a:r>
              <a:rPr lang="en-US" sz="2400" dirty="0" smtClean="0">
                <a:latin typeface="Book Antiqua" pitchFamily="18" charset="0"/>
              </a:rPr>
              <a:t>   </a:t>
            </a:r>
          </a:p>
          <a:p>
            <a:endParaRPr lang="en-US" sz="2400" dirty="0">
              <a:latin typeface="Book Antiqua"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091835948"/>
              </p:ext>
            </p:extLst>
          </p:nvPr>
        </p:nvGraphicFramePr>
        <p:xfrm>
          <a:off x="1371600" y="1745463"/>
          <a:ext cx="914401" cy="2763939"/>
        </p:xfrm>
        <a:graphic>
          <a:graphicData uri="http://schemas.openxmlformats.org/presentationml/2006/ole">
            <mc:AlternateContent xmlns:mc="http://schemas.openxmlformats.org/markup-compatibility/2006">
              <mc:Choice xmlns:v="urn:schemas-microsoft-com:vml" Requires="v">
                <p:oleObj spid="_x0000_s7893" name="Worksheet" r:id="rId4" imgW="714264" imgH="2152720" progId="Excel.Sheet.12">
                  <p:embed/>
                </p:oleObj>
              </mc:Choice>
              <mc:Fallback>
                <p:oleObj name="Worksheet" r:id="rId4" imgW="714264" imgH="2152720" progId="Excel.Sheet.12">
                  <p:embed/>
                  <p:pic>
                    <p:nvPicPr>
                      <p:cNvPr id="0" name=""/>
                      <p:cNvPicPr/>
                      <p:nvPr/>
                    </p:nvPicPr>
                    <p:blipFill>
                      <a:blip r:embed="rId5"/>
                      <a:stretch>
                        <a:fillRect/>
                      </a:stretch>
                    </p:blipFill>
                    <p:spPr>
                      <a:xfrm>
                        <a:off x="1371600" y="1745463"/>
                        <a:ext cx="914401" cy="2763939"/>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771243668"/>
              </p:ext>
            </p:extLst>
          </p:nvPr>
        </p:nvGraphicFramePr>
        <p:xfrm>
          <a:off x="4819650" y="1760538"/>
          <a:ext cx="1109663" cy="2733674"/>
        </p:xfrm>
        <a:graphic>
          <a:graphicData uri="http://schemas.openxmlformats.org/presentationml/2006/ole">
            <mc:AlternateContent xmlns:mc="http://schemas.openxmlformats.org/markup-compatibility/2006">
              <mc:Choice xmlns:v="urn:schemas-microsoft-com:vml" Requires="v">
                <p:oleObj spid="_x0000_s7894" name="Worksheet" r:id="rId6" imgW="876367" imgH="2152710" progId="Excel.Sheet.12">
                  <p:embed/>
                </p:oleObj>
              </mc:Choice>
              <mc:Fallback>
                <p:oleObj name="Worksheet" r:id="rId6" imgW="876367" imgH="2152710" progId="Excel.Sheet.12">
                  <p:embed/>
                  <p:pic>
                    <p:nvPicPr>
                      <p:cNvPr id="0" name=""/>
                      <p:cNvPicPr/>
                      <p:nvPr/>
                    </p:nvPicPr>
                    <p:blipFill>
                      <a:blip r:embed="rId7"/>
                      <a:stretch>
                        <a:fillRect/>
                      </a:stretch>
                    </p:blipFill>
                    <p:spPr>
                      <a:xfrm>
                        <a:off x="4819650" y="1760538"/>
                        <a:ext cx="1109663" cy="2733674"/>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285674548"/>
              </p:ext>
            </p:extLst>
          </p:nvPr>
        </p:nvGraphicFramePr>
        <p:xfrm>
          <a:off x="6092825" y="1762124"/>
          <a:ext cx="881063" cy="2733675"/>
        </p:xfrm>
        <a:graphic>
          <a:graphicData uri="http://schemas.openxmlformats.org/presentationml/2006/ole">
            <mc:AlternateContent xmlns:mc="http://schemas.openxmlformats.org/markup-compatibility/2006">
              <mc:Choice xmlns:v="urn:schemas-microsoft-com:vml" Requires="v">
                <p:oleObj spid="_x0000_s7895" name="Worksheet" r:id="rId8" imgW="695376" imgH="2152710" progId="Excel.Sheet.12">
                  <p:embed/>
                </p:oleObj>
              </mc:Choice>
              <mc:Fallback>
                <p:oleObj name="Worksheet" r:id="rId8" imgW="695376" imgH="2152710" progId="Excel.Sheet.12">
                  <p:embed/>
                  <p:pic>
                    <p:nvPicPr>
                      <p:cNvPr id="0" name=""/>
                      <p:cNvPicPr/>
                      <p:nvPr/>
                    </p:nvPicPr>
                    <p:blipFill>
                      <a:blip r:embed="rId9"/>
                      <a:stretch>
                        <a:fillRect/>
                      </a:stretch>
                    </p:blipFill>
                    <p:spPr>
                      <a:xfrm>
                        <a:off x="6092825" y="1762124"/>
                        <a:ext cx="881063" cy="2733675"/>
                      </a:xfrm>
                      <a:prstGeom prst="rect">
                        <a:avLst/>
                      </a:prstGeom>
                    </p:spPr>
                  </p:pic>
                </p:oleObj>
              </mc:Fallback>
            </mc:AlternateContent>
          </a:graphicData>
        </a:graphic>
      </p:graphicFrame>
      <p:sp>
        <p:nvSpPr>
          <p:cNvPr id="17" name="Rectangle 5"/>
          <p:cNvSpPr>
            <a:spLocks noChangeArrowheads="1"/>
          </p:cNvSpPr>
          <p:nvPr/>
        </p:nvSpPr>
        <p:spPr bwMode="auto">
          <a:xfrm>
            <a:off x="152400" y="1014485"/>
            <a:ext cx="8387907" cy="600501"/>
          </a:xfrm>
          <a:prstGeom prst="rect">
            <a:avLst/>
          </a:prstGeom>
          <a:noFill/>
          <a:ln w="9525">
            <a:noFill/>
            <a:miter lim="800000"/>
            <a:headEnd/>
            <a:tailEnd/>
          </a:ln>
        </p:spPr>
        <p:txBody>
          <a:bodyPr lIns="92075" tIns="46038" rIns="92075" bIns="46038"/>
          <a:lstStyle/>
          <a:p>
            <a:pPr marL="0" lvl="1"/>
            <a:r>
              <a:rPr lang="en-US" sz="2400" dirty="0">
                <a:latin typeface="Book Antiqua" pitchFamily="18" charset="0"/>
              </a:rPr>
              <a:t>c</a:t>
            </a:r>
            <a:r>
              <a:rPr lang="en-US" sz="2400" dirty="0" smtClean="0">
                <a:latin typeface="Book Antiqua" pitchFamily="18" charset="0"/>
              </a:rPr>
              <a:t>) Compute the capacity of the process.</a:t>
            </a:r>
          </a:p>
          <a:p>
            <a:pPr marL="0" lvl="1"/>
            <a:endParaRPr lang="en-US" sz="2400" dirty="0" smtClean="0">
              <a:latin typeface="Book Antiqua" pitchFamily="18" charset="0"/>
            </a:endParaRPr>
          </a:p>
        </p:txBody>
      </p:sp>
      <p:grpSp>
        <p:nvGrpSpPr>
          <p:cNvPr id="4" name="Group 3"/>
          <p:cNvGrpSpPr/>
          <p:nvPr/>
        </p:nvGrpSpPr>
        <p:grpSpPr>
          <a:xfrm>
            <a:off x="2379332" y="1752599"/>
            <a:ext cx="1345544" cy="2763939"/>
            <a:chOff x="3598985" y="2952750"/>
            <a:chExt cx="1354015" cy="2152650"/>
          </a:xfrm>
        </p:grpSpPr>
        <p:graphicFrame>
          <p:nvGraphicFramePr>
            <p:cNvPr id="2" name="Object 1"/>
            <p:cNvGraphicFramePr>
              <a:graphicFrameLocks noChangeAspect="1"/>
            </p:cNvGraphicFramePr>
            <p:nvPr>
              <p:extLst>
                <p:ext uri="{D42A27DB-BD31-4B8C-83A1-F6EECF244321}">
                  <p14:modId xmlns:p14="http://schemas.microsoft.com/office/powerpoint/2010/main" val="1031239970"/>
                </p:ext>
              </p:extLst>
            </p:nvPr>
          </p:nvGraphicFramePr>
          <p:xfrm>
            <a:off x="3598985" y="2952750"/>
            <a:ext cx="609600" cy="2152650"/>
          </p:xfrm>
          <a:graphic>
            <a:graphicData uri="http://schemas.openxmlformats.org/presentationml/2006/ole">
              <mc:AlternateContent xmlns:mc="http://schemas.openxmlformats.org/markup-compatibility/2006">
                <mc:Choice xmlns:v="urn:schemas-microsoft-com:vml" Requires="v">
                  <p:oleObj spid="_x0000_s7896" name="Worksheet" r:id="rId10" imgW="609526" imgH="2152720" progId="Excel.Sheet.12">
                    <p:embed/>
                  </p:oleObj>
                </mc:Choice>
                <mc:Fallback>
                  <p:oleObj name="Worksheet" r:id="rId10" imgW="609526" imgH="2152720" progId="Excel.Sheet.12">
                    <p:embed/>
                    <p:pic>
                      <p:nvPicPr>
                        <p:cNvPr id="0" name=""/>
                        <p:cNvPicPr/>
                        <p:nvPr/>
                      </p:nvPicPr>
                      <p:blipFill>
                        <a:blip r:embed="rId11"/>
                        <a:stretch>
                          <a:fillRect/>
                        </a:stretch>
                      </p:blipFill>
                      <p:spPr>
                        <a:xfrm>
                          <a:off x="3598985" y="2952750"/>
                          <a:ext cx="609600" cy="215265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69687622"/>
                </p:ext>
              </p:extLst>
            </p:nvPr>
          </p:nvGraphicFramePr>
          <p:xfrm>
            <a:off x="4248150" y="2952750"/>
            <a:ext cx="704850" cy="2152650"/>
          </p:xfrm>
          <a:graphic>
            <a:graphicData uri="http://schemas.openxmlformats.org/presentationml/2006/ole">
              <mc:AlternateContent xmlns:mc="http://schemas.openxmlformats.org/markup-compatibility/2006">
                <mc:Choice xmlns:v="urn:schemas-microsoft-com:vml" Requires="v">
                  <p:oleObj spid="_x0000_s7897" name="Worksheet" r:id="rId12" imgW="704816" imgH="2152720" progId="Excel.Sheet.12">
                    <p:embed/>
                  </p:oleObj>
                </mc:Choice>
                <mc:Fallback>
                  <p:oleObj name="Worksheet" r:id="rId12" imgW="704816" imgH="2152720" progId="Excel.Sheet.12">
                    <p:embed/>
                    <p:pic>
                      <p:nvPicPr>
                        <p:cNvPr id="0" name=""/>
                        <p:cNvPicPr/>
                        <p:nvPr/>
                      </p:nvPicPr>
                      <p:blipFill>
                        <a:blip r:embed="rId13"/>
                        <a:stretch>
                          <a:fillRect/>
                        </a:stretch>
                      </p:blipFill>
                      <p:spPr>
                        <a:xfrm>
                          <a:off x="4248150" y="2952750"/>
                          <a:ext cx="704850" cy="2152650"/>
                        </a:xfrm>
                        <a:prstGeom prst="rect">
                          <a:avLst/>
                        </a:prstGeom>
                      </p:spPr>
                    </p:pic>
                  </p:oleObj>
                </mc:Fallback>
              </mc:AlternateContent>
            </a:graphicData>
          </a:graphic>
        </p:graphicFrame>
      </p:grpSp>
      <p:graphicFrame>
        <p:nvGraphicFramePr>
          <p:cNvPr id="5" name="Object 4"/>
          <p:cNvGraphicFramePr>
            <a:graphicFrameLocks noChangeAspect="1"/>
          </p:cNvGraphicFramePr>
          <p:nvPr>
            <p:extLst>
              <p:ext uri="{D42A27DB-BD31-4B8C-83A1-F6EECF244321}">
                <p14:modId xmlns:p14="http://schemas.microsoft.com/office/powerpoint/2010/main" val="1874818057"/>
              </p:ext>
            </p:extLst>
          </p:nvPr>
        </p:nvGraphicFramePr>
        <p:xfrm>
          <a:off x="3827132" y="1752599"/>
          <a:ext cx="890185" cy="2763940"/>
        </p:xfrm>
        <a:graphic>
          <a:graphicData uri="http://schemas.openxmlformats.org/presentationml/2006/ole">
            <mc:AlternateContent xmlns:mc="http://schemas.openxmlformats.org/markup-compatibility/2006">
              <mc:Choice xmlns:v="urn:schemas-microsoft-com:vml" Requires="v">
                <p:oleObj spid="_x0000_s7898" name="Worksheet" r:id="rId14" imgW="695368" imgH="2152720" progId="Excel.Sheet.12">
                  <p:embed/>
                </p:oleObj>
              </mc:Choice>
              <mc:Fallback>
                <p:oleObj name="Worksheet" r:id="rId14" imgW="695368" imgH="2152720" progId="Excel.Sheet.12">
                  <p:embed/>
                  <p:pic>
                    <p:nvPicPr>
                      <p:cNvPr id="0" name=""/>
                      <p:cNvPicPr/>
                      <p:nvPr/>
                    </p:nvPicPr>
                    <p:blipFill>
                      <a:blip r:embed="rId15"/>
                      <a:stretch>
                        <a:fillRect/>
                      </a:stretch>
                    </p:blipFill>
                    <p:spPr>
                      <a:xfrm>
                        <a:off x="3827132" y="1752599"/>
                        <a:ext cx="890185" cy="2763940"/>
                      </a:xfrm>
                      <a:prstGeom prst="rect">
                        <a:avLst/>
                      </a:prstGeom>
                    </p:spPr>
                  </p:pic>
                </p:oleObj>
              </mc:Fallback>
            </mc:AlternateContent>
          </a:graphicData>
        </a:graphic>
      </p:graphicFrame>
      <p:sp>
        <p:nvSpPr>
          <p:cNvPr id="15" name="Rectangle 5"/>
          <p:cNvSpPr>
            <a:spLocks noChangeArrowheads="1"/>
          </p:cNvSpPr>
          <p:nvPr/>
        </p:nvSpPr>
        <p:spPr bwMode="auto">
          <a:xfrm>
            <a:off x="1" y="4419600"/>
            <a:ext cx="5562599" cy="2057400"/>
          </a:xfrm>
          <a:prstGeom prst="rect">
            <a:avLst/>
          </a:prstGeom>
          <a:noFill/>
          <a:ln w="9525">
            <a:noFill/>
            <a:miter lim="800000"/>
            <a:headEnd/>
            <a:tailEnd/>
          </a:ln>
        </p:spPr>
        <p:txBody>
          <a:bodyPr lIns="92075" tIns="46038" rIns="92075" bIns="46038"/>
          <a:lstStyle/>
          <a:p>
            <a:pPr marL="0" lvl="1"/>
            <a:r>
              <a:rPr lang="en-US" sz="2400" dirty="0">
                <a:latin typeface="Book Antiqua" pitchFamily="18" charset="0"/>
              </a:rPr>
              <a:t>d</a:t>
            </a:r>
            <a:r>
              <a:rPr lang="en-US" sz="2400" dirty="0" smtClean="0">
                <a:latin typeface="Book Antiqua" pitchFamily="18" charset="0"/>
              </a:rPr>
              <a:t>) Compute the cycle time</a:t>
            </a:r>
            <a:r>
              <a:rPr lang="en-US" sz="2400" dirty="0" smtClean="0">
                <a:latin typeface="Book Antiqua" pitchFamily="18" charset="0"/>
              </a:rPr>
              <a:t>? </a:t>
            </a:r>
          </a:p>
          <a:p>
            <a:pPr marL="0" lvl="1"/>
            <a:r>
              <a:rPr lang="en-US" sz="2400" dirty="0" smtClean="0">
                <a:latin typeface="Book Antiqua" pitchFamily="18" charset="0"/>
              </a:rPr>
              <a:t>Capacity is 4.8 per day.</a:t>
            </a:r>
            <a:endParaRPr lang="en-US" sz="2400" dirty="0" smtClean="0">
              <a:latin typeface="Book Antiqua" pitchFamily="18" charset="0"/>
            </a:endParaRPr>
          </a:p>
          <a:p>
            <a:pPr marL="0" lvl="1"/>
            <a:r>
              <a:rPr lang="en-US" sz="2400" dirty="0" smtClean="0">
                <a:latin typeface="Book Antiqua" pitchFamily="18" charset="0"/>
              </a:rPr>
              <a:t>Cycle Time = 1/Capacity </a:t>
            </a:r>
          </a:p>
          <a:p>
            <a:pPr marL="0" lvl="1"/>
            <a:r>
              <a:rPr lang="en-US" sz="2400" dirty="0">
                <a:latin typeface="Book Antiqua" pitchFamily="18" charset="0"/>
              </a:rPr>
              <a:t>Cycle Time = </a:t>
            </a:r>
            <a:r>
              <a:rPr lang="en-US" sz="2400" dirty="0" smtClean="0">
                <a:latin typeface="Book Antiqua" pitchFamily="18" charset="0"/>
              </a:rPr>
              <a:t>1/4.8 days. </a:t>
            </a:r>
          </a:p>
          <a:p>
            <a:pPr marL="0" lvl="1"/>
            <a:r>
              <a:rPr lang="en-US" sz="2400" dirty="0" smtClean="0">
                <a:latin typeface="Book Antiqua" pitchFamily="18" charset="0"/>
              </a:rPr>
              <a:t>That is 8(1/4.8) = 8/4.8 = 1.67 hrs.</a:t>
            </a:r>
          </a:p>
        </p:txBody>
      </p:sp>
      <p:sp>
        <p:nvSpPr>
          <p:cNvPr id="13" name="Rectangle 5"/>
          <p:cNvSpPr>
            <a:spLocks noChangeArrowheads="1"/>
          </p:cNvSpPr>
          <p:nvPr/>
        </p:nvSpPr>
        <p:spPr bwMode="auto">
          <a:xfrm>
            <a:off x="4837938" y="4800600"/>
            <a:ext cx="3627120" cy="2057400"/>
          </a:xfrm>
          <a:prstGeom prst="rect">
            <a:avLst/>
          </a:prstGeom>
          <a:noFill/>
          <a:ln w="9525">
            <a:noFill/>
            <a:miter lim="800000"/>
            <a:headEnd/>
            <a:tailEnd/>
          </a:ln>
        </p:spPr>
        <p:txBody>
          <a:bodyPr lIns="92075" tIns="46038" rIns="92075" bIns="46038"/>
          <a:lstStyle/>
          <a:p>
            <a:pPr marL="0" lvl="1"/>
            <a:r>
              <a:rPr lang="en-US" sz="2400" dirty="0" smtClean="0">
                <a:latin typeface="Book Antiqua" pitchFamily="18" charset="0"/>
              </a:rPr>
              <a:t>Capacity is 0.6 per hr.</a:t>
            </a:r>
            <a:endParaRPr lang="en-US" sz="2400" dirty="0" smtClean="0">
              <a:latin typeface="Book Antiqua" pitchFamily="18" charset="0"/>
            </a:endParaRPr>
          </a:p>
          <a:p>
            <a:pPr marL="0" lvl="1"/>
            <a:r>
              <a:rPr lang="en-US" sz="2400" dirty="0" smtClean="0">
                <a:latin typeface="Book Antiqua" pitchFamily="18" charset="0"/>
              </a:rPr>
              <a:t>Cycle Time = 1/Capacity </a:t>
            </a:r>
          </a:p>
          <a:p>
            <a:pPr marL="0" lvl="1"/>
            <a:r>
              <a:rPr lang="en-US" sz="2400" dirty="0">
                <a:latin typeface="Book Antiqua" pitchFamily="18" charset="0"/>
              </a:rPr>
              <a:t>Cycle Time = </a:t>
            </a:r>
            <a:r>
              <a:rPr lang="en-US" sz="2400" dirty="0" smtClean="0">
                <a:latin typeface="Book Antiqua" pitchFamily="18" charset="0"/>
              </a:rPr>
              <a:t>1/0.6 hrs. </a:t>
            </a:r>
          </a:p>
          <a:p>
            <a:pPr marL="0" lvl="1"/>
            <a:r>
              <a:rPr lang="en-US" sz="2400" dirty="0">
                <a:latin typeface="Book Antiqua" pitchFamily="18" charset="0"/>
              </a:rPr>
              <a:t>Cycle Time = </a:t>
            </a:r>
            <a:r>
              <a:rPr lang="en-US" sz="2400" dirty="0" smtClean="0">
                <a:latin typeface="Book Antiqua" pitchFamily="18" charset="0"/>
              </a:rPr>
              <a:t>1.67 hrs.</a:t>
            </a:r>
          </a:p>
        </p:txBody>
      </p:sp>
    </p:spTree>
    <p:extLst>
      <p:ext uri="{BB962C8B-B14F-4D97-AF65-F5344CB8AC3E}">
        <p14:creationId xmlns:p14="http://schemas.microsoft.com/office/powerpoint/2010/main" val="4658609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Effect transition="in" filter="dissolve">
                                      <p:cBhvr>
                                        <p:cTn id="32" dur="500"/>
                                        <p:tgtEl>
                                          <p:spTgt spid="1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xEl>
                                              <p:pRg st="1" end="1"/>
                                            </p:txEl>
                                          </p:spTgt>
                                        </p:tgtEl>
                                        <p:attrNameLst>
                                          <p:attrName>style.visibility</p:attrName>
                                        </p:attrNameLst>
                                      </p:cBhvr>
                                      <p:to>
                                        <p:strVal val="visible"/>
                                      </p:to>
                                    </p:set>
                                    <p:animEffect transition="in" filter="dissolve">
                                      <p:cBhvr>
                                        <p:cTn id="37" dur="500"/>
                                        <p:tgtEl>
                                          <p:spTgt spid="1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
                                            <p:txEl>
                                              <p:pRg st="2" end="2"/>
                                            </p:txEl>
                                          </p:spTgt>
                                        </p:tgtEl>
                                        <p:attrNameLst>
                                          <p:attrName>style.visibility</p:attrName>
                                        </p:attrNameLst>
                                      </p:cBhvr>
                                      <p:to>
                                        <p:strVal val="visible"/>
                                      </p:to>
                                    </p:set>
                                    <p:animEffect transition="in" filter="dissolve">
                                      <p:cBhvr>
                                        <p:cTn id="42" dur="500"/>
                                        <p:tgtEl>
                                          <p:spTgt spid="1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
                                            <p:txEl>
                                              <p:pRg st="3" end="3"/>
                                            </p:txEl>
                                          </p:spTgt>
                                        </p:tgtEl>
                                        <p:attrNameLst>
                                          <p:attrName>style.visibility</p:attrName>
                                        </p:attrNameLst>
                                      </p:cBhvr>
                                      <p:to>
                                        <p:strVal val="visible"/>
                                      </p:to>
                                    </p:set>
                                    <p:animEffect transition="in" filter="dissolve">
                                      <p:cBhvr>
                                        <p:cTn id="47" dur="500"/>
                                        <p:tgtEl>
                                          <p:spTgt spid="1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xEl>
                                              <p:pRg st="4" end="4"/>
                                            </p:txEl>
                                          </p:spTgt>
                                        </p:tgtEl>
                                        <p:attrNameLst>
                                          <p:attrName>style.visibility</p:attrName>
                                        </p:attrNameLst>
                                      </p:cBhvr>
                                      <p:to>
                                        <p:strVal val="visible"/>
                                      </p:to>
                                    </p:set>
                                    <p:animEffect transition="in" filter="dissolve">
                                      <p:cBhvr>
                                        <p:cTn id="52" dur="500"/>
                                        <p:tgtEl>
                                          <p:spTgt spid="15">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Effect transition="in" filter="dissolve">
                                      <p:cBhvr>
                                        <p:cTn id="57" dur="500"/>
                                        <p:tgtEl>
                                          <p:spTgt spid="1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3">
                                            <p:txEl>
                                              <p:pRg st="1" end="1"/>
                                            </p:txEl>
                                          </p:spTgt>
                                        </p:tgtEl>
                                        <p:attrNameLst>
                                          <p:attrName>style.visibility</p:attrName>
                                        </p:attrNameLst>
                                      </p:cBhvr>
                                      <p:to>
                                        <p:strVal val="visible"/>
                                      </p:to>
                                    </p:set>
                                    <p:animEffect transition="in" filter="dissolve">
                                      <p:cBhvr>
                                        <p:cTn id="62" dur="500"/>
                                        <p:tgtEl>
                                          <p:spTgt spid="13">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3">
                                            <p:txEl>
                                              <p:pRg st="2" end="2"/>
                                            </p:txEl>
                                          </p:spTgt>
                                        </p:tgtEl>
                                        <p:attrNameLst>
                                          <p:attrName>style.visibility</p:attrName>
                                        </p:attrNameLst>
                                      </p:cBhvr>
                                      <p:to>
                                        <p:strVal val="visible"/>
                                      </p:to>
                                    </p:set>
                                    <p:animEffect transition="in" filter="dissolve">
                                      <p:cBhvr>
                                        <p:cTn id="67" dur="500"/>
                                        <p:tgtEl>
                                          <p:spTgt spid="13">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3">
                                            <p:txEl>
                                              <p:pRg st="3" end="3"/>
                                            </p:txEl>
                                          </p:spTgt>
                                        </p:tgtEl>
                                        <p:attrNameLst>
                                          <p:attrName>style.visibility</p:attrName>
                                        </p:attrNameLst>
                                      </p:cBhvr>
                                      <p:to>
                                        <p:strVal val="visible"/>
                                      </p:to>
                                    </p:set>
                                    <p:animEffect transition="in" filter="dissolve">
                                      <p:cBhvr>
                                        <p:cTn id="72"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2"/>
      <p:bldP spid="1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17585"/>
            <a:ext cx="9144000" cy="838200"/>
          </a:xfrm>
        </p:spPr>
        <p:txBody>
          <a:bodyPr/>
          <a:lstStyle/>
          <a:p>
            <a:r>
              <a:rPr lang="en-US" dirty="0"/>
              <a:t>Problem </a:t>
            </a:r>
            <a:r>
              <a:rPr lang="en-US" dirty="0" smtClean="0"/>
              <a:t>4. </a:t>
            </a:r>
            <a:r>
              <a:rPr lang="en-US" dirty="0"/>
              <a:t>Problem 5.1 in the book</a:t>
            </a:r>
            <a:endParaRPr lang="en-US" dirty="0" smtClean="0"/>
          </a:p>
        </p:txBody>
      </p:sp>
      <p:sp>
        <p:nvSpPr>
          <p:cNvPr id="6147" name="Rectangle 3"/>
          <p:cNvSpPr>
            <a:spLocks noGrp="1" noChangeArrowheads="1"/>
          </p:cNvSpPr>
          <p:nvPr>
            <p:ph type="body" idx="1"/>
          </p:nvPr>
        </p:nvSpPr>
        <p:spPr>
          <a:xfrm>
            <a:off x="250825" y="1304925"/>
            <a:ext cx="8893175" cy="3816263"/>
          </a:xfrm>
        </p:spPr>
        <p:txBody>
          <a:bodyPr/>
          <a:lstStyle/>
          <a:p>
            <a:pPr>
              <a:buFont typeface="Wingdings" pitchFamily="2" charset="2"/>
              <a:buNone/>
            </a:pPr>
            <a:endParaRPr lang="en-US" dirty="0" smtClean="0"/>
          </a:p>
          <a:p>
            <a:pPr lvl="1"/>
            <a:endParaRPr lang="en-US" dirty="0" smtClean="0"/>
          </a:p>
        </p:txBody>
      </p:sp>
      <p:sp>
        <p:nvSpPr>
          <p:cNvPr id="18" name="Rectangle 5"/>
          <p:cNvSpPr>
            <a:spLocks noChangeArrowheads="1"/>
          </p:cNvSpPr>
          <p:nvPr/>
        </p:nvSpPr>
        <p:spPr bwMode="auto">
          <a:xfrm>
            <a:off x="46893" y="914400"/>
            <a:ext cx="9126415" cy="5410200"/>
          </a:xfrm>
          <a:prstGeom prst="rect">
            <a:avLst/>
          </a:prstGeom>
          <a:noFill/>
          <a:ln w="9525">
            <a:noFill/>
            <a:miter lim="800000"/>
            <a:headEnd/>
            <a:tailEnd/>
          </a:ln>
        </p:spPr>
        <p:txBody>
          <a:bodyPr lIns="92075" tIns="46038" rIns="92075" bIns="46038"/>
          <a:lstStyle/>
          <a:p>
            <a:pPr marL="0" lvl="1">
              <a:spcAft>
                <a:spcPts val="800"/>
              </a:spcAft>
            </a:pPr>
            <a:r>
              <a:rPr lang="en-US" sz="2400" dirty="0" smtClean="0">
                <a:latin typeface="Book Antiqua" pitchFamily="18" charset="0"/>
              </a:rPr>
              <a:t>d</a:t>
            </a:r>
            <a:r>
              <a:rPr lang="en-US" sz="2400" dirty="0">
                <a:latin typeface="Book Antiqua" pitchFamily="18" charset="0"/>
              </a:rPr>
              <a:t>) Compute the average </a:t>
            </a:r>
            <a:r>
              <a:rPr lang="en-US" sz="2400" dirty="0" smtClean="0">
                <a:latin typeface="Book Antiqua" pitchFamily="18" charset="0"/>
              </a:rPr>
              <a:t>inventory (assume U=1).</a:t>
            </a:r>
            <a:endParaRPr lang="en-US" sz="2400" dirty="0" smtClean="0">
              <a:latin typeface="Book Antiqua" pitchFamily="18" charset="0"/>
            </a:endParaRPr>
          </a:p>
          <a:p>
            <a:pPr marL="0" lvl="1">
              <a:spcAft>
                <a:spcPts val="800"/>
              </a:spcAft>
            </a:pPr>
            <a:r>
              <a:rPr lang="en-US" sz="2400" dirty="0" smtClean="0">
                <a:latin typeface="Book Antiqua" pitchFamily="18" charset="0"/>
              </a:rPr>
              <a:t>Lets look at the utilization of the 3 stations</a:t>
            </a:r>
          </a:p>
          <a:p>
            <a:pPr marL="0" lvl="1">
              <a:spcAft>
                <a:spcPts val="800"/>
              </a:spcAft>
            </a:pPr>
            <a:r>
              <a:rPr lang="en-US" sz="2400" dirty="0" smtClean="0">
                <a:latin typeface="Book Antiqua" pitchFamily="18" charset="0"/>
              </a:rPr>
              <a:t>Station	Capacity  Throughput Utilization</a:t>
            </a:r>
          </a:p>
          <a:p>
            <a:pPr marL="0" lvl="1">
              <a:spcAft>
                <a:spcPts val="800"/>
              </a:spcAft>
            </a:pPr>
            <a:r>
              <a:rPr lang="en-US" sz="2400" dirty="0" smtClean="0">
                <a:latin typeface="Book Antiqua" pitchFamily="18" charset="0"/>
              </a:rPr>
              <a:t>Station 1	4.8		4.8     		4.8/4.8 = 1</a:t>
            </a:r>
          </a:p>
          <a:p>
            <a:pPr marL="0" lvl="1">
              <a:spcAft>
                <a:spcPts val="800"/>
              </a:spcAft>
            </a:pPr>
            <a:r>
              <a:rPr lang="en-US" sz="2400" dirty="0" smtClean="0">
                <a:latin typeface="Book Antiqua" pitchFamily="18" charset="0"/>
              </a:rPr>
              <a:t>Station 2	12		4.8		4.8/12 = 0.4</a:t>
            </a:r>
          </a:p>
          <a:p>
            <a:pPr marL="0" lvl="1">
              <a:spcAft>
                <a:spcPts val="800"/>
              </a:spcAft>
            </a:pPr>
            <a:r>
              <a:rPr lang="en-US" sz="2400" dirty="0" smtClean="0">
                <a:latin typeface="Book Antiqua" pitchFamily="18" charset="0"/>
              </a:rPr>
              <a:t>Station 3 	8		4.8		4.8/8 = 0.6</a:t>
            </a:r>
          </a:p>
          <a:p>
            <a:pPr marL="0" lvl="1">
              <a:spcAft>
                <a:spcPts val="800"/>
              </a:spcAft>
            </a:pPr>
            <a:r>
              <a:rPr lang="en-US" sz="2400" dirty="0" smtClean="0">
                <a:latin typeface="Book Antiqua" pitchFamily="18" charset="0"/>
              </a:rPr>
              <a:t>On average 1 person with a resource in Station 1, 0.4 person </a:t>
            </a:r>
            <a:r>
              <a:rPr lang="en-US" sz="2400" dirty="0">
                <a:latin typeface="Book Antiqua" pitchFamily="18" charset="0"/>
              </a:rPr>
              <a:t>with a resource in Station </a:t>
            </a:r>
            <a:r>
              <a:rPr lang="en-US" sz="2400" dirty="0" smtClean="0">
                <a:latin typeface="Book Antiqua" pitchFamily="18" charset="0"/>
              </a:rPr>
              <a:t>2, and 0.6 </a:t>
            </a:r>
            <a:r>
              <a:rPr lang="en-US" sz="2400" dirty="0">
                <a:latin typeface="Book Antiqua" pitchFamily="18" charset="0"/>
              </a:rPr>
              <a:t>person with a resource in Station </a:t>
            </a:r>
            <a:r>
              <a:rPr lang="en-US" sz="2400" dirty="0" smtClean="0">
                <a:latin typeface="Book Antiqua" pitchFamily="18" charset="0"/>
              </a:rPr>
              <a:t>3.</a:t>
            </a:r>
            <a:endParaRPr lang="en-US" sz="2400" dirty="0">
              <a:latin typeface="Book Antiqua" pitchFamily="18" charset="0"/>
            </a:endParaRPr>
          </a:p>
        </p:txBody>
      </p:sp>
    </p:spTree>
    <p:extLst>
      <p:ext uri="{BB962C8B-B14F-4D97-AF65-F5344CB8AC3E}">
        <p14:creationId xmlns:p14="http://schemas.microsoft.com/office/powerpoint/2010/main" val="1158616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dissolve">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dissolve">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dissolve">
                                      <p:cBhvr>
                                        <p:cTn id="17" dur="500"/>
                                        <p:tgtEl>
                                          <p:spTgt spid="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3" end="3"/>
                                            </p:txEl>
                                          </p:spTgt>
                                        </p:tgtEl>
                                        <p:attrNameLst>
                                          <p:attrName>style.visibility</p:attrName>
                                        </p:attrNameLst>
                                      </p:cBhvr>
                                      <p:to>
                                        <p:strVal val="visible"/>
                                      </p:to>
                                    </p:set>
                                    <p:animEffect transition="in" filter="dissolve">
                                      <p:cBhvr>
                                        <p:cTn id="22" dur="500"/>
                                        <p:tgtEl>
                                          <p:spTgt spid="1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xEl>
                                              <p:pRg st="4" end="4"/>
                                            </p:txEl>
                                          </p:spTgt>
                                        </p:tgtEl>
                                        <p:attrNameLst>
                                          <p:attrName>style.visibility</p:attrName>
                                        </p:attrNameLst>
                                      </p:cBhvr>
                                      <p:to>
                                        <p:strVal val="visible"/>
                                      </p:to>
                                    </p:set>
                                    <p:animEffect transition="in" filter="dissolve">
                                      <p:cBhvr>
                                        <p:cTn id="27" dur="500"/>
                                        <p:tgtEl>
                                          <p:spTgt spid="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xEl>
                                              <p:pRg st="5" end="5"/>
                                            </p:txEl>
                                          </p:spTgt>
                                        </p:tgtEl>
                                        <p:attrNameLst>
                                          <p:attrName>style.visibility</p:attrName>
                                        </p:attrNameLst>
                                      </p:cBhvr>
                                      <p:to>
                                        <p:strVal val="visible"/>
                                      </p:to>
                                    </p:set>
                                    <p:animEffect transition="in" filter="dissolve">
                                      <p:cBhvr>
                                        <p:cTn id="32" dur="500"/>
                                        <p:tgtEl>
                                          <p:spTgt spid="1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
                                            <p:txEl>
                                              <p:pRg st="6" end="6"/>
                                            </p:txEl>
                                          </p:spTgt>
                                        </p:tgtEl>
                                        <p:attrNameLst>
                                          <p:attrName>style.visibility</p:attrName>
                                        </p:attrNameLst>
                                      </p:cBhvr>
                                      <p:to>
                                        <p:strVal val="visible"/>
                                      </p:to>
                                    </p:set>
                                    <p:animEffect transition="in" filter="dissolve">
                                      <p:cBhvr>
                                        <p:cTn id="37" dur="500"/>
                                        <p:tgtEl>
                                          <p:spTgt spid="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17585"/>
            <a:ext cx="9144000" cy="838200"/>
          </a:xfrm>
        </p:spPr>
        <p:txBody>
          <a:bodyPr/>
          <a:lstStyle/>
          <a:p>
            <a:r>
              <a:rPr lang="en-US" dirty="0"/>
              <a:t>Problem </a:t>
            </a:r>
            <a:r>
              <a:rPr lang="en-US" dirty="0" smtClean="0"/>
              <a:t>4. </a:t>
            </a:r>
            <a:r>
              <a:rPr lang="en-US" dirty="0"/>
              <a:t>Problem 5.1 in the book</a:t>
            </a:r>
            <a:endParaRPr lang="en-US" dirty="0" smtClean="0"/>
          </a:p>
        </p:txBody>
      </p:sp>
      <p:sp>
        <p:nvSpPr>
          <p:cNvPr id="6147" name="Rectangle 3"/>
          <p:cNvSpPr>
            <a:spLocks noGrp="1" noChangeArrowheads="1"/>
          </p:cNvSpPr>
          <p:nvPr>
            <p:ph type="body" idx="1"/>
          </p:nvPr>
        </p:nvSpPr>
        <p:spPr>
          <a:xfrm>
            <a:off x="250825" y="1304925"/>
            <a:ext cx="8893175" cy="3816263"/>
          </a:xfrm>
        </p:spPr>
        <p:txBody>
          <a:bodyPr/>
          <a:lstStyle/>
          <a:p>
            <a:pPr>
              <a:buFont typeface="Wingdings" pitchFamily="2" charset="2"/>
              <a:buNone/>
            </a:pPr>
            <a:endParaRPr lang="en-US" dirty="0" smtClean="0"/>
          </a:p>
          <a:p>
            <a:pPr lvl="1"/>
            <a:endParaRPr lang="en-US" dirty="0" smtClean="0"/>
          </a:p>
        </p:txBody>
      </p:sp>
      <p:sp>
        <p:nvSpPr>
          <p:cNvPr id="18" name="Rectangle 5"/>
          <p:cNvSpPr>
            <a:spLocks noChangeArrowheads="1"/>
          </p:cNvSpPr>
          <p:nvPr/>
        </p:nvSpPr>
        <p:spPr bwMode="auto">
          <a:xfrm>
            <a:off x="46893" y="914400"/>
            <a:ext cx="9126415" cy="5410200"/>
          </a:xfrm>
          <a:prstGeom prst="rect">
            <a:avLst/>
          </a:prstGeom>
          <a:noFill/>
          <a:ln w="9525">
            <a:noFill/>
            <a:miter lim="800000"/>
            <a:headEnd/>
            <a:tailEnd/>
          </a:ln>
        </p:spPr>
        <p:txBody>
          <a:bodyPr lIns="92075" tIns="46038" rIns="92075" bIns="46038"/>
          <a:lstStyle/>
          <a:p>
            <a:pPr marL="0" lvl="1">
              <a:spcAft>
                <a:spcPts val="800"/>
              </a:spcAft>
            </a:pPr>
            <a:r>
              <a:rPr lang="en-US" sz="2400" dirty="0" smtClean="0">
                <a:latin typeface="Book Antiqua" pitchFamily="18" charset="0"/>
              </a:rPr>
              <a:t>Inventory with the processors is 1+ 0.4+0.6 = 2</a:t>
            </a:r>
          </a:p>
          <a:p>
            <a:pPr marL="0" lvl="1">
              <a:spcAft>
                <a:spcPts val="800"/>
              </a:spcAft>
            </a:pPr>
            <a:r>
              <a:rPr lang="en-US" sz="2400" dirty="0" smtClean="0">
                <a:latin typeface="Book Antiqua" pitchFamily="18" charset="0"/>
              </a:rPr>
              <a:t>On average there are 2 flow units with the processors; Inventory in the processors (Ii)</a:t>
            </a:r>
          </a:p>
          <a:p>
            <a:pPr marL="0" lvl="1">
              <a:spcAft>
                <a:spcPts val="800"/>
              </a:spcAft>
            </a:pPr>
            <a:r>
              <a:rPr lang="en-US" sz="2400" dirty="0" smtClean="0">
                <a:latin typeface="Book Antiqua" pitchFamily="18" charset="0"/>
              </a:rPr>
              <a:t>Now let’s look from another angle; from the Little’s Law point of view</a:t>
            </a:r>
            <a:endParaRPr lang="en-US" sz="2400" dirty="0">
              <a:latin typeface="Book Antiqua" pitchFamily="18" charset="0"/>
            </a:endParaRPr>
          </a:p>
          <a:p>
            <a:pPr marL="0" lvl="1">
              <a:spcAft>
                <a:spcPts val="800"/>
              </a:spcAft>
            </a:pPr>
            <a:r>
              <a:rPr lang="en-US" sz="2400" dirty="0" smtClean="0">
                <a:latin typeface="Book Antiqua" pitchFamily="18" charset="0"/>
              </a:rPr>
              <a:t>RT=I </a:t>
            </a:r>
            <a:r>
              <a:rPr lang="en-US" sz="2400" dirty="0" smtClean="0">
                <a:latin typeface="Book Antiqua" pitchFamily="18" charset="0"/>
                <a:sym typeface="Wingdings" panose="05000000000000000000" pitchFamily="2" charset="2"/>
              </a:rPr>
              <a:t> </a:t>
            </a:r>
            <a:r>
              <a:rPr lang="en-US" sz="2400" dirty="0" smtClean="0">
                <a:latin typeface="Book Antiqua" pitchFamily="18" charset="0"/>
              </a:rPr>
              <a:t>R</a:t>
            </a:r>
            <a:r>
              <a:rPr lang="en-US" sz="2400" dirty="0">
                <a:latin typeface="Book Antiqua" pitchFamily="18" charset="0"/>
              </a:rPr>
              <a:t>= 4.8 per 8 hours or 0.6 per hour</a:t>
            </a:r>
          </a:p>
          <a:p>
            <a:pPr marL="0" lvl="1">
              <a:spcAft>
                <a:spcPts val="800"/>
              </a:spcAft>
            </a:pPr>
            <a:r>
              <a:rPr lang="en-US" sz="2400" dirty="0">
                <a:latin typeface="Book Antiqua" pitchFamily="18" charset="0"/>
              </a:rPr>
              <a:t>T </a:t>
            </a:r>
            <a:r>
              <a:rPr lang="en-US" sz="2400" dirty="0" smtClean="0">
                <a:latin typeface="Book Antiqua" pitchFamily="18" charset="0"/>
              </a:rPr>
              <a:t>=10.67 hours  </a:t>
            </a:r>
            <a:r>
              <a:rPr lang="en-US" sz="2400" dirty="0" smtClean="0">
                <a:latin typeface="Book Antiqua" pitchFamily="18" charset="0"/>
                <a:sym typeface="Wingdings" panose="05000000000000000000" pitchFamily="2" charset="2"/>
              </a:rPr>
              <a:t> </a:t>
            </a:r>
            <a:r>
              <a:rPr lang="en-US" sz="2400" dirty="0" smtClean="0">
                <a:latin typeface="Book Antiqua" pitchFamily="18" charset="0"/>
              </a:rPr>
              <a:t>I </a:t>
            </a:r>
            <a:r>
              <a:rPr lang="en-US" sz="2400" dirty="0">
                <a:latin typeface="Book Antiqua" pitchFamily="18" charset="0"/>
              </a:rPr>
              <a:t>= </a:t>
            </a:r>
            <a:r>
              <a:rPr lang="en-US" sz="2400" dirty="0" smtClean="0">
                <a:latin typeface="Book Antiqua" pitchFamily="18" charset="0"/>
              </a:rPr>
              <a:t>0.6(10.67) </a:t>
            </a:r>
            <a:r>
              <a:rPr lang="en-US" sz="2400" dirty="0">
                <a:latin typeface="Book Antiqua" pitchFamily="18" charset="0"/>
              </a:rPr>
              <a:t>= </a:t>
            </a:r>
            <a:r>
              <a:rPr lang="en-US" sz="2400" dirty="0" smtClean="0">
                <a:latin typeface="Book Antiqua" pitchFamily="18" charset="0"/>
              </a:rPr>
              <a:t>6.4 </a:t>
            </a:r>
          </a:p>
          <a:p>
            <a:pPr marL="0" lvl="1">
              <a:spcAft>
                <a:spcPts val="800"/>
              </a:spcAft>
            </a:pPr>
            <a:r>
              <a:rPr lang="en-US" sz="2400" dirty="0" smtClean="0">
                <a:latin typeface="Book Antiqua" pitchFamily="18" charset="0"/>
              </a:rPr>
              <a:t>6.4 vs 2? Where is my mistake??</a:t>
            </a:r>
          </a:p>
          <a:p>
            <a:pPr marL="0" lvl="1">
              <a:spcAft>
                <a:spcPts val="800"/>
              </a:spcAft>
            </a:pPr>
            <a:r>
              <a:rPr lang="en-US" sz="2400" dirty="0">
                <a:latin typeface="Book Antiqua" pitchFamily="18" charset="0"/>
              </a:rPr>
              <a:t> </a:t>
            </a:r>
            <a:r>
              <a:rPr lang="en-US" sz="2400" dirty="0" smtClean="0">
                <a:latin typeface="Book Antiqua" pitchFamily="18" charset="0"/>
              </a:rPr>
              <a:t>1(4)+ 0.4(3)+0.6(2) </a:t>
            </a:r>
            <a:r>
              <a:rPr lang="en-US" sz="2400" dirty="0">
                <a:latin typeface="Book Antiqua" pitchFamily="18" charset="0"/>
              </a:rPr>
              <a:t>= </a:t>
            </a:r>
            <a:r>
              <a:rPr lang="en-US" sz="2400" dirty="0" smtClean="0">
                <a:latin typeface="Book Antiqua" pitchFamily="18" charset="0"/>
              </a:rPr>
              <a:t>6.4</a:t>
            </a:r>
            <a:endParaRPr lang="en-US" sz="2400" dirty="0">
              <a:latin typeface="Book Antiqua" pitchFamily="18" charset="0"/>
            </a:endParaRPr>
          </a:p>
          <a:p>
            <a:pPr marL="0" lvl="1">
              <a:spcAft>
                <a:spcPts val="800"/>
              </a:spcAft>
            </a:pPr>
            <a:r>
              <a:rPr lang="en-US" sz="2400" dirty="0" smtClean="0">
                <a:latin typeface="Book Antiqua" pitchFamily="18" charset="0"/>
              </a:rPr>
              <a:t>e</a:t>
            </a:r>
            <a:r>
              <a:rPr lang="en-US" sz="2400" dirty="0">
                <a:latin typeface="Book Antiqua" pitchFamily="18" charset="0"/>
              </a:rPr>
              <a:t>) </a:t>
            </a:r>
            <a:r>
              <a:rPr lang="en-US" sz="2400" dirty="0" smtClean="0">
                <a:latin typeface="Book Antiqua" pitchFamily="18" charset="0"/>
              </a:rPr>
              <a:t>There are </a:t>
            </a:r>
            <a:r>
              <a:rPr lang="en-US" sz="2400" dirty="0">
                <a:latin typeface="Book Antiqua" pitchFamily="18" charset="0"/>
              </a:rPr>
              <a:t>150 cases in November </a:t>
            </a:r>
            <a:r>
              <a:rPr lang="en-US" sz="2400" dirty="0" smtClean="0">
                <a:latin typeface="Book Antiqua" pitchFamily="18" charset="0"/>
              </a:rPr>
              <a:t>can </a:t>
            </a:r>
            <a:r>
              <a:rPr lang="en-US" sz="2400" dirty="0">
                <a:latin typeface="Book Antiqua" pitchFamily="18" charset="0"/>
              </a:rPr>
              <a:t>the company process all 150 </a:t>
            </a:r>
            <a:r>
              <a:rPr lang="en-US" sz="2400" dirty="0" smtClean="0">
                <a:latin typeface="Book Antiqua" pitchFamily="18" charset="0"/>
              </a:rPr>
              <a:t>cases?</a:t>
            </a:r>
            <a:endParaRPr lang="en-US" sz="2400" dirty="0">
              <a:latin typeface="Book Antiqua" pitchFamily="18" charset="0"/>
            </a:endParaRPr>
          </a:p>
          <a:p>
            <a:pPr marL="0" lvl="1">
              <a:spcAft>
                <a:spcPts val="800"/>
              </a:spcAft>
            </a:pPr>
            <a:r>
              <a:rPr lang="en-US" sz="2400" dirty="0" smtClean="0">
                <a:latin typeface="Book Antiqua" pitchFamily="18" charset="0"/>
              </a:rPr>
              <a:t>150/20 = 7.5 per day </a:t>
            </a:r>
            <a:r>
              <a:rPr lang="en-US" sz="2400" dirty="0" smtClean="0">
                <a:latin typeface="Book Antiqua" pitchFamily="18" charset="0"/>
                <a:sym typeface="Wingdings" panose="05000000000000000000" pitchFamily="2" charset="2"/>
              </a:rPr>
              <a:t> </a:t>
            </a:r>
            <a:r>
              <a:rPr lang="en-US" sz="2400" dirty="0" smtClean="0">
                <a:latin typeface="Book Antiqua" pitchFamily="18" charset="0"/>
              </a:rPr>
              <a:t>4.8 (Capacity)  &lt; 7.5 (Demand).</a:t>
            </a:r>
            <a:endParaRPr lang="en-US" sz="2400" dirty="0">
              <a:latin typeface="Book Antiqua" pitchFamily="18" charset="0"/>
            </a:endParaRPr>
          </a:p>
        </p:txBody>
      </p:sp>
    </p:spTree>
    <p:extLst>
      <p:ext uri="{BB962C8B-B14F-4D97-AF65-F5344CB8AC3E}">
        <p14:creationId xmlns:p14="http://schemas.microsoft.com/office/powerpoint/2010/main" val="3569742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dissolve">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dissolve">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dissolve">
                                      <p:cBhvr>
                                        <p:cTn id="17" dur="500"/>
                                        <p:tgtEl>
                                          <p:spTgt spid="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3" end="3"/>
                                            </p:txEl>
                                          </p:spTgt>
                                        </p:tgtEl>
                                        <p:attrNameLst>
                                          <p:attrName>style.visibility</p:attrName>
                                        </p:attrNameLst>
                                      </p:cBhvr>
                                      <p:to>
                                        <p:strVal val="visible"/>
                                      </p:to>
                                    </p:set>
                                    <p:animEffect transition="in" filter="dissolve">
                                      <p:cBhvr>
                                        <p:cTn id="22" dur="500"/>
                                        <p:tgtEl>
                                          <p:spTgt spid="1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xEl>
                                              <p:pRg st="4" end="4"/>
                                            </p:txEl>
                                          </p:spTgt>
                                        </p:tgtEl>
                                        <p:attrNameLst>
                                          <p:attrName>style.visibility</p:attrName>
                                        </p:attrNameLst>
                                      </p:cBhvr>
                                      <p:to>
                                        <p:strVal val="visible"/>
                                      </p:to>
                                    </p:set>
                                    <p:animEffect transition="in" filter="dissolve">
                                      <p:cBhvr>
                                        <p:cTn id="27" dur="500"/>
                                        <p:tgtEl>
                                          <p:spTgt spid="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xEl>
                                              <p:pRg st="5" end="5"/>
                                            </p:txEl>
                                          </p:spTgt>
                                        </p:tgtEl>
                                        <p:attrNameLst>
                                          <p:attrName>style.visibility</p:attrName>
                                        </p:attrNameLst>
                                      </p:cBhvr>
                                      <p:to>
                                        <p:strVal val="visible"/>
                                      </p:to>
                                    </p:set>
                                    <p:animEffect transition="in" filter="dissolve">
                                      <p:cBhvr>
                                        <p:cTn id="32" dur="500"/>
                                        <p:tgtEl>
                                          <p:spTgt spid="1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
                                            <p:txEl>
                                              <p:pRg st="6" end="6"/>
                                            </p:txEl>
                                          </p:spTgt>
                                        </p:tgtEl>
                                        <p:attrNameLst>
                                          <p:attrName>style.visibility</p:attrName>
                                        </p:attrNameLst>
                                      </p:cBhvr>
                                      <p:to>
                                        <p:strVal val="visible"/>
                                      </p:to>
                                    </p:set>
                                    <p:animEffect transition="in" filter="dissolve">
                                      <p:cBhvr>
                                        <p:cTn id="37" dur="500"/>
                                        <p:tgtEl>
                                          <p:spTgt spid="1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
                                            <p:txEl>
                                              <p:pRg st="7" end="7"/>
                                            </p:txEl>
                                          </p:spTgt>
                                        </p:tgtEl>
                                        <p:attrNameLst>
                                          <p:attrName>style.visibility</p:attrName>
                                        </p:attrNameLst>
                                      </p:cBhvr>
                                      <p:to>
                                        <p:strVal val="visible"/>
                                      </p:to>
                                    </p:set>
                                    <p:animEffect transition="in" filter="dissolve">
                                      <p:cBhvr>
                                        <p:cTn id="42" dur="500"/>
                                        <p:tgtEl>
                                          <p:spTgt spid="1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
                                            <p:txEl>
                                              <p:pRg st="8" end="8"/>
                                            </p:txEl>
                                          </p:spTgt>
                                        </p:tgtEl>
                                        <p:attrNameLst>
                                          <p:attrName>style.visibility</p:attrName>
                                        </p:attrNameLst>
                                      </p:cBhvr>
                                      <p:to>
                                        <p:strVal val="visible"/>
                                      </p:to>
                                    </p:set>
                                    <p:animEffect transition="in" filter="dissolve">
                                      <p:cBhvr>
                                        <p:cTn id="47"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3999" cy="838200"/>
          </a:xfrm>
        </p:spPr>
        <p:txBody>
          <a:bodyPr/>
          <a:lstStyle/>
          <a:p>
            <a:r>
              <a:rPr lang="en-US" dirty="0"/>
              <a:t>Problem </a:t>
            </a:r>
            <a:r>
              <a:rPr lang="en-US" dirty="0" smtClean="0"/>
              <a:t>4. </a:t>
            </a:r>
            <a:r>
              <a:rPr lang="en-US" dirty="0"/>
              <a:t>Problem 5.1 in the book</a:t>
            </a:r>
            <a:endParaRPr lang="en-US" dirty="0" smtClean="0"/>
          </a:p>
        </p:txBody>
      </p:sp>
      <p:sp>
        <p:nvSpPr>
          <p:cNvPr id="18" name="Rectangle 5"/>
          <p:cNvSpPr>
            <a:spLocks noChangeArrowheads="1"/>
          </p:cNvSpPr>
          <p:nvPr/>
        </p:nvSpPr>
        <p:spPr bwMode="auto">
          <a:xfrm>
            <a:off x="0" y="990600"/>
            <a:ext cx="9144000" cy="1992524"/>
          </a:xfrm>
          <a:prstGeom prst="rect">
            <a:avLst/>
          </a:prstGeom>
          <a:noFill/>
          <a:ln w="9525">
            <a:noFill/>
            <a:miter lim="800000"/>
            <a:headEnd/>
            <a:tailEnd/>
          </a:ln>
        </p:spPr>
        <p:txBody>
          <a:bodyPr lIns="92075" tIns="46038" rIns="92075" bIns="46038"/>
          <a:lstStyle/>
          <a:p>
            <a:pPr marL="0" lvl="1"/>
            <a:endParaRPr lang="en-US" sz="2400" dirty="0" smtClean="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838200"/>
            <a:ext cx="9144000" cy="5638800"/>
          </a:xfrm>
          <a:prstGeom prst="rect">
            <a:avLst/>
          </a:prstGeom>
          <a:noFill/>
          <a:ln w="9525">
            <a:noFill/>
            <a:miter lim="800000"/>
            <a:headEnd/>
            <a:tailEnd/>
          </a:ln>
        </p:spPr>
        <p:txBody>
          <a:bodyPr lIns="92075" tIns="46038" rIns="92075" bIns="46038"/>
          <a:lstStyle/>
          <a:p>
            <a:pPr marL="0" lvl="1">
              <a:spcAft>
                <a:spcPts val="800"/>
              </a:spcAft>
            </a:pPr>
            <a:r>
              <a:rPr lang="en-US" sz="2400" dirty="0" smtClean="0">
                <a:latin typeface="Book Antiqua" pitchFamily="18" charset="0"/>
              </a:rPr>
              <a:t>f</a:t>
            </a:r>
            <a:r>
              <a:rPr lang="en-US" sz="2400" dirty="0">
                <a:latin typeface="Book Antiqua" pitchFamily="18" charset="0"/>
              </a:rPr>
              <a:t>) If the firm wishes to process all the 150 cases available in November, how many professionals of each type are needed? </a:t>
            </a:r>
          </a:p>
          <a:p>
            <a:pPr marL="0" lvl="1">
              <a:spcAft>
                <a:spcPts val="600"/>
              </a:spcAft>
            </a:pPr>
            <a:r>
              <a:rPr lang="en-US" sz="2400" dirty="0" smtClean="0">
                <a:latin typeface="Book Antiqua" pitchFamily="18" charset="0"/>
              </a:rPr>
              <a:t># </a:t>
            </a:r>
            <a:r>
              <a:rPr lang="en-US" sz="2400" dirty="0">
                <a:latin typeface="Book Antiqua" pitchFamily="18" charset="0"/>
              </a:rPr>
              <a:t>of paralegals  required = 7.5/1.2 = </a:t>
            </a:r>
            <a:r>
              <a:rPr lang="en-US" sz="2400" dirty="0" smtClean="0">
                <a:latin typeface="Book Antiqua" pitchFamily="18" charset="0"/>
              </a:rPr>
              <a:t>6.25</a:t>
            </a:r>
          </a:p>
          <a:p>
            <a:pPr marL="0" lvl="1">
              <a:spcAft>
                <a:spcPts val="600"/>
              </a:spcAft>
            </a:pPr>
            <a:r>
              <a:rPr lang="en-US" sz="2400" dirty="0">
                <a:latin typeface="Book Antiqua" pitchFamily="18" charset="0"/>
              </a:rPr>
              <a:t># of tax lawyers  required = 7.5/4 = </a:t>
            </a:r>
            <a:r>
              <a:rPr lang="en-US" sz="2400" dirty="0" smtClean="0">
                <a:latin typeface="Book Antiqua" pitchFamily="18" charset="0"/>
              </a:rPr>
              <a:t>1.875</a:t>
            </a:r>
          </a:p>
          <a:p>
            <a:pPr marL="0" lvl="1">
              <a:spcAft>
                <a:spcPts val="600"/>
              </a:spcAft>
            </a:pPr>
            <a:r>
              <a:rPr lang="en-US" sz="2400" dirty="0">
                <a:latin typeface="Book Antiqua" pitchFamily="18" charset="0"/>
              </a:rPr>
              <a:t># of tax lawyers  required = 7.5/4 = 1.875 </a:t>
            </a:r>
            <a:endParaRPr lang="en-US" sz="2400" dirty="0" smtClean="0">
              <a:latin typeface="Book Antiqua" pitchFamily="18" charset="0"/>
            </a:endParaRPr>
          </a:p>
          <a:p>
            <a:pPr marL="0" lvl="1">
              <a:spcAft>
                <a:spcPts val="600"/>
              </a:spcAft>
            </a:pPr>
            <a:r>
              <a:rPr lang="en-US" sz="2400" dirty="0">
                <a:latin typeface="Book Antiqua" pitchFamily="18" charset="0"/>
              </a:rPr>
              <a:t>These could be rounded up to 7, 2 and </a:t>
            </a:r>
            <a:r>
              <a:rPr lang="en-US" sz="2400" dirty="0" smtClean="0">
                <a:latin typeface="Book Antiqua" pitchFamily="18" charset="0"/>
              </a:rPr>
              <a:t>2</a:t>
            </a:r>
          </a:p>
          <a:p>
            <a:pPr>
              <a:spcAft>
                <a:spcPts val="600"/>
              </a:spcAft>
            </a:pPr>
            <a:r>
              <a:rPr lang="en-US" sz="2400" dirty="0">
                <a:latin typeface="Book Antiqua" pitchFamily="18" charset="0"/>
              </a:rPr>
              <a:t>We need 7, 2, </a:t>
            </a:r>
            <a:r>
              <a:rPr lang="en-US" sz="2400" dirty="0" smtClean="0">
                <a:latin typeface="Book Antiqua" pitchFamily="18" charset="0"/>
              </a:rPr>
              <a:t>and 2</a:t>
            </a:r>
            <a:r>
              <a:rPr lang="en-US" sz="2400" dirty="0">
                <a:latin typeface="Book Antiqua" pitchFamily="18" charset="0"/>
              </a:rPr>
              <a:t>. We have 4, </a:t>
            </a:r>
            <a:r>
              <a:rPr lang="en-US" sz="2400" dirty="0" smtClean="0">
                <a:latin typeface="Book Antiqua" pitchFamily="18" charset="0"/>
              </a:rPr>
              <a:t>3, and 2.  </a:t>
            </a:r>
            <a:r>
              <a:rPr lang="en-US" sz="2400" dirty="0">
                <a:latin typeface="Book Antiqua" pitchFamily="18" charset="0"/>
              </a:rPr>
              <a:t>We may hire 3 additional paralegals.  </a:t>
            </a:r>
          </a:p>
          <a:p>
            <a:pPr>
              <a:spcAft>
                <a:spcPts val="600"/>
              </a:spcAft>
            </a:pPr>
            <a:r>
              <a:rPr lang="en-US" sz="2400" dirty="0">
                <a:latin typeface="Book Antiqua" pitchFamily="18" charset="0"/>
              </a:rPr>
              <a:t>Alternatively, we may hire just 2 and have 6 paralegals. </a:t>
            </a:r>
            <a:endParaRPr lang="en-US" sz="2400" dirty="0" smtClean="0">
              <a:latin typeface="Book Antiqua" pitchFamily="18" charset="0"/>
            </a:endParaRPr>
          </a:p>
          <a:p>
            <a:pPr>
              <a:spcAft>
                <a:spcPts val="600"/>
              </a:spcAft>
            </a:pPr>
            <a:r>
              <a:rPr lang="en-US" sz="2400" dirty="0" smtClean="0">
                <a:latin typeface="Book Antiqua" pitchFamily="18" charset="0"/>
              </a:rPr>
              <a:t>They </a:t>
            </a:r>
            <a:r>
              <a:rPr lang="en-US" sz="2400" dirty="0">
                <a:latin typeface="Book Antiqua" pitchFamily="18" charset="0"/>
              </a:rPr>
              <a:t>need to work over time for 0.25 paralegal who works 8 </a:t>
            </a:r>
            <a:r>
              <a:rPr lang="en-US" sz="2400" dirty="0" smtClean="0">
                <a:latin typeface="Book Antiqua" pitchFamily="18" charset="0"/>
              </a:rPr>
              <a:t>hrs. </a:t>
            </a:r>
            <a:r>
              <a:rPr lang="en-US" sz="2400" dirty="0">
                <a:latin typeface="Book Antiqua" pitchFamily="18" charset="0"/>
              </a:rPr>
              <a:t>/day. </a:t>
            </a:r>
            <a:r>
              <a:rPr lang="en-US" sz="2400" dirty="0" smtClean="0">
                <a:latin typeface="Book Antiqua" pitchFamily="18" charset="0"/>
              </a:rPr>
              <a:t> 0.25(8) = 2 hours total over time. </a:t>
            </a:r>
          </a:p>
          <a:p>
            <a:pPr>
              <a:spcAft>
                <a:spcPts val="600"/>
              </a:spcAft>
            </a:pPr>
            <a:r>
              <a:rPr lang="en-US" sz="2400" dirty="0" smtClean="0">
                <a:latin typeface="Book Antiqua" pitchFamily="18" charset="0"/>
              </a:rPr>
              <a:t>There will be 6 paralegals; over time pf each = 2/6  = 1/3 hour</a:t>
            </a:r>
          </a:p>
          <a:p>
            <a:pPr>
              <a:spcAft>
                <a:spcPts val="600"/>
              </a:spcAft>
            </a:pPr>
            <a:r>
              <a:rPr lang="en-US" sz="2400" dirty="0" smtClean="0">
                <a:latin typeface="Book Antiqua" pitchFamily="18" charset="0"/>
              </a:rPr>
              <a:t>Or 20 minute per paralegal.  PLUS some safety Capacity. </a:t>
            </a:r>
          </a:p>
          <a:p>
            <a:pPr marL="0" lvl="1">
              <a:spcAft>
                <a:spcPts val="600"/>
              </a:spcAft>
            </a:pPr>
            <a:endParaRPr lang="en-US" sz="2400" dirty="0" smtClean="0">
              <a:latin typeface="Book Antiqua" pitchFamily="18" charset="0"/>
            </a:endParaRPr>
          </a:p>
        </p:txBody>
      </p:sp>
    </p:spTree>
    <p:extLst>
      <p:ext uri="{BB962C8B-B14F-4D97-AF65-F5344CB8AC3E}">
        <p14:creationId xmlns:p14="http://schemas.microsoft.com/office/powerpoint/2010/main" val="3646406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3999" cy="838200"/>
          </a:xfrm>
        </p:spPr>
        <p:txBody>
          <a:bodyPr/>
          <a:lstStyle/>
          <a:p>
            <a:r>
              <a:rPr lang="en-US" dirty="0" smtClean="0"/>
              <a:t>A Little More Practice</a:t>
            </a:r>
          </a:p>
        </p:txBody>
      </p:sp>
      <p:sp>
        <p:nvSpPr>
          <p:cNvPr id="18" name="Rectangle 5"/>
          <p:cNvSpPr>
            <a:spLocks noChangeArrowheads="1"/>
          </p:cNvSpPr>
          <p:nvPr/>
        </p:nvSpPr>
        <p:spPr bwMode="auto">
          <a:xfrm>
            <a:off x="0" y="990600"/>
            <a:ext cx="9144000" cy="1992524"/>
          </a:xfrm>
          <a:prstGeom prst="rect">
            <a:avLst/>
          </a:prstGeom>
          <a:noFill/>
          <a:ln w="9525">
            <a:noFill/>
            <a:miter lim="800000"/>
            <a:headEnd/>
            <a:tailEnd/>
          </a:ln>
        </p:spPr>
        <p:txBody>
          <a:bodyPr lIns="92075" tIns="46038" rIns="92075" bIns="46038"/>
          <a:lstStyle/>
          <a:p>
            <a:pPr marL="0" lvl="1"/>
            <a:endParaRPr lang="en-US" sz="2400" dirty="0" smtClean="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838200"/>
            <a:ext cx="9144000" cy="5638800"/>
          </a:xfrm>
          <a:prstGeom prst="rect">
            <a:avLst/>
          </a:prstGeom>
          <a:noFill/>
          <a:ln w="9525">
            <a:noFill/>
            <a:miter lim="800000"/>
            <a:headEnd/>
            <a:tailEnd/>
          </a:ln>
        </p:spPr>
        <p:txBody>
          <a:bodyPr lIns="92075" tIns="46038" rIns="92075" bIns="46038"/>
          <a:lstStyle/>
          <a:p>
            <a:pPr marL="0" lvl="1">
              <a:spcAft>
                <a:spcPts val="800"/>
              </a:spcAft>
            </a:pPr>
            <a:r>
              <a:rPr lang="en-US" sz="2400" dirty="0" smtClean="0">
                <a:latin typeface="Book Antiqua" pitchFamily="18" charset="0"/>
              </a:rPr>
              <a:t>Now suppose throughput is 3.6 contracts per day.</a:t>
            </a:r>
          </a:p>
          <a:p>
            <a:pPr marL="0" lvl="1">
              <a:spcAft>
                <a:spcPts val="800"/>
              </a:spcAft>
            </a:pPr>
            <a:r>
              <a:rPr lang="en-US" sz="2400" dirty="0" smtClean="0">
                <a:latin typeface="Book Antiqua" pitchFamily="18" charset="0"/>
              </a:rPr>
              <a:t>Compute </a:t>
            </a:r>
            <a:r>
              <a:rPr lang="en-US" sz="2400" dirty="0">
                <a:latin typeface="Book Antiqua" pitchFamily="18" charset="0"/>
              </a:rPr>
              <a:t>the average inventory.</a:t>
            </a:r>
          </a:p>
          <a:p>
            <a:pPr marL="0" lvl="1">
              <a:spcAft>
                <a:spcPts val="800"/>
              </a:spcAft>
            </a:pPr>
            <a:r>
              <a:rPr lang="en-US" sz="2400" dirty="0" smtClean="0">
                <a:latin typeface="Book Antiqua" pitchFamily="18" charset="0"/>
              </a:rPr>
              <a:t>Station</a:t>
            </a:r>
            <a:r>
              <a:rPr lang="en-US" sz="2400" dirty="0">
                <a:latin typeface="Book Antiqua" pitchFamily="18" charset="0"/>
              </a:rPr>
              <a:t>	Capacity  Throughput Utilization</a:t>
            </a:r>
          </a:p>
          <a:p>
            <a:pPr marL="0" lvl="1">
              <a:spcAft>
                <a:spcPts val="800"/>
              </a:spcAft>
            </a:pPr>
            <a:r>
              <a:rPr lang="en-US" sz="2400" dirty="0">
                <a:latin typeface="Book Antiqua" pitchFamily="18" charset="0"/>
              </a:rPr>
              <a:t>Station 1	4.8		</a:t>
            </a:r>
            <a:r>
              <a:rPr lang="en-US" sz="2400" dirty="0" smtClean="0">
                <a:latin typeface="Book Antiqua" pitchFamily="18" charset="0"/>
              </a:rPr>
              <a:t>3.6     </a:t>
            </a:r>
            <a:r>
              <a:rPr lang="en-US" sz="2400" dirty="0">
                <a:latin typeface="Book Antiqua" pitchFamily="18" charset="0"/>
              </a:rPr>
              <a:t>		</a:t>
            </a:r>
            <a:r>
              <a:rPr lang="en-US" sz="2400" dirty="0" smtClean="0">
                <a:latin typeface="Book Antiqua" pitchFamily="18" charset="0"/>
              </a:rPr>
              <a:t>3.6/4.8 </a:t>
            </a:r>
            <a:r>
              <a:rPr lang="en-US" sz="2400" dirty="0">
                <a:latin typeface="Book Antiqua" pitchFamily="18" charset="0"/>
              </a:rPr>
              <a:t>= </a:t>
            </a:r>
            <a:r>
              <a:rPr lang="en-US" sz="2400" dirty="0" smtClean="0">
                <a:latin typeface="Book Antiqua" pitchFamily="18" charset="0"/>
              </a:rPr>
              <a:t>0.75</a:t>
            </a:r>
            <a:endParaRPr lang="en-US" sz="2400" dirty="0">
              <a:latin typeface="Book Antiqua" pitchFamily="18" charset="0"/>
            </a:endParaRPr>
          </a:p>
          <a:p>
            <a:pPr marL="0" lvl="1">
              <a:spcAft>
                <a:spcPts val="800"/>
              </a:spcAft>
            </a:pPr>
            <a:r>
              <a:rPr lang="en-US" sz="2400" dirty="0">
                <a:latin typeface="Book Antiqua" pitchFamily="18" charset="0"/>
              </a:rPr>
              <a:t>Station 2	12		</a:t>
            </a:r>
            <a:r>
              <a:rPr lang="en-US" sz="2400" dirty="0" smtClean="0">
                <a:latin typeface="Book Antiqua" pitchFamily="18" charset="0"/>
              </a:rPr>
              <a:t>3.6</a:t>
            </a:r>
            <a:r>
              <a:rPr lang="en-US" sz="2400" dirty="0">
                <a:latin typeface="Book Antiqua" pitchFamily="18" charset="0"/>
              </a:rPr>
              <a:t>		</a:t>
            </a:r>
            <a:r>
              <a:rPr lang="en-US" sz="2400" dirty="0" smtClean="0">
                <a:latin typeface="Book Antiqua" pitchFamily="18" charset="0"/>
              </a:rPr>
              <a:t>3.6/12 </a:t>
            </a:r>
            <a:r>
              <a:rPr lang="en-US" sz="2400" dirty="0">
                <a:latin typeface="Book Antiqua" pitchFamily="18" charset="0"/>
              </a:rPr>
              <a:t>= </a:t>
            </a:r>
            <a:r>
              <a:rPr lang="en-US" sz="2400" dirty="0" smtClean="0">
                <a:latin typeface="Book Antiqua" pitchFamily="18" charset="0"/>
              </a:rPr>
              <a:t>0.3</a:t>
            </a:r>
            <a:endParaRPr lang="en-US" sz="2400" dirty="0">
              <a:latin typeface="Book Antiqua" pitchFamily="18" charset="0"/>
            </a:endParaRPr>
          </a:p>
          <a:p>
            <a:pPr marL="0" lvl="1">
              <a:spcAft>
                <a:spcPts val="800"/>
              </a:spcAft>
            </a:pPr>
            <a:r>
              <a:rPr lang="en-US" sz="2400" dirty="0">
                <a:latin typeface="Book Antiqua" pitchFamily="18" charset="0"/>
              </a:rPr>
              <a:t>Station 3 	8		</a:t>
            </a:r>
            <a:r>
              <a:rPr lang="en-US" sz="2400" dirty="0" smtClean="0">
                <a:latin typeface="Book Antiqua" pitchFamily="18" charset="0"/>
              </a:rPr>
              <a:t>3.6</a:t>
            </a:r>
            <a:r>
              <a:rPr lang="en-US" sz="2400" dirty="0">
                <a:latin typeface="Book Antiqua" pitchFamily="18" charset="0"/>
              </a:rPr>
              <a:t>		</a:t>
            </a:r>
            <a:r>
              <a:rPr lang="en-US" sz="2400" dirty="0" smtClean="0">
                <a:latin typeface="Book Antiqua" pitchFamily="18" charset="0"/>
              </a:rPr>
              <a:t>3.6/8 </a:t>
            </a:r>
            <a:r>
              <a:rPr lang="en-US" sz="2400" dirty="0">
                <a:latin typeface="Book Antiqua" pitchFamily="18" charset="0"/>
              </a:rPr>
              <a:t>= </a:t>
            </a:r>
            <a:r>
              <a:rPr lang="en-US" sz="2400" dirty="0" smtClean="0">
                <a:latin typeface="Book Antiqua" pitchFamily="18" charset="0"/>
              </a:rPr>
              <a:t>0.45</a:t>
            </a:r>
            <a:endParaRPr lang="en-US" sz="2400" dirty="0">
              <a:latin typeface="Book Antiqua" pitchFamily="18" charset="0"/>
            </a:endParaRPr>
          </a:p>
          <a:p>
            <a:pPr marL="0" lvl="1">
              <a:spcAft>
                <a:spcPts val="800"/>
              </a:spcAft>
            </a:pPr>
            <a:r>
              <a:rPr lang="en-US" sz="2400" dirty="0" smtClean="0">
                <a:latin typeface="Book Antiqua" pitchFamily="18" charset="0"/>
              </a:rPr>
              <a:t>Managerial Observation: Note that the utilization of bottleneck resource is not necessarily 100%. </a:t>
            </a:r>
          </a:p>
          <a:p>
            <a:pPr marL="0" lvl="1">
              <a:spcAft>
                <a:spcPts val="800"/>
              </a:spcAft>
            </a:pPr>
            <a:r>
              <a:rPr lang="en-US" sz="2400" dirty="0" smtClean="0">
                <a:latin typeface="Book Antiqua" pitchFamily="18" charset="0"/>
              </a:rPr>
              <a:t>On </a:t>
            </a:r>
            <a:r>
              <a:rPr lang="en-US" sz="2400" dirty="0">
                <a:latin typeface="Book Antiqua" pitchFamily="18" charset="0"/>
              </a:rPr>
              <a:t>average </a:t>
            </a:r>
            <a:endParaRPr lang="en-US" sz="2400" dirty="0" smtClean="0">
              <a:latin typeface="Book Antiqua" pitchFamily="18" charset="0"/>
            </a:endParaRPr>
          </a:p>
          <a:p>
            <a:pPr marL="0" lvl="1">
              <a:spcAft>
                <a:spcPts val="800"/>
              </a:spcAft>
            </a:pPr>
            <a:r>
              <a:rPr lang="en-US" sz="2400" dirty="0" smtClean="0">
                <a:latin typeface="Book Antiqua" pitchFamily="18" charset="0"/>
              </a:rPr>
              <a:t>0.75 person </a:t>
            </a:r>
            <a:r>
              <a:rPr lang="en-US" sz="2400" dirty="0">
                <a:latin typeface="Book Antiqua" pitchFamily="18" charset="0"/>
              </a:rPr>
              <a:t>with a resource in Station </a:t>
            </a:r>
            <a:r>
              <a:rPr lang="en-US" sz="2400" dirty="0" smtClean="0">
                <a:latin typeface="Book Antiqua" pitchFamily="18" charset="0"/>
              </a:rPr>
              <a:t>1</a:t>
            </a:r>
          </a:p>
          <a:p>
            <a:pPr marL="0" lvl="1">
              <a:spcAft>
                <a:spcPts val="800"/>
              </a:spcAft>
            </a:pPr>
            <a:r>
              <a:rPr lang="en-US" sz="2400" dirty="0" smtClean="0">
                <a:latin typeface="Book Antiqua" pitchFamily="18" charset="0"/>
              </a:rPr>
              <a:t>0.3 </a:t>
            </a:r>
            <a:r>
              <a:rPr lang="en-US" sz="2400" dirty="0">
                <a:latin typeface="Book Antiqua" pitchFamily="18" charset="0"/>
              </a:rPr>
              <a:t>person with a resource in Station </a:t>
            </a:r>
            <a:r>
              <a:rPr lang="en-US" sz="2400" dirty="0" smtClean="0">
                <a:latin typeface="Book Antiqua" pitchFamily="18" charset="0"/>
              </a:rPr>
              <a:t>2</a:t>
            </a:r>
          </a:p>
          <a:p>
            <a:pPr marL="0" lvl="1">
              <a:spcAft>
                <a:spcPts val="800"/>
              </a:spcAft>
            </a:pPr>
            <a:r>
              <a:rPr lang="en-US" sz="2400" dirty="0" smtClean="0">
                <a:latin typeface="Book Antiqua" pitchFamily="18" charset="0"/>
              </a:rPr>
              <a:t>0.45 </a:t>
            </a:r>
            <a:r>
              <a:rPr lang="en-US" sz="2400" dirty="0">
                <a:latin typeface="Book Antiqua" pitchFamily="18" charset="0"/>
              </a:rPr>
              <a:t>person with a resource in Station 3</a:t>
            </a:r>
          </a:p>
          <a:p>
            <a:pPr marL="0" lvl="1">
              <a:spcAft>
                <a:spcPts val="600"/>
              </a:spcAft>
            </a:pPr>
            <a:endParaRPr lang="en-US" sz="2400" dirty="0" smtClean="0">
              <a:latin typeface="Book Antiqua" pitchFamily="18" charset="0"/>
            </a:endParaRPr>
          </a:p>
        </p:txBody>
      </p:sp>
    </p:spTree>
    <p:extLst>
      <p:ext uri="{BB962C8B-B14F-4D97-AF65-F5344CB8AC3E}">
        <p14:creationId xmlns:p14="http://schemas.microsoft.com/office/powerpoint/2010/main" val="5002815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3999" cy="838200"/>
          </a:xfrm>
        </p:spPr>
        <p:txBody>
          <a:bodyPr/>
          <a:lstStyle/>
          <a:p>
            <a:r>
              <a:rPr lang="en-US" dirty="0" smtClean="0"/>
              <a:t>A Little More Practice</a:t>
            </a:r>
          </a:p>
        </p:txBody>
      </p:sp>
      <p:sp>
        <p:nvSpPr>
          <p:cNvPr id="18" name="Rectangle 5"/>
          <p:cNvSpPr>
            <a:spLocks noChangeArrowheads="1"/>
          </p:cNvSpPr>
          <p:nvPr/>
        </p:nvSpPr>
        <p:spPr bwMode="auto">
          <a:xfrm>
            <a:off x="0" y="990600"/>
            <a:ext cx="9144000" cy="1992524"/>
          </a:xfrm>
          <a:prstGeom prst="rect">
            <a:avLst/>
          </a:prstGeom>
          <a:noFill/>
          <a:ln w="9525">
            <a:noFill/>
            <a:miter lim="800000"/>
            <a:headEnd/>
            <a:tailEnd/>
          </a:ln>
        </p:spPr>
        <p:txBody>
          <a:bodyPr lIns="92075" tIns="46038" rIns="92075" bIns="46038"/>
          <a:lstStyle/>
          <a:p>
            <a:pPr marL="0" lvl="1"/>
            <a:endParaRPr lang="en-US" sz="2400" dirty="0" smtClean="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838200"/>
            <a:ext cx="9144000" cy="5638800"/>
          </a:xfrm>
          <a:prstGeom prst="rect">
            <a:avLst/>
          </a:prstGeom>
          <a:noFill/>
          <a:ln w="9525">
            <a:noFill/>
            <a:miter lim="800000"/>
            <a:headEnd/>
            <a:tailEnd/>
          </a:ln>
        </p:spPr>
        <p:txBody>
          <a:bodyPr lIns="92075" tIns="46038" rIns="92075" bIns="46038"/>
          <a:lstStyle/>
          <a:p>
            <a:pPr marL="0" lvl="1">
              <a:spcAft>
                <a:spcPts val="800"/>
              </a:spcAft>
            </a:pPr>
            <a:r>
              <a:rPr lang="en-US" sz="2400" dirty="0" smtClean="0">
                <a:latin typeface="Book Antiqua" pitchFamily="18" charset="0"/>
              </a:rPr>
              <a:t>Station</a:t>
            </a:r>
            <a:r>
              <a:rPr lang="en-US" sz="2400" dirty="0">
                <a:latin typeface="Book Antiqua" pitchFamily="18" charset="0"/>
              </a:rPr>
              <a:t>	</a:t>
            </a:r>
            <a:r>
              <a:rPr lang="en-US" sz="2400" dirty="0" smtClean="0">
                <a:latin typeface="Book Antiqua" pitchFamily="18" charset="0"/>
              </a:rPr>
              <a:t>Rp	R	</a:t>
            </a:r>
            <a:r>
              <a:rPr lang="en-US" sz="2400" dirty="0" smtClean="0">
                <a:solidFill>
                  <a:srgbClr val="FF0000"/>
                </a:solidFill>
                <a:latin typeface="Book Antiqua" pitchFamily="18" charset="0"/>
              </a:rPr>
              <a:t>U</a:t>
            </a:r>
            <a:r>
              <a:rPr lang="en-US" sz="2400" dirty="0" smtClean="0">
                <a:latin typeface="Book Antiqua" pitchFamily="18" charset="0"/>
              </a:rPr>
              <a:t>	</a:t>
            </a:r>
            <a:r>
              <a:rPr lang="en-US" sz="2400" dirty="0" smtClean="0">
                <a:solidFill>
                  <a:srgbClr val="FF0000"/>
                </a:solidFill>
                <a:latin typeface="Book Antiqua" pitchFamily="18" charset="0"/>
              </a:rPr>
              <a:t>c</a:t>
            </a:r>
            <a:r>
              <a:rPr lang="en-US" sz="2400" dirty="0" smtClean="0">
                <a:latin typeface="Book Antiqua" pitchFamily="18" charset="0"/>
              </a:rPr>
              <a:t>	</a:t>
            </a:r>
            <a:r>
              <a:rPr lang="en-US" sz="2400" dirty="0" smtClean="0">
                <a:solidFill>
                  <a:srgbClr val="FF0000"/>
                </a:solidFill>
                <a:latin typeface="Book Antiqua" pitchFamily="18" charset="0"/>
              </a:rPr>
              <a:t>Ip</a:t>
            </a:r>
            <a:endParaRPr lang="en-US" sz="2400" dirty="0">
              <a:solidFill>
                <a:srgbClr val="FF0000"/>
              </a:solidFill>
              <a:latin typeface="Book Antiqua" pitchFamily="18" charset="0"/>
            </a:endParaRPr>
          </a:p>
          <a:p>
            <a:pPr marL="0" lvl="1">
              <a:spcAft>
                <a:spcPts val="800"/>
              </a:spcAft>
            </a:pPr>
            <a:r>
              <a:rPr lang="en-US" sz="2400" dirty="0" smtClean="0">
                <a:latin typeface="Book Antiqua" pitchFamily="18" charset="0"/>
              </a:rPr>
              <a:t>Station1	4.8	3.6</a:t>
            </a:r>
            <a:r>
              <a:rPr lang="en-US" sz="2400" dirty="0">
                <a:latin typeface="Book Antiqua" pitchFamily="18" charset="0"/>
              </a:rPr>
              <a:t>	</a:t>
            </a:r>
            <a:r>
              <a:rPr lang="en-US" sz="2400" dirty="0" smtClean="0">
                <a:latin typeface="Book Antiqua" pitchFamily="18" charset="0"/>
              </a:rPr>
              <a:t>0.75	4	4*</a:t>
            </a:r>
            <a:r>
              <a:rPr lang="en-US" sz="2400" dirty="0">
                <a:latin typeface="Book Antiqua" pitchFamily="18" charset="0"/>
              </a:rPr>
              <a:t> </a:t>
            </a:r>
            <a:r>
              <a:rPr lang="en-US" sz="2400" dirty="0" smtClean="0">
                <a:latin typeface="Book Antiqua" pitchFamily="18" charset="0"/>
              </a:rPr>
              <a:t>0.75 = 3</a:t>
            </a:r>
            <a:endParaRPr lang="en-US" sz="2400" dirty="0">
              <a:latin typeface="Book Antiqua" pitchFamily="18" charset="0"/>
            </a:endParaRPr>
          </a:p>
          <a:p>
            <a:pPr marL="0" lvl="1">
              <a:spcAft>
                <a:spcPts val="800"/>
              </a:spcAft>
            </a:pPr>
            <a:r>
              <a:rPr lang="en-US" sz="2400" dirty="0" smtClean="0">
                <a:latin typeface="Book Antiqua" pitchFamily="18" charset="0"/>
              </a:rPr>
              <a:t>Station2	12	3.6</a:t>
            </a:r>
            <a:r>
              <a:rPr lang="en-US" sz="2400" dirty="0">
                <a:latin typeface="Book Antiqua" pitchFamily="18" charset="0"/>
              </a:rPr>
              <a:t>	</a:t>
            </a:r>
            <a:r>
              <a:rPr lang="en-US" sz="2400" dirty="0" smtClean="0">
                <a:latin typeface="Book Antiqua" pitchFamily="18" charset="0"/>
              </a:rPr>
              <a:t>0.3 	3	3*</a:t>
            </a:r>
            <a:r>
              <a:rPr lang="en-US" sz="2400" dirty="0">
                <a:latin typeface="Book Antiqua" pitchFamily="18" charset="0"/>
              </a:rPr>
              <a:t> </a:t>
            </a:r>
            <a:r>
              <a:rPr lang="en-US" sz="2400" dirty="0" smtClean="0">
                <a:latin typeface="Book Antiqua" pitchFamily="18" charset="0"/>
              </a:rPr>
              <a:t>0.3 = 0.9</a:t>
            </a:r>
            <a:endParaRPr lang="en-US" sz="2400" dirty="0">
              <a:latin typeface="Book Antiqua" pitchFamily="18" charset="0"/>
            </a:endParaRPr>
          </a:p>
          <a:p>
            <a:pPr marL="0" lvl="1">
              <a:spcAft>
                <a:spcPts val="800"/>
              </a:spcAft>
            </a:pPr>
            <a:r>
              <a:rPr lang="en-US" sz="2400" dirty="0" smtClean="0">
                <a:latin typeface="Book Antiqua" pitchFamily="18" charset="0"/>
              </a:rPr>
              <a:t>Station3 </a:t>
            </a:r>
            <a:r>
              <a:rPr lang="en-US" sz="2400" dirty="0">
                <a:latin typeface="Book Antiqua" pitchFamily="18" charset="0"/>
              </a:rPr>
              <a:t>	</a:t>
            </a:r>
            <a:r>
              <a:rPr lang="en-US" sz="2400" dirty="0" smtClean="0">
                <a:latin typeface="Book Antiqua" pitchFamily="18" charset="0"/>
              </a:rPr>
              <a:t>8</a:t>
            </a:r>
            <a:r>
              <a:rPr lang="en-US" sz="2400" dirty="0">
                <a:latin typeface="Book Antiqua" pitchFamily="18" charset="0"/>
              </a:rPr>
              <a:t>	</a:t>
            </a:r>
            <a:r>
              <a:rPr lang="en-US" sz="2400" dirty="0" smtClean="0">
                <a:latin typeface="Book Antiqua" pitchFamily="18" charset="0"/>
              </a:rPr>
              <a:t>3.6</a:t>
            </a:r>
            <a:r>
              <a:rPr lang="en-US" sz="2400" dirty="0">
                <a:latin typeface="Book Antiqua" pitchFamily="18" charset="0"/>
              </a:rPr>
              <a:t>	</a:t>
            </a:r>
            <a:r>
              <a:rPr lang="en-US" sz="2400" dirty="0" smtClean="0">
                <a:latin typeface="Book Antiqua" pitchFamily="18" charset="0"/>
              </a:rPr>
              <a:t>.45 	2	2*0.45 = 0.9</a:t>
            </a:r>
            <a:endParaRPr lang="en-US" sz="2400" dirty="0">
              <a:latin typeface="Book Antiqua" pitchFamily="18" charset="0"/>
            </a:endParaRPr>
          </a:p>
          <a:p>
            <a:pPr marL="0" lvl="1">
              <a:spcAft>
                <a:spcPts val="600"/>
              </a:spcAft>
            </a:pPr>
            <a:r>
              <a:rPr lang="en-US" sz="2400" dirty="0" smtClean="0">
                <a:latin typeface="Book Antiqua" pitchFamily="18" charset="0"/>
              </a:rPr>
              <a:t>I = 3+0.9+0.9= 4.8</a:t>
            </a:r>
          </a:p>
          <a:p>
            <a:pPr marL="0" lvl="1">
              <a:spcAft>
                <a:spcPts val="600"/>
              </a:spcAft>
            </a:pPr>
            <a:r>
              <a:rPr lang="en-US" sz="2400" dirty="0" smtClean="0">
                <a:latin typeface="Book Antiqua" pitchFamily="18" charset="0"/>
              </a:rPr>
              <a:t>Lets check it through the </a:t>
            </a:r>
            <a:r>
              <a:rPr lang="en-US" sz="2400" dirty="0">
                <a:latin typeface="Book Antiqua" pitchFamily="18" charset="0"/>
              </a:rPr>
              <a:t>Little’s Law</a:t>
            </a:r>
          </a:p>
          <a:p>
            <a:pPr marL="0" lvl="1">
              <a:spcAft>
                <a:spcPts val="600"/>
              </a:spcAft>
            </a:pPr>
            <a:r>
              <a:rPr lang="en-US" sz="2400" dirty="0" smtClean="0">
                <a:latin typeface="Book Antiqua" pitchFamily="18" charset="0"/>
              </a:rPr>
              <a:t>Theoretical Flow Time = 6.66667+2+2= 10.66667</a:t>
            </a:r>
          </a:p>
          <a:p>
            <a:pPr marL="0" lvl="1">
              <a:spcAft>
                <a:spcPts val="600"/>
              </a:spcAft>
            </a:pPr>
            <a:r>
              <a:rPr lang="en-US" sz="2400" dirty="0" smtClean="0">
                <a:latin typeface="Book Antiqua" pitchFamily="18" charset="0"/>
              </a:rPr>
              <a:t>RT=I </a:t>
            </a:r>
            <a:r>
              <a:rPr lang="en-US" sz="2400" dirty="0" smtClean="0">
                <a:latin typeface="Book Antiqua" pitchFamily="18" charset="0"/>
                <a:sym typeface="Wingdings" panose="05000000000000000000" pitchFamily="2" charset="2"/>
              </a:rPr>
              <a:t> 3.6</a:t>
            </a:r>
            <a:r>
              <a:rPr lang="en-US" sz="2400" dirty="0" smtClean="0">
                <a:latin typeface="Book Antiqua" pitchFamily="18" charset="0"/>
              </a:rPr>
              <a:t>(10.66667/8) = I </a:t>
            </a:r>
            <a:r>
              <a:rPr lang="en-US" sz="2400" dirty="0" smtClean="0">
                <a:latin typeface="Book Antiqua" pitchFamily="18" charset="0"/>
                <a:sym typeface="Wingdings" panose="05000000000000000000" pitchFamily="2" charset="2"/>
              </a:rPr>
              <a:t> I = 4.8</a:t>
            </a:r>
          </a:p>
          <a:p>
            <a:pPr marL="0" lvl="1">
              <a:spcAft>
                <a:spcPts val="600"/>
              </a:spcAft>
            </a:pPr>
            <a:r>
              <a:rPr lang="en-US" sz="2400" dirty="0" smtClean="0">
                <a:latin typeface="Book Antiqua" pitchFamily="18" charset="0"/>
                <a:sym typeface="Wingdings" panose="05000000000000000000" pitchFamily="2" charset="2"/>
              </a:rPr>
              <a:t>(3.6/8)(10.66667) = 4.8</a:t>
            </a:r>
            <a:endParaRPr lang="en-US" sz="2400" dirty="0">
              <a:latin typeface="Book Antiqua" pitchFamily="18" charset="0"/>
              <a:sym typeface="Wingdings" panose="05000000000000000000" pitchFamily="2" charset="2"/>
            </a:endParaRPr>
          </a:p>
          <a:p>
            <a:pPr marL="0" lvl="1">
              <a:spcAft>
                <a:spcPts val="600"/>
              </a:spcAft>
            </a:pPr>
            <a:r>
              <a:rPr lang="en-US" sz="2400" dirty="0" smtClean="0">
                <a:latin typeface="Book Antiqua" pitchFamily="18" charset="0"/>
                <a:sym typeface="Wingdings" panose="05000000000000000000" pitchFamily="2" charset="2"/>
              </a:rPr>
              <a:t>Now suppose there are 16.8 contracts are waiting in different waiting lines? What is the Flow Time ?</a:t>
            </a:r>
          </a:p>
          <a:p>
            <a:pPr marL="0" lvl="1">
              <a:spcAft>
                <a:spcPts val="600"/>
              </a:spcAft>
            </a:pPr>
            <a:r>
              <a:rPr lang="en-US" sz="2400" dirty="0" smtClean="0">
                <a:latin typeface="Book Antiqua" pitchFamily="18" charset="0"/>
                <a:sym typeface="Wingdings" panose="05000000000000000000" pitchFamily="2" charset="2"/>
              </a:rPr>
              <a:t>RT=I 3.6*T= 16.8+4.8 = 21.6  3.6T = 21.6 T=6  days</a:t>
            </a:r>
            <a:endParaRPr lang="en-US" sz="2400" dirty="0" smtClean="0">
              <a:latin typeface="Book Antiqua" pitchFamily="18" charset="0"/>
            </a:endParaRPr>
          </a:p>
          <a:p>
            <a:pPr marL="0" lvl="1">
              <a:spcAft>
                <a:spcPts val="600"/>
              </a:spcAft>
            </a:pPr>
            <a:endParaRPr lang="en-US" sz="2400" dirty="0" smtClean="0">
              <a:latin typeface="Book Antiqua" pitchFamily="18" charset="0"/>
            </a:endParaRPr>
          </a:p>
        </p:txBody>
      </p:sp>
    </p:spTree>
    <p:extLst>
      <p:ext uri="{BB962C8B-B14F-4D97-AF65-F5344CB8AC3E}">
        <p14:creationId xmlns:p14="http://schemas.microsoft.com/office/powerpoint/2010/main" val="9443481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0"/>
            <a:ext cx="9296400" cy="936625"/>
          </a:xfrm>
        </p:spPr>
        <p:txBody>
          <a:bodyPr/>
          <a:lstStyle/>
          <a:p>
            <a:r>
              <a:rPr lang="en-US" dirty="0" smtClean="0"/>
              <a:t>Capacity Waste and Theoretical Capacity</a:t>
            </a:r>
          </a:p>
        </p:txBody>
      </p:sp>
      <p:sp>
        <p:nvSpPr>
          <p:cNvPr id="8195" name="Text Placeholder 2"/>
          <p:cNvSpPr>
            <a:spLocks noGrp="1"/>
          </p:cNvSpPr>
          <p:nvPr>
            <p:ph type="body" sz="half" idx="1"/>
          </p:nvPr>
        </p:nvSpPr>
        <p:spPr>
          <a:xfrm>
            <a:off x="0" y="838200"/>
            <a:ext cx="9144000" cy="5148572"/>
          </a:xfrm>
        </p:spPr>
        <p:txBody>
          <a:bodyPr/>
          <a:lstStyle/>
          <a:p>
            <a:pPr>
              <a:buClr>
                <a:srgbClr val="002060"/>
              </a:buClr>
              <a:buFont typeface="Wingdings" pitchFamily="2" charset="2"/>
              <a:buChar char="v"/>
            </a:pPr>
            <a:r>
              <a:rPr lang="en-US" dirty="0" smtClean="0"/>
              <a:t>Effective capacity of a resource unit is 1/Tp. Unit load Tp , is an aggregation of the productive as well as the wasted time. </a:t>
            </a:r>
          </a:p>
          <a:p>
            <a:pPr>
              <a:buClr>
                <a:srgbClr val="002060"/>
              </a:buClr>
              <a:buFont typeface="Wingdings" pitchFamily="2" charset="2"/>
              <a:buChar char="v"/>
            </a:pPr>
            <a:r>
              <a:rPr lang="en-US" dirty="0" smtClean="0"/>
              <a:t>Tp includes share of each flow unit of capacity waste and detractions such as  </a:t>
            </a:r>
          </a:p>
          <a:p>
            <a:pPr lvl="1">
              <a:buClr>
                <a:srgbClr val="002060"/>
              </a:buClr>
              <a:buFont typeface="Wingdings" pitchFamily="2" charset="2"/>
              <a:buChar char="§"/>
            </a:pPr>
            <a:r>
              <a:rPr lang="en-US" sz="2400" dirty="0" smtClean="0"/>
              <a:t>Resource breakdown</a:t>
            </a:r>
          </a:p>
          <a:p>
            <a:pPr lvl="1">
              <a:buClr>
                <a:srgbClr val="002060"/>
              </a:buClr>
              <a:buFont typeface="Wingdings" pitchFamily="2" charset="2"/>
              <a:buChar char="§"/>
            </a:pPr>
            <a:r>
              <a:rPr lang="en-US" sz="2400" dirty="0" smtClean="0"/>
              <a:t>Maintenance</a:t>
            </a:r>
          </a:p>
          <a:p>
            <a:pPr lvl="1">
              <a:buClr>
                <a:srgbClr val="002060"/>
              </a:buClr>
              <a:buFont typeface="Wingdings" pitchFamily="2" charset="2"/>
              <a:buChar char="§"/>
            </a:pPr>
            <a:r>
              <a:rPr lang="en-US" sz="2400" dirty="0" smtClean="0"/>
              <a:t>Quality rejects</a:t>
            </a:r>
          </a:p>
          <a:p>
            <a:pPr lvl="1">
              <a:buClr>
                <a:srgbClr val="002060"/>
              </a:buClr>
              <a:buFont typeface="Wingdings" pitchFamily="2" charset="2"/>
              <a:buChar char="§"/>
            </a:pPr>
            <a:r>
              <a:rPr lang="en-US" sz="2400" dirty="0" smtClean="0"/>
              <a:t>Rework and repetitions</a:t>
            </a:r>
          </a:p>
          <a:p>
            <a:pPr lvl="1">
              <a:buClr>
                <a:srgbClr val="002060"/>
              </a:buClr>
              <a:buFont typeface="Wingdings" pitchFamily="2" charset="2"/>
              <a:buChar char="§"/>
            </a:pPr>
            <a:r>
              <a:rPr lang="en-US" sz="2400" dirty="0" smtClean="0"/>
              <a:t>Setups between different products or batches</a:t>
            </a:r>
          </a:p>
          <a:p>
            <a:pPr>
              <a:buClr>
                <a:srgbClr val="002060"/>
              </a:buClr>
              <a:buFont typeface="Wingdings" pitchFamily="2" charset="2"/>
              <a:buChar char="v"/>
            </a:pPr>
            <a:r>
              <a:rPr lang="en-US" dirty="0"/>
              <a:t>W</a:t>
            </a:r>
            <a:r>
              <a:rPr lang="en-US" dirty="0" smtClean="0"/>
              <a:t>e may want to turn our attention to waste elimination; and segregate the wasted capacity.  Theoretical capacity is the effective capacity net of all capacity detractions.  </a:t>
            </a:r>
          </a:p>
          <a:p>
            <a:endParaRPr lang="en-US" dirty="0" smtClean="0"/>
          </a:p>
        </p:txBody>
      </p:sp>
    </p:spTree>
    <p:extLst>
      <p:ext uri="{BB962C8B-B14F-4D97-AF65-F5344CB8AC3E}">
        <p14:creationId xmlns:p14="http://schemas.microsoft.com/office/powerpoint/2010/main" val="3240563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Please read the material up to slide 16. </a:t>
            </a:r>
          </a:p>
          <a:p>
            <a:pPr marL="0" indent="0">
              <a:buNone/>
            </a:pPr>
            <a:r>
              <a:rPr lang="en-US" dirty="0" smtClean="0"/>
              <a:t>The solution to the problem on slides 9-15 is on slide 8.   </a:t>
            </a: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93339885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0"/>
            <a:ext cx="9296400" cy="936625"/>
          </a:xfrm>
        </p:spPr>
        <p:txBody>
          <a:bodyPr/>
          <a:lstStyle/>
          <a:p>
            <a:r>
              <a:rPr lang="en-US" dirty="0" smtClean="0"/>
              <a:t>Activity Time and </a:t>
            </a:r>
            <a:r>
              <a:rPr lang="en-US" dirty="0" err="1" smtClean="0"/>
              <a:t>Unitload</a:t>
            </a:r>
            <a:endParaRPr lang="en-US" dirty="0" smtClean="0"/>
          </a:p>
        </p:txBody>
      </p:sp>
      <p:sp>
        <p:nvSpPr>
          <p:cNvPr id="8195" name="Text Placeholder 2"/>
          <p:cNvSpPr>
            <a:spLocks noGrp="1"/>
          </p:cNvSpPr>
          <p:nvPr>
            <p:ph type="body" sz="half" idx="1"/>
          </p:nvPr>
        </p:nvSpPr>
        <p:spPr>
          <a:xfrm>
            <a:off x="0" y="838200"/>
            <a:ext cx="9144000" cy="5148572"/>
          </a:xfrm>
        </p:spPr>
        <p:txBody>
          <a:bodyPr/>
          <a:lstStyle/>
          <a:p>
            <a:pPr marL="0" indent="0">
              <a:buNone/>
            </a:pPr>
            <a:endParaRPr lang="en-US" dirty="0" smtClean="0"/>
          </a:p>
        </p:txBody>
      </p:sp>
    </p:spTree>
    <p:extLst>
      <p:ext uri="{BB962C8B-B14F-4D97-AF65-F5344CB8AC3E}">
        <p14:creationId xmlns:p14="http://schemas.microsoft.com/office/powerpoint/2010/main" val="70638756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8198"/>
            <a:ext cx="9144000" cy="863600"/>
          </a:xfrm>
        </p:spPr>
        <p:txBody>
          <a:bodyPr/>
          <a:lstStyle/>
          <a:p>
            <a:r>
              <a:rPr lang="en-US" sz="2900" dirty="0"/>
              <a:t>ThCapacity, Capacity, VThFlowTime, ThFlowTime, FlowTime</a:t>
            </a:r>
          </a:p>
        </p:txBody>
      </p:sp>
      <p:sp>
        <p:nvSpPr>
          <p:cNvPr id="7" name="TextBox 6"/>
          <p:cNvSpPr txBox="1"/>
          <p:nvPr/>
        </p:nvSpPr>
        <p:spPr>
          <a:xfrm>
            <a:off x="5779" y="846001"/>
            <a:ext cx="5712040" cy="1754326"/>
          </a:xfrm>
          <a:prstGeom prst="rect">
            <a:avLst/>
          </a:prstGeom>
          <a:noFill/>
        </p:spPr>
        <p:txBody>
          <a:bodyPr wrap="square" rtlCol="0">
            <a:spAutoFit/>
          </a:bodyPr>
          <a:lstStyle/>
          <a:p>
            <a:r>
              <a:rPr lang="en-US" dirty="0" smtClean="0">
                <a:solidFill>
                  <a:srgbClr val="C00000"/>
                </a:solidFill>
                <a:latin typeface="Book Antiqua" panose="02040602050305030304" pitchFamily="18" charset="0"/>
              </a:rPr>
              <a:t>Activity time</a:t>
            </a:r>
          </a:p>
          <a:p>
            <a:r>
              <a:rPr lang="en-US" dirty="0">
                <a:solidFill>
                  <a:srgbClr val="C00000"/>
                </a:solidFill>
                <a:latin typeface="Book Antiqua" panose="02040602050305030304" pitchFamily="18" charset="0"/>
              </a:rPr>
              <a:t>Capacity is computed based on the Unit </a:t>
            </a:r>
            <a:r>
              <a:rPr lang="en-US" dirty="0" smtClean="0">
                <a:solidFill>
                  <a:srgbClr val="C00000"/>
                </a:solidFill>
                <a:latin typeface="Book Antiqua" panose="02040602050305030304" pitchFamily="18" charset="0"/>
              </a:rPr>
              <a:t>Load</a:t>
            </a:r>
            <a:endParaRPr lang="en-US" dirty="0">
              <a:solidFill>
                <a:srgbClr val="C00000"/>
              </a:solidFill>
              <a:latin typeface="Book Antiqua" panose="02040602050305030304" pitchFamily="18" charset="0"/>
            </a:endParaRPr>
          </a:p>
          <a:p>
            <a:r>
              <a:rPr lang="en-US" dirty="0">
                <a:solidFill>
                  <a:srgbClr val="C00000"/>
                </a:solidFill>
                <a:latin typeface="Book Antiqua" panose="02040602050305030304" pitchFamily="18" charset="0"/>
              </a:rPr>
              <a:t>Theoretical Flow Time is computed based on Activity Time</a:t>
            </a:r>
          </a:p>
          <a:p>
            <a:r>
              <a:rPr lang="en-US" dirty="0">
                <a:solidFill>
                  <a:srgbClr val="C00000"/>
                </a:solidFill>
                <a:latin typeface="Book Antiqua" panose="02040602050305030304" pitchFamily="18" charset="0"/>
              </a:rPr>
              <a:t>Then What is Flow Time?</a:t>
            </a:r>
          </a:p>
          <a:p>
            <a:r>
              <a:rPr lang="en-US" dirty="0" smtClean="0">
                <a:solidFill>
                  <a:srgbClr val="C00000"/>
                </a:solidFill>
                <a:latin typeface="Book Antiqua" panose="02040602050305030304" pitchFamily="18" charset="0"/>
              </a:rPr>
              <a:t> </a:t>
            </a:r>
            <a:endParaRPr lang="en-US" dirty="0">
              <a:solidFill>
                <a:srgbClr val="C00000"/>
              </a:solidFill>
              <a:latin typeface="Book Antiqua" panose="02040602050305030304" pitchFamily="18" charset="0"/>
            </a:endParaRPr>
          </a:p>
        </p:txBody>
      </p:sp>
      <p:sp>
        <p:nvSpPr>
          <p:cNvPr id="9" name="Rectangle 8"/>
          <p:cNvSpPr/>
          <p:nvPr/>
        </p:nvSpPr>
        <p:spPr bwMode="auto">
          <a:xfrm>
            <a:off x="5865920" y="971891"/>
            <a:ext cx="762000" cy="838200"/>
          </a:xfrm>
          <a:prstGeom prst="rect">
            <a:avLst/>
          </a:prstGeom>
          <a:solidFill>
            <a:srgbClr val="A8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1" name="TextBox 10"/>
          <p:cNvSpPr txBox="1"/>
          <p:nvPr/>
        </p:nvSpPr>
        <p:spPr>
          <a:xfrm>
            <a:off x="0" y="2746153"/>
            <a:ext cx="5055092" cy="923330"/>
          </a:xfrm>
          <a:prstGeom prst="rect">
            <a:avLst/>
          </a:prstGeom>
          <a:noFill/>
        </p:spPr>
        <p:txBody>
          <a:bodyPr wrap="square" rtlCol="0">
            <a:spAutoFit/>
          </a:bodyPr>
          <a:lstStyle/>
          <a:p>
            <a:r>
              <a:rPr lang="en-US" dirty="0" smtClean="0">
                <a:latin typeface="Book Antiqua" panose="02040602050305030304" pitchFamily="18" charset="0"/>
              </a:rPr>
              <a:t>Flow Time Ti + Tp</a:t>
            </a:r>
          </a:p>
          <a:p>
            <a:r>
              <a:rPr lang="en-US" dirty="0" smtClean="0">
                <a:latin typeface="Book Antiqua" panose="02040602050305030304" pitchFamily="18" charset="0"/>
              </a:rPr>
              <a:t>Flow time includes time in buffers</a:t>
            </a:r>
          </a:p>
          <a:p>
            <a:r>
              <a:rPr lang="en-US" dirty="0" smtClean="0">
                <a:latin typeface="Book Antiqua" panose="02040602050305030304" pitchFamily="18" charset="0"/>
              </a:rPr>
              <a:t>Capacity does not care about </a:t>
            </a:r>
            <a:r>
              <a:rPr lang="en-US" dirty="0">
                <a:latin typeface="Book Antiqua" panose="02040602050305030304" pitchFamily="18" charset="0"/>
              </a:rPr>
              <a:t>time in </a:t>
            </a:r>
            <a:r>
              <a:rPr lang="en-US" dirty="0" smtClean="0">
                <a:latin typeface="Book Antiqua" panose="02040602050305030304" pitchFamily="18" charset="0"/>
              </a:rPr>
              <a:t>buffers</a:t>
            </a:r>
            <a:endParaRPr lang="en-US" dirty="0">
              <a:latin typeface="Book Antiqua" panose="02040602050305030304" pitchFamily="18" charset="0"/>
            </a:endParaRPr>
          </a:p>
        </p:txBody>
      </p:sp>
      <p:sp>
        <p:nvSpPr>
          <p:cNvPr id="14" name="Isosceles Triangle 13"/>
          <p:cNvSpPr/>
          <p:nvPr/>
        </p:nvSpPr>
        <p:spPr bwMode="auto">
          <a:xfrm>
            <a:off x="4876800" y="2667000"/>
            <a:ext cx="914400" cy="838200"/>
          </a:xfrm>
          <a:prstGeom prst="triangl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6" name="TextBox 15"/>
          <p:cNvSpPr txBox="1"/>
          <p:nvPr/>
        </p:nvSpPr>
        <p:spPr>
          <a:xfrm>
            <a:off x="7312242" y="1833771"/>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
        <p:nvSpPr>
          <p:cNvPr id="17" name="TextBox 16"/>
          <p:cNvSpPr txBox="1"/>
          <p:nvPr/>
        </p:nvSpPr>
        <p:spPr>
          <a:xfrm>
            <a:off x="5727022" y="1821882"/>
            <a:ext cx="1066800" cy="369332"/>
          </a:xfrm>
          <a:prstGeom prst="rect">
            <a:avLst/>
          </a:prstGeom>
          <a:noFill/>
        </p:spPr>
        <p:txBody>
          <a:bodyPr wrap="square" rtlCol="0">
            <a:spAutoFit/>
          </a:bodyPr>
          <a:lstStyle/>
          <a:p>
            <a:r>
              <a:rPr lang="en-US" b="1" dirty="0" smtClean="0">
                <a:solidFill>
                  <a:srgbClr val="C00000"/>
                </a:solidFill>
                <a:latin typeface="Book Antiqua" panose="02040602050305030304" pitchFamily="18" charset="0"/>
              </a:rPr>
              <a:t>10 mins.  </a:t>
            </a:r>
            <a:endParaRPr lang="en-US" b="1" dirty="0">
              <a:solidFill>
                <a:srgbClr val="C00000"/>
              </a:solidFill>
              <a:latin typeface="Book Antiqua" panose="02040602050305030304" pitchFamily="18" charset="0"/>
            </a:endParaRPr>
          </a:p>
        </p:txBody>
      </p:sp>
      <p:sp>
        <p:nvSpPr>
          <p:cNvPr id="18" name="Rectangle 17"/>
          <p:cNvSpPr/>
          <p:nvPr/>
        </p:nvSpPr>
        <p:spPr bwMode="auto">
          <a:xfrm>
            <a:off x="6664171" y="979289"/>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9" name="Rectangle 18"/>
          <p:cNvSpPr/>
          <p:nvPr/>
        </p:nvSpPr>
        <p:spPr bwMode="auto">
          <a:xfrm>
            <a:off x="5893293" y="2673515"/>
            <a:ext cx="762000" cy="838200"/>
          </a:xfrm>
          <a:prstGeom prst="rect">
            <a:avLst/>
          </a:prstGeom>
          <a:solidFill>
            <a:srgbClr val="A8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20" name="TextBox 19"/>
          <p:cNvSpPr txBox="1"/>
          <p:nvPr/>
        </p:nvSpPr>
        <p:spPr>
          <a:xfrm>
            <a:off x="7339615" y="3535395"/>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
        <p:nvSpPr>
          <p:cNvPr id="21" name="TextBox 20"/>
          <p:cNvSpPr txBox="1"/>
          <p:nvPr/>
        </p:nvSpPr>
        <p:spPr>
          <a:xfrm>
            <a:off x="5754395" y="3523506"/>
            <a:ext cx="1066800" cy="369332"/>
          </a:xfrm>
          <a:prstGeom prst="rect">
            <a:avLst/>
          </a:prstGeom>
          <a:noFill/>
        </p:spPr>
        <p:txBody>
          <a:bodyPr wrap="square" rtlCol="0">
            <a:spAutoFit/>
          </a:bodyPr>
          <a:lstStyle/>
          <a:p>
            <a:r>
              <a:rPr lang="en-US" b="1" dirty="0" smtClean="0">
                <a:solidFill>
                  <a:srgbClr val="C00000"/>
                </a:solidFill>
                <a:latin typeface="Book Antiqua" panose="02040602050305030304" pitchFamily="18" charset="0"/>
              </a:rPr>
              <a:t>10 mins.  </a:t>
            </a:r>
            <a:endParaRPr lang="en-US" b="1" dirty="0">
              <a:solidFill>
                <a:srgbClr val="C00000"/>
              </a:solidFill>
              <a:latin typeface="Book Antiqua" panose="02040602050305030304" pitchFamily="18" charset="0"/>
            </a:endParaRPr>
          </a:p>
        </p:txBody>
      </p:sp>
      <p:sp>
        <p:nvSpPr>
          <p:cNvPr id="22" name="Rectangle 21"/>
          <p:cNvSpPr/>
          <p:nvPr/>
        </p:nvSpPr>
        <p:spPr bwMode="auto">
          <a:xfrm>
            <a:off x="6691544" y="2680913"/>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23" name="TextBox 22"/>
          <p:cNvSpPr txBox="1"/>
          <p:nvPr/>
        </p:nvSpPr>
        <p:spPr>
          <a:xfrm>
            <a:off x="4915827" y="3505200"/>
            <a:ext cx="851331" cy="369332"/>
          </a:xfrm>
          <a:prstGeom prst="rect">
            <a:avLst/>
          </a:prstGeom>
          <a:noFill/>
        </p:spPr>
        <p:txBody>
          <a:bodyPr wrap="square" rtlCol="0">
            <a:spAutoFit/>
          </a:bodyPr>
          <a:lstStyle/>
          <a:p>
            <a:r>
              <a:rPr lang="en-US" b="1" dirty="0" smtClean="0">
                <a:solidFill>
                  <a:srgbClr val="FF0000"/>
                </a:solidFill>
                <a:latin typeface="Book Antiqua" panose="02040602050305030304" pitchFamily="18" charset="0"/>
              </a:rPr>
              <a:t>3 days</a:t>
            </a:r>
            <a:endParaRPr lang="en-US" b="1" dirty="0">
              <a:solidFill>
                <a:srgbClr val="FF0000"/>
              </a:solidFill>
              <a:latin typeface="Book Antiqua" panose="02040602050305030304" pitchFamily="18" charset="0"/>
            </a:endParaRPr>
          </a:p>
        </p:txBody>
      </p:sp>
      <p:sp>
        <p:nvSpPr>
          <p:cNvPr id="24" name="Rectangle 23"/>
          <p:cNvSpPr/>
          <p:nvPr/>
        </p:nvSpPr>
        <p:spPr bwMode="auto">
          <a:xfrm>
            <a:off x="6629400" y="4288810"/>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25" name="TextBox 24"/>
          <p:cNvSpPr txBox="1"/>
          <p:nvPr/>
        </p:nvSpPr>
        <p:spPr>
          <a:xfrm>
            <a:off x="0" y="4191161"/>
            <a:ext cx="6477000" cy="2031325"/>
          </a:xfrm>
          <a:prstGeom prst="rect">
            <a:avLst/>
          </a:prstGeom>
          <a:noFill/>
        </p:spPr>
        <p:txBody>
          <a:bodyPr wrap="square" rtlCol="0">
            <a:spAutoFit/>
          </a:bodyPr>
          <a:lstStyle/>
          <a:p>
            <a:r>
              <a:rPr lang="en-US" dirty="0" smtClean="0">
                <a:solidFill>
                  <a:srgbClr val="00B050"/>
                </a:solidFill>
                <a:latin typeface="Book Antiqua" panose="02040602050305030304" pitchFamily="18" charset="0"/>
              </a:rPr>
              <a:t>Theoretical Unit Load, Theoretical Activity Time</a:t>
            </a:r>
          </a:p>
          <a:p>
            <a:r>
              <a:rPr lang="en-US" dirty="0">
                <a:solidFill>
                  <a:srgbClr val="00B050"/>
                </a:solidFill>
                <a:latin typeface="Book Antiqua" panose="02040602050305030304" pitchFamily="18" charset="0"/>
              </a:rPr>
              <a:t>Theoretical Capacity is computed based on the </a:t>
            </a:r>
            <a:r>
              <a:rPr lang="en-US" dirty="0" smtClean="0">
                <a:solidFill>
                  <a:srgbClr val="00B050"/>
                </a:solidFill>
                <a:latin typeface="Book Antiqua" panose="02040602050305030304" pitchFamily="18" charset="0"/>
              </a:rPr>
              <a:t>Theoretical </a:t>
            </a:r>
            <a:r>
              <a:rPr lang="en-US" dirty="0">
                <a:solidFill>
                  <a:srgbClr val="00B050"/>
                </a:solidFill>
                <a:latin typeface="Book Antiqua" panose="02040602050305030304" pitchFamily="18" charset="0"/>
              </a:rPr>
              <a:t>Unit </a:t>
            </a:r>
            <a:r>
              <a:rPr lang="en-US" dirty="0" smtClean="0">
                <a:solidFill>
                  <a:srgbClr val="00B050"/>
                </a:solidFill>
                <a:latin typeface="Book Antiqua" panose="02040602050305030304" pitchFamily="18" charset="0"/>
              </a:rPr>
              <a:t>Load (</a:t>
            </a:r>
            <a:r>
              <a:rPr lang="en-US" dirty="0" smtClean="0">
                <a:solidFill>
                  <a:srgbClr val="00B050"/>
                </a:solidFill>
                <a:latin typeface="Book Antiqua" panose="02040602050305030304" pitchFamily="18" charset="0"/>
              </a:rPr>
              <a:t>ThUL)</a:t>
            </a:r>
            <a:endParaRPr lang="en-US" dirty="0" smtClean="0">
              <a:solidFill>
                <a:srgbClr val="00B050"/>
              </a:solidFill>
              <a:latin typeface="Book Antiqua" panose="02040602050305030304" pitchFamily="18" charset="0"/>
            </a:endParaRPr>
          </a:p>
          <a:p>
            <a:r>
              <a:rPr lang="en-US" dirty="0">
                <a:solidFill>
                  <a:srgbClr val="00B050"/>
                </a:solidFill>
                <a:latin typeface="Book Antiqua" panose="02040602050305030304" pitchFamily="18" charset="0"/>
              </a:rPr>
              <a:t>Theoretical Flow Time is NOT computed based on </a:t>
            </a:r>
            <a:r>
              <a:rPr lang="en-US" dirty="0" smtClean="0">
                <a:solidFill>
                  <a:srgbClr val="00B050"/>
                </a:solidFill>
                <a:latin typeface="Book Antiqua" panose="02040602050305030304" pitchFamily="18" charset="0"/>
              </a:rPr>
              <a:t>Theoretical </a:t>
            </a:r>
            <a:r>
              <a:rPr lang="en-US" dirty="0">
                <a:solidFill>
                  <a:srgbClr val="00B050"/>
                </a:solidFill>
                <a:latin typeface="Book Antiqua" panose="02040602050305030304" pitchFamily="18" charset="0"/>
              </a:rPr>
              <a:t>Activity Time</a:t>
            </a:r>
          </a:p>
          <a:p>
            <a:r>
              <a:rPr lang="en-US" dirty="0" smtClean="0">
                <a:solidFill>
                  <a:srgbClr val="00B050"/>
                </a:solidFill>
                <a:latin typeface="Book Antiqua" panose="02040602050305030304" pitchFamily="18" charset="0"/>
              </a:rPr>
              <a:t>Very </a:t>
            </a:r>
            <a:r>
              <a:rPr lang="en-US" dirty="0">
                <a:solidFill>
                  <a:srgbClr val="00B050"/>
                </a:solidFill>
                <a:latin typeface="Book Antiqua" panose="02040602050305030304" pitchFamily="18" charset="0"/>
              </a:rPr>
              <a:t>Theoretical Flow Time is computed based on theoretical Activity </a:t>
            </a:r>
            <a:r>
              <a:rPr lang="en-US" dirty="0" smtClean="0">
                <a:solidFill>
                  <a:srgbClr val="00B050"/>
                </a:solidFill>
                <a:latin typeface="Book Antiqua" panose="02040602050305030304" pitchFamily="18" charset="0"/>
              </a:rPr>
              <a:t>Time </a:t>
            </a:r>
            <a:r>
              <a:rPr lang="en-US" dirty="0">
                <a:solidFill>
                  <a:srgbClr val="C00000"/>
                </a:solidFill>
                <a:latin typeface="Book Antiqua" panose="02040602050305030304" pitchFamily="18" charset="0"/>
              </a:rPr>
              <a:t>ThUL(1+CWF) = Unit Load (Tp), </a:t>
            </a:r>
            <a:endParaRPr lang="en-US" dirty="0">
              <a:solidFill>
                <a:srgbClr val="00B050"/>
              </a:solidFill>
              <a:latin typeface="Book Antiqua" panose="02040602050305030304" pitchFamily="18" charset="0"/>
            </a:endParaRPr>
          </a:p>
        </p:txBody>
      </p:sp>
      <p:sp>
        <p:nvSpPr>
          <p:cNvPr id="26" name="TextBox 25"/>
          <p:cNvSpPr txBox="1"/>
          <p:nvPr/>
        </p:nvSpPr>
        <p:spPr>
          <a:xfrm>
            <a:off x="7315201" y="5093784"/>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Tree>
    <p:extLst>
      <p:ext uri="{BB962C8B-B14F-4D97-AF65-F5344CB8AC3E}">
        <p14:creationId xmlns:p14="http://schemas.microsoft.com/office/powerpoint/2010/main" val="286154001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8198"/>
            <a:ext cx="9144000" cy="863600"/>
          </a:xfrm>
        </p:spPr>
        <p:txBody>
          <a:bodyPr/>
          <a:lstStyle/>
          <a:p>
            <a:r>
              <a:rPr lang="en-US" dirty="0" smtClean="0"/>
              <a:t>ThCapacity, Capacity, VThFlowTime</a:t>
            </a:r>
            <a:r>
              <a:rPr lang="en-US" dirty="0"/>
              <a:t>, ThFlowTime</a:t>
            </a:r>
            <a:r>
              <a:rPr lang="en-US" dirty="0" smtClean="0"/>
              <a:t>, FlowTime</a:t>
            </a:r>
            <a:endParaRPr lang="en-US" dirty="0"/>
          </a:p>
        </p:txBody>
      </p:sp>
      <p:sp>
        <p:nvSpPr>
          <p:cNvPr id="5" name="Rectangle 4"/>
          <p:cNvSpPr/>
          <p:nvPr/>
        </p:nvSpPr>
        <p:spPr bwMode="auto">
          <a:xfrm>
            <a:off x="6639997" y="4354965"/>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6" name="TextBox 5"/>
          <p:cNvSpPr txBox="1"/>
          <p:nvPr/>
        </p:nvSpPr>
        <p:spPr>
          <a:xfrm>
            <a:off x="10886" y="4501118"/>
            <a:ext cx="6694714" cy="738664"/>
          </a:xfrm>
          <a:prstGeom prst="rect">
            <a:avLst/>
          </a:prstGeom>
          <a:noFill/>
        </p:spPr>
        <p:txBody>
          <a:bodyPr wrap="square" rtlCol="0">
            <a:spAutoFit/>
          </a:bodyPr>
          <a:lstStyle/>
          <a:p>
            <a:r>
              <a:rPr lang="en-US" sz="2100" dirty="0" smtClean="0">
                <a:solidFill>
                  <a:srgbClr val="00B050"/>
                </a:solidFill>
                <a:latin typeface="Book Antiqua" panose="02040602050305030304" pitchFamily="18" charset="0"/>
              </a:rPr>
              <a:t>Theoretical Unit Load         Theoretical Activity Time</a:t>
            </a:r>
          </a:p>
          <a:p>
            <a:r>
              <a:rPr lang="en-US" sz="2100" dirty="0">
                <a:solidFill>
                  <a:srgbClr val="00B050"/>
                </a:solidFill>
                <a:latin typeface="Book Antiqua" panose="02040602050305030304" pitchFamily="18" charset="0"/>
              </a:rPr>
              <a:t>Theoretical Capacity </a:t>
            </a:r>
            <a:r>
              <a:rPr lang="en-US" sz="2100" dirty="0" smtClean="0">
                <a:solidFill>
                  <a:srgbClr val="00B050"/>
                </a:solidFill>
                <a:latin typeface="Book Antiqua" panose="02040602050305030304" pitchFamily="18" charset="0"/>
              </a:rPr>
              <a:t>          Very </a:t>
            </a:r>
            <a:r>
              <a:rPr lang="en-US" sz="2100" dirty="0">
                <a:solidFill>
                  <a:srgbClr val="00B050"/>
                </a:solidFill>
                <a:latin typeface="Book Antiqua" panose="02040602050305030304" pitchFamily="18" charset="0"/>
              </a:rPr>
              <a:t>Theoretical Flow Time </a:t>
            </a:r>
            <a:endParaRPr lang="en-US" sz="2100" dirty="0" smtClean="0">
              <a:solidFill>
                <a:srgbClr val="00B050"/>
              </a:solidFill>
              <a:latin typeface="Book Antiqua" panose="02040602050305030304" pitchFamily="18" charset="0"/>
            </a:endParaRPr>
          </a:p>
        </p:txBody>
      </p:sp>
      <p:sp>
        <p:nvSpPr>
          <p:cNvPr id="7" name="TextBox 6"/>
          <p:cNvSpPr txBox="1"/>
          <p:nvPr/>
        </p:nvSpPr>
        <p:spPr>
          <a:xfrm>
            <a:off x="0" y="1211802"/>
            <a:ext cx="5712040" cy="738664"/>
          </a:xfrm>
          <a:prstGeom prst="rect">
            <a:avLst/>
          </a:prstGeom>
          <a:noFill/>
        </p:spPr>
        <p:txBody>
          <a:bodyPr wrap="square" rtlCol="0">
            <a:spAutoFit/>
          </a:bodyPr>
          <a:lstStyle/>
          <a:p>
            <a:r>
              <a:rPr lang="en-US" sz="2100" dirty="0" smtClean="0">
                <a:solidFill>
                  <a:srgbClr val="C00000"/>
                </a:solidFill>
                <a:latin typeface="Book Antiqua" panose="02040602050305030304" pitchFamily="18" charset="0"/>
              </a:rPr>
              <a:t>Unit Load          Activity time</a:t>
            </a:r>
          </a:p>
          <a:p>
            <a:r>
              <a:rPr lang="en-US" sz="2100" dirty="0">
                <a:solidFill>
                  <a:srgbClr val="C00000"/>
                </a:solidFill>
                <a:latin typeface="Book Antiqua" panose="02040602050305030304" pitchFamily="18" charset="0"/>
              </a:rPr>
              <a:t>Capacity </a:t>
            </a:r>
            <a:r>
              <a:rPr lang="en-US" sz="2100" dirty="0" smtClean="0">
                <a:solidFill>
                  <a:srgbClr val="C00000"/>
                </a:solidFill>
                <a:latin typeface="Book Antiqua" panose="02040602050305030304" pitchFamily="18" charset="0"/>
              </a:rPr>
              <a:t>           Theoretical </a:t>
            </a:r>
            <a:r>
              <a:rPr lang="en-US" sz="2100" dirty="0">
                <a:solidFill>
                  <a:srgbClr val="C00000"/>
                </a:solidFill>
                <a:latin typeface="Book Antiqua" panose="02040602050305030304" pitchFamily="18" charset="0"/>
              </a:rPr>
              <a:t>Flow </a:t>
            </a:r>
            <a:r>
              <a:rPr lang="en-US" sz="2100" dirty="0" smtClean="0">
                <a:solidFill>
                  <a:srgbClr val="C00000"/>
                </a:solidFill>
                <a:latin typeface="Book Antiqua" panose="02040602050305030304" pitchFamily="18" charset="0"/>
              </a:rPr>
              <a:t>Time</a:t>
            </a:r>
            <a:endParaRPr lang="en-US" sz="2100" dirty="0">
              <a:solidFill>
                <a:srgbClr val="C00000"/>
              </a:solidFill>
              <a:latin typeface="Book Antiqua" panose="02040602050305030304" pitchFamily="18" charset="0"/>
            </a:endParaRPr>
          </a:p>
        </p:txBody>
      </p:sp>
      <p:sp>
        <p:nvSpPr>
          <p:cNvPr id="9" name="Rectangle 8"/>
          <p:cNvSpPr/>
          <p:nvPr/>
        </p:nvSpPr>
        <p:spPr bwMode="auto">
          <a:xfrm>
            <a:off x="5907349" y="1211802"/>
            <a:ext cx="762000" cy="838200"/>
          </a:xfrm>
          <a:prstGeom prst="rect">
            <a:avLst/>
          </a:prstGeom>
          <a:solidFill>
            <a:srgbClr val="A8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1" name="TextBox 10"/>
          <p:cNvSpPr txBox="1"/>
          <p:nvPr/>
        </p:nvSpPr>
        <p:spPr>
          <a:xfrm>
            <a:off x="10886" y="3002782"/>
            <a:ext cx="4176018" cy="738664"/>
          </a:xfrm>
          <a:prstGeom prst="rect">
            <a:avLst/>
          </a:prstGeom>
          <a:noFill/>
        </p:spPr>
        <p:txBody>
          <a:bodyPr wrap="square" rtlCol="0">
            <a:spAutoFit/>
          </a:bodyPr>
          <a:lstStyle/>
          <a:p>
            <a:r>
              <a:rPr lang="en-US" sz="2100" dirty="0" smtClean="0">
                <a:latin typeface="Book Antiqua" panose="02040602050305030304" pitchFamily="18" charset="0"/>
              </a:rPr>
              <a:t>Flow Time Capacity does not care about buffer times</a:t>
            </a:r>
            <a:endParaRPr lang="en-US" sz="2100" dirty="0">
              <a:latin typeface="Book Antiqua" panose="02040602050305030304" pitchFamily="18" charset="0"/>
            </a:endParaRPr>
          </a:p>
        </p:txBody>
      </p:sp>
      <p:sp>
        <p:nvSpPr>
          <p:cNvPr id="14" name="Isosceles Triangle 13"/>
          <p:cNvSpPr/>
          <p:nvPr/>
        </p:nvSpPr>
        <p:spPr bwMode="auto">
          <a:xfrm>
            <a:off x="4918229" y="2964006"/>
            <a:ext cx="914400" cy="838200"/>
          </a:xfrm>
          <a:prstGeom prst="triangl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5" name="TextBox 14"/>
          <p:cNvSpPr txBox="1"/>
          <p:nvPr/>
        </p:nvSpPr>
        <p:spPr>
          <a:xfrm>
            <a:off x="7325798" y="5159939"/>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
        <p:nvSpPr>
          <p:cNvPr id="16" name="TextBox 15"/>
          <p:cNvSpPr txBox="1"/>
          <p:nvPr/>
        </p:nvSpPr>
        <p:spPr>
          <a:xfrm>
            <a:off x="7353671" y="2073682"/>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
        <p:nvSpPr>
          <p:cNvPr id="17" name="TextBox 16"/>
          <p:cNvSpPr txBox="1"/>
          <p:nvPr/>
        </p:nvSpPr>
        <p:spPr>
          <a:xfrm>
            <a:off x="5768451" y="2061793"/>
            <a:ext cx="1066800" cy="369332"/>
          </a:xfrm>
          <a:prstGeom prst="rect">
            <a:avLst/>
          </a:prstGeom>
          <a:noFill/>
        </p:spPr>
        <p:txBody>
          <a:bodyPr wrap="square" rtlCol="0">
            <a:spAutoFit/>
          </a:bodyPr>
          <a:lstStyle/>
          <a:p>
            <a:r>
              <a:rPr lang="en-US" b="1" dirty="0" smtClean="0">
                <a:solidFill>
                  <a:srgbClr val="C00000"/>
                </a:solidFill>
                <a:latin typeface="Book Antiqua" panose="02040602050305030304" pitchFamily="18" charset="0"/>
              </a:rPr>
              <a:t>10 mins.  </a:t>
            </a:r>
            <a:endParaRPr lang="en-US" b="1" dirty="0">
              <a:solidFill>
                <a:srgbClr val="C00000"/>
              </a:solidFill>
              <a:latin typeface="Book Antiqua" panose="02040602050305030304" pitchFamily="18" charset="0"/>
            </a:endParaRPr>
          </a:p>
        </p:txBody>
      </p:sp>
      <p:sp>
        <p:nvSpPr>
          <p:cNvPr id="18" name="Rectangle 17"/>
          <p:cNvSpPr/>
          <p:nvPr/>
        </p:nvSpPr>
        <p:spPr bwMode="auto">
          <a:xfrm>
            <a:off x="6705600" y="1219200"/>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19" name="Rectangle 18"/>
          <p:cNvSpPr/>
          <p:nvPr/>
        </p:nvSpPr>
        <p:spPr bwMode="auto">
          <a:xfrm>
            <a:off x="5934722" y="2970521"/>
            <a:ext cx="762000" cy="838200"/>
          </a:xfrm>
          <a:prstGeom prst="rect">
            <a:avLst/>
          </a:prstGeom>
          <a:solidFill>
            <a:srgbClr val="A8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20" name="TextBox 19"/>
          <p:cNvSpPr txBox="1"/>
          <p:nvPr/>
        </p:nvSpPr>
        <p:spPr>
          <a:xfrm>
            <a:off x="7381044" y="3832401"/>
            <a:ext cx="1066800" cy="369332"/>
          </a:xfrm>
          <a:prstGeom prst="rect">
            <a:avLst/>
          </a:prstGeom>
          <a:noFill/>
        </p:spPr>
        <p:txBody>
          <a:bodyPr wrap="square" rtlCol="0">
            <a:spAutoFit/>
          </a:bodyPr>
          <a:lstStyle/>
          <a:p>
            <a:r>
              <a:rPr lang="en-US" b="1" dirty="0" smtClean="0">
                <a:solidFill>
                  <a:srgbClr val="00B050"/>
                </a:solidFill>
                <a:latin typeface="Book Antiqua" panose="02040602050305030304" pitchFamily="18" charset="0"/>
              </a:rPr>
              <a:t>30 mins.  </a:t>
            </a:r>
            <a:endParaRPr lang="en-US" b="1" dirty="0">
              <a:solidFill>
                <a:srgbClr val="00B050"/>
              </a:solidFill>
              <a:latin typeface="Book Antiqua" panose="02040602050305030304" pitchFamily="18" charset="0"/>
            </a:endParaRPr>
          </a:p>
        </p:txBody>
      </p:sp>
      <p:sp>
        <p:nvSpPr>
          <p:cNvPr id="21" name="TextBox 20"/>
          <p:cNvSpPr txBox="1"/>
          <p:nvPr/>
        </p:nvSpPr>
        <p:spPr>
          <a:xfrm>
            <a:off x="5795824" y="3820512"/>
            <a:ext cx="1066800" cy="369332"/>
          </a:xfrm>
          <a:prstGeom prst="rect">
            <a:avLst/>
          </a:prstGeom>
          <a:noFill/>
        </p:spPr>
        <p:txBody>
          <a:bodyPr wrap="square" rtlCol="0">
            <a:spAutoFit/>
          </a:bodyPr>
          <a:lstStyle/>
          <a:p>
            <a:r>
              <a:rPr lang="en-US" b="1" dirty="0" smtClean="0">
                <a:solidFill>
                  <a:srgbClr val="C00000"/>
                </a:solidFill>
                <a:latin typeface="Book Antiqua" panose="02040602050305030304" pitchFamily="18" charset="0"/>
              </a:rPr>
              <a:t>10 mins.  </a:t>
            </a:r>
            <a:endParaRPr lang="en-US" b="1" dirty="0">
              <a:solidFill>
                <a:srgbClr val="C00000"/>
              </a:solidFill>
              <a:latin typeface="Book Antiqua" panose="02040602050305030304" pitchFamily="18" charset="0"/>
            </a:endParaRPr>
          </a:p>
        </p:txBody>
      </p:sp>
      <p:sp>
        <p:nvSpPr>
          <p:cNvPr id="22" name="Rectangle 21"/>
          <p:cNvSpPr/>
          <p:nvPr/>
        </p:nvSpPr>
        <p:spPr bwMode="auto">
          <a:xfrm>
            <a:off x="6732973" y="2977919"/>
            <a:ext cx="2209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Verdana" pitchFamily="-112" charset="0"/>
            </a:endParaRPr>
          </a:p>
        </p:txBody>
      </p:sp>
      <p:sp>
        <p:nvSpPr>
          <p:cNvPr id="23" name="TextBox 22"/>
          <p:cNvSpPr txBox="1"/>
          <p:nvPr/>
        </p:nvSpPr>
        <p:spPr>
          <a:xfrm>
            <a:off x="4957256" y="3802206"/>
            <a:ext cx="851331" cy="369332"/>
          </a:xfrm>
          <a:prstGeom prst="rect">
            <a:avLst/>
          </a:prstGeom>
          <a:noFill/>
        </p:spPr>
        <p:txBody>
          <a:bodyPr wrap="square" rtlCol="0">
            <a:spAutoFit/>
          </a:bodyPr>
          <a:lstStyle/>
          <a:p>
            <a:r>
              <a:rPr lang="en-US" b="1" dirty="0" smtClean="0">
                <a:solidFill>
                  <a:srgbClr val="FF0000"/>
                </a:solidFill>
                <a:latin typeface="Book Antiqua" panose="02040602050305030304" pitchFamily="18" charset="0"/>
              </a:rPr>
              <a:t>3 days</a:t>
            </a:r>
            <a:endParaRPr lang="en-US" b="1"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377035899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08" y="0"/>
            <a:ext cx="9144508" cy="900112"/>
          </a:xfrm>
        </p:spPr>
        <p:txBody>
          <a:bodyPr/>
          <a:lstStyle/>
          <a:p>
            <a:r>
              <a:rPr lang="en-US" dirty="0" smtClean="0"/>
              <a:t>Capacity Waste Factor and Theoretical Capacity</a:t>
            </a:r>
          </a:p>
        </p:txBody>
      </p:sp>
      <p:sp>
        <p:nvSpPr>
          <p:cNvPr id="13315" name="Text Placeholder 2"/>
          <p:cNvSpPr>
            <a:spLocks noGrp="1"/>
          </p:cNvSpPr>
          <p:nvPr>
            <p:ph type="body" sz="half" idx="1"/>
          </p:nvPr>
        </p:nvSpPr>
        <p:spPr>
          <a:xfrm>
            <a:off x="29308" y="914400"/>
            <a:ext cx="8928670" cy="5410200"/>
          </a:xfrm>
        </p:spPr>
        <p:txBody>
          <a:bodyPr/>
          <a:lstStyle/>
          <a:p>
            <a:pPr>
              <a:buFont typeface="Wingdings" pitchFamily="2" charset="2"/>
              <a:buNone/>
            </a:pPr>
            <a:r>
              <a:rPr lang="en-US" sz="2200" dirty="0" smtClean="0"/>
              <a:t>An operating room (a resource unit) performs surgery every 30 min, Tp = 30 min.  Tp includes all the distracts. We also refer to it as the </a:t>
            </a:r>
            <a:r>
              <a:rPr lang="en-US" sz="2200" dirty="0" smtClean="0">
                <a:solidFill>
                  <a:srgbClr val="C00000"/>
                </a:solidFill>
              </a:rPr>
              <a:t>Unit Load. </a:t>
            </a:r>
          </a:p>
          <a:p>
            <a:pPr>
              <a:buFont typeface="Wingdings" pitchFamily="2" charset="2"/>
              <a:buNone/>
            </a:pPr>
            <a:r>
              <a:rPr lang="en-US" sz="2200" b="1" dirty="0" smtClean="0">
                <a:solidFill>
                  <a:srgbClr val="C00000"/>
                </a:solidFill>
              </a:rPr>
              <a:t>Effective capacity </a:t>
            </a:r>
            <a:r>
              <a:rPr lang="en-US" sz="2200" dirty="0" smtClean="0"/>
              <a:t>is 1/30 per min or 60/30 =2 per hour.</a:t>
            </a:r>
          </a:p>
          <a:p>
            <a:pPr>
              <a:buNone/>
            </a:pPr>
            <a:r>
              <a:rPr lang="en-US" sz="2200" dirty="0"/>
              <a:t>On average, 1/3 of the time is wasted (cleaning, restocking, changeover of nursing staff and fixing of malfunctioning equipment ). </a:t>
            </a:r>
            <a:endParaRPr lang="en-US" sz="2200" dirty="0" smtClean="0"/>
          </a:p>
          <a:p>
            <a:pPr>
              <a:buNone/>
            </a:pPr>
            <a:r>
              <a:rPr lang="en-US" sz="2200" dirty="0" smtClean="0">
                <a:solidFill>
                  <a:srgbClr val="C00000"/>
                </a:solidFill>
              </a:rPr>
              <a:t>Capacity </a:t>
            </a:r>
            <a:r>
              <a:rPr lang="en-US" sz="2200" dirty="0">
                <a:solidFill>
                  <a:srgbClr val="C00000"/>
                </a:solidFill>
              </a:rPr>
              <a:t>Waste Factor </a:t>
            </a:r>
            <a:r>
              <a:rPr lang="en-US" sz="2200" dirty="0"/>
              <a:t>(CWF) = 1/3. </a:t>
            </a:r>
          </a:p>
          <a:p>
            <a:pPr>
              <a:buNone/>
            </a:pPr>
            <a:r>
              <a:rPr lang="en-US" sz="2200" b="1" dirty="0" smtClean="0">
                <a:solidFill>
                  <a:srgbClr val="C00000"/>
                </a:solidFill>
              </a:rPr>
              <a:t>Theoretical Unit </a:t>
            </a:r>
            <a:r>
              <a:rPr lang="en-US" sz="2200" b="1" dirty="0">
                <a:solidFill>
                  <a:srgbClr val="C00000"/>
                </a:solidFill>
              </a:rPr>
              <a:t>load  = </a:t>
            </a:r>
            <a:r>
              <a:rPr lang="en-US" sz="2200" b="1" dirty="0" smtClean="0">
                <a:solidFill>
                  <a:srgbClr val="C00000"/>
                </a:solidFill>
              </a:rPr>
              <a:t> Tp*(1-CWF</a:t>
            </a:r>
            <a:r>
              <a:rPr lang="en-US" sz="2200" b="1" dirty="0">
                <a:solidFill>
                  <a:srgbClr val="C00000"/>
                </a:solidFill>
              </a:rPr>
              <a:t>) </a:t>
            </a:r>
            <a:r>
              <a:rPr lang="en-US" sz="2200" dirty="0"/>
              <a:t>=30(1-1/3) = 20 min.</a:t>
            </a:r>
          </a:p>
          <a:p>
            <a:pPr>
              <a:buNone/>
            </a:pPr>
            <a:r>
              <a:rPr lang="en-US" sz="2200" dirty="0"/>
              <a:t>Tp </a:t>
            </a:r>
            <a:r>
              <a:rPr lang="en-US" sz="2200" dirty="0" smtClean="0"/>
              <a:t>= Unit Load = ThUnit Load /(</a:t>
            </a:r>
            <a:r>
              <a:rPr lang="en-US" sz="2200" dirty="0"/>
              <a:t>1-CWF) = 20/(1-1/3) = 30</a:t>
            </a:r>
          </a:p>
          <a:p>
            <a:pPr>
              <a:buNone/>
            </a:pPr>
            <a:r>
              <a:rPr lang="en-US" sz="2200" b="1" dirty="0">
                <a:solidFill>
                  <a:srgbClr val="C00000"/>
                </a:solidFill>
              </a:rPr>
              <a:t>Theoretical Capacity </a:t>
            </a:r>
            <a:r>
              <a:rPr lang="en-US" sz="2200" dirty="0"/>
              <a:t>=  </a:t>
            </a:r>
            <a:r>
              <a:rPr lang="en-US" sz="2200" dirty="0" smtClean="0"/>
              <a:t>c/ThUnit Load</a:t>
            </a:r>
          </a:p>
          <a:p>
            <a:pPr>
              <a:buNone/>
            </a:pPr>
            <a:r>
              <a:rPr lang="en-US" sz="2200" b="1" dirty="0" smtClean="0">
                <a:solidFill>
                  <a:srgbClr val="C00000"/>
                </a:solidFill>
              </a:rPr>
              <a:t>Effective Capacity </a:t>
            </a:r>
            <a:r>
              <a:rPr lang="en-US" sz="2200" dirty="0" smtClean="0"/>
              <a:t>= </a:t>
            </a:r>
            <a:r>
              <a:rPr lang="en-US" sz="2200" b="1" dirty="0">
                <a:solidFill>
                  <a:srgbClr val="C00000"/>
                </a:solidFill>
              </a:rPr>
              <a:t>Capacity</a:t>
            </a:r>
            <a:r>
              <a:rPr lang="en-US" sz="2200" dirty="0" smtClean="0"/>
              <a:t> =   c/Unit Load. </a:t>
            </a:r>
            <a:endParaRPr lang="en-US" sz="2200" dirty="0"/>
          </a:p>
          <a:p>
            <a:pPr>
              <a:buNone/>
            </a:pPr>
            <a:r>
              <a:rPr lang="en-US" sz="2200" dirty="0"/>
              <a:t>Theoretical Capacity = 1/20 per minute or 3 per hour.</a:t>
            </a:r>
          </a:p>
          <a:p>
            <a:pPr>
              <a:buNone/>
            </a:pPr>
            <a:r>
              <a:rPr lang="en-US" sz="2200" dirty="0"/>
              <a:t>Effective Capacity = Theoretical </a:t>
            </a:r>
            <a:r>
              <a:rPr lang="en-US" sz="2200" dirty="0" smtClean="0"/>
              <a:t>Capacity  </a:t>
            </a:r>
            <a:r>
              <a:rPr lang="en-US" sz="2200" dirty="0"/>
              <a:t>(1-CWF)</a:t>
            </a:r>
          </a:p>
          <a:p>
            <a:pPr>
              <a:buNone/>
            </a:pPr>
            <a:endParaRPr lang="en-US" dirty="0"/>
          </a:p>
        </p:txBody>
      </p:sp>
    </p:spTree>
    <p:extLst>
      <p:ext uri="{BB962C8B-B14F-4D97-AF65-F5344CB8AC3E}">
        <p14:creationId xmlns:p14="http://schemas.microsoft.com/office/powerpoint/2010/main" val="11128806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dissolve">
                                      <p:cBhvr>
                                        <p:cTn id="27" dur="500"/>
                                        <p:tgtEl>
                                          <p:spTgt spid="133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dissolve">
                                      <p:cBhvr>
                                        <p:cTn id="32" dur="500"/>
                                        <p:tgtEl>
                                          <p:spTgt spid="133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dissolve">
                                      <p:cBhvr>
                                        <p:cTn id="37" dur="500"/>
                                        <p:tgtEl>
                                          <p:spTgt spid="133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315">
                                            <p:txEl>
                                              <p:pRg st="7" end="7"/>
                                            </p:txEl>
                                          </p:spTgt>
                                        </p:tgtEl>
                                        <p:attrNameLst>
                                          <p:attrName>style.visibility</p:attrName>
                                        </p:attrNameLst>
                                      </p:cBhvr>
                                      <p:to>
                                        <p:strVal val="visible"/>
                                      </p:to>
                                    </p:set>
                                    <p:animEffect transition="in" filter="dissolve">
                                      <p:cBhvr>
                                        <p:cTn id="42" dur="500"/>
                                        <p:tgtEl>
                                          <p:spTgt spid="133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315">
                                            <p:txEl>
                                              <p:pRg st="8" end="8"/>
                                            </p:txEl>
                                          </p:spTgt>
                                        </p:tgtEl>
                                        <p:attrNameLst>
                                          <p:attrName>style.visibility</p:attrName>
                                        </p:attrNameLst>
                                      </p:cBhvr>
                                      <p:to>
                                        <p:strVal val="visible"/>
                                      </p:to>
                                    </p:set>
                                    <p:animEffect transition="in" filter="dissolve">
                                      <p:cBhvr>
                                        <p:cTn id="47" dur="500"/>
                                        <p:tgtEl>
                                          <p:spTgt spid="133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3315">
                                            <p:txEl>
                                              <p:pRg st="9" end="9"/>
                                            </p:txEl>
                                          </p:spTgt>
                                        </p:tgtEl>
                                        <p:attrNameLst>
                                          <p:attrName>style.visibility</p:attrName>
                                        </p:attrNameLst>
                                      </p:cBhvr>
                                      <p:to>
                                        <p:strVal val="visible"/>
                                      </p:to>
                                    </p:set>
                                    <p:animEffect transition="in" filter="dissolve">
                                      <p:cBhvr>
                                        <p:cTn id="52" dur="500"/>
                                        <p:tgtEl>
                                          <p:spTgt spid="13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862"/>
            <a:ext cx="9144000" cy="838200"/>
          </a:xfrm>
        </p:spPr>
        <p:txBody>
          <a:bodyPr/>
          <a:lstStyle/>
          <a:p>
            <a:r>
              <a:rPr lang="en-US" dirty="0"/>
              <a:t>Problem </a:t>
            </a:r>
            <a:r>
              <a:rPr lang="en-US" dirty="0" smtClean="0"/>
              <a:t>4. </a:t>
            </a:r>
            <a:r>
              <a:rPr lang="en-US" dirty="0"/>
              <a:t>Problem </a:t>
            </a:r>
            <a:r>
              <a:rPr lang="en-US" dirty="0" smtClean="0"/>
              <a:t>5.1 </a:t>
            </a:r>
            <a:r>
              <a:rPr lang="en-US" dirty="0"/>
              <a:t>in the </a:t>
            </a:r>
            <a:r>
              <a:rPr lang="en-US" dirty="0" smtClean="0"/>
              <a:t>book=CWF</a:t>
            </a:r>
          </a:p>
        </p:txBody>
      </p:sp>
      <p:sp>
        <p:nvSpPr>
          <p:cNvPr id="6147" name="Rectangle 3"/>
          <p:cNvSpPr>
            <a:spLocks noGrp="1" noChangeArrowheads="1"/>
          </p:cNvSpPr>
          <p:nvPr>
            <p:ph type="body" idx="1"/>
          </p:nvPr>
        </p:nvSpPr>
        <p:spPr>
          <a:xfrm>
            <a:off x="250825" y="1304925"/>
            <a:ext cx="8467725" cy="4486275"/>
          </a:xfrm>
        </p:spPr>
        <p:txBody>
          <a:bodyPr/>
          <a:lstStyle/>
          <a:p>
            <a:pPr>
              <a:buFont typeface="Wingdings" pitchFamily="2" charset="2"/>
              <a:buNone/>
            </a:pPr>
            <a:endParaRPr lang="en-US" dirty="0" smtClean="0"/>
          </a:p>
          <a:p>
            <a:pPr lvl="1"/>
            <a:endParaRPr lang="en-US" kern="1200" dirty="0" smtClean="0">
              <a:ea typeface="+mn-ea"/>
              <a:cs typeface="+mn-cs"/>
            </a:endParaRPr>
          </a:p>
        </p:txBody>
      </p:sp>
      <p:sp>
        <p:nvSpPr>
          <p:cNvPr id="7172" name="Rectangle 5"/>
          <p:cNvSpPr>
            <a:spLocks noChangeArrowheads="1"/>
          </p:cNvSpPr>
          <p:nvPr/>
        </p:nvSpPr>
        <p:spPr bwMode="auto">
          <a:xfrm>
            <a:off x="0" y="914400"/>
            <a:ext cx="8928484" cy="5562600"/>
          </a:xfrm>
          <a:prstGeom prst="rect">
            <a:avLst/>
          </a:prstGeom>
          <a:noFill/>
          <a:ln w="9525">
            <a:noFill/>
            <a:miter lim="800000"/>
            <a:headEnd/>
            <a:tailEnd/>
          </a:ln>
        </p:spPr>
        <p:txBody>
          <a:bodyPr lIns="92075" tIns="46038" rIns="92075" bIns="46038"/>
          <a:lstStyle/>
          <a:p>
            <a:r>
              <a:rPr lang="en-US" sz="2400" dirty="0" smtClean="0">
                <a:latin typeface="Book Antiqua" pitchFamily="18" charset="0"/>
              </a:rPr>
              <a:t>A law firm processes (</a:t>
            </a:r>
            <a:r>
              <a:rPr lang="en-US" sz="2400" i="1" dirty="0" smtClean="0">
                <a:latin typeface="Book Antiqua" pitchFamily="18" charset="0"/>
              </a:rPr>
              <a:t>i</a:t>
            </a:r>
            <a:r>
              <a:rPr lang="en-US" sz="2400" dirty="0" smtClean="0">
                <a:latin typeface="Book Antiqua" pitchFamily="18" charset="0"/>
              </a:rPr>
              <a:t>)  shopping centers and (</a:t>
            </a:r>
            <a:r>
              <a:rPr lang="en-US" sz="2400" i="1" dirty="0" smtClean="0">
                <a:latin typeface="Book Antiqua" pitchFamily="18" charset="0"/>
              </a:rPr>
              <a:t>ii</a:t>
            </a:r>
            <a:r>
              <a:rPr lang="en-US" sz="2400" dirty="0" smtClean="0">
                <a:latin typeface="Book Antiqua" pitchFamily="18" charset="0"/>
              </a:rPr>
              <a:t>) medical complexes contracts. The time requirements (unit loads) for preparing a standard contract of each type along with some other information  is given below</a:t>
            </a:r>
            <a:r>
              <a:rPr lang="en-US" sz="2400" dirty="0">
                <a:latin typeface="Book Antiqua" pitchFamily="18" charset="0"/>
              </a:rPr>
              <a:t>. </a:t>
            </a:r>
            <a:r>
              <a:rPr lang="en-US" sz="2400" dirty="0" smtClean="0">
                <a:latin typeface="Book Antiqua" pitchFamily="18" charset="0"/>
              </a:rPr>
              <a:t>In November 2012, the firm had 150 orders, </a:t>
            </a:r>
            <a:r>
              <a:rPr lang="en-US" sz="2400" dirty="0">
                <a:latin typeface="Book Antiqua" pitchFamily="18" charset="0"/>
              </a:rPr>
              <a:t>75 of each type. </a:t>
            </a:r>
            <a:r>
              <a:rPr lang="en-US" sz="2400" dirty="0" smtClean="0">
                <a:latin typeface="Book Antiqua" pitchFamily="18" charset="0"/>
              </a:rPr>
              <a:t>Assume 20 days per month, and 8 hours per day. CWF at </a:t>
            </a:r>
            <a:r>
              <a:rPr lang="en-US" sz="2400" dirty="0">
                <a:latin typeface="Book Antiqua" pitchFamily="18" charset="0"/>
              </a:rPr>
              <a:t>the three </a:t>
            </a:r>
            <a:r>
              <a:rPr lang="en-US" sz="2400" dirty="0" smtClean="0">
                <a:latin typeface="Book Antiqua" pitchFamily="18" charset="0"/>
              </a:rPr>
              <a:t>resource-s </a:t>
            </a:r>
            <a:r>
              <a:rPr lang="en-US" sz="2400" dirty="0">
                <a:latin typeface="Book Antiqua" pitchFamily="18" charset="0"/>
              </a:rPr>
              <a:t>are 25%, </a:t>
            </a:r>
            <a:r>
              <a:rPr lang="en-US" sz="2400" dirty="0" smtClean="0">
                <a:latin typeface="Book Antiqua" pitchFamily="18" charset="0"/>
              </a:rPr>
              <a:t>0%, </a:t>
            </a:r>
            <a:r>
              <a:rPr lang="en-US" sz="2400" dirty="0">
                <a:latin typeface="Book Antiqua" pitchFamily="18" charset="0"/>
              </a:rPr>
              <a:t>and 50%, respectively. </a:t>
            </a:r>
          </a:p>
        </p:txBody>
      </p:sp>
      <p:graphicFrame>
        <p:nvGraphicFramePr>
          <p:cNvPr id="2" name="Object 1"/>
          <p:cNvGraphicFramePr>
            <a:graphicFrameLocks noChangeAspect="1"/>
          </p:cNvGraphicFramePr>
          <p:nvPr>
            <p:extLst>
              <p:ext uri="{D42A27DB-BD31-4B8C-83A1-F6EECF244321}">
                <p14:modId xmlns:p14="http://schemas.microsoft.com/office/powerpoint/2010/main" val="2153071294"/>
              </p:ext>
            </p:extLst>
          </p:nvPr>
        </p:nvGraphicFramePr>
        <p:xfrm>
          <a:off x="563754" y="3886200"/>
          <a:ext cx="7800975" cy="2081213"/>
        </p:xfrm>
        <a:graphic>
          <a:graphicData uri="http://schemas.openxmlformats.org/presentationml/2006/ole">
            <mc:AlternateContent xmlns:mc="http://schemas.openxmlformats.org/markup-compatibility/2006">
              <mc:Choice xmlns:v="urn:schemas-microsoft-com:vml" Requires="v">
                <p:oleObj spid="_x0000_s8238" name="Worksheet" r:id="rId4" imgW="10039249" imgH="2676510" progId="Excel.Sheet.12">
                  <p:embed/>
                </p:oleObj>
              </mc:Choice>
              <mc:Fallback>
                <p:oleObj name="Worksheet" r:id="rId4" imgW="10039249" imgH="2676510" progId="Excel.Sheet.12">
                  <p:embed/>
                  <p:pic>
                    <p:nvPicPr>
                      <p:cNvPr id="0" name=""/>
                      <p:cNvPicPr>
                        <a:picLocks noChangeAspect="1" noChangeArrowheads="1"/>
                      </p:cNvPicPr>
                      <p:nvPr/>
                    </p:nvPicPr>
                    <p:blipFill>
                      <a:blip r:embed="rId5"/>
                      <a:srcRect/>
                      <a:stretch>
                        <a:fillRect/>
                      </a:stretch>
                    </p:blipFill>
                    <p:spPr bwMode="auto">
                      <a:xfrm>
                        <a:off x="563754" y="3886200"/>
                        <a:ext cx="7800975" cy="208121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23873942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 y="0"/>
            <a:ext cx="9144000" cy="838200"/>
          </a:xfrm>
        </p:spPr>
        <p:txBody>
          <a:bodyPr/>
          <a:lstStyle/>
          <a:p>
            <a:r>
              <a:rPr lang="en-US" dirty="0"/>
              <a:t>Problem </a:t>
            </a:r>
            <a:r>
              <a:rPr lang="en-US" dirty="0" smtClean="0"/>
              <a:t>4. </a:t>
            </a:r>
            <a:r>
              <a:rPr lang="en-US" dirty="0"/>
              <a:t>Problem 5.1 in the </a:t>
            </a:r>
            <a:r>
              <a:rPr lang="en-US" dirty="0" smtClean="0"/>
              <a:t>book-CWF</a:t>
            </a:r>
          </a:p>
        </p:txBody>
      </p:sp>
      <p:sp>
        <p:nvSpPr>
          <p:cNvPr id="9" name="Rectangle 5"/>
          <p:cNvSpPr>
            <a:spLocks noChangeArrowheads="1"/>
          </p:cNvSpPr>
          <p:nvPr/>
        </p:nvSpPr>
        <p:spPr bwMode="auto">
          <a:xfrm>
            <a:off x="76200" y="990600"/>
            <a:ext cx="8928484" cy="504056"/>
          </a:xfrm>
          <a:prstGeom prst="rect">
            <a:avLst/>
          </a:prstGeom>
          <a:noFill/>
          <a:ln w="9525">
            <a:noFill/>
            <a:miter lim="800000"/>
            <a:headEnd/>
            <a:tailEnd/>
          </a:ln>
        </p:spPr>
        <p:txBody>
          <a:bodyPr lIns="92075" tIns="46038" rIns="92075" bIns="46038"/>
          <a:lstStyle/>
          <a:p>
            <a:pPr marL="457200" indent="-457200">
              <a:buAutoNum type="alphaLcParenR"/>
            </a:pPr>
            <a:r>
              <a:rPr lang="en-US" sz="2400" dirty="0" smtClean="0">
                <a:latin typeface="Book Antiqua" pitchFamily="18" charset="0"/>
              </a:rPr>
              <a:t>What is the effective capacity of the process (contracts /day)?  </a:t>
            </a:r>
          </a:p>
          <a:p>
            <a:endParaRPr lang="en-US" sz="2400" dirty="0">
              <a:latin typeface="Book Antiqua" pitchFamily="18" charset="0"/>
            </a:endParaRPr>
          </a:p>
        </p:txBody>
      </p:sp>
      <p:sp>
        <p:nvSpPr>
          <p:cNvPr id="10" name="Rectangle 5"/>
          <p:cNvSpPr>
            <a:spLocks noChangeArrowheads="1"/>
          </p:cNvSpPr>
          <p:nvPr/>
        </p:nvSpPr>
        <p:spPr bwMode="auto">
          <a:xfrm>
            <a:off x="89318" y="1494656"/>
            <a:ext cx="8928484" cy="4412940"/>
          </a:xfrm>
          <a:prstGeom prst="rect">
            <a:avLst/>
          </a:prstGeom>
          <a:noFill/>
          <a:ln w="9525">
            <a:noFill/>
            <a:miter lim="800000"/>
            <a:headEnd/>
            <a:tailEnd/>
          </a:ln>
        </p:spPr>
        <p:txBody>
          <a:bodyPr lIns="92075" tIns="46038" rIns="92075" bIns="46038"/>
          <a:lstStyle/>
          <a:p>
            <a:r>
              <a:rPr lang="en-US" sz="2400" dirty="0" smtClean="0">
                <a:latin typeface="Book Antiqua" pitchFamily="18" charset="0"/>
              </a:rPr>
              <a:t>Paralegal:  Theoretical Unit  Load (50%Sh 50% Med): 0.5(4)+0.5(6) = 5 </a:t>
            </a:r>
            <a:r>
              <a:rPr lang="en-US" sz="2400" dirty="0" smtClean="0">
                <a:latin typeface="Book Antiqua" pitchFamily="18" charset="0"/>
              </a:rPr>
              <a:t>hrs.</a:t>
            </a:r>
            <a:endParaRPr lang="en-US" sz="2400" dirty="0" smtClean="0">
              <a:latin typeface="Book Antiqua" pitchFamily="18" charset="0"/>
            </a:endParaRPr>
          </a:p>
          <a:p>
            <a:r>
              <a:rPr lang="en-US" sz="2400" dirty="0">
                <a:latin typeface="Book Antiqua" pitchFamily="18" charset="0"/>
              </a:rPr>
              <a:t>Theoretical Capacity = 1/5 per </a:t>
            </a:r>
            <a:r>
              <a:rPr lang="en-US" sz="2400" dirty="0" smtClean="0">
                <a:latin typeface="Book Antiqua" pitchFamily="18" charset="0"/>
              </a:rPr>
              <a:t>hr.</a:t>
            </a:r>
            <a:endParaRPr lang="en-US" sz="2400" dirty="0">
              <a:latin typeface="Book Antiqua" pitchFamily="18" charset="0"/>
            </a:endParaRPr>
          </a:p>
          <a:p>
            <a:r>
              <a:rPr lang="en-US" sz="2400" dirty="0" smtClean="0">
                <a:latin typeface="Book Antiqua" pitchFamily="18" charset="0"/>
              </a:rPr>
              <a:t>Capacity Waste Factor (CWF) =   0.25</a:t>
            </a:r>
          </a:p>
          <a:p>
            <a:r>
              <a:rPr lang="en-US" sz="2400" dirty="0" smtClean="0">
                <a:latin typeface="Book Antiqua" pitchFamily="18" charset="0"/>
              </a:rPr>
              <a:t>Unit Load = Tp = 5/(1-0.25) = 20/3 </a:t>
            </a:r>
            <a:r>
              <a:rPr lang="en-US" sz="2400" dirty="0" smtClean="0">
                <a:latin typeface="Book Antiqua" pitchFamily="18" charset="0"/>
              </a:rPr>
              <a:t>hrs.</a:t>
            </a:r>
            <a:endParaRPr lang="en-US" sz="2400" dirty="0" smtClean="0">
              <a:latin typeface="Book Antiqua" pitchFamily="18" charset="0"/>
            </a:endParaRPr>
          </a:p>
          <a:p>
            <a:r>
              <a:rPr lang="en-US" sz="2400" dirty="0" smtClean="0">
                <a:latin typeface="Book Antiqua" pitchFamily="18" charset="0"/>
              </a:rPr>
              <a:t>Effective Capacity = Capacity = 1/(20/3) = 3/20 per </a:t>
            </a:r>
            <a:r>
              <a:rPr lang="en-US" sz="2400" dirty="0" smtClean="0">
                <a:latin typeface="Book Antiqua" pitchFamily="18" charset="0"/>
              </a:rPr>
              <a:t>hr.</a:t>
            </a:r>
            <a:endParaRPr lang="en-US" sz="2400" dirty="0" smtClean="0">
              <a:latin typeface="Book Antiqua" pitchFamily="18" charset="0"/>
            </a:endParaRPr>
          </a:p>
          <a:p>
            <a:endParaRPr lang="en-US" sz="2400" dirty="0" smtClean="0">
              <a:latin typeface="Book Antiqua" pitchFamily="18" charset="0"/>
            </a:endParaRPr>
          </a:p>
          <a:p>
            <a:r>
              <a:rPr lang="en-US" sz="2400" dirty="0" smtClean="0">
                <a:latin typeface="Book Antiqua" pitchFamily="18" charset="0"/>
              </a:rPr>
              <a:t>Tax </a:t>
            </a:r>
            <a:r>
              <a:rPr lang="en-US" sz="2400" dirty="0">
                <a:latin typeface="Book Antiqua" pitchFamily="18" charset="0"/>
              </a:rPr>
              <a:t>Lawyer: </a:t>
            </a:r>
            <a:r>
              <a:rPr lang="en-US" sz="2400" dirty="0" smtClean="0">
                <a:latin typeface="Book Antiqua" pitchFamily="18" charset="0"/>
              </a:rPr>
              <a:t>Theoretical Unit  </a:t>
            </a:r>
            <a:r>
              <a:rPr lang="en-US" sz="2400" dirty="0">
                <a:latin typeface="Book Antiqua" pitchFamily="18" charset="0"/>
              </a:rPr>
              <a:t>Load </a:t>
            </a:r>
            <a:r>
              <a:rPr lang="en-US" sz="2400" dirty="0" smtClean="0">
                <a:latin typeface="Book Antiqua" pitchFamily="18" charset="0"/>
              </a:rPr>
              <a:t>0.5(1</a:t>
            </a:r>
            <a:r>
              <a:rPr lang="en-US" sz="2400" dirty="0">
                <a:latin typeface="Book Antiqua" pitchFamily="18" charset="0"/>
              </a:rPr>
              <a:t>)+0.5(3) = 2 </a:t>
            </a:r>
            <a:r>
              <a:rPr lang="en-US" sz="2400" dirty="0" smtClean="0">
                <a:latin typeface="Book Antiqua" pitchFamily="18" charset="0"/>
              </a:rPr>
              <a:t>hrs.   </a:t>
            </a:r>
            <a:endParaRPr lang="en-US" sz="2400" dirty="0">
              <a:latin typeface="Book Antiqua" pitchFamily="18" charset="0"/>
            </a:endParaRPr>
          </a:p>
          <a:p>
            <a:r>
              <a:rPr lang="en-US" sz="2400" dirty="0">
                <a:latin typeface="Book Antiqua" pitchFamily="18" charset="0"/>
              </a:rPr>
              <a:t>CWF =   </a:t>
            </a:r>
            <a:r>
              <a:rPr lang="en-US" sz="2400" dirty="0" smtClean="0">
                <a:latin typeface="Book Antiqua" pitchFamily="18" charset="0"/>
              </a:rPr>
              <a:t>0</a:t>
            </a:r>
          </a:p>
          <a:p>
            <a:r>
              <a:rPr lang="en-US" sz="2400" dirty="0" smtClean="0">
                <a:latin typeface="Book Antiqua" pitchFamily="18" charset="0"/>
              </a:rPr>
              <a:t>Theoretical </a:t>
            </a:r>
            <a:r>
              <a:rPr lang="en-US" sz="2400" dirty="0" smtClean="0">
                <a:latin typeface="Book Antiqua" pitchFamily="18" charset="0"/>
              </a:rPr>
              <a:t>Unit </a:t>
            </a:r>
            <a:r>
              <a:rPr lang="en-US" sz="2400" dirty="0">
                <a:latin typeface="Book Antiqua" pitchFamily="18" charset="0"/>
              </a:rPr>
              <a:t>Load = Tp = </a:t>
            </a:r>
            <a:r>
              <a:rPr lang="en-US" sz="2400" dirty="0" smtClean="0">
                <a:latin typeface="Book Antiqua" pitchFamily="18" charset="0"/>
              </a:rPr>
              <a:t>2 </a:t>
            </a:r>
            <a:r>
              <a:rPr lang="en-US" sz="2400" dirty="0" smtClean="0">
                <a:latin typeface="Book Antiqua" pitchFamily="18" charset="0"/>
              </a:rPr>
              <a:t>hrs.</a:t>
            </a:r>
            <a:endParaRPr lang="en-US" sz="2400" dirty="0">
              <a:latin typeface="Book Antiqua" pitchFamily="18" charset="0"/>
            </a:endParaRPr>
          </a:p>
          <a:p>
            <a:r>
              <a:rPr lang="en-US" sz="2400" dirty="0">
                <a:latin typeface="Book Antiqua" pitchFamily="18" charset="0"/>
              </a:rPr>
              <a:t>Theoretical Capacity = </a:t>
            </a:r>
            <a:r>
              <a:rPr lang="en-US" sz="2400" dirty="0" smtClean="0">
                <a:latin typeface="Book Antiqua" pitchFamily="18" charset="0"/>
              </a:rPr>
              <a:t>1/2 </a:t>
            </a:r>
            <a:r>
              <a:rPr lang="en-US" sz="2400" dirty="0">
                <a:latin typeface="Book Antiqua" pitchFamily="18" charset="0"/>
              </a:rPr>
              <a:t>per </a:t>
            </a:r>
            <a:r>
              <a:rPr lang="en-US" sz="2400" dirty="0" smtClean="0">
                <a:latin typeface="Book Antiqua" pitchFamily="18" charset="0"/>
              </a:rPr>
              <a:t>hr.</a:t>
            </a:r>
            <a:endParaRPr lang="en-US" sz="2400" dirty="0">
              <a:latin typeface="Book Antiqua" pitchFamily="18" charset="0"/>
            </a:endParaRPr>
          </a:p>
          <a:p>
            <a:r>
              <a:rPr lang="en-US" sz="2400" dirty="0">
                <a:latin typeface="Book Antiqua" pitchFamily="18" charset="0"/>
              </a:rPr>
              <a:t>Effective Capacity = Capacity = </a:t>
            </a:r>
            <a:r>
              <a:rPr lang="en-US" sz="2400" dirty="0" smtClean="0">
                <a:latin typeface="Book Antiqua" pitchFamily="18" charset="0"/>
              </a:rPr>
              <a:t>1/2 per </a:t>
            </a:r>
            <a:r>
              <a:rPr lang="en-US" sz="2400" dirty="0" smtClean="0">
                <a:latin typeface="Book Antiqua" pitchFamily="18" charset="0"/>
              </a:rPr>
              <a:t>hr. </a:t>
            </a:r>
            <a:endParaRPr lang="en-US" sz="2400" dirty="0">
              <a:latin typeface="Book Antiqua" pitchFamily="18" charset="0"/>
            </a:endParaRPr>
          </a:p>
        </p:txBody>
      </p:sp>
    </p:spTree>
    <p:extLst>
      <p:ext uri="{BB962C8B-B14F-4D97-AF65-F5344CB8AC3E}">
        <p14:creationId xmlns:p14="http://schemas.microsoft.com/office/powerpoint/2010/main" val="4132435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dissolv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dissolve">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animEffect transition="in" filter="dissolve">
                                      <p:cBhvr>
                                        <p:cTn id="37" dur="500"/>
                                        <p:tgtEl>
                                          <p:spTgt spid="1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
                                            <p:txEl>
                                              <p:pRg st="8" end="8"/>
                                            </p:txEl>
                                          </p:spTgt>
                                        </p:tgtEl>
                                        <p:attrNameLst>
                                          <p:attrName>style.visibility</p:attrName>
                                        </p:attrNameLst>
                                      </p:cBhvr>
                                      <p:to>
                                        <p:strVal val="visible"/>
                                      </p:to>
                                    </p:set>
                                    <p:animEffect transition="in" filter="dissolve">
                                      <p:cBhvr>
                                        <p:cTn id="42" dur="500"/>
                                        <p:tgtEl>
                                          <p:spTgt spid="10">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
                                            <p:txEl>
                                              <p:pRg st="9" end="9"/>
                                            </p:txEl>
                                          </p:spTgt>
                                        </p:tgtEl>
                                        <p:attrNameLst>
                                          <p:attrName>style.visibility</p:attrName>
                                        </p:attrNameLst>
                                      </p:cBhvr>
                                      <p:to>
                                        <p:strVal val="visible"/>
                                      </p:to>
                                    </p:set>
                                    <p:animEffect transition="in" filter="dissolve">
                                      <p:cBhvr>
                                        <p:cTn id="47" dur="500"/>
                                        <p:tgtEl>
                                          <p:spTgt spid="10">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
                                            <p:txEl>
                                              <p:pRg st="10" end="10"/>
                                            </p:txEl>
                                          </p:spTgt>
                                        </p:tgtEl>
                                        <p:attrNameLst>
                                          <p:attrName>style.visibility</p:attrName>
                                        </p:attrNameLst>
                                      </p:cBhvr>
                                      <p:to>
                                        <p:strVal val="visible"/>
                                      </p:to>
                                    </p:set>
                                    <p:animEffect transition="in" filter="dissolve">
                                      <p:cBhvr>
                                        <p:cTn id="52" dur="500"/>
                                        <p:tgtEl>
                                          <p:spTgt spid="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 y="0"/>
            <a:ext cx="9144000" cy="838200"/>
          </a:xfrm>
        </p:spPr>
        <p:txBody>
          <a:bodyPr/>
          <a:lstStyle/>
          <a:p>
            <a:r>
              <a:rPr lang="en-US" dirty="0"/>
              <a:t>Problem </a:t>
            </a:r>
            <a:r>
              <a:rPr lang="en-US" dirty="0" smtClean="0"/>
              <a:t>4. </a:t>
            </a:r>
            <a:r>
              <a:rPr lang="en-US" dirty="0"/>
              <a:t>Problem 5.1 in the </a:t>
            </a:r>
            <a:r>
              <a:rPr lang="en-US" dirty="0" smtClean="0"/>
              <a:t>book-CWF</a:t>
            </a:r>
          </a:p>
        </p:txBody>
      </p:sp>
      <p:sp>
        <p:nvSpPr>
          <p:cNvPr id="10" name="Rectangle 5"/>
          <p:cNvSpPr>
            <a:spLocks noChangeArrowheads="1"/>
          </p:cNvSpPr>
          <p:nvPr/>
        </p:nvSpPr>
        <p:spPr bwMode="auto">
          <a:xfrm>
            <a:off x="11722" y="990600"/>
            <a:ext cx="9132277" cy="1905000"/>
          </a:xfrm>
          <a:prstGeom prst="rect">
            <a:avLst/>
          </a:prstGeom>
          <a:noFill/>
          <a:ln w="9525">
            <a:noFill/>
            <a:miter lim="800000"/>
            <a:headEnd/>
            <a:tailEnd/>
          </a:ln>
        </p:spPr>
        <p:txBody>
          <a:bodyPr lIns="92075" tIns="46038" rIns="92075" bIns="46038"/>
          <a:lstStyle/>
          <a:p>
            <a:r>
              <a:rPr lang="en-US" sz="2400" dirty="0" smtClean="0">
                <a:latin typeface="Book Antiqua" pitchFamily="18" charset="0"/>
              </a:rPr>
              <a:t>Senior Partner: Theoretical  Unit  </a:t>
            </a:r>
            <a:r>
              <a:rPr lang="en-US" sz="2400" dirty="0">
                <a:latin typeface="Book Antiqua" pitchFamily="18" charset="0"/>
              </a:rPr>
              <a:t>Load 0.5(1</a:t>
            </a:r>
            <a:r>
              <a:rPr lang="en-US" sz="2400" dirty="0" smtClean="0">
                <a:latin typeface="Book Antiqua" pitchFamily="18" charset="0"/>
              </a:rPr>
              <a:t>)+0.5(1) = 1 hrs.</a:t>
            </a:r>
          </a:p>
          <a:p>
            <a:r>
              <a:rPr lang="en-US" sz="2400" dirty="0">
                <a:latin typeface="Book Antiqua" pitchFamily="18" charset="0"/>
              </a:rPr>
              <a:t>Theoretical Capacity = 1/1 = 1 per </a:t>
            </a:r>
            <a:r>
              <a:rPr lang="en-US" sz="2400" dirty="0" smtClean="0">
                <a:latin typeface="Book Antiqua" pitchFamily="18" charset="0"/>
              </a:rPr>
              <a:t>hr.</a:t>
            </a:r>
            <a:endParaRPr lang="en-US" sz="2400" dirty="0">
              <a:latin typeface="Book Antiqua" pitchFamily="18" charset="0"/>
            </a:endParaRPr>
          </a:p>
          <a:p>
            <a:r>
              <a:rPr lang="en-US" sz="2400" dirty="0" smtClean="0">
                <a:latin typeface="Book Antiqua" pitchFamily="18" charset="0"/>
              </a:rPr>
              <a:t>CWF </a:t>
            </a:r>
            <a:r>
              <a:rPr lang="en-US" sz="2400" dirty="0">
                <a:latin typeface="Book Antiqua" pitchFamily="18" charset="0"/>
              </a:rPr>
              <a:t>=   </a:t>
            </a:r>
            <a:r>
              <a:rPr lang="en-US" sz="2400" dirty="0" smtClean="0">
                <a:latin typeface="Book Antiqua" pitchFamily="18" charset="0"/>
              </a:rPr>
              <a:t>0.5</a:t>
            </a:r>
          </a:p>
          <a:p>
            <a:r>
              <a:rPr lang="en-US" sz="2400" dirty="0" smtClean="0">
                <a:latin typeface="Book Antiqua" pitchFamily="18" charset="0"/>
              </a:rPr>
              <a:t>Unit </a:t>
            </a:r>
            <a:r>
              <a:rPr lang="en-US" sz="2400" dirty="0">
                <a:latin typeface="Book Antiqua" pitchFamily="18" charset="0"/>
              </a:rPr>
              <a:t>Load = Tp = 1/(1-0.5) = 2  </a:t>
            </a:r>
            <a:r>
              <a:rPr lang="en-US" sz="2400" dirty="0" smtClean="0">
                <a:latin typeface="Book Antiqua" pitchFamily="18" charset="0"/>
              </a:rPr>
              <a:t>hrs.</a:t>
            </a:r>
            <a:endParaRPr lang="en-US" sz="2400" dirty="0">
              <a:latin typeface="Book Antiqua" pitchFamily="18" charset="0"/>
            </a:endParaRPr>
          </a:p>
          <a:p>
            <a:r>
              <a:rPr lang="en-US" sz="2400" dirty="0" smtClean="0">
                <a:latin typeface="Book Antiqua" pitchFamily="18" charset="0"/>
              </a:rPr>
              <a:t>Effective </a:t>
            </a:r>
            <a:r>
              <a:rPr lang="en-US" sz="2400" dirty="0">
                <a:latin typeface="Book Antiqua" pitchFamily="18" charset="0"/>
              </a:rPr>
              <a:t>Capacity = Capacity = 1/2 per </a:t>
            </a:r>
            <a:r>
              <a:rPr lang="en-US" sz="2400" dirty="0" smtClean="0">
                <a:latin typeface="Book Antiqua" pitchFamily="18" charset="0"/>
              </a:rPr>
              <a:t>hr.</a:t>
            </a:r>
            <a:endParaRPr lang="en-US" sz="2400" dirty="0">
              <a:latin typeface="Book Antiqua" pitchFamily="18" charset="0"/>
            </a:endParaRPr>
          </a:p>
          <a:p>
            <a:endParaRPr lang="en-US" sz="2400" dirty="0">
              <a:latin typeface="Book Antiqua" pitchFamily="18" charset="0"/>
            </a:endParaRPr>
          </a:p>
          <a:p>
            <a:r>
              <a:rPr lang="en-US" sz="2400" dirty="0" smtClean="0">
                <a:latin typeface="Book Antiqua" pitchFamily="18" charset="0"/>
              </a:rPr>
              <a:t>   </a:t>
            </a:r>
          </a:p>
          <a:p>
            <a:endParaRPr lang="en-US" sz="2400" dirty="0">
              <a:latin typeface="Book Antiqua" pitchFamily="18" charset="0"/>
            </a:endParaRPr>
          </a:p>
        </p:txBody>
      </p:sp>
      <p:graphicFrame>
        <p:nvGraphicFramePr>
          <p:cNvPr id="7" name="Object 6"/>
          <p:cNvGraphicFramePr>
            <a:graphicFrameLocks noChangeAspect="1"/>
          </p:cNvGraphicFramePr>
          <p:nvPr>
            <p:extLst/>
          </p:nvPr>
        </p:nvGraphicFramePr>
        <p:xfrm>
          <a:off x="389105" y="3124200"/>
          <a:ext cx="1657350" cy="1981200"/>
        </p:xfrm>
        <a:graphic>
          <a:graphicData uri="http://schemas.openxmlformats.org/presentationml/2006/ole">
            <mc:AlternateContent xmlns:mc="http://schemas.openxmlformats.org/markup-compatibility/2006">
              <mc:Choice xmlns:v="urn:schemas-microsoft-com:vml" Requires="v">
                <p:oleObj spid="_x0000_s9623" name="Worksheet" r:id="rId4" imgW="1800236" imgH="2152720" progId="Excel.Sheet.12">
                  <p:embed/>
                </p:oleObj>
              </mc:Choice>
              <mc:Fallback>
                <p:oleObj name="Worksheet" r:id="rId4" imgW="1800236" imgH="2152720" progId="Excel.Sheet.12">
                  <p:embed/>
                  <p:pic>
                    <p:nvPicPr>
                      <p:cNvPr id="0" name=""/>
                      <p:cNvPicPr/>
                      <p:nvPr/>
                    </p:nvPicPr>
                    <p:blipFill>
                      <a:blip r:embed="rId5"/>
                      <a:stretch>
                        <a:fillRect/>
                      </a:stretch>
                    </p:blipFill>
                    <p:spPr>
                      <a:xfrm>
                        <a:off x="389105" y="3124200"/>
                        <a:ext cx="1657350" cy="1981200"/>
                      </a:xfrm>
                      <a:prstGeom prst="rect">
                        <a:avLst/>
                      </a:prstGeom>
                    </p:spPr>
                  </p:pic>
                </p:oleObj>
              </mc:Fallback>
            </mc:AlternateContent>
          </a:graphicData>
        </a:graphic>
      </p:graphicFrame>
      <p:graphicFrame>
        <p:nvGraphicFramePr>
          <p:cNvPr id="11" name="Object 10"/>
          <p:cNvGraphicFramePr>
            <a:graphicFrameLocks noChangeAspect="1"/>
          </p:cNvGraphicFramePr>
          <p:nvPr>
            <p:extLst/>
          </p:nvPr>
        </p:nvGraphicFramePr>
        <p:xfrm>
          <a:off x="2108028" y="3124200"/>
          <a:ext cx="561048" cy="1981200"/>
        </p:xfrm>
        <a:graphic>
          <a:graphicData uri="http://schemas.openxmlformats.org/presentationml/2006/ole">
            <mc:AlternateContent xmlns:mc="http://schemas.openxmlformats.org/markup-compatibility/2006">
              <mc:Choice xmlns:v="urn:schemas-microsoft-com:vml" Requires="v">
                <p:oleObj spid="_x0000_s9624" name="Worksheet" r:id="rId6" imgW="609526" imgH="2152720" progId="Excel.Sheet.12">
                  <p:embed/>
                </p:oleObj>
              </mc:Choice>
              <mc:Fallback>
                <p:oleObj name="Worksheet" r:id="rId6" imgW="609526" imgH="2152720" progId="Excel.Sheet.12">
                  <p:embed/>
                  <p:pic>
                    <p:nvPicPr>
                      <p:cNvPr id="0" name=""/>
                      <p:cNvPicPr/>
                      <p:nvPr/>
                    </p:nvPicPr>
                    <p:blipFill>
                      <a:blip r:embed="rId7"/>
                      <a:stretch>
                        <a:fillRect/>
                      </a:stretch>
                    </p:blipFill>
                    <p:spPr>
                      <a:xfrm>
                        <a:off x="2108028" y="3124200"/>
                        <a:ext cx="561048" cy="1981200"/>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2701789" y="3124200"/>
          <a:ext cx="788973" cy="1981200"/>
        </p:xfrm>
        <a:graphic>
          <a:graphicData uri="http://schemas.openxmlformats.org/presentationml/2006/ole">
            <mc:AlternateContent xmlns:mc="http://schemas.openxmlformats.org/markup-compatibility/2006">
              <mc:Choice xmlns:v="urn:schemas-microsoft-com:vml" Requires="v">
                <p:oleObj spid="_x0000_s9625" name="Worksheet" r:id="rId8" imgW="857332" imgH="2152720" progId="Excel.Sheet.12">
                  <p:embed/>
                </p:oleObj>
              </mc:Choice>
              <mc:Fallback>
                <p:oleObj name="Worksheet" r:id="rId8" imgW="857332" imgH="2152720" progId="Excel.Sheet.12">
                  <p:embed/>
                  <p:pic>
                    <p:nvPicPr>
                      <p:cNvPr id="0" name=""/>
                      <p:cNvPicPr/>
                      <p:nvPr/>
                    </p:nvPicPr>
                    <p:blipFill>
                      <a:blip r:embed="rId9"/>
                      <a:stretch>
                        <a:fillRect/>
                      </a:stretch>
                    </p:blipFill>
                    <p:spPr>
                      <a:xfrm>
                        <a:off x="2701789" y="3124200"/>
                        <a:ext cx="788973" cy="1981200"/>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5817668" y="3124200"/>
          <a:ext cx="1647825" cy="1981200"/>
        </p:xfrm>
        <a:graphic>
          <a:graphicData uri="http://schemas.openxmlformats.org/presentationml/2006/ole">
            <mc:AlternateContent xmlns:mc="http://schemas.openxmlformats.org/markup-compatibility/2006">
              <mc:Choice xmlns:v="urn:schemas-microsoft-com:vml" Requires="v">
                <p:oleObj spid="_x0000_s9626" name="Worksheet" r:id="rId10" imgW="1790788" imgH="2152720" progId="Excel.Sheet.12">
                  <p:embed/>
                </p:oleObj>
              </mc:Choice>
              <mc:Fallback>
                <p:oleObj name="Worksheet" r:id="rId10" imgW="1790788" imgH="2152720" progId="Excel.Sheet.12">
                  <p:embed/>
                  <p:pic>
                    <p:nvPicPr>
                      <p:cNvPr id="0" name=""/>
                      <p:cNvPicPr/>
                      <p:nvPr/>
                    </p:nvPicPr>
                    <p:blipFill>
                      <a:blip r:embed="rId11"/>
                      <a:stretch>
                        <a:fillRect/>
                      </a:stretch>
                    </p:blipFill>
                    <p:spPr>
                      <a:xfrm>
                        <a:off x="5817668" y="3124200"/>
                        <a:ext cx="1647825" cy="1981200"/>
                      </a:xfrm>
                      <a:prstGeom prst="rect">
                        <a:avLst/>
                      </a:prstGeom>
                    </p:spPr>
                  </p:pic>
                </p:oleObj>
              </mc:Fallback>
            </mc:AlternateContent>
          </a:graphicData>
        </a:graphic>
      </p:graphicFrame>
      <p:graphicFrame>
        <p:nvGraphicFramePr>
          <p:cNvPr id="20" name="Object 19"/>
          <p:cNvGraphicFramePr>
            <a:graphicFrameLocks noChangeAspect="1"/>
          </p:cNvGraphicFramePr>
          <p:nvPr>
            <p:extLst/>
          </p:nvPr>
        </p:nvGraphicFramePr>
        <p:xfrm>
          <a:off x="7537771" y="3124200"/>
          <a:ext cx="1516582" cy="1981200"/>
        </p:xfrm>
        <a:graphic>
          <a:graphicData uri="http://schemas.openxmlformats.org/presentationml/2006/ole">
            <mc:AlternateContent xmlns:mc="http://schemas.openxmlformats.org/markup-compatibility/2006">
              <mc:Choice xmlns:v="urn:schemas-microsoft-com:vml" Requires="v">
                <p:oleObj spid="_x0000_s9627" name="Worksheet" r:id="rId12" imgW="1647719" imgH="2152720" progId="Excel.Sheet.12">
                  <p:embed/>
                </p:oleObj>
              </mc:Choice>
              <mc:Fallback>
                <p:oleObj name="Worksheet" r:id="rId12" imgW="1647719" imgH="2152720" progId="Excel.Sheet.12">
                  <p:embed/>
                  <p:pic>
                    <p:nvPicPr>
                      <p:cNvPr id="0" name=""/>
                      <p:cNvPicPr/>
                      <p:nvPr/>
                    </p:nvPicPr>
                    <p:blipFill>
                      <a:blip r:embed="rId13"/>
                      <a:stretch>
                        <a:fillRect/>
                      </a:stretch>
                    </p:blipFill>
                    <p:spPr>
                      <a:xfrm>
                        <a:off x="7537771" y="3124200"/>
                        <a:ext cx="1516582" cy="1981200"/>
                      </a:xfrm>
                      <a:prstGeom prst="rect">
                        <a:avLst/>
                      </a:prstGeom>
                    </p:spPr>
                  </p:pic>
                </p:oleObj>
              </mc:Fallback>
            </mc:AlternateContent>
          </a:graphicData>
        </a:graphic>
      </p:graphicFrame>
      <p:grpSp>
        <p:nvGrpSpPr>
          <p:cNvPr id="4" name="Group 3"/>
          <p:cNvGrpSpPr/>
          <p:nvPr/>
        </p:nvGrpSpPr>
        <p:grpSpPr>
          <a:xfrm>
            <a:off x="3570029" y="3124200"/>
            <a:ext cx="1481649" cy="1981200"/>
            <a:chOff x="3149845" y="2952750"/>
            <a:chExt cx="1803155" cy="2152650"/>
          </a:xfrm>
        </p:grpSpPr>
        <p:graphicFrame>
          <p:nvGraphicFramePr>
            <p:cNvPr id="13" name="Object 12"/>
            <p:cNvGraphicFramePr>
              <a:graphicFrameLocks noChangeAspect="1"/>
            </p:cNvGraphicFramePr>
            <p:nvPr>
              <p:extLst/>
            </p:nvPr>
          </p:nvGraphicFramePr>
          <p:xfrm>
            <a:off x="3149845" y="2952750"/>
            <a:ext cx="419100" cy="2152650"/>
          </p:xfrm>
          <a:graphic>
            <a:graphicData uri="http://schemas.openxmlformats.org/presentationml/2006/ole">
              <mc:AlternateContent xmlns:mc="http://schemas.openxmlformats.org/markup-compatibility/2006">
                <mc:Choice xmlns:v="urn:schemas-microsoft-com:vml" Requires="v">
                  <p:oleObj spid="_x0000_s9628" name="Worksheet" r:id="rId14" imgW="419218" imgH="2152720" progId="Excel.Sheet.12">
                    <p:embed/>
                  </p:oleObj>
                </mc:Choice>
                <mc:Fallback>
                  <p:oleObj name="Worksheet" r:id="rId14" imgW="419218" imgH="2152720" progId="Excel.Sheet.12">
                    <p:embed/>
                    <p:pic>
                      <p:nvPicPr>
                        <p:cNvPr id="0" name=""/>
                        <p:cNvPicPr/>
                        <p:nvPr/>
                      </p:nvPicPr>
                      <p:blipFill>
                        <a:blip r:embed="rId15"/>
                        <a:stretch>
                          <a:fillRect/>
                        </a:stretch>
                      </p:blipFill>
                      <p:spPr>
                        <a:xfrm>
                          <a:off x="3149845" y="2952750"/>
                          <a:ext cx="419100" cy="2152650"/>
                        </a:xfrm>
                        <a:prstGeom prst="rect">
                          <a:avLst/>
                        </a:prstGeom>
                      </p:spPr>
                    </p:pic>
                  </p:oleObj>
                </mc:Fallback>
              </mc:AlternateContent>
            </a:graphicData>
          </a:graphic>
        </p:graphicFrame>
        <p:graphicFrame>
          <p:nvGraphicFramePr>
            <p:cNvPr id="2" name="Object 1"/>
            <p:cNvGraphicFramePr>
              <a:graphicFrameLocks noChangeAspect="1"/>
            </p:cNvGraphicFramePr>
            <p:nvPr>
              <p:extLst/>
            </p:nvPr>
          </p:nvGraphicFramePr>
          <p:xfrm>
            <a:off x="3598985" y="2952750"/>
            <a:ext cx="609600" cy="2152650"/>
          </p:xfrm>
          <a:graphic>
            <a:graphicData uri="http://schemas.openxmlformats.org/presentationml/2006/ole">
              <mc:AlternateContent xmlns:mc="http://schemas.openxmlformats.org/markup-compatibility/2006">
                <mc:Choice xmlns:v="urn:schemas-microsoft-com:vml" Requires="v">
                  <p:oleObj spid="_x0000_s9629" name="Worksheet" r:id="rId16" imgW="609526" imgH="2152720" progId="Excel.Sheet.12">
                    <p:embed/>
                  </p:oleObj>
                </mc:Choice>
                <mc:Fallback>
                  <p:oleObj name="Worksheet" r:id="rId16" imgW="609526" imgH="2152720" progId="Excel.Sheet.12">
                    <p:embed/>
                    <p:pic>
                      <p:nvPicPr>
                        <p:cNvPr id="0" name=""/>
                        <p:cNvPicPr/>
                        <p:nvPr/>
                      </p:nvPicPr>
                      <p:blipFill>
                        <a:blip r:embed="rId17"/>
                        <a:stretch>
                          <a:fillRect/>
                        </a:stretch>
                      </p:blipFill>
                      <p:spPr>
                        <a:xfrm>
                          <a:off x="3598985" y="2952750"/>
                          <a:ext cx="609600" cy="2152650"/>
                        </a:xfrm>
                        <a:prstGeom prst="rect">
                          <a:avLst/>
                        </a:prstGeom>
                      </p:spPr>
                    </p:pic>
                  </p:oleObj>
                </mc:Fallback>
              </mc:AlternateContent>
            </a:graphicData>
          </a:graphic>
        </p:graphicFrame>
        <p:graphicFrame>
          <p:nvGraphicFramePr>
            <p:cNvPr id="3" name="Object 2"/>
            <p:cNvGraphicFramePr>
              <a:graphicFrameLocks noChangeAspect="1"/>
            </p:cNvGraphicFramePr>
            <p:nvPr>
              <p:extLst/>
            </p:nvPr>
          </p:nvGraphicFramePr>
          <p:xfrm>
            <a:off x="4248150" y="2952750"/>
            <a:ext cx="704850" cy="2152650"/>
          </p:xfrm>
          <a:graphic>
            <a:graphicData uri="http://schemas.openxmlformats.org/presentationml/2006/ole">
              <mc:AlternateContent xmlns:mc="http://schemas.openxmlformats.org/markup-compatibility/2006">
                <mc:Choice xmlns:v="urn:schemas-microsoft-com:vml" Requires="v">
                  <p:oleObj spid="_x0000_s9630" name="Worksheet" r:id="rId18" imgW="704816" imgH="2152720" progId="Excel.Sheet.12">
                    <p:embed/>
                  </p:oleObj>
                </mc:Choice>
                <mc:Fallback>
                  <p:oleObj name="Worksheet" r:id="rId18" imgW="704816" imgH="2152720" progId="Excel.Sheet.12">
                    <p:embed/>
                    <p:pic>
                      <p:nvPicPr>
                        <p:cNvPr id="0" name=""/>
                        <p:cNvPicPr/>
                        <p:nvPr/>
                      </p:nvPicPr>
                      <p:blipFill>
                        <a:blip r:embed="rId19"/>
                        <a:stretch>
                          <a:fillRect/>
                        </a:stretch>
                      </p:blipFill>
                      <p:spPr>
                        <a:xfrm>
                          <a:off x="4248150" y="2952750"/>
                          <a:ext cx="704850" cy="2152650"/>
                        </a:xfrm>
                        <a:prstGeom prst="rect">
                          <a:avLst/>
                        </a:prstGeom>
                      </p:spPr>
                    </p:pic>
                  </p:oleObj>
                </mc:Fallback>
              </mc:AlternateContent>
            </a:graphicData>
          </a:graphic>
        </p:graphicFrame>
      </p:grpSp>
      <p:graphicFrame>
        <p:nvGraphicFramePr>
          <p:cNvPr id="5" name="Object 4"/>
          <p:cNvGraphicFramePr>
            <a:graphicFrameLocks noChangeAspect="1"/>
          </p:cNvGraphicFramePr>
          <p:nvPr>
            <p:extLst/>
          </p:nvPr>
        </p:nvGraphicFramePr>
        <p:xfrm>
          <a:off x="5120923" y="3124200"/>
          <a:ext cx="639945" cy="1981200"/>
        </p:xfrm>
        <a:graphic>
          <a:graphicData uri="http://schemas.openxmlformats.org/presentationml/2006/ole">
            <mc:AlternateContent xmlns:mc="http://schemas.openxmlformats.org/markup-compatibility/2006">
              <mc:Choice xmlns:v="urn:schemas-microsoft-com:vml" Requires="v">
                <p:oleObj spid="_x0000_s9631" name="Worksheet" r:id="rId20" imgW="695368" imgH="2152720" progId="Excel.Sheet.12">
                  <p:embed/>
                </p:oleObj>
              </mc:Choice>
              <mc:Fallback>
                <p:oleObj name="Worksheet" r:id="rId20" imgW="695368" imgH="2152720" progId="Excel.Sheet.12">
                  <p:embed/>
                  <p:pic>
                    <p:nvPicPr>
                      <p:cNvPr id="0" name=""/>
                      <p:cNvPicPr/>
                      <p:nvPr/>
                    </p:nvPicPr>
                    <p:blipFill>
                      <a:blip r:embed="rId21"/>
                      <a:stretch>
                        <a:fillRect/>
                      </a:stretch>
                    </p:blipFill>
                    <p:spPr>
                      <a:xfrm>
                        <a:off x="5120923" y="3124200"/>
                        <a:ext cx="639945" cy="1981200"/>
                      </a:xfrm>
                      <a:prstGeom prst="rect">
                        <a:avLst/>
                      </a:prstGeom>
                    </p:spPr>
                  </p:pic>
                </p:oleObj>
              </mc:Fallback>
            </mc:AlternateContent>
          </a:graphicData>
        </a:graphic>
      </p:graphicFrame>
    </p:spTree>
    <p:extLst>
      <p:ext uri="{BB962C8B-B14F-4D97-AF65-F5344CB8AC3E}">
        <p14:creationId xmlns:p14="http://schemas.microsoft.com/office/powerpoint/2010/main" val="33259483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dissolv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dissolve">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dissolv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dissolv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dissolve">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dissolve">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dissolve">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ssolve">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838200"/>
            <a:ext cx="9144001" cy="5638800"/>
          </a:xfrm>
        </p:spPr>
        <p:txBody>
          <a:bodyPr/>
          <a:lstStyle/>
          <a:p>
            <a:pPr marL="0" indent="0">
              <a:spcBef>
                <a:spcPts val="0"/>
              </a:spcBef>
              <a:spcAft>
                <a:spcPts val="500"/>
              </a:spcAft>
              <a:buNone/>
            </a:pPr>
            <a:r>
              <a:rPr lang="en-US" dirty="0" smtClean="0"/>
              <a:t>The </a:t>
            </a:r>
            <a:r>
              <a:rPr lang="en-US" dirty="0"/>
              <a:t>theoretical unit loads for an aggregate policy </a:t>
            </a:r>
            <a:r>
              <a:rPr lang="en-US" dirty="0" smtClean="0"/>
              <a:t>(combination </a:t>
            </a:r>
            <a:r>
              <a:rPr lang="en-US" dirty="0"/>
              <a:t>of all policies) </a:t>
            </a:r>
            <a:r>
              <a:rPr lang="en-US" dirty="0" smtClean="0"/>
              <a:t>in a law </a:t>
            </a:r>
            <a:r>
              <a:rPr lang="en-US" dirty="0"/>
              <a:t>firm </a:t>
            </a:r>
            <a:r>
              <a:rPr lang="en-US" dirty="0" smtClean="0"/>
              <a:t>are: </a:t>
            </a:r>
            <a:r>
              <a:rPr lang="en-US" dirty="0">
                <a:solidFill>
                  <a:srgbClr val="FF0000"/>
                </a:solidFill>
              </a:rPr>
              <a:t>4 hours </a:t>
            </a:r>
            <a:r>
              <a:rPr lang="en-US" dirty="0"/>
              <a:t>of Resource 1, </a:t>
            </a:r>
            <a:r>
              <a:rPr lang="en-US" dirty="0">
                <a:solidFill>
                  <a:srgbClr val="FF0000"/>
                </a:solidFill>
              </a:rPr>
              <a:t>3 hours</a:t>
            </a:r>
            <a:r>
              <a:rPr lang="en-US" dirty="0"/>
              <a:t> of Resource 2, and </a:t>
            </a:r>
            <a:r>
              <a:rPr lang="en-US" dirty="0">
                <a:solidFill>
                  <a:srgbClr val="FF0000"/>
                </a:solidFill>
              </a:rPr>
              <a:t>2 hours</a:t>
            </a:r>
            <a:r>
              <a:rPr lang="en-US" dirty="0"/>
              <a:t> of Resource 3. Capacity waste factor for resources 1 to 3 is </a:t>
            </a:r>
            <a:r>
              <a:rPr lang="en-US" dirty="0">
                <a:solidFill>
                  <a:srgbClr val="FF0000"/>
                </a:solidFill>
              </a:rPr>
              <a:t>0.3</a:t>
            </a:r>
            <a:r>
              <a:rPr lang="en-US" dirty="0"/>
              <a:t>, </a:t>
            </a:r>
            <a:r>
              <a:rPr lang="en-US" dirty="0">
                <a:solidFill>
                  <a:srgbClr val="FF0000"/>
                </a:solidFill>
              </a:rPr>
              <a:t>0.1</a:t>
            </a:r>
            <a:r>
              <a:rPr lang="en-US" dirty="0"/>
              <a:t>, and </a:t>
            </a:r>
            <a:r>
              <a:rPr lang="en-US" dirty="0">
                <a:solidFill>
                  <a:srgbClr val="FF0000"/>
                </a:solidFill>
              </a:rPr>
              <a:t>0.3</a:t>
            </a:r>
            <a:r>
              <a:rPr lang="en-US" dirty="0"/>
              <a:t>, respectively. Utilization of the bottleneck resource is 0.8. There are 8 working hours per day. </a:t>
            </a:r>
          </a:p>
          <a:p>
            <a:pPr marL="0" indent="0">
              <a:spcBef>
                <a:spcPts val="0"/>
              </a:spcBef>
              <a:spcAft>
                <a:spcPts val="500"/>
              </a:spcAft>
              <a:buNone/>
            </a:pPr>
            <a:r>
              <a:rPr lang="en-US" dirty="0" smtClean="0"/>
              <a:t>1. Compute </a:t>
            </a:r>
            <a:r>
              <a:rPr lang="en-US" dirty="0"/>
              <a:t>the VERY theoretical flow time for an aggregate product</a:t>
            </a:r>
            <a:r>
              <a:rPr lang="en-US" dirty="0" smtClean="0"/>
              <a:t>. </a:t>
            </a:r>
          </a:p>
          <a:p>
            <a:pPr marL="0" indent="0">
              <a:spcBef>
                <a:spcPts val="0"/>
              </a:spcBef>
              <a:spcAft>
                <a:spcPts val="500"/>
              </a:spcAft>
              <a:buNone/>
            </a:pPr>
            <a:r>
              <a:rPr lang="en-US" dirty="0" smtClean="0"/>
              <a:t>4+3+2 </a:t>
            </a:r>
            <a:r>
              <a:rPr lang="en-US" dirty="0"/>
              <a:t>= 9 hours</a:t>
            </a:r>
          </a:p>
          <a:p>
            <a:pPr marL="457200" indent="-457200">
              <a:spcBef>
                <a:spcPts val="0"/>
              </a:spcBef>
              <a:spcAft>
                <a:spcPts val="500"/>
              </a:spcAft>
              <a:buNone/>
            </a:pPr>
            <a:r>
              <a:rPr lang="en-US" dirty="0" smtClean="0"/>
              <a:t>2</a:t>
            </a:r>
            <a:r>
              <a:rPr lang="en-US" dirty="0"/>
              <a:t>. Compute the theoretical flow time for an aggregate </a:t>
            </a:r>
            <a:r>
              <a:rPr lang="en-US" dirty="0" smtClean="0"/>
              <a:t>product.</a:t>
            </a:r>
          </a:p>
          <a:p>
            <a:pPr marL="457200" indent="-457200">
              <a:spcBef>
                <a:spcPts val="0"/>
              </a:spcBef>
              <a:spcAft>
                <a:spcPts val="500"/>
              </a:spcAft>
              <a:buNone/>
            </a:pPr>
            <a:r>
              <a:rPr lang="en-US" dirty="0" smtClean="0"/>
              <a:t>4/(1-0.3) + 3/(1-0.1)  +2/(1-0.3) =  4/0.7+3/0.9+2/0.7 </a:t>
            </a:r>
          </a:p>
          <a:p>
            <a:pPr marL="457200" indent="-457200">
              <a:spcBef>
                <a:spcPts val="0"/>
              </a:spcBef>
              <a:spcAft>
                <a:spcPts val="500"/>
              </a:spcAft>
              <a:buNone/>
            </a:pPr>
            <a:r>
              <a:rPr lang="en-US" dirty="0" smtClean="0"/>
              <a:t>= 5.71+3.33+ 2.86 = 11.9 </a:t>
            </a:r>
          </a:p>
          <a:p>
            <a:pPr marL="457200" indent="-457200">
              <a:spcBef>
                <a:spcPts val="0"/>
              </a:spcBef>
              <a:spcAft>
                <a:spcPts val="500"/>
              </a:spcAft>
              <a:buNone/>
            </a:pPr>
            <a:r>
              <a:rPr lang="en-US" dirty="0" smtClean="0"/>
              <a:t>What is the average CWF</a:t>
            </a:r>
          </a:p>
          <a:p>
            <a:pPr marL="457200" indent="-457200">
              <a:spcBef>
                <a:spcPts val="0"/>
              </a:spcBef>
              <a:spcAft>
                <a:spcPts val="500"/>
              </a:spcAft>
              <a:buNone/>
            </a:pPr>
            <a:r>
              <a:rPr lang="en-US" dirty="0" smtClean="0"/>
              <a:t>UL(1-CWF) = ThUL</a:t>
            </a:r>
          </a:p>
          <a:p>
            <a:pPr marL="457200" indent="-457200">
              <a:spcBef>
                <a:spcPts val="0"/>
              </a:spcBef>
              <a:spcAft>
                <a:spcPts val="500"/>
              </a:spcAft>
              <a:buNone/>
            </a:pPr>
            <a:r>
              <a:rPr lang="en-US" dirty="0" smtClean="0"/>
              <a:t>11.9(1-CWF) = 9 </a:t>
            </a:r>
            <a:r>
              <a:rPr lang="en-US" dirty="0" smtClean="0">
                <a:sym typeface="Wingdings" panose="05000000000000000000" pitchFamily="2" charset="2"/>
              </a:rPr>
              <a:t> 11.9-9 = 11.9CWF  CWF = 0.24</a:t>
            </a:r>
            <a:endParaRPr lang="en-US" dirty="0" smtClean="0"/>
          </a:p>
          <a:p>
            <a:pPr marL="457200" indent="-457200">
              <a:buNone/>
            </a:pPr>
            <a:endParaRPr lang="en-US" dirty="0"/>
          </a:p>
        </p:txBody>
      </p:sp>
      <p:sp>
        <p:nvSpPr>
          <p:cNvPr id="3" name="Title 2"/>
          <p:cNvSpPr>
            <a:spLocks noGrp="1"/>
          </p:cNvSpPr>
          <p:nvPr>
            <p:ph type="title"/>
          </p:nvPr>
        </p:nvSpPr>
        <p:spPr/>
        <p:txBody>
          <a:bodyPr/>
          <a:lstStyle/>
          <a:p>
            <a:r>
              <a:rPr lang="en-US" dirty="0" smtClean="0"/>
              <a:t>A Second Example on Throughput Part 2a</a:t>
            </a:r>
            <a:endParaRPr lang="en-US" dirty="0"/>
          </a:p>
        </p:txBody>
      </p:sp>
    </p:spTree>
    <p:extLst>
      <p:ext uri="{BB962C8B-B14F-4D97-AF65-F5344CB8AC3E}">
        <p14:creationId xmlns:p14="http://schemas.microsoft.com/office/powerpoint/2010/main" val="2938926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372600" cy="5638800"/>
          </a:xfrm>
        </p:spPr>
        <p:txBody>
          <a:bodyPr/>
          <a:lstStyle/>
          <a:p>
            <a:pPr marL="457200" indent="-457200">
              <a:buNone/>
            </a:pPr>
            <a:r>
              <a:rPr lang="en-US" dirty="0" smtClean="0"/>
              <a:t>3. Compute </a:t>
            </a:r>
            <a:r>
              <a:rPr lang="en-US" dirty="0"/>
              <a:t>the daily theoretical capacity of the process</a:t>
            </a:r>
            <a:r>
              <a:rPr lang="en-US" dirty="0" smtClean="0"/>
              <a:t>.</a:t>
            </a:r>
          </a:p>
          <a:p>
            <a:pPr marL="457200" indent="-457200">
              <a:buNone/>
            </a:pPr>
            <a:r>
              <a:rPr lang="en-US" dirty="0" smtClean="0"/>
              <a:t>Min(1/4,1/3,1/2</a:t>
            </a:r>
            <a:r>
              <a:rPr lang="en-US" dirty="0"/>
              <a:t>) = 1/4 per hour </a:t>
            </a:r>
            <a:endParaRPr lang="en-US" dirty="0" smtClean="0"/>
          </a:p>
          <a:p>
            <a:pPr marL="457200" indent="-457200">
              <a:buNone/>
            </a:pPr>
            <a:r>
              <a:rPr lang="en-US" dirty="0" smtClean="0"/>
              <a:t>8(1/4) = </a:t>
            </a:r>
            <a:r>
              <a:rPr lang="en-US" dirty="0"/>
              <a:t>2 per </a:t>
            </a:r>
            <a:r>
              <a:rPr lang="en-US" dirty="0" smtClean="0"/>
              <a:t>day </a:t>
            </a:r>
            <a:endParaRPr lang="en-US" dirty="0"/>
          </a:p>
          <a:p>
            <a:pPr marL="0" indent="0">
              <a:buNone/>
            </a:pPr>
            <a:r>
              <a:rPr lang="en-US" dirty="0" smtClean="0"/>
              <a:t>4. Compute </a:t>
            </a:r>
            <a:r>
              <a:rPr lang="en-US" dirty="0"/>
              <a:t>the daily capacity of the </a:t>
            </a:r>
            <a:r>
              <a:rPr lang="en-US" dirty="0" smtClean="0"/>
              <a:t>process.</a:t>
            </a:r>
            <a:endParaRPr lang="en-US" dirty="0"/>
          </a:p>
          <a:p>
            <a:pPr marL="0" indent="0">
              <a:buNone/>
            </a:pPr>
            <a:r>
              <a:rPr lang="en-US" dirty="0" smtClean="0"/>
              <a:t>Min(</a:t>
            </a:r>
            <a:r>
              <a:rPr lang="en-US" dirty="0" smtClean="0">
                <a:solidFill>
                  <a:srgbClr val="FF0000"/>
                </a:solidFill>
              </a:rPr>
              <a:t>1/5.71</a:t>
            </a:r>
            <a:r>
              <a:rPr lang="en-US" dirty="0" smtClean="0"/>
              <a:t>,1/3.33,1/2.86) = Min(0.175, 0.3, 0.35) = </a:t>
            </a:r>
            <a:r>
              <a:rPr lang="en-US" dirty="0" smtClean="0">
                <a:solidFill>
                  <a:srgbClr val="FF0000"/>
                </a:solidFill>
                <a:sym typeface="Wingdings" panose="05000000000000000000" pitchFamily="2" charset="2"/>
              </a:rPr>
              <a:t>0.175</a:t>
            </a:r>
            <a:r>
              <a:rPr lang="en-US" dirty="0" smtClean="0">
                <a:sym typeface="Wingdings" panose="05000000000000000000" pitchFamily="2" charset="2"/>
              </a:rPr>
              <a:t> </a:t>
            </a:r>
            <a:r>
              <a:rPr lang="en-US" dirty="0" smtClean="0">
                <a:sym typeface="Wingdings" panose="05000000000000000000" pitchFamily="2" charset="2"/>
              </a:rPr>
              <a:t>/hr.</a:t>
            </a:r>
            <a:r>
              <a:rPr lang="en-US" dirty="0" smtClean="0"/>
              <a:t>  </a:t>
            </a:r>
            <a:endParaRPr lang="en-US" dirty="0" smtClean="0"/>
          </a:p>
          <a:p>
            <a:pPr marL="0" indent="0">
              <a:buNone/>
            </a:pPr>
            <a:r>
              <a:rPr lang="en-US" dirty="0" smtClean="0"/>
              <a:t>Min[1/(4/0.7),1/(3/0.9), 1/(2/0.7)]=Min(</a:t>
            </a:r>
            <a:r>
              <a:rPr lang="en-US" dirty="0" smtClean="0">
                <a:solidFill>
                  <a:srgbClr val="FF0000"/>
                </a:solidFill>
              </a:rPr>
              <a:t>0.7/4</a:t>
            </a:r>
            <a:r>
              <a:rPr lang="en-US" dirty="0" smtClean="0"/>
              <a:t>,0.9/3,0.7/2) </a:t>
            </a:r>
            <a:r>
              <a:rPr lang="en-US" dirty="0"/>
              <a:t>= </a:t>
            </a:r>
            <a:r>
              <a:rPr lang="en-US" dirty="0">
                <a:solidFill>
                  <a:srgbClr val="FF0000"/>
                </a:solidFill>
                <a:sym typeface="Wingdings" panose="05000000000000000000" pitchFamily="2" charset="2"/>
              </a:rPr>
              <a:t>0.175</a:t>
            </a:r>
            <a:r>
              <a:rPr lang="en-US" dirty="0">
                <a:sym typeface="Wingdings" panose="05000000000000000000" pitchFamily="2" charset="2"/>
              </a:rPr>
              <a:t> </a:t>
            </a:r>
            <a:r>
              <a:rPr lang="en-US" dirty="0" smtClean="0">
                <a:sym typeface="Wingdings" panose="05000000000000000000" pitchFamily="2" charset="2"/>
              </a:rPr>
              <a:t>/hr.</a:t>
            </a:r>
            <a:r>
              <a:rPr lang="en-US" dirty="0" smtClean="0"/>
              <a:t>  </a:t>
            </a:r>
            <a:r>
              <a:rPr lang="en-US" dirty="0" smtClean="0"/>
              <a:t>or 8(0.175)= 1.4  per day</a:t>
            </a:r>
            <a:endParaRPr lang="en-US" dirty="0"/>
          </a:p>
          <a:p>
            <a:pPr marL="0" indent="0">
              <a:buNone/>
            </a:pPr>
            <a:r>
              <a:rPr lang="en-US" dirty="0" smtClean="0"/>
              <a:t>5. </a:t>
            </a:r>
            <a:r>
              <a:rPr lang="en-US" dirty="0"/>
              <a:t>Compute the cycle time. </a:t>
            </a:r>
            <a:endParaRPr lang="en-US" dirty="0" smtClean="0"/>
          </a:p>
          <a:p>
            <a:pPr marL="0" indent="0">
              <a:buNone/>
            </a:pPr>
            <a:r>
              <a:rPr lang="en-US" dirty="0" smtClean="0"/>
              <a:t>1/1.4  = </a:t>
            </a:r>
            <a:r>
              <a:rPr lang="en-US" dirty="0"/>
              <a:t>0.7143 day or </a:t>
            </a:r>
            <a:r>
              <a:rPr lang="en-US" dirty="0" smtClean="0"/>
              <a:t>8(0.7143) = 5.71  hour OR  </a:t>
            </a:r>
          </a:p>
          <a:p>
            <a:pPr marL="0" indent="0">
              <a:buNone/>
            </a:pPr>
            <a:r>
              <a:rPr lang="en-US" dirty="0" smtClean="0"/>
              <a:t>1/0.175  = </a:t>
            </a:r>
            <a:r>
              <a:rPr lang="en-US" dirty="0"/>
              <a:t>5.71  </a:t>
            </a:r>
            <a:r>
              <a:rPr lang="en-US" dirty="0" smtClean="0"/>
              <a:t>hour OR </a:t>
            </a:r>
          </a:p>
          <a:p>
            <a:pPr marL="0" indent="0">
              <a:buNone/>
            </a:pPr>
            <a:r>
              <a:rPr lang="en-US" dirty="0" smtClean="0"/>
              <a:t>1/(1/5.71) = 5.71  hour</a:t>
            </a:r>
          </a:p>
          <a:p>
            <a:pPr marL="0" indent="0">
              <a:buNone/>
            </a:pPr>
            <a:r>
              <a:rPr lang="en-US" dirty="0" smtClean="0"/>
              <a:t>6</a:t>
            </a:r>
            <a:r>
              <a:rPr lang="en-US" dirty="0"/>
              <a:t>. Compute the throughput per </a:t>
            </a:r>
            <a:r>
              <a:rPr lang="en-US" dirty="0" smtClean="0"/>
              <a:t>day if process utilization is 80%. </a:t>
            </a:r>
          </a:p>
          <a:p>
            <a:pPr marL="0" indent="0">
              <a:buNone/>
            </a:pPr>
            <a:r>
              <a:rPr lang="en-US" dirty="0" smtClean="0"/>
              <a:t>Capacity = 1.4 per day U=0.8</a:t>
            </a:r>
          </a:p>
        </p:txBody>
      </p:sp>
      <p:sp>
        <p:nvSpPr>
          <p:cNvPr id="3" name="Title 2"/>
          <p:cNvSpPr>
            <a:spLocks noGrp="1"/>
          </p:cNvSpPr>
          <p:nvPr>
            <p:ph type="title"/>
          </p:nvPr>
        </p:nvSpPr>
        <p:spPr/>
        <p:txBody>
          <a:bodyPr/>
          <a:lstStyle/>
          <a:p>
            <a:r>
              <a:rPr lang="en-US" dirty="0"/>
              <a:t>A Second Example on Throughput Part 2a</a:t>
            </a:r>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4954304" y="5759307"/>
              <a:ext cx="360" cy="360"/>
            </p14:xfrm>
          </p:contentPart>
        </mc:Choice>
        <mc:Fallback xmlns="">
          <p:pic>
            <p:nvPicPr>
              <p:cNvPr id="5" name="Ink 4"/>
              <p:cNvPicPr/>
              <p:nvPr/>
            </p:nvPicPr>
            <p:blipFill>
              <a:blip r:embed="rId3"/>
              <a:stretch>
                <a:fillRect/>
              </a:stretch>
            </p:blipFill>
            <p:spPr>
              <a:xfrm>
                <a:off x="4942424" y="5747427"/>
                <a:ext cx="24120" cy="24120"/>
              </a:xfrm>
              <a:prstGeom prst="rect">
                <a:avLst/>
              </a:prstGeom>
            </p:spPr>
          </p:pic>
        </mc:Fallback>
      </mc:AlternateContent>
    </p:spTree>
    <p:extLst>
      <p:ext uri="{BB962C8B-B14F-4D97-AF65-F5344CB8AC3E}">
        <p14:creationId xmlns:p14="http://schemas.microsoft.com/office/powerpoint/2010/main" val="40153373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ssolv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dissolve">
                                      <p:cBhvr>
                                        <p:cTn id="6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U = </a:t>
            </a:r>
            <a:r>
              <a:rPr lang="en-US" dirty="0" smtClean="0"/>
              <a:t>Throughput/Capacity</a:t>
            </a:r>
          </a:p>
          <a:p>
            <a:pPr marL="0" indent="0">
              <a:buNone/>
            </a:pPr>
            <a:r>
              <a:rPr lang="en-US" dirty="0" smtClean="0">
                <a:sym typeface="Wingdings" panose="05000000000000000000" pitchFamily="2" charset="2"/>
              </a:rPr>
              <a:t>0.8 </a:t>
            </a:r>
            <a:r>
              <a:rPr lang="en-US" dirty="0"/>
              <a:t>=  R/1.4  </a:t>
            </a:r>
            <a:endParaRPr lang="en-US" dirty="0" smtClean="0"/>
          </a:p>
          <a:p>
            <a:pPr marL="0" indent="0">
              <a:buNone/>
            </a:pPr>
            <a:r>
              <a:rPr lang="en-US" dirty="0" smtClean="0">
                <a:sym typeface="Wingdings" panose="05000000000000000000" pitchFamily="2" charset="2"/>
              </a:rPr>
              <a:t>Throughput </a:t>
            </a:r>
            <a:r>
              <a:rPr lang="en-US" dirty="0">
                <a:sym typeface="Wingdings" panose="05000000000000000000" pitchFamily="2" charset="2"/>
              </a:rPr>
              <a:t>= 1.12 per day</a:t>
            </a:r>
            <a:endParaRPr lang="en-US" dirty="0"/>
          </a:p>
          <a:p>
            <a:pPr marL="0" indent="0">
              <a:buNone/>
            </a:pPr>
            <a:r>
              <a:rPr lang="en-US" dirty="0"/>
              <a:t>7. Compute the takt time.</a:t>
            </a:r>
          </a:p>
          <a:p>
            <a:pPr marL="0" indent="0">
              <a:buNone/>
            </a:pPr>
            <a:r>
              <a:rPr lang="en-US" dirty="0" smtClean="0"/>
              <a:t>1/1.12  = 0.893 day OR 8(0.893) </a:t>
            </a:r>
            <a:r>
              <a:rPr lang="en-US" dirty="0"/>
              <a:t>= 7.14 hours </a:t>
            </a:r>
          </a:p>
          <a:p>
            <a:pPr marL="0" indent="0">
              <a:buNone/>
            </a:pPr>
            <a:r>
              <a:rPr lang="en-US" dirty="0"/>
              <a:t>8. Compute the utilization of the most utilized resource.</a:t>
            </a:r>
          </a:p>
          <a:p>
            <a:pPr marL="0" indent="0">
              <a:buNone/>
            </a:pPr>
            <a:r>
              <a:rPr lang="en-US" dirty="0"/>
              <a:t>The problem has already said that the utilization </a:t>
            </a:r>
            <a:r>
              <a:rPr lang="en-US" dirty="0" smtClean="0"/>
              <a:t>of the process is 0.8. That is the utilization of the most utilized resource. That is utilization of the bottleneck. </a:t>
            </a:r>
            <a:endParaRPr lang="en-US" dirty="0"/>
          </a:p>
          <a:p>
            <a:pPr marL="0" indent="0">
              <a:buNone/>
            </a:pPr>
            <a:r>
              <a:rPr lang="en-US" dirty="0" smtClean="0"/>
              <a:t>9</a:t>
            </a:r>
            <a:r>
              <a:rPr lang="en-US" dirty="0"/>
              <a:t>. Compute the utilization of the least utilized resource. </a:t>
            </a:r>
            <a:endParaRPr lang="en-US" dirty="0" smtClean="0"/>
          </a:p>
          <a:p>
            <a:pPr marL="0" indent="0">
              <a:buNone/>
            </a:pPr>
            <a:r>
              <a:rPr lang="en-US" dirty="0" smtClean="0"/>
              <a:t>The </a:t>
            </a:r>
            <a:r>
              <a:rPr lang="en-US" dirty="0"/>
              <a:t>three resources have capacity of 0.175, 0.3, </a:t>
            </a:r>
            <a:r>
              <a:rPr lang="en-US" dirty="0" smtClean="0"/>
              <a:t>0.35  per </a:t>
            </a:r>
            <a:r>
              <a:rPr lang="en-US" dirty="0"/>
              <a:t>hour OR  </a:t>
            </a:r>
            <a:r>
              <a:rPr lang="en-US" dirty="0" smtClean="0"/>
              <a:t> </a:t>
            </a:r>
            <a:r>
              <a:rPr lang="en-US" dirty="0"/>
              <a:t>1.4, 2.4, </a:t>
            </a:r>
            <a:r>
              <a:rPr lang="en-US" dirty="0" smtClean="0"/>
              <a:t>2.8 </a:t>
            </a:r>
            <a:r>
              <a:rPr lang="en-US" dirty="0"/>
              <a:t>per day</a:t>
            </a:r>
            <a:r>
              <a:rPr lang="en-US" dirty="0" smtClean="0"/>
              <a:t>.</a:t>
            </a:r>
            <a:endParaRPr lang="en-US" dirty="0"/>
          </a:p>
        </p:txBody>
      </p:sp>
      <p:sp>
        <p:nvSpPr>
          <p:cNvPr id="3" name="Title 2"/>
          <p:cNvSpPr>
            <a:spLocks noGrp="1"/>
          </p:cNvSpPr>
          <p:nvPr>
            <p:ph type="title"/>
          </p:nvPr>
        </p:nvSpPr>
        <p:spPr/>
        <p:txBody>
          <a:bodyPr/>
          <a:lstStyle/>
          <a:p>
            <a:r>
              <a:rPr lang="en-US" dirty="0"/>
              <a:t>A Second Example on Throughput Part 2a</a:t>
            </a:r>
          </a:p>
        </p:txBody>
      </p:sp>
    </p:spTree>
    <p:extLst>
      <p:ext uri="{BB962C8B-B14F-4D97-AF65-F5344CB8AC3E}">
        <p14:creationId xmlns:p14="http://schemas.microsoft.com/office/powerpoint/2010/main" val="16760100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9067800" cy="5105400"/>
          </a:xfrm>
        </p:spPr>
        <p:txBody>
          <a:bodyPr/>
          <a:lstStyle/>
          <a:p>
            <a:pPr marL="0" indent="0">
              <a:buNone/>
            </a:pPr>
            <a:r>
              <a:rPr lang="en-US" dirty="0" smtClean="0">
                <a:solidFill>
                  <a:schemeClr val="tx1"/>
                </a:solidFill>
                <a:latin typeface="Book Antiqua" pitchFamily="18" charset="0"/>
              </a:rPr>
              <a:t>Example:  The average arrival rate to a </a:t>
            </a:r>
            <a:r>
              <a:rPr lang="en-US" dirty="0" smtClean="0">
                <a:solidFill>
                  <a:schemeClr val="tx1"/>
                </a:solidFill>
                <a:latin typeface="Book Antiqua" pitchFamily="18" charset="0"/>
              </a:rPr>
              <a:t>store </a:t>
            </a:r>
            <a:r>
              <a:rPr lang="en-US" dirty="0" smtClean="0">
                <a:solidFill>
                  <a:schemeClr val="tx1"/>
                </a:solidFill>
                <a:latin typeface="Book Antiqua" pitchFamily="18" charset="0"/>
              </a:rPr>
              <a:t>is 6 customers per hour. The average service time is 5 min per customer. </a:t>
            </a:r>
          </a:p>
          <a:p>
            <a:pPr lvl="1">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1</a:t>
            </a:r>
            <a:endParaRPr lang="en-US" dirty="0"/>
          </a:p>
        </p:txBody>
      </p:sp>
      <p:sp>
        <p:nvSpPr>
          <p:cNvPr id="4" name="Content Placeholder 1"/>
          <p:cNvSpPr txBox="1">
            <a:spLocks/>
          </p:cNvSpPr>
          <p:nvPr/>
        </p:nvSpPr>
        <p:spPr bwMode="auto">
          <a:xfrm>
            <a:off x="29029" y="1919514"/>
            <a:ext cx="89154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r>
              <a:rPr lang="en-US" dirty="0" smtClean="0">
                <a:solidFill>
                  <a:schemeClr val="tx1"/>
                </a:solidFill>
                <a:latin typeface="Book Antiqua" pitchFamily="18" charset="0"/>
              </a:rPr>
              <a:t>R = 6 customers per hour</a:t>
            </a:r>
          </a:p>
          <a:p>
            <a:pPr>
              <a:buFont typeface="Wingdings" pitchFamily="2" charset="2"/>
              <a:buNone/>
            </a:pPr>
            <a:r>
              <a:rPr lang="en-US" dirty="0" smtClean="0">
                <a:solidFill>
                  <a:schemeClr val="tx1"/>
                </a:solidFill>
                <a:latin typeface="Book Antiqua" pitchFamily="18" charset="0"/>
              </a:rPr>
              <a:t>Rp =1/5 customer per minute, or 60(1/5) = 12/hour </a:t>
            </a:r>
          </a:p>
          <a:p>
            <a:pPr>
              <a:buFont typeface="Wingdings" pitchFamily="2" charset="2"/>
              <a:buNone/>
            </a:pPr>
            <a:r>
              <a:rPr lang="en-US" dirty="0" smtClean="0">
                <a:solidFill>
                  <a:schemeClr val="tx1"/>
                </a:solidFill>
                <a:latin typeface="Book Antiqua" pitchFamily="18" charset="0"/>
              </a:rPr>
              <a:t>U= R/Rp = 6/12 = 0.5</a:t>
            </a:r>
          </a:p>
        </p:txBody>
      </p:sp>
      <p:sp>
        <p:nvSpPr>
          <p:cNvPr id="5" name="Content Placeholder 1"/>
          <p:cNvSpPr txBox="1">
            <a:spLocks/>
          </p:cNvSpPr>
          <p:nvPr/>
        </p:nvSpPr>
        <p:spPr bwMode="auto">
          <a:xfrm>
            <a:off x="0" y="3352800"/>
            <a:ext cx="8915400"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112" charset="-128"/>
              </a:rPr>
              <a:t>a) How long </a:t>
            </a:r>
            <a:r>
              <a:rPr lang="en-US" sz="2400" kern="0" dirty="0" smtClean="0">
                <a:latin typeface="Book Antiqua" pitchFamily="18" charset="0"/>
                <a:ea typeface="ＭＳ Ｐゴシック" pitchFamily="-112" charset="-128"/>
              </a:rPr>
              <a:t>does a</a:t>
            </a:r>
            <a:r>
              <a:rPr kumimoji="0" lang="en-US" sz="2400" b="0" i="0" u="none" strike="noStrike" kern="0" cap="none" spc="0" normalizeH="0" baseline="0" noProof="0" dirty="0" smtClean="0">
                <a:ln>
                  <a:noFill/>
                </a:ln>
                <a:effectLst/>
                <a:uLnTx/>
                <a:uFillTx/>
                <a:latin typeface="Book Antiqua" pitchFamily="18" charset="0"/>
                <a:ea typeface="ＭＳ Ｐゴシック" pitchFamily="-112" charset="-128"/>
              </a:rPr>
              <a:t> customer stay in the processor (with the server)?</a:t>
            </a:r>
          </a:p>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112" charset="-128"/>
              </a:rPr>
              <a:t>Tp = 5 minutes</a:t>
            </a:r>
          </a:p>
          <a:p>
            <a:pPr marL="457200" lvl="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b) On average how many customers are </a:t>
            </a:r>
            <a:r>
              <a:rPr lang="en-US" sz="2400" kern="0" dirty="0" smtClean="0">
                <a:latin typeface="Book Antiqua" pitchFamily="18" charset="0"/>
                <a:ea typeface="ＭＳ Ｐゴシック" pitchFamily="-112" charset="-128"/>
              </a:rPr>
              <a:t>there</a:t>
            </a:r>
            <a:r>
              <a:rPr lang="en-US" sz="2400" kern="0" dirty="0" smtClean="0">
                <a:latin typeface="Book Antiqua" pitchFamily="18" charset="0"/>
                <a:ea typeface="ＭＳ Ｐゴシック" pitchFamily="-65" charset="-128"/>
                <a:cs typeface="MS Reference Sans Serif" pitchFamily="34" charset="0"/>
              </a:rPr>
              <a:t> with the server?</a:t>
            </a:r>
          </a:p>
          <a:p>
            <a:pPr marL="457200" lvl="0" indent="-457200" eaLnBrk="1" hangingPunct="1">
              <a:spcBef>
                <a:spcPct val="20000"/>
              </a:spcBef>
              <a:spcAft>
                <a:spcPts val="600"/>
              </a:spcAft>
              <a:buSzPct val="75000"/>
            </a:pPr>
            <a:r>
              <a:rPr lang="en-US" sz="2400" b="1" kern="0" dirty="0" smtClean="0">
                <a:solidFill>
                  <a:srgbClr val="A80000"/>
                </a:solidFill>
                <a:latin typeface="Book Antiqua" pitchFamily="18" charset="0"/>
                <a:ea typeface="ＭＳ Ｐゴシック" pitchFamily="-65" charset="-128"/>
                <a:cs typeface="MS Reference Sans Serif" pitchFamily="34" charset="0"/>
              </a:rPr>
              <a:t>R</a:t>
            </a:r>
            <a:r>
              <a:rPr lang="en-US" sz="2400" kern="0" dirty="0" smtClean="0">
                <a:latin typeface="Book Antiqua" pitchFamily="18" charset="0"/>
                <a:ea typeface="ＭＳ Ｐゴシック" pitchFamily="-65" charset="-128"/>
                <a:cs typeface="MS Reference Sans Serif" pitchFamily="34" charset="0"/>
              </a:rPr>
              <a:t>Tp = Ip </a:t>
            </a:r>
            <a:r>
              <a:rPr lang="en-US" sz="2400" kern="0" dirty="0" smtClean="0">
                <a:latin typeface="Book Antiqua" pitchFamily="18" charset="0"/>
                <a:ea typeface="ＭＳ Ｐゴシック" pitchFamily="-65" charset="-128"/>
                <a:cs typeface="MS Reference Sans Serif" pitchFamily="34" charset="0"/>
                <a:sym typeface="Wingdings" pitchFamily="2" charset="2"/>
              </a:rPr>
              <a:t>= 6(5/60) = 0.5 </a:t>
            </a:r>
          </a:p>
          <a:p>
            <a:pPr marL="457200" lvl="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Alternatively; Ip = cU =1(0.5) = 0.5</a:t>
            </a: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Tree>
    <p:extLst>
      <p:ext uri="{BB962C8B-B14F-4D97-AF65-F5344CB8AC3E}">
        <p14:creationId xmlns:p14="http://schemas.microsoft.com/office/powerpoint/2010/main" val="7391779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dissolv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dissolve">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dissolve">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dissolv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dissolve">
                                      <p:cBhvr>
                                        <p:cTn id="4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Throughput </a:t>
            </a:r>
            <a:r>
              <a:rPr lang="en-US" dirty="0"/>
              <a:t>is 1.12 per day.</a:t>
            </a:r>
          </a:p>
          <a:p>
            <a:pPr marL="0" indent="0">
              <a:buNone/>
            </a:pPr>
            <a:r>
              <a:rPr lang="en-US" dirty="0" smtClean="0"/>
              <a:t>U1 = 1.12/ 1.4 =0.8</a:t>
            </a:r>
          </a:p>
          <a:p>
            <a:pPr marL="0" indent="0">
              <a:buNone/>
            </a:pPr>
            <a:r>
              <a:rPr lang="en-US" dirty="0" smtClean="0"/>
              <a:t>U2 = 1.12/ 2.4 =0.47</a:t>
            </a:r>
          </a:p>
          <a:p>
            <a:pPr marL="0" indent="0">
              <a:buNone/>
            </a:pPr>
            <a:r>
              <a:rPr lang="en-US" dirty="0" smtClean="0"/>
              <a:t>U3 = 1.12/2.8 =  0.4</a:t>
            </a:r>
            <a:r>
              <a:rPr lang="en-US" dirty="0"/>
              <a:t/>
            </a:r>
            <a:br>
              <a:rPr lang="en-US" dirty="0"/>
            </a:br>
            <a:r>
              <a:rPr lang="en-US" dirty="0" smtClean="0"/>
              <a:t>10</a:t>
            </a:r>
            <a:r>
              <a:rPr lang="en-US" dirty="0"/>
              <a:t>. On average how many flow units are with the resources (in the processors) </a:t>
            </a:r>
            <a:endParaRPr lang="en-US" dirty="0" smtClean="0"/>
          </a:p>
          <a:p>
            <a:pPr marL="0" indent="0">
              <a:buNone/>
            </a:pPr>
            <a:r>
              <a:rPr lang="en-US" dirty="0" smtClean="0"/>
              <a:t>There are three resources with </a:t>
            </a:r>
            <a:r>
              <a:rPr lang="en-US" dirty="0"/>
              <a:t>U1 = 0.8,  U2=0.47 ,  U3 = </a:t>
            </a:r>
            <a:r>
              <a:rPr lang="en-US" dirty="0" smtClean="0"/>
              <a:t>0.4</a:t>
            </a:r>
          </a:p>
          <a:p>
            <a:pPr marL="0" indent="0">
              <a:buNone/>
            </a:pPr>
            <a:r>
              <a:rPr lang="en-US" dirty="0" smtClean="0"/>
              <a:t>0.8+0.47+0.4 = 1.67</a:t>
            </a:r>
            <a:endParaRPr lang="en-US" dirty="0"/>
          </a:p>
          <a:p>
            <a:pPr marL="0" indent="0">
              <a:buNone/>
            </a:pPr>
            <a:r>
              <a:rPr lang="en-US" dirty="0" smtClean="0"/>
              <a:t>11</a:t>
            </a:r>
            <a:r>
              <a:rPr lang="en-US" dirty="0"/>
              <a:t>. Suppose the number of flow units in all the waiting lines are 10 units. Compute the flow time. (A day is 8 hours.) </a:t>
            </a:r>
            <a:endParaRPr lang="en-US" dirty="0" smtClean="0"/>
          </a:p>
          <a:p>
            <a:pPr marL="0" indent="0">
              <a:buNone/>
            </a:pPr>
            <a:r>
              <a:rPr lang="en-US" dirty="0" smtClean="0"/>
              <a:t>R = 1.12 per day</a:t>
            </a:r>
          </a:p>
          <a:p>
            <a:pPr marL="0" indent="0">
              <a:buNone/>
            </a:pPr>
            <a:r>
              <a:rPr lang="en-US" dirty="0" smtClean="0"/>
              <a:t>I = 1.67+10 = 11.67</a:t>
            </a:r>
          </a:p>
          <a:p>
            <a:pPr marL="0" indent="0">
              <a:buNone/>
            </a:pPr>
            <a:r>
              <a:rPr lang="en-US" dirty="0" smtClean="0"/>
              <a:t>RT = I </a:t>
            </a:r>
            <a:r>
              <a:rPr lang="en-US" dirty="0" smtClean="0">
                <a:sym typeface="Wingdings" panose="05000000000000000000" pitchFamily="2" charset="2"/>
              </a:rPr>
              <a:t> 1.12T = 11.67  </a:t>
            </a:r>
            <a:r>
              <a:rPr lang="en-US" dirty="0" smtClean="0"/>
              <a:t>T = 11.67/1.12 = 10.42</a:t>
            </a:r>
          </a:p>
        </p:txBody>
      </p:sp>
      <p:sp>
        <p:nvSpPr>
          <p:cNvPr id="3" name="Title 2"/>
          <p:cNvSpPr>
            <a:spLocks noGrp="1"/>
          </p:cNvSpPr>
          <p:nvPr>
            <p:ph type="title"/>
          </p:nvPr>
        </p:nvSpPr>
        <p:spPr/>
        <p:txBody>
          <a:bodyPr/>
          <a:lstStyle/>
          <a:p>
            <a:r>
              <a:rPr lang="en-US" dirty="0"/>
              <a:t>A Second Example on Throughput Part 2a</a:t>
            </a:r>
          </a:p>
        </p:txBody>
      </p:sp>
    </p:spTree>
    <p:extLst>
      <p:ext uri="{BB962C8B-B14F-4D97-AF65-F5344CB8AC3E}">
        <p14:creationId xmlns:p14="http://schemas.microsoft.com/office/powerpoint/2010/main" val="759790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838200"/>
          </a:xfrm>
        </p:spPr>
        <p:txBody>
          <a:bodyPr/>
          <a:lstStyle/>
          <a:p>
            <a:r>
              <a:rPr lang="en-US" dirty="0" smtClean="0"/>
              <a:t>Multiple Choice </a:t>
            </a:r>
            <a:endParaRPr lang="en-US" dirty="0"/>
          </a:p>
        </p:txBody>
      </p:sp>
      <p:sp>
        <p:nvSpPr>
          <p:cNvPr id="25" name="Rectangle 23"/>
          <p:cNvSpPr>
            <a:spLocks noChangeArrowheads="1"/>
          </p:cNvSpPr>
          <p:nvPr/>
        </p:nvSpPr>
        <p:spPr bwMode="auto">
          <a:xfrm>
            <a:off x="76200" y="1000065"/>
            <a:ext cx="91440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2400" dirty="0" smtClean="0">
                <a:latin typeface="Book Antiqua" pitchFamily="18" charset="0"/>
              </a:rPr>
              <a:t>Which </a:t>
            </a:r>
            <a:r>
              <a:rPr lang="en-US" sz="2400" dirty="0">
                <a:latin typeface="Book Antiqua" pitchFamily="18" charset="0"/>
              </a:rPr>
              <a:t>of the following 2 statements is true?</a:t>
            </a:r>
          </a:p>
          <a:p>
            <a:r>
              <a:rPr lang="en-US" sz="2400" dirty="0">
                <a:latin typeface="Book Antiqua" pitchFamily="18" charset="0"/>
              </a:rPr>
              <a:t>I.     A process can have more than 1 bottleneck resource.</a:t>
            </a:r>
          </a:p>
          <a:p>
            <a:r>
              <a:rPr lang="en-US" sz="2400" dirty="0">
                <a:latin typeface="Book Antiqua" pitchFamily="18" charset="0"/>
              </a:rPr>
              <a:t>II.   Having flexible equipment can increase utilization.</a:t>
            </a:r>
          </a:p>
          <a:p>
            <a:pPr marL="914400" lvl="1" indent="-457200">
              <a:buAutoNum type="alphaUcParenR"/>
            </a:pPr>
            <a:r>
              <a:rPr lang="en-US" sz="2000" dirty="0" smtClean="0">
                <a:latin typeface="Book Antiqua" pitchFamily="18" charset="0"/>
              </a:rPr>
              <a:t>Only I</a:t>
            </a:r>
          </a:p>
          <a:p>
            <a:pPr marL="914400" lvl="1" indent="-457200">
              <a:buAutoNum type="alphaUcParenR"/>
            </a:pPr>
            <a:r>
              <a:rPr lang="en-US" sz="2000" dirty="0" smtClean="0">
                <a:latin typeface="Book Antiqua" pitchFamily="18" charset="0"/>
              </a:rPr>
              <a:t>Only II</a:t>
            </a:r>
          </a:p>
          <a:p>
            <a:pPr marL="914400" lvl="1" indent="-457200">
              <a:buAutoNum type="alphaUcParenR"/>
            </a:pPr>
            <a:r>
              <a:rPr lang="en-US" sz="2000" dirty="0">
                <a:latin typeface="Book Antiqua" pitchFamily="18" charset="0"/>
              </a:rPr>
              <a:t>B</a:t>
            </a:r>
            <a:r>
              <a:rPr lang="en-US" sz="2000" dirty="0" smtClean="0">
                <a:latin typeface="Book Antiqua" pitchFamily="18" charset="0"/>
              </a:rPr>
              <a:t>oth </a:t>
            </a:r>
            <a:r>
              <a:rPr lang="en-US" sz="2000" dirty="0">
                <a:latin typeface="Book Antiqua" pitchFamily="18" charset="0"/>
              </a:rPr>
              <a:t>I and </a:t>
            </a:r>
            <a:r>
              <a:rPr lang="en-US" sz="2000" dirty="0" smtClean="0">
                <a:latin typeface="Book Antiqua" pitchFamily="18" charset="0"/>
              </a:rPr>
              <a:t>II</a:t>
            </a:r>
          </a:p>
          <a:p>
            <a:pPr marL="914400" lvl="1" indent="-457200">
              <a:buAutoNum type="alphaUcParenR"/>
            </a:pPr>
            <a:r>
              <a:rPr lang="en-US" sz="2000" dirty="0" smtClean="0">
                <a:latin typeface="Book Antiqua" pitchFamily="18" charset="0"/>
              </a:rPr>
              <a:t>Neither </a:t>
            </a:r>
            <a:r>
              <a:rPr lang="en-US" sz="2000" dirty="0">
                <a:latin typeface="Book Antiqua" pitchFamily="18" charset="0"/>
              </a:rPr>
              <a:t>I nor </a:t>
            </a:r>
            <a:r>
              <a:rPr lang="en-US" sz="2000" dirty="0" smtClean="0">
                <a:latin typeface="Book Antiqua" pitchFamily="18" charset="0"/>
              </a:rPr>
              <a:t>II</a:t>
            </a:r>
          </a:p>
          <a:p>
            <a:pPr marL="914400" lvl="1" indent="-457200">
              <a:buAutoNum type="alphaUcParenR"/>
            </a:pPr>
            <a:r>
              <a:rPr lang="en-US" sz="2000" dirty="0">
                <a:latin typeface="Book Antiqua" pitchFamily="18" charset="0"/>
              </a:rPr>
              <a:t>C</a:t>
            </a:r>
            <a:r>
              <a:rPr lang="en-US" sz="2000" dirty="0" smtClean="0">
                <a:latin typeface="Book Antiqua" pitchFamily="18" charset="0"/>
              </a:rPr>
              <a:t>annot </a:t>
            </a:r>
            <a:r>
              <a:rPr lang="en-US" sz="2000" dirty="0">
                <a:latin typeface="Book Antiqua" pitchFamily="18" charset="0"/>
              </a:rPr>
              <a:t>be </a:t>
            </a:r>
            <a:r>
              <a:rPr lang="en-US" sz="2000" dirty="0" smtClean="0">
                <a:latin typeface="Book Antiqua" pitchFamily="18" charset="0"/>
              </a:rPr>
              <a:t>determined</a:t>
            </a:r>
          </a:p>
          <a:p>
            <a:pPr lvl="1"/>
            <a:endParaRPr lang="en-US" sz="2400" dirty="0" smtClean="0">
              <a:latin typeface="Book Antiqua" pitchFamily="18" charset="0"/>
            </a:endParaRPr>
          </a:p>
          <a:p>
            <a:pPr marR="0" lvl="0">
              <a:spcBef>
                <a:spcPts val="0"/>
              </a:spcBef>
              <a:spcAft>
                <a:spcPts val="0"/>
              </a:spcAft>
              <a:tabLst>
                <a:tab pos="457200" algn="l"/>
              </a:tabLst>
            </a:pPr>
            <a:r>
              <a:rPr lang="en-US" sz="2400" dirty="0">
                <a:latin typeface="Book Antiqua" pitchFamily="18" charset="0"/>
                <a:ea typeface="MS Mincho"/>
              </a:rPr>
              <a:t>Which of the following statement is false?</a:t>
            </a:r>
          </a:p>
          <a:p>
            <a:pPr marL="914400" marR="0" lvl="1" indent="-457200">
              <a:spcBef>
                <a:spcPts val="0"/>
              </a:spcBef>
              <a:spcAft>
                <a:spcPts val="0"/>
              </a:spcAft>
              <a:buAutoNum type="alphaUcParenR"/>
              <a:tabLst>
                <a:tab pos="1143000" algn="l"/>
              </a:tabLst>
            </a:pPr>
            <a:r>
              <a:rPr lang="en-US" sz="2000" dirty="0" smtClean="0">
                <a:latin typeface="Book Antiqua" pitchFamily="18" charset="0"/>
                <a:ea typeface="MS Mincho"/>
              </a:rPr>
              <a:t>Throughput </a:t>
            </a:r>
            <a:r>
              <a:rPr lang="en-US" sz="2000" dirty="0">
                <a:latin typeface="Book Antiqua" pitchFamily="18" charset="0"/>
                <a:ea typeface="MS Mincho"/>
              </a:rPr>
              <a:t>rate is always smaller than or equal to the </a:t>
            </a:r>
            <a:r>
              <a:rPr lang="en-US" sz="2000" dirty="0" smtClean="0">
                <a:latin typeface="Book Antiqua" pitchFamily="18" charset="0"/>
                <a:ea typeface="MS Mincho"/>
              </a:rPr>
              <a:t>capacity</a:t>
            </a:r>
          </a:p>
          <a:p>
            <a:pPr marL="914400" marR="0" lvl="1" indent="-457200">
              <a:spcBef>
                <a:spcPts val="0"/>
              </a:spcBef>
              <a:spcAft>
                <a:spcPts val="0"/>
              </a:spcAft>
              <a:buAutoNum type="alphaUcParenR"/>
              <a:tabLst>
                <a:tab pos="1143000" algn="l"/>
              </a:tabLst>
            </a:pPr>
            <a:r>
              <a:rPr lang="en-US" sz="2000" dirty="0" smtClean="0">
                <a:latin typeface="Book Antiqua" pitchFamily="18" charset="0"/>
                <a:ea typeface="MS Mincho"/>
              </a:rPr>
              <a:t>Customers </a:t>
            </a:r>
            <a:r>
              <a:rPr lang="en-US" sz="2000" dirty="0">
                <a:latin typeface="Book Antiqua" pitchFamily="18" charset="0"/>
                <a:ea typeface="MS Mincho"/>
              </a:rPr>
              <a:t>may wait even if the utilization rate of the service process is smaller than </a:t>
            </a:r>
            <a:r>
              <a:rPr lang="en-US" sz="2000" dirty="0" smtClean="0">
                <a:latin typeface="Book Antiqua" pitchFamily="18" charset="0"/>
                <a:ea typeface="MS Mincho"/>
              </a:rPr>
              <a:t>100%</a:t>
            </a:r>
          </a:p>
          <a:p>
            <a:pPr marL="914400" marR="0" lvl="1" indent="-457200">
              <a:spcBef>
                <a:spcPts val="0"/>
              </a:spcBef>
              <a:spcAft>
                <a:spcPts val="0"/>
              </a:spcAft>
              <a:buAutoNum type="alphaUcParenR"/>
              <a:tabLst>
                <a:tab pos="1143000" algn="l"/>
              </a:tabLst>
            </a:pPr>
            <a:r>
              <a:rPr lang="en-US" sz="2000" dirty="0" smtClean="0">
                <a:latin typeface="Book Antiqua" pitchFamily="18" charset="0"/>
                <a:ea typeface="MS Mincho"/>
              </a:rPr>
              <a:t>Bottleneck </a:t>
            </a:r>
            <a:r>
              <a:rPr lang="en-US" sz="2000" dirty="0">
                <a:latin typeface="Book Antiqua" pitchFamily="18" charset="0"/>
                <a:ea typeface="MS Mincho"/>
              </a:rPr>
              <a:t>resource(s) always has 100% utilization </a:t>
            </a:r>
            <a:r>
              <a:rPr lang="en-US" sz="2000" dirty="0" smtClean="0">
                <a:latin typeface="Book Antiqua" pitchFamily="18" charset="0"/>
                <a:ea typeface="MS Mincho"/>
              </a:rPr>
              <a:t>rate</a:t>
            </a:r>
          </a:p>
          <a:p>
            <a:pPr marL="914400" marR="0" lvl="1" indent="-457200">
              <a:spcBef>
                <a:spcPts val="0"/>
              </a:spcBef>
              <a:spcAft>
                <a:spcPts val="0"/>
              </a:spcAft>
              <a:buAutoNum type="alphaUcParenR"/>
              <a:tabLst>
                <a:tab pos="1143000" algn="l"/>
              </a:tabLst>
            </a:pPr>
            <a:r>
              <a:rPr lang="en-US" sz="2000" dirty="0" smtClean="0">
                <a:latin typeface="Book Antiqua" pitchFamily="18" charset="0"/>
                <a:ea typeface="MS Mincho"/>
              </a:rPr>
              <a:t>Increasing </a:t>
            </a:r>
            <a:r>
              <a:rPr lang="en-US" sz="2000" dirty="0">
                <a:latin typeface="Book Antiqua" pitchFamily="18" charset="0"/>
                <a:ea typeface="MS Mincho"/>
              </a:rPr>
              <a:t>WIP may increase utilization </a:t>
            </a:r>
            <a:r>
              <a:rPr lang="en-US" sz="2000" dirty="0" smtClean="0">
                <a:latin typeface="Book Antiqua" pitchFamily="18" charset="0"/>
                <a:ea typeface="MS Mincho"/>
              </a:rPr>
              <a:t>rate</a:t>
            </a:r>
          </a:p>
          <a:p>
            <a:pPr marL="914400" marR="0" lvl="1" indent="-457200">
              <a:spcBef>
                <a:spcPts val="0"/>
              </a:spcBef>
              <a:spcAft>
                <a:spcPts val="0"/>
              </a:spcAft>
              <a:buAutoNum type="alphaUcParenR"/>
              <a:tabLst>
                <a:tab pos="1143000" algn="l"/>
              </a:tabLst>
            </a:pPr>
            <a:r>
              <a:rPr lang="en-US" sz="2000" dirty="0" smtClean="0">
                <a:latin typeface="Book Antiqua" pitchFamily="18" charset="0"/>
                <a:ea typeface="MS Mincho"/>
              </a:rPr>
              <a:t>None </a:t>
            </a:r>
            <a:r>
              <a:rPr lang="en-US" sz="2000" dirty="0">
                <a:latin typeface="Book Antiqua" pitchFamily="18" charset="0"/>
                <a:ea typeface="MS Mincho"/>
              </a:rPr>
              <a:t>of the </a:t>
            </a:r>
            <a:r>
              <a:rPr lang="en-US" sz="2000" dirty="0" smtClean="0">
                <a:latin typeface="Book Antiqua" pitchFamily="18" charset="0"/>
                <a:ea typeface="MS Mincho"/>
              </a:rPr>
              <a:t>above</a:t>
            </a:r>
            <a:r>
              <a:rPr lang="en-US" altLang="ja-JP" sz="2000" dirty="0" smtClean="0">
                <a:latin typeface="Book Antiqua" pitchFamily="18" charset="0"/>
                <a:ea typeface="MS Mincho" pitchFamily="49" charset="-128"/>
                <a:cs typeface="Times New Roman" pitchFamily="18" charset="0"/>
              </a:rPr>
              <a:t> </a:t>
            </a:r>
          </a:p>
        </p:txBody>
      </p:sp>
    </p:spTree>
    <p:extLst>
      <p:ext uri="{BB962C8B-B14F-4D97-AF65-F5344CB8AC3E}">
        <p14:creationId xmlns:p14="http://schemas.microsoft.com/office/powerpoint/2010/main" val="22787030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5">
                                            <p:txEl>
                                              <p:pRg st="5" end="5"/>
                                            </p:txEl>
                                          </p:spTgt>
                                        </p:tgtEl>
                                        <p:attrNameLst>
                                          <p:attrName>style.color</p:attrName>
                                        </p:attrNameLst>
                                      </p:cBhvr>
                                      <p:to>
                                        <a:srgbClr val="FF0000"/>
                                      </p:to>
                                    </p:animClr>
                                    <p:animClr clrSpc="rgb" dir="cw">
                                      <p:cBhvr>
                                        <p:cTn id="7" dur="500" fill="hold"/>
                                        <p:tgtEl>
                                          <p:spTgt spid="25">
                                            <p:txEl>
                                              <p:pRg st="5" end="5"/>
                                            </p:txEl>
                                          </p:spTgt>
                                        </p:tgtEl>
                                        <p:attrNameLst>
                                          <p:attrName>fillcolor</p:attrName>
                                        </p:attrNameLst>
                                      </p:cBhvr>
                                      <p:to>
                                        <a:srgbClr val="FF0000"/>
                                      </p:to>
                                    </p:animClr>
                                    <p:set>
                                      <p:cBhvr>
                                        <p:cTn id="8" dur="500" fill="hold"/>
                                        <p:tgtEl>
                                          <p:spTgt spid="25">
                                            <p:txEl>
                                              <p:pRg st="5" end="5"/>
                                            </p:txEl>
                                          </p:spTgt>
                                        </p:tgtEl>
                                        <p:attrNameLst>
                                          <p:attrName>fill.type</p:attrName>
                                        </p:attrNameLst>
                                      </p:cBhvr>
                                      <p:to>
                                        <p:strVal val="solid"/>
                                      </p:to>
                                    </p:set>
                                    <p:set>
                                      <p:cBhvr>
                                        <p:cTn id="9" dur="500" fill="hold"/>
                                        <p:tgtEl>
                                          <p:spTgt spid="25">
                                            <p:txEl>
                                              <p:pRg st="5" end="5"/>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25">
                                            <p:txEl>
                                              <p:pRg st="12" end="12"/>
                                            </p:txEl>
                                          </p:spTgt>
                                        </p:tgtEl>
                                        <p:attrNameLst>
                                          <p:attrName>style.color</p:attrName>
                                        </p:attrNameLst>
                                      </p:cBhvr>
                                      <p:to>
                                        <a:srgbClr val="FF0000"/>
                                      </p:to>
                                    </p:animClr>
                                    <p:animClr clrSpc="rgb" dir="cw">
                                      <p:cBhvr>
                                        <p:cTn id="14" dur="500" fill="hold"/>
                                        <p:tgtEl>
                                          <p:spTgt spid="25">
                                            <p:txEl>
                                              <p:pRg st="12" end="12"/>
                                            </p:txEl>
                                          </p:spTgt>
                                        </p:tgtEl>
                                        <p:attrNameLst>
                                          <p:attrName>fillcolor</p:attrName>
                                        </p:attrNameLst>
                                      </p:cBhvr>
                                      <p:to>
                                        <a:srgbClr val="FF0000"/>
                                      </p:to>
                                    </p:animClr>
                                    <p:set>
                                      <p:cBhvr>
                                        <p:cTn id="15" dur="500" fill="hold"/>
                                        <p:tgtEl>
                                          <p:spTgt spid="25">
                                            <p:txEl>
                                              <p:pRg st="12" end="12"/>
                                            </p:txEl>
                                          </p:spTgt>
                                        </p:tgtEl>
                                        <p:attrNameLst>
                                          <p:attrName>fill.type</p:attrName>
                                        </p:attrNameLst>
                                      </p:cBhvr>
                                      <p:to>
                                        <p:strVal val="solid"/>
                                      </p:to>
                                    </p:set>
                                    <p:set>
                                      <p:cBhvr>
                                        <p:cTn id="16" dur="500" fill="hold"/>
                                        <p:tgtEl>
                                          <p:spTgt spid="25">
                                            <p:txEl>
                                              <p:pRg st="12" end="1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914400"/>
          </a:xfrm>
        </p:spPr>
        <p:txBody>
          <a:bodyPr/>
          <a:lstStyle/>
          <a:p>
            <a:r>
              <a:rPr lang="en-US" dirty="0" smtClean="0"/>
              <a:t>Multiple </a:t>
            </a:r>
            <a:r>
              <a:rPr lang="en-US" dirty="0"/>
              <a:t>Choice  </a:t>
            </a:r>
          </a:p>
        </p:txBody>
      </p:sp>
      <p:sp>
        <p:nvSpPr>
          <p:cNvPr id="25" name="Rectangle 23"/>
          <p:cNvSpPr>
            <a:spLocks noChangeArrowheads="1"/>
          </p:cNvSpPr>
          <p:nvPr/>
        </p:nvSpPr>
        <p:spPr bwMode="auto">
          <a:xfrm>
            <a:off x="0" y="914400"/>
            <a:ext cx="882994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algn="just">
              <a:spcBef>
                <a:spcPts val="0"/>
              </a:spcBef>
              <a:spcAft>
                <a:spcPts val="0"/>
              </a:spcAft>
            </a:pPr>
            <a:r>
              <a:rPr lang="en-US" sz="2400" dirty="0" smtClean="0">
                <a:latin typeface="Book Antiqua" pitchFamily="18" charset="0"/>
                <a:ea typeface="Times New Roman"/>
              </a:rPr>
              <a:t>To </a:t>
            </a:r>
            <a:r>
              <a:rPr lang="en-US" sz="2400" dirty="0">
                <a:latin typeface="Book Antiqua" pitchFamily="18" charset="0"/>
                <a:ea typeface="Times New Roman"/>
              </a:rPr>
              <a:t>improve the utilization rate, we can</a:t>
            </a:r>
          </a:p>
          <a:p>
            <a:pPr marL="347663" marR="0">
              <a:spcBef>
                <a:spcPts val="0"/>
              </a:spcBef>
              <a:spcAft>
                <a:spcPts val="0"/>
              </a:spcAft>
            </a:pPr>
            <a:r>
              <a:rPr lang="en-US" sz="2400" dirty="0" smtClean="0">
                <a:latin typeface="Book Antiqua" pitchFamily="18" charset="0"/>
                <a:ea typeface="Times New Roman"/>
              </a:rPr>
              <a:t>I. Cross-train </a:t>
            </a:r>
            <a:r>
              <a:rPr lang="en-US" sz="2400" dirty="0">
                <a:latin typeface="Book Antiqua" pitchFamily="18" charset="0"/>
                <a:ea typeface="Times New Roman"/>
              </a:rPr>
              <a:t>the workers</a:t>
            </a:r>
          </a:p>
          <a:p>
            <a:pPr marL="347663" marR="0">
              <a:spcBef>
                <a:spcPts val="0"/>
              </a:spcBef>
              <a:spcAft>
                <a:spcPts val="0"/>
              </a:spcAft>
            </a:pPr>
            <a:r>
              <a:rPr lang="en-US" sz="2400" dirty="0" smtClean="0">
                <a:latin typeface="Book Antiqua" pitchFamily="18" charset="0"/>
                <a:ea typeface="Times New Roman"/>
              </a:rPr>
              <a:t>II. Adopt </a:t>
            </a:r>
            <a:r>
              <a:rPr lang="en-US" sz="2400" dirty="0">
                <a:latin typeface="Book Antiqua" pitchFamily="18" charset="0"/>
                <a:ea typeface="Times New Roman"/>
              </a:rPr>
              <a:t>flexibility </a:t>
            </a:r>
            <a:r>
              <a:rPr lang="en-US" sz="2400" dirty="0" smtClean="0">
                <a:latin typeface="Book Antiqua" pitchFamily="18" charset="0"/>
                <a:ea typeface="Times New Roman"/>
              </a:rPr>
              <a:t>equipment</a:t>
            </a:r>
            <a:endParaRPr lang="en-US" sz="2400" dirty="0">
              <a:latin typeface="Book Antiqua" pitchFamily="18" charset="0"/>
              <a:ea typeface="Times New Roman"/>
            </a:endParaRPr>
          </a:p>
          <a:p>
            <a:pPr marL="347663" marR="0">
              <a:spcBef>
                <a:spcPts val="0"/>
              </a:spcBef>
              <a:spcAft>
                <a:spcPts val="0"/>
              </a:spcAft>
            </a:pPr>
            <a:r>
              <a:rPr lang="en-US" sz="2400" dirty="0" smtClean="0">
                <a:latin typeface="Book Antiqua" pitchFamily="18" charset="0"/>
                <a:ea typeface="Times New Roman"/>
              </a:rPr>
              <a:t>III. Shift </a:t>
            </a:r>
            <a:r>
              <a:rPr lang="en-US" sz="2400" dirty="0">
                <a:latin typeface="Book Antiqua" pitchFamily="18" charset="0"/>
                <a:ea typeface="Times New Roman"/>
              </a:rPr>
              <a:t>from MTS systems to MTO </a:t>
            </a:r>
            <a:r>
              <a:rPr lang="en-US" sz="2400" dirty="0" smtClean="0">
                <a:latin typeface="Book Antiqua" pitchFamily="18" charset="0"/>
                <a:ea typeface="Times New Roman"/>
              </a:rPr>
              <a:t>system</a:t>
            </a:r>
          </a:p>
          <a:p>
            <a:pPr marR="0">
              <a:spcBef>
                <a:spcPts val="0"/>
              </a:spcBef>
              <a:spcAft>
                <a:spcPts val="0"/>
              </a:spcAft>
            </a:pPr>
            <a:r>
              <a:rPr lang="en-US" sz="2400" dirty="0" smtClean="0">
                <a:latin typeface="Book Antiqua" pitchFamily="18" charset="0"/>
                <a:ea typeface="Times New Roman"/>
              </a:rPr>
              <a:t>Choose </a:t>
            </a:r>
            <a:r>
              <a:rPr lang="en-US" sz="2400" dirty="0">
                <a:latin typeface="Book Antiqua" pitchFamily="18" charset="0"/>
                <a:ea typeface="Times New Roman"/>
              </a:rPr>
              <a:t>the most appropriate.</a:t>
            </a:r>
          </a:p>
          <a:p>
            <a:pPr marL="914400" marR="0" lvl="1" indent="-457200">
              <a:spcBef>
                <a:spcPts val="0"/>
              </a:spcBef>
              <a:spcAft>
                <a:spcPts val="0"/>
              </a:spcAft>
              <a:buAutoNum type="alphaUcParenR"/>
              <a:tabLst>
                <a:tab pos="914400" algn="l"/>
              </a:tabLst>
            </a:pPr>
            <a:r>
              <a:rPr lang="en-US" sz="2400" dirty="0" smtClean="0">
                <a:latin typeface="Book Antiqua" pitchFamily="18" charset="0"/>
                <a:ea typeface="Times New Roman"/>
              </a:rPr>
              <a:t>I</a:t>
            </a:r>
          </a:p>
          <a:p>
            <a:pPr marL="914400" marR="0" lvl="1" indent="-457200">
              <a:spcBef>
                <a:spcPts val="0"/>
              </a:spcBef>
              <a:spcAft>
                <a:spcPts val="0"/>
              </a:spcAft>
              <a:buAutoNum type="alphaUcParenR"/>
              <a:tabLst>
                <a:tab pos="914400" algn="l"/>
              </a:tabLst>
            </a:pPr>
            <a:r>
              <a:rPr lang="en-US" sz="2400" dirty="0" smtClean="0">
                <a:latin typeface="Book Antiqua" pitchFamily="18" charset="0"/>
                <a:ea typeface="Times New Roman"/>
              </a:rPr>
              <a:t>II</a:t>
            </a:r>
          </a:p>
          <a:p>
            <a:pPr marL="914400" marR="0" lvl="1" indent="-457200">
              <a:spcBef>
                <a:spcPts val="0"/>
              </a:spcBef>
              <a:spcAft>
                <a:spcPts val="0"/>
              </a:spcAft>
              <a:buAutoNum type="alphaUcParenR"/>
              <a:tabLst>
                <a:tab pos="914400" algn="l"/>
              </a:tabLst>
            </a:pPr>
            <a:r>
              <a:rPr lang="en-US" sz="2400" dirty="0" smtClean="0">
                <a:latin typeface="Book Antiqua" pitchFamily="18" charset="0"/>
                <a:ea typeface="Times New Roman"/>
              </a:rPr>
              <a:t>III</a:t>
            </a:r>
          </a:p>
          <a:p>
            <a:pPr marL="914400" marR="0" lvl="1" indent="-457200">
              <a:spcBef>
                <a:spcPts val="0"/>
              </a:spcBef>
              <a:spcAft>
                <a:spcPts val="0"/>
              </a:spcAft>
              <a:buAutoNum type="alphaUcParenR"/>
              <a:tabLst>
                <a:tab pos="914400" algn="l"/>
              </a:tabLst>
            </a:pPr>
            <a:r>
              <a:rPr lang="en-US" sz="2400" dirty="0" smtClean="0">
                <a:latin typeface="Book Antiqua" pitchFamily="18" charset="0"/>
                <a:ea typeface="Times New Roman"/>
              </a:rPr>
              <a:t>I </a:t>
            </a:r>
            <a:r>
              <a:rPr lang="en-US" sz="2400" dirty="0">
                <a:latin typeface="Book Antiqua" pitchFamily="18" charset="0"/>
                <a:ea typeface="Times New Roman"/>
              </a:rPr>
              <a:t>and </a:t>
            </a:r>
            <a:r>
              <a:rPr lang="en-US" sz="2400" dirty="0" smtClean="0">
                <a:latin typeface="Book Antiqua" pitchFamily="18" charset="0"/>
                <a:ea typeface="Times New Roman"/>
              </a:rPr>
              <a:t>II</a:t>
            </a:r>
          </a:p>
          <a:p>
            <a:pPr marL="914400" marR="0" lvl="1" indent="-457200">
              <a:spcBef>
                <a:spcPts val="0"/>
              </a:spcBef>
              <a:spcAft>
                <a:spcPts val="0"/>
              </a:spcAft>
              <a:buAutoNum type="alphaUcParenR"/>
              <a:tabLst>
                <a:tab pos="914400" algn="l"/>
              </a:tabLst>
            </a:pPr>
            <a:r>
              <a:rPr lang="en-US" sz="2400" dirty="0" smtClean="0">
                <a:latin typeface="Book Antiqua" pitchFamily="18" charset="0"/>
                <a:ea typeface="Times New Roman"/>
              </a:rPr>
              <a:t>I</a:t>
            </a:r>
            <a:r>
              <a:rPr lang="en-US" sz="2400" dirty="0">
                <a:latin typeface="Book Antiqua" pitchFamily="18" charset="0"/>
                <a:ea typeface="Times New Roman"/>
              </a:rPr>
              <a:t>, II, and III</a:t>
            </a:r>
            <a:endParaRPr lang="en-US" sz="2400" dirty="0">
              <a:effectLst/>
              <a:latin typeface="Book Antiqua" pitchFamily="18" charset="0"/>
              <a:ea typeface="Times New Roman"/>
            </a:endParaRPr>
          </a:p>
        </p:txBody>
      </p:sp>
    </p:spTree>
    <p:extLst>
      <p:ext uri="{BB962C8B-B14F-4D97-AF65-F5344CB8AC3E}">
        <p14:creationId xmlns:p14="http://schemas.microsoft.com/office/powerpoint/2010/main" val="40602255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5">
                                            <p:txEl>
                                              <p:pRg st="8" end="8"/>
                                            </p:txEl>
                                          </p:spTgt>
                                        </p:tgtEl>
                                        <p:attrNameLst>
                                          <p:attrName>style.color</p:attrName>
                                        </p:attrNameLst>
                                      </p:cBhvr>
                                      <p:to>
                                        <a:srgbClr val="FF0000"/>
                                      </p:to>
                                    </p:animClr>
                                    <p:animClr clrSpc="rgb" dir="cw">
                                      <p:cBhvr>
                                        <p:cTn id="7" dur="500" fill="hold"/>
                                        <p:tgtEl>
                                          <p:spTgt spid="25">
                                            <p:txEl>
                                              <p:pRg st="8" end="8"/>
                                            </p:txEl>
                                          </p:spTgt>
                                        </p:tgtEl>
                                        <p:attrNameLst>
                                          <p:attrName>fillcolor</p:attrName>
                                        </p:attrNameLst>
                                      </p:cBhvr>
                                      <p:to>
                                        <a:srgbClr val="FF0000"/>
                                      </p:to>
                                    </p:animClr>
                                    <p:set>
                                      <p:cBhvr>
                                        <p:cTn id="8" dur="500" fill="hold"/>
                                        <p:tgtEl>
                                          <p:spTgt spid="25">
                                            <p:txEl>
                                              <p:pRg st="8" end="8"/>
                                            </p:txEl>
                                          </p:spTgt>
                                        </p:tgtEl>
                                        <p:attrNameLst>
                                          <p:attrName>fill.type</p:attrName>
                                        </p:attrNameLst>
                                      </p:cBhvr>
                                      <p:to>
                                        <p:strVal val="solid"/>
                                      </p:to>
                                    </p:set>
                                    <p:set>
                                      <p:cBhvr>
                                        <p:cTn id="9" dur="500" fill="hold"/>
                                        <p:tgtEl>
                                          <p:spTgt spid="25">
                                            <p:txEl>
                                              <p:pRg st="8" end="8"/>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862" y="0"/>
            <a:ext cx="9138138" cy="900112"/>
          </a:xfrm>
        </p:spPr>
        <p:txBody>
          <a:bodyPr/>
          <a:lstStyle/>
          <a:p>
            <a:pPr eaLnBrk="1" hangingPunct="1"/>
            <a:r>
              <a:rPr lang="en-US" dirty="0" smtClean="0"/>
              <a:t>Throughput Improvement Mapping</a:t>
            </a:r>
          </a:p>
        </p:txBody>
      </p:sp>
      <p:sp>
        <p:nvSpPr>
          <p:cNvPr id="13315" name="Rectangle 3"/>
          <p:cNvSpPr>
            <a:spLocks noGrp="1" noChangeArrowheads="1"/>
          </p:cNvSpPr>
          <p:nvPr>
            <p:ph type="body" idx="1"/>
          </p:nvPr>
        </p:nvSpPr>
        <p:spPr>
          <a:xfrm>
            <a:off x="0" y="914400"/>
            <a:ext cx="9144000" cy="5562600"/>
          </a:xfrm>
        </p:spPr>
        <p:txBody>
          <a:bodyPr/>
          <a:lstStyle/>
          <a:p>
            <a:pPr>
              <a:spcBef>
                <a:spcPts val="400"/>
              </a:spcBef>
              <a:buFont typeface="Wingdings" pitchFamily="2" charset="2"/>
              <a:buNone/>
              <a:defRPr/>
            </a:pPr>
            <a:r>
              <a:rPr lang="en-US" sz="2600" b="1" dirty="0">
                <a:solidFill>
                  <a:srgbClr val="94020C"/>
                </a:solidFill>
                <a:ea typeface="ＭＳ Ｐゴシック" pitchFamily="-112" charset="-128"/>
                <a:cs typeface="Times New Roman" pitchFamily="18" charset="0"/>
              </a:rPr>
              <a:t>Throughput ≤ Effective Capacity  ≤ Theoretical Capacity </a:t>
            </a:r>
          </a:p>
          <a:p>
            <a:pPr>
              <a:spcBef>
                <a:spcPts val="400"/>
              </a:spcBef>
              <a:buClr>
                <a:schemeClr val="tx1"/>
              </a:buClr>
              <a:buFont typeface="Wingdings" pitchFamily="2" charset="2"/>
              <a:buChar char="v"/>
              <a:defRPr/>
            </a:pPr>
            <a:r>
              <a:rPr lang="en-US" b="1" dirty="0" smtClean="0">
                <a:solidFill>
                  <a:srgbClr val="FF0000"/>
                </a:solidFill>
                <a:cs typeface="Times New Roman" pitchFamily="18" charset="0"/>
                <a:sym typeface="Wingdings" pitchFamily="2" charset="2"/>
              </a:rPr>
              <a:t>Throughput  &lt;&lt; </a:t>
            </a:r>
            <a:r>
              <a:rPr lang="en-US" b="1" dirty="0" smtClean="0">
                <a:solidFill>
                  <a:srgbClr val="FF0000"/>
                </a:solidFill>
                <a:cs typeface="Times New Roman" pitchFamily="18" charset="0"/>
              </a:rPr>
              <a:t>Capacity </a:t>
            </a:r>
            <a:r>
              <a:rPr lang="en-US" dirty="0" smtClean="0">
                <a:cs typeface="Times New Roman" pitchFamily="18" charset="0"/>
              </a:rPr>
              <a:t>– </a:t>
            </a:r>
            <a:r>
              <a:rPr lang="en-US" dirty="0" smtClean="0">
                <a:solidFill>
                  <a:srgbClr val="002060"/>
                </a:solidFill>
                <a:cs typeface="Times New Roman" pitchFamily="18" charset="0"/>
              </a:rPr>
              <a:t>External Bottleneck</a:t>
            </a:r>
          </a:p>
          <a:p>
            <a:pPr marL="457200" lvl="1" indent="-228600">
              <a:spcBef>
                <a:spcPts val="400"/>
              </a:spcBef>
              <a:buClr>
                <a:srgbClr val="94020C"/>
              </a:buClr>
              <a:defRPr/>
            </a:pPr>
            <a:r>
              <a:rPr lang="en-US" dirty="0" smtClean="0">
                <a:solidFill>
                  <a:srgbClr val="94020C"/>
                </a:solidFill>
                <a:cs typeface="Times New Roman" pitchFamily="18" charset="0"/>
              </a:rPr>
              <a:t>External blockage (demand)  </a:t>
            </a:r>
            <a:r>
              <a:rPr lang="en-US" dirty="0" smtClean="0"/>
              <a:t>- </a:t>
            </a:r>
            <a:r>
              <a:rPr lang="en-US" dirty="0"/>
              <a:t>↑sales efforts, ↑ advertising budget, ……. Make </a:t>
            </a:r>
            <a:r>
              <a:rPr lang="en-US" dirty="0" smtClean="0"/>
              <a:t>them </a:t>
            </a:r>
            <a:r>
              <a:rPr lang="en-US" dirty="0"/>
              <a:t>an offer they </a:t>
            </a:r>
            <a:r>
              <a:rPr lang="en-US" dirty="0" smtClean="0"/>
              <a:t>can’t </a:t>
            </a:r>
            <a:r>
              <a:rPr lang="en-US" dirty="0"/>
              <a:t>refuse. ↓prices, ↑quality, ↓time ↑variety. </a:t>
            </a:r>
          </a:p>
          <a:p>
            <a:pPr marL="457200" lvl="1" indent="-228600">
              <a:spcBef>
                <a:spcPts val="400"/>
              </a:spcBef>
              <a:buClr>
                <a:srgbClr val="94020C"/>
              </a:buClr>
              <a:defRPr/>
            </a:pPr>
            <a:r>
              <a:rPr lang="en-US" dirty="0" smtClean="0">
                <a:solidFill>
                  <a:srgbClr val="94020C"/>
                </a:solidFill>
                <a:cs typeface="Times New Roman" pitchFamily="18" charset="0"/>
              </a:rPr>
              <a:t>External starvation (supply) </a:t>
            </a:r>
            <a:r>
              <a:rPr lang="en-US" dirty="0" smtClean="0"/>
              <a:t>- identifying additional suppliers, more reliable suppliers.   </a:t>
            </a:r>
          </a:p>
          <a:p>
            <a:pPr>
              <a:spcBef>
                <a:spcPts val="400"/>
              </a:spcBef>
              <a:buClr>
                <a:schemeClr val="tx1"/>
              </a:buClr>
              <a:buFont typeface="Wingdings" pitchFamily="2" charset="2"/>
              <a:buChar char="v"/>
              <a:defRPr/>
            </a:pPr>
            <a:r>
              <a:rPr lang="en-US" b="1" dirty="0" smtClean="0">
                <a:solidFill>
                  <a:srgbClr val="FF0000"/>
                </a:solidFill>
                <a:cs typeface="Times New Roman" pitchFamily="18" charset="0"/>
                <a:sym typeface="Wingdings" pitchFamily="2" charset="2"/>
              </a:rPr>
              <a:t>Throughput  = Capacity </a:t>
            </a:r>
            <a:r>
              <a:rPr lang="en-US" b="1" dirty="0" smtClean="0">
                <a:cs typeface="Times New Roman" pitchFamily="18" charset="0"/>
              </a:rPr>
              <a:t>– </a:t>
            </a:r>
            <a:r>
              <a:rPr lang="en-US" dirty="0" smtClean="0">
                <a:solidFill>
                  <a:srgbClr val="002060"/>
                </a:solidFill>
                <a:cs typeface="Times New Roman" pitchFamily="18" charset="0"/>
              </a:rPr>
              <a:t>Internal Bottleneck </a:t>
            </a:r>
          </a:p>
          <a:p>
            <a:pPr lvl="1">
              <a:spcBef>
                <a:spcPts val="400"/>
              </a:spcBef>
              <a:buClr>
                <a:srgbClr val="C00000"/>
              </a:buClr>
              <a:defRPr/>
            </a:pPr>
            <a:r>
              <a:rPr lang="en-US" dirty="0" smtClean="0">
                <a:solidFill>
                  <a:srgbClr val="94020C"/>
                </a:solidFill>
                <a:cs typeface="Times New Roman" pitchFamily="18" charset="0"/>
              </a:rPr>
              <a:t>Increase financial capacity </a:t>
            </a:r>
            <a:r>
              <a:rPr lang="en-US" dirty="0" smtClean="0"/>
              <a:t>- modifying the product mix. </a:t>
            </a:r>
          </a:p>
          <a:p>
            <a:pPr lvl="1">
              <a:spcBef>
                <a:spcPts val="400"/>
              </a:spcBef>
              <a:buClr>
                <a:srgbClr val="C00000"/>
              </a:buClr>
              <a:defRPr/>
            </a:pPr>
            <a:r>
              <a:rPr lang="en-US" dirty="0" smtClean="0">
                <a:solidFill>
                  <a:srgbClr val="94020C"/>
                </a:solidFill>
                <a:cs typeface="Times New Roman" pitchFamily="18" charset="0"/>
              </a:rPr>
              <a:t>Increase physical capacity   </a:t>
            </a:r>
            <a:r>
              <a:rPr lang="en-US" dirty="0" smtClean="0"/>
              <a:t>- </a:t>
            </a:r>
            <a:r>
              <a:rPr lang="en-US" dirty="0"/>
              <a:t>↑ </a:t>
            </a:r>
            <a:r>
              <a:rPr lang="en-US" dirty="0" smtClean="0"/>
              <a:t>c </a:t>
            </a:r>
            <a:r>
              <a:rPr lang="en-US" dirty="0"/>
              <a:t>↓ Tp </a:t>
            </a:r>
            <a:endParaRPr lang="en-US" dirty="0" smtClean="0"/>
          </a:p>
          <a:p>
            <a:pPr lvl="2">
              <a:spcBef>
                <a:spcPts val="400"/>
              </a:spcBef>
              <a:buClr>
                <a:srgbClr val="FF0000"/>
              </a:buClr>
              <a:defRPr/>
            </a:pPr>
            <a:r>
              <a:rPr lang="en-US" sz="2400" dirty="0" smtClean="0">
                <a:solidFill>
                  <a:srgbClr val="FF0000"/>
                </a:solidFill>
                <a:ea typeface="+mn-ea"/>
                <a:cs typeface="+mn-cs"/>
              </a:rPr>
              <a:t>if Capacity ≈  Theoretical </a:t>
            </a:r>
            <a:r>
              <a:rPr lang="en-US" dirty="0">
                <a:solidFill>
                  <a:srgbClr val="FF0000"/>
                </a:solidFill>
                <a:ea typeface="+mn-ea"/>
                <a:cs typeface="+mn-cs"/>
              </a:rPr>
              <a:t>C</a:t>
            </a:r>
            <a:r>
              <a:rPr lang="en-US" sz="2400" dirty="0" smtClean="0">
                <a:solidFill>
                  <a:srgbClr val="FF0000"/>
                </a:solidFill>
                <a:ea typeface="+mn-ea"/>
                <a:cs typeface="+mn-cs"/>
              </a:rPr>
              <a:t>apacity </a:t>
            </a:r>
          </a:p>
          <a:p>
            <a:pPr lvl="2">
              <a:spcBef>
                <a:spcPts val="400"/>
              </a:spcBef>
              <a:buClr>
                <a:srgbClr val="FF0000"/>
              </a:buClr>
              <a:defRPr/>
            </a:pPr>
            <a:r>
              <a:rPr lang="en-US" sz="2400" dirty="0" smtClean="0">
                <a:solidFill>
                  <a:srgbClr val="FF0000"/>
                </a:solidFill>
                <a:ea typeface="+mn-ea"/>
                <a:cs typeface="+mn-cs"/>
              </a:rPr>
              <a:t>If Capacity &lt;&lt;  Theoretical </a:t>
            </a:r>
            <a:r>
              <a:rPr lang="en-US" dirty="0">
                <a:solidFill>
                  <a:srgbClr val="FF0000"/>
                </a:solidFill>
                <a:ea typeface="+mn-ea"/>
                <a:cs typeface="+mn-cs"/>
              </a:rPr>
              <a:t>C</a:t>
            </a:r>
            <a:r>
              <a:rPr lang="en-US" sz="2400" dirty="0" smtClean="0">
                <a:solidFill>
                  <a:srgbClr val="FF0000"/>
                </a:solidFill>
                <a:ea typeface="+mn-ea"/>
                <a:cs typeface="+mn-cs"/>
              </a:rPr>
              <a:t>apacity.  </a:t>
            </a:r>
            <a:endParaRPr lang="en-US" sz="2400" dirty="0" smtClean="0">
              <a:solidFill>
                <a:srgbClr val="FF0000"/>
              </a:solidFill>
            </a:endParaRPr>
          </a:p>
        </p:txBody>
      </p:sp>
    </p:spTree>
    <p:extLst>
      <p:ext uri="{BB962C8B-B14F-4D97-AF65-F5344CB8AC3E}">
        <p14:creationId xmlns:p14="http://schemas.microsoft.com/office/powerpoint/2010/main" val="51726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dissolve">
                                      <p:cBhvr>
                                        <p:cTn id="27" dur="500"/>
                                        <p:tgtEl>
                                          <p:spTgt spid="133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dissolve">
                                      <p:cBhvr>
                                        <p:cTn id="32" dur="500"/>
                                        <p:tgtEl>
                                          <p:spTgt spid="133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dissolve">
                                      <p:cBhvr>
                                        <p:cTn id="37" dur="500"/>
                                        <p:tgtEl>
                                          <p:spTgt spid="133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315">
                                            <p:txEl>
                                              <p:pRg st="7" end="7"/>
                                            </p:txEl>
                                          </p:spTgt>
                                        </p:tgtEl>
                                        <p:attrNameLst>
                                          <p:attrName>style.visibility</p:attrName>
                                        </p:attrNameLst>
                                      </p:cBhvr>
                                      <p:to>
                                        <p:strVal val="visible"/>
                                      </p:to>
                                    </p:set>
                                    <p:animEffect transition="in" filter="dissolve">
                                      <p:cBhvr>
                                        <p:cTn id="42" dur="500"/>
                                        <p:tgtEl>
                                          <p:spTgt spid="133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315">
                                            <p:txEl>
                                              <p:pRg st="8" end="8"/>
                                            </p:txEl>
                                          </p:spTgt>
                                        </p:tgtEl>
                                        <p:attrNameLst>
                                          <p:attrName>style.visibility</p:attrName>
                                        </p:attrNameLst>
                                      </p:cBhvr>
                                      <p:to>
                                        <p:strVal val="visible"/>
                                      </p:to>
                                    </p:set>
                                    <p:animEffect transition="in" filter="dissolve">
                                      <p:cBhvr>
                                        <p:cTn id="47" dur="500"/>
                                        <p:tgtEl>
                                          <p:spTgt spid="133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3"/>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Reducing Resource Capacity Waste </a:t>
            </a:r>
            <a:r>
              <a:rPr lang="en-US" dirty="0"/>
              <a:t>↓ Tp </a:t>
            </a:r>
            <a:endParaRPr lang="en-US" dirty="0" smtClean="0"/>
          </a:p>
        </p:txBody>
      </p:sp>
      <p:sp>
        <p:nvSpPr>
          <p:cNvPr id="18435" name="Content Placeholder 2"/>
          <p:cNvSpPr>
            <a:spLocks noGrp="1"/>
          </p:cNvSpPr>
          <p:nvPr>
            <p:ph idx="1"/>
          </p:nvPr>
        </p:nvSpPr>
        <p:spPr>
          <a:xfrm>
            <a:off x="11722" y="914400"/>
            <a:ext cx="9132277" cy="5481637"/>
          </a:xfrm>
        </p:spPr>
        <p:txBody>
          <a:bodyPr/>
          <a:lstStyle/>
          <a:p>
            <a:pPr marL="0" lvl="2" indent="0">
              <a:buClr>
                <a:srgbClr val="94020C"/>
              </a:buClr>
              <a:buSzPct val="80000"/>
              <a:buNone/>
            </a:pPr>
            <a:r>
              <a:rPr lang="en-US" sz="2400" b="1" dirty="0">
                <a:solidFill>
                  <a:srgbClr val="FF0000"/>
                </a:solidFill>
                <a:ea typeface="+mn-ea"/>
                <a:cs typeface="+mn-cs"/>
              </a:rPr>
              <a:t>Capacity &lt;&lt;  </a:t>
            </a:r>
            <a:r>
              <a:rPr lang="en-US" sz="2400" b="1" dirty="0" smtClean="0">
                <a:solidFill>
                  <a:srgbClr val="FF0000"/>
                </a:solidFill>
                <a:ea typeface="+mn-ea"/>
                <a:cs typeface="+mn-cs"/>
              </a:rPr>
              <a:t>Theoretical </a:t>
            </a:r>
            <a:r>
              <a:rPr lang="en-US" b="1" dirty="0">
                <a:solidFill>
                  <a:srgbClr val="FF0000"/>
                </a:solidFill>
                <a:ea typeface="+mn-ea"/>
                <a:cs typeface="+mn-cs"/>
              </a:rPr>
              <a:t>C</a:t>
            </a:r>
            <a:r>
              <a:rPr lang="en-US" sz="2400" b="1" dirty="0" smtClean="0">
                <a:solidFill>
                  <a:srgbClr val="FF0000"/>
                </a:solidFill>
                <a:ea typeface="+mn-ea"/>
                <a:cs typeface="+mn-cs"/>
              </a:rPr>
              <a:t>apacity </a:t>
            </a:r>
            <a:r>
              <a:rPr lang="en-US" sz="2400" b="1" dirty="0">
                <a:solidFill>
                  <a:srgbClr val="1A1A70"/>
                </a:solidFill>
                <a:ea typeface="+mn-ea"/>
                <a:cs typeface="+mn-cs"/>
                <a:sym typeface="Wingdings" pitchFamily="2" charset="2"/>
              </a:rPr>
              <a:t> </a:t>
            </a:r>
            <a:r>
              <a:rPr lang="en-US" sz="2400" dirty="0"/>
              <a:t>resources are not utilized effectively; eliminate of waste; ↓ </a:t>
            </a:r>
            <a:r>
              <a:rPr lang="en-US" sz="2400" dirty="0" smtClean="0"/>
              <a:t>Tp or ↑ Net Availability.  </a:t>
            </a:r>
            <a:endParaRPr lang="en-US" sz="2400" dirty="0"/>
          </a:p>
          <a:p>
            <a:pPr>
              <a:buClr>
                <a:srgbClr val="94020C"/>
              </a:buClr>
              <a:buFont typeface="Wingdings" pitchFamily="2" charset="2"/>
              <a:buChar char="v"/>
            </a:pPr>
            <a:r>
              <a:rPr lang="en-US" dirty="0" smtClean="0">
                <a:solidFill>
                  <a:srgbClr val="94020C"/>
                </a:solidFill>
              </a:rPr>
              <a:t>Eliminate non-value-adding activities. </a:t>
            </a:r>
          </a:p>
          <a:p>
            <a:pPr>
              <a:buClr>
                <a:srgbClr val="94020C"/>
              </a:buClr>
              <a:buFont typeface="Wingdings" pitchFamily="2" charset="2"/>
              <a:buChar char="v"/>
            </a:pPr>
            <a:r>
              <a:rPr lang="en-AU" dirty="0" smtClean="0">
                <a:solidFill>
                  <a:srgbClr val="94020C"/>
                </a:solidFill>
              </a:rPr>
              <a:t>Avoid defects, rework and repetitions</a:t>
            </a:r>
            <a:r>
              <a:rPr lang="en-US" dirty="0" smtClean="0">
                <a:solidFill>
                  <a:srgbClr val="C00000"/>
                </a:solidFill>
              </a:rPr>
              <a:t> </a:t>
            </a:r>
            <a:r>
              <a:rPr lang="en-US" dirty="0" smtClean="0"/>
              <a:t>–  These two are exactly the same as what was stated for flow time reduction. For flow time we focus on activities along the critical path. For flow rate we focus on activities performed by bottleneck resources.  </a:t>
            </a:r>
          </a:p>
          <a:p>
            <a:pPr>
              <a:buClr>
                <a:srgbClr val="94020C"/>
              </a:buClr>
              <a:buFont typeface="Wingdings" pitchFamily="2" charset="2"/>
              <a:buChar char="v"/>
            </a:pPr>
            <a:r>
              <a:rPr lang="en-US" dirty="0" smtClean="0">
                <a:solidFill>
                  <a:srgbClr val="94020C"/>
                </a:solidFill>
              </a:rPr>
              <a:t>Increase Net Availability </a:t>
            </a:r>
            <a:r>
              <a:rPr lang="en-US" dirty="0" smtClean="0"/>
              <a:t>– Reduce breakdown and work stoppage by improved maintenance policies and effective problem-solving, to reduce the frequency and duration of breakdowns and maintenance outside of working hours. Reduce absenteeism. </a:t>
            </a:r>
          </a:p>
        </p:txBody>
      </p:sp>
    </p:spTree>
    <p:extLst>
      <p:ext uri="{BB962C8B-B14F-4D97-AF65-F5344CB8AC3E}">
        <p14:creationId xmlns:p14="http://schemas.microsoft.com/office/powerpoint/2010/main" val="1129374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dissolv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dissolve">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dissolve">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Reducing Resource Capacity Waste </a:t>
            </a:r>
          </a:p>
        </p:txBody>
      </p:sp>
      <p:sp>
        <p:nvSpPr>
          <p:cNvPr id="18435" name="Content Placeholder 2"/>
          <p:cNvSpPr>
            <a:spLocks noGrp="1"/>
          </p:cNvSpPr>
          <p:nvPr>
            <p:ph idx="1"/>
          </p:nvPr>
        </p:nvSpPr>
        <p:spPr>
          <a:xfrm>
            <a:off x="0" y="914400"/>
            <a:ext cx="9144000" cy="5562600"/>
          </a:xfrm>
        </p:spPr>
        <p:txBody>
          <a:bodyPr/>
          <a:lstStyle/>
          <a:p>
            <a:pPr>
              <a:buClr>
                <a:srgbClr val="94020C"/>
              </a:buClr>
              <a:buFont typeface="Wingdings" pitchFamily="2" charset="2"/>
              <a:buChar char="v"/>
            </a:pPr>
            <a:r>
              <a:rPr lang="en-US" dirty="0" smtClean="0">
                <a:solidFill>
                  <a:srgbClr val="94020C"/>
                </a:solidFill>
                <a:latin typeface="Book Antiqua" pitchFamily="18" charset="0"/>
              </a:rPr>
              <a:t>Reduce setup time </a:t>
            </a:r>
            <a:r>
              <a:rPr lang="en-US" dirty="0" smtClean="0">
                <a:latin typeface="Book Antiqua" pitchFamily="18" charset="0"/>
              </a:rPr>
              <a:t>–  setup time per unit</a:t>
            </a:r>
            <a:r>
              <a:rPr lang="en-US" dirty="0" smtClean="0">
                <a:latin typeface="Book Antiqua" pitchFamily="18" charset="0"/>
                <a:sym typeface="Wingdings" pitchFamily="2" charset="2"/>
              </a:rPr>
              <a:t> is </a:t>
            </a:r>
            <a:r>
              <a:rPr lang="en-US" dirty="0" smtClean="0">
                <a:latin typeface="Book Antiqua" pitchFamily="18" charset="0"/>
              </a:rPr>
              <a:t>Sp/Qp</a:t>
            </a:r>
            <a:r>
              <a:rPr lang="en-US" dirty="0" smtClean="0"/>
              <a:t>. Decrease </a:t>
            </a:r>
            <a:r>
              <a:rPr lang="en-US" dirty="0" smtClean="0">
                <a:latin typeface="Book Antiqua" pitchFamily="18" charset="0"/>
              </a:rPr>
              <a:t>the frequency of changeovers, reduce the time required for each setup and manage the product mix to decrease changeover time from one product to the next. </a:t>
            </a:r>
          </a:p>
          <a:p>
            <a:pPr>
              <a:buClr>
                <a:srgbClr val="94020C"/>
              </a:buClr>
              <a:buFont typeface="Wingdings" pitchFamily="2" charset="2"/>
              <a:buChar char="v"/>
            </a:pPr>
            <a:r>
              <a:rPr lang="en-US" dirty="0" smtClean="0">
                <a:solidFill>
                  <a:srgbClr val="94020C"/>
                </a:solidFill>
                <a:latin typeface="Book Antiqua" pitchFamily="18" charset="0"/>
              </a:rPr>
              <a:t>Move some of the work to non-bottleneck resources </a:t>
            </a:r>
            <a:r>
              <a:rPr lang="en-US" dirty="0" smtClean="0">
                <a:latin typeface="Book Antiqua" pitchFamily="18" charset="0"/>
              </a:rPr>
              <a:t>– </a:t>
            </a:r>
          </a:p>
          <a:p>
            <a:pPr indent="-1588">
              <a:buClr>
                <a:srgbClr val="94020C"/>
              </a:buClr>
              <a:buNone/>
            </a:pPr>
            <a:r>
              <a:rPr lang="en-US" dirty="0" smtClean="0">
                <a:latin typeface="Book Antiqua" pitchFamily="18" charset="0"/>
              </a:rPr>
              <a:t>This may require greater flexibility on the part of non-bottleneck resources as well as financial investments in tooling and cross-training.</a:t>
            </a:r>
          </a:p>
          <a:p>
            <a:pPr>
              <a:buClr>
                <a:srgbClr val="94020C"/>
              </a:buClr>
              <a:buFont typeface="Wingdings" pitchFamily="2" charset="2"/>
              <a:buChar char="v"/>
            </a:pPr>
            <a:r>
              <a:rPr lang="en-US" dirty="0" smtClean="0">
                <a:solidFill>
                  <a:srgbClr val="94020C"/>
                </a:solidFill>
                <a:latin typeface="Book Antiqua" pitchFamily="18" charset="0"/>
              </a:rPr>
              <a:t>Reduce interference waste </a:t>
            </a:r>
            <a:r>
              <a:rPr lang="en-US" dirty="0" smtClean="0">
                <a:latin typeface="Book Antiqua" pitchFamily="18" charset="0"/>
              </a:rPr>
              <a:t>– Eliminate starvation and blockage among work-stations. </a:t>
            </a:r>
          </a:p>
          <a:p>
            <a:pPr>
              <a:buClr>
                <a:srgbClr val="94020C"/>
              </a:buClr>
            </a:pPr>
            <a:r>
              <a:rPr lang="en-US" dirty="0">
                <a:solidFill>
                  <a:srgbClr val="94020C"/>
                </a:solidFill>
              </a:rPr>
              <a:t>Methods improvement.</a:t>
            </a:r>
          </a:p>
          <a:p>
            <a:pPr>
              <a:buClr>
                <a:srgbClr val="94020C"/>
              </a:buClr>
            </a:pPr>
            <a:r>
              <a:rPr lang="en-US" dirty="0">
                <a:solidFill>
                  <a:srgbClr val="94020C"/>
                </a:solidFill>
              </a:rPr>
              <a:t>Training. </a:t>
            </a:r>
            <a:endParaRPr lang="en-US" dirty="0" smtClean="0">
              <a:solidFill>
                <a:srgbClr val="94020C"/>
              </a:solidFill>
            </a:endParaRPr>
          </a:p>
          <a:p>
            <a:pPr>
              <a:buClr>
                <a:srgbClr val="94020C"/>
              </a:buClr>
            </a:pPr>
            <a:r>
              <a:rPr lang="en-US" dirty="0" smtClean="0">
                <a:solidFill>
                  <a:srgbClr val="94020C"/>
                </a:solidFill>
              </a:rPr>
              <a:t>Management. </a:t>
            </a:r>
            <a:endParaRPr lang="en-US" dirty="0">
              <a:solidFill>
                <a:srgbClr val="94020C"/>
              </a:solidFill>
            </a:endParaRPr>
          </a:p>
          <a:p>
            <a:pPr>
              <a:buClr>
                <a:srgbClr val="94020C"/>
              </a:buClr>
              <a:buFont typeface="Wingdings" pitchFamily="2" charset="2"/>
              <a:buChar char="v"/>
            </a:pPr>
            <a:endParaRPr lang="en-US" dirty="0" smtClean="0">
              <a:latin typeface="Book Antiqua" pitchFamily="18" charset="0"/>
            </a:endParaRPr>
          </a:p>
          <a:p>
            <a:pPr>
              <a:buClr>
                <a:srgbClr val="1A1A70"/>
              </a:buClr>
              <a:buFont typeface="Wingdings" pitchFamily="2" charset="2"/>
              <a:buChar char="v"/>
            </a:pPr>
            <a:endParaRPr lang="en-US" dirty="0" smtClean="0">
              <a:latin typeface="Book Antiqua" pitchFamily="18" charset="0"/>
            </a:endParaRPr>
          </a:p>
          <a:p>
            <a:endParaRPr lang="en-US" dirty="0" smtClean="0">
              <a:latin typeface="Book Antiqua" pitchFamily="18" charset="0"/>
            </a:endParaRPr>
          </a:p>
        </p:txBody>
      </p:sp>
    </p:spTree>
    <p:extLst>
      <p:ext uri="{BB962C8B-B14F-4D97-AF65-F5344CB8AC3E}">
        <p14:creationId xmlns:p14="http://schemas.microsoft.com/office/powerpoint/2010/main" val="37990171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dissolv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dissolve">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dissolve">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dissolve">
                                      <p:cBhvr>
                                        <p:cTn id="27" dur="5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dissolve">
                                      <p:cBhvr>
                                        <p:cTn id="32" dur="500"/>
                                        <p:tgtEl>
                                          <p:spTgt spid="18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dissolve">
                                      <p:cBhvr>
                                        <p:cTn id="37"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Increasing Resource </a:t>
            </a:r>
            <a:r>
              <a:rPr lang="en-US" dirty="0"/>
              <a:t>Levels ↑ c</a:t>
            </a:r>
            <a:endParaRPr lang="en-US" dirty="0" smtClean="0"/>
          </a:p>
        </p:txBody>
      </p:sp>
      <p:sp>
        <p:nvSpPr>
          <p:cNvPr id="17411" name="Content Placeholder 2"/>
          <p:cNvSpPr>
            <a:spLocks noGrp="1"/>
          </p:cNvSpPr>
          <p:nvPr>
            <p:ph idx="1"/>
          </p:nvPr>
        </p:nvSpPr>
        <p:spPr>
          <a:xfrm>
            <a:off x="0" y="914400"/>
            <a:ext cx="9144000" cy="5004965"/>
          </a:xfrm>
        </p:spPr>
        <p:txBody>
          <a:bodyPr/>
          <a:lstStyle/>
          <a:p>
            <a:pPr marL="342900" lvl="2" indent="-342900">
              <a:buSzPct val="80000"/>
              <a:buNone/>
            </a:pPr>
            <a:r>
              <a:rPr lang="en-US" sz="2400" b="1" dirty="0">
                <a:solidFill>
                  <a:srgbClr val="FF0000"/>
                </a:solidFill>
                <a:ea typeface="+mn-ea"/>
                <a:cs typeface="+mn-cs"/>
              </a:rPr>
              <a:t>Capacity ≈  </a:t>
            </a:r>
            <a:r>
              <a:rPr lang="en-US" sz="2400" b="1" dirty="0" smtClean="0">
                <a:solidFill>
                  <a:srgbClr val="FF0000"/>
                </a:solidFill>
                <a:ea typeface="+mn-ea"/>
                <a:cs typeface="+mn-cs"/>
              </a:rPr>
              <a:t>Theoretical </a:t>
            </a:r>
            <a:r>
              <a:rPr lang="en-US" b="1" dirty="0">
                <a:solidFill>
                  <a:srgbClr val="FF0000"/>
                </a:solidFill>
                <a:ea typeface="+mn-ea"/>
                <a:cs typeface="+mn-cs"/>
              </a:rPr>
              <a:t>C</a:t>
            </a:r>
            <a:r>
              <a:rPr lang="en-US" sz="2400" b="1" dirty="0" smtClean="0">
                <a:solidFill>
                  <a:srgbClr val="FF0000"/>
                </a:solidFill>
                <a:ea typeface="+mn-ea"/>
                <a:cs typeface="+mn-cs"/>
              </a:rPr>
              <a:t>apacity </a:t>
            </a:r>
            <a:r>
              <a:rPr lang="en-US" sz="2400" dirty="0">
                <a:sym typeface="Wingdings" pitchFamily="2" charset="2"/>
              </a:rPr>
              <a:t> R</a:t>
            </a:r>
            <a:r>
              <a:rPr lang="en-US" sz="2400" dirty="0" smtClean="0"/>
              <a:t>esources </a:t>
            </a:r>
            <a:r>
              <a:rPr lang="en-US" sz="2400" dirty="0"/>
              <a:t>are  efficiently utilized; </a:t>
            </a:r>
            <a:r>
              <a:rPr lang="en-US" sz="2400" dirty="0">
                <a:sym typeface="Wingdings" pitchFamily="2" charset="2"/>
              </a:rPr>
              <a:t>increase the theoretical capacity. </a:t>
            </a:r>
            <a:endParaRPr lang="en-US" sz="2400" dirty="0" smtClean="0">
              <a:sym typeface="Wingdings" pitchFamily="2" charset="2"/>
            </a:endParaRPr>
          </a:p>
          <a:p>
            <a:pPr marL="342900" lvl="2" indent="-342900">
              <a:buClr>
                <a:srgbClr val="94020C"/>
              </a:buClr>
              <a:buSzPct val="80000"/>
              <a:buFont typeface="Wingdings" pitchFamily="2" charset="2"/>
              <a:buChar char="v"/>
            </a:pPr>
            <a:r>
              <a:rPr lang="en-US" sz="2400" dirty="0">
                <a:solidFill>
                  <a:srgbClr val="94020C"/>
                </a:solidFill>
                <a:sym typeface="Wingdings" pitchFamily="2" charset="2"/>
              </a:rPr>
              <a:t>I</a:t>
            </a:r>
            <a:r>
              <a:rPr lang="en-US" sz="2400" dirty="0">
                <a:solidFill>
                  <a:srgbClr val="94020C"/>
                </a:solidFill>
              </a:rPr>
              <a:t>ncrease the level of resources. </a:t>
            </a:r>
            <a:r>
              <a:rPr lang="en-US" sz="2400" dirty="0"/>
              <a:t>↑ c. buy one more oven</a:t>
            </a:r>
          </a:p>
          <a:p>
            <a:pPr marL="342900" lvl="2" indent="-342900">
              <a:buClr>
                <a:srgbClr val="94020C"/>
              </a:buClr>
              <a:buSzPct val="80000"/>
              <a:buFont typeface="Wingdings" pitchFamily="2" charset="2"/>
              <a:buChar char="v"/>
            </a:pPr>
            <a:r>
              <a:rPr lang="en-US" sz="2400" dirty="0">
                <a:solidFill>
                  <a:srgbClr val="94020C"/>
                </a:solidFill>
              </a:rPr>
              <a:t>Increase the size of resource units </a:t>
            </a:r>
            <a:r>
              <a:rPr lang="en-US" sz="2400" dirty="0"/>
              <a:t>- Larger load batch - more  loaves in the</a:t>
            </a:r>
            <a:r>
              <a:rPr lang="en-US" sz="2400" dirty="0">
                <a:solidFill>
                  <a:srgbClr val="FFFF00"/>
                </a:solidFill>
              </a:rPr>
              <a:t> </a:t>
            </a:r>
            <a:r>
              <a:rPr lang="en-US" sz="2400" dirty="0"/>
              <a:t>oven</a:t>
            </a:r>
          </a:p>
          <a:p>
            <a:pPr marL="342900" lvl="2" indent="-342900">
              <a:buClr>
                <a:srgbClr val="94020C"/>
              </a:buClr>
              <a:buSzPct val="80000"/>
              <a:buFont typeface="Wingdings" pitchFamily="2" charset="2"/>
              <a:buChar char="v"/>
            </a:pPr>
            <a:r>
              <a:rPr lang="en-US" sz="2400" dirty="0" smtClean="0">
                <a:solidFill>
                  <a:srgbClr val="94020C"/>
                </a:solidFill>
              </a:rPr>
              <a:t>Increase the time of operation </a:t>
            </a:r>
            <a:r>
              <a:rPr lang="en-US" sz="2400" dirty="0" smtClean="0"/>
              <a:t>– </a:t>
            </a:r>
            <a:r>
              <a:rPr lang="en-US" sz="2400" dirty="0"/>
              <a:t>↑ Scheduled </a:t>
            </a:r>
            <a:r>
              <a:rPr lang="en-US" sz="2400" dirty="0" smtClean="0"/>
              <a:t>Availability, Overtime</a:t>
            </a:r>
          </a:p>
          <a:p>
            <a:pPr>
              <a:buClr>
                <a:srgbClr val="94020C"/>
              </a:buClr>
              <a:buFont typeface="Wingdings" pitchFamily="2" charset="2"/>
              <a:buChar char="v"/>
            </a:pPr>
            <a:r>
              <a:rPr lang="en-US" dirty="0" smtClean="0">
                <a:solidFill>
                  <a:srgbClr val="94020C"/>
                </a:solidFill>
              </a:rPr>
              <a:t>Subcontract or Outsource </a:t>
            </a:r>
          </a:p>
          <a:p>
            <a:pPr>
              <a:buClr>
                <a:srgbClr val="94020C"/>
              </a:buClr>
              <a:buFont typeface="Wingdings" pitchFamily="2" charset="2"/>
              <a:buChar char="v"/>
            </a:pPr>
            <a:r>
              <a:rPr lang="en-US" dirty="0" smtClean="0">
                <a:solidFill>
                  <a:srgbClr val="94020C"/>
                </a:solidFill>
              </a:rPr>
              <a:t>Technology- </a:t>
            </a:r>
            <a:r>
              <a:rPr lang="en-US" dirty="0"/>
              <a:t>Speed up the activities rate - Invest </a:t>
            </a:r>
            <a:r>
              <a:rPr lang="en-US" dirty="0" smtClean="0"/>
              <a:t>in faster resources or incentives for workers.</a:t>
            </a:r>
          </a:p>
          <a:p>
            <a:endParaRPr lang="en-US" dirty="0" smtClean="0"/>
          </a:p>
        </p:txBody>
      </p:sp>
      <p:sp>
        <p:nvSpPr>
          <p:cNvPr id="2" name="TextBox 1"/>
          <p:cNvSpPr txBox="1"/>
          <p:nvPr/>
        </p:nvSpPr>
        <p:spPr>
          <a:xfrm flipH="1">
            <a:off x="0" y="1143000"/>
            <a:ext cx="9144000" cy="4708981"/>
          </a:xfrm>
          <a:prstGeom prst="rect">
            <a:avLst/>
          </a:prstGeom>
          <a:noFill/>
        </p:spPr>
        <p:txBody>
          <a:bodyPr wrap="square" rtlCol="0">
            <a:spAutoFit/>
          </a:bodyPr>
          <a:lstStyle/>
          <a:p>
            <a:r>
              <a:rPr lang="en-US" sz="30000" dirty="0" smtClean="0">
                <a:solidFill>
                  <a:srgbClr val="FF0000"/>
                </a:solidFill>
              </a:rPr>
              <a:t>Stop</a:t>
            </a:r>
            <a:endParaRPr lang="en-US" sz="30000" dirty="0">
              <a:solidFill>
                <a:srgbClr val="FF0000"/>
              </a:solidFill>
            </a:endParaRPr>
          </a:p>
        </p:txBody>
      </p:sp>
    </p:spTree>
    <p:extLst>
      <p:ext uri="{BB962C8B-B14F-4D97-AF65-F5344CB8AC3E}">
        <p14:creationId xmlns:p14="http://schemas.microsoft.com/office/powerpoint/2010/main" val="10484774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ssolve">
                                      <p:cBhvr>
                                        <p:cTn id="7" dur="500"/>
                                        <p:tgtEl>
                                          <p:spTgt spid="1741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dissolve">
                                      <p:cBhvr>
                                        <p:cTn id="10" dur="500"/>
                                        <p:tgtEl>
                                          <p:spTgt spid="1741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dissolve">
                                      <p:cBhvr>
                                        <p:cTn id="13" dur="500"/>
                                        <p:tgtEl>
                                          <p:spTgt spid="1741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dissolve">
                                      <p:cBhvr>
                                        <p:cTn id="18" dur="500"/>
                                        <p:tgtEl>
                                          <p:spTgt spid="1741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animEffect transition="in" filter="dissolve">
                                      <p:cBhvr>
                                        <p:cTn id="23" dur="500"/>
                                        <p:tgtEl>
                                          <p:spTgt spid="174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7411">
                                            <p:txEl>
                                              <p:pRg st="5" end="5"/>
                                            </p:txEl>
                                          </p:spTgt>
                                        </p:tgtEl>
                                        <p:attrNameLst>
                                          <p:attrName>style.visibility</p:attrName>
                                        </p:attrNameLst>
                                      </p:cBhvr>
                                      <p:to>
                                        <p:strVal val="visible"/>
                                      </p:to>
                                    </p:set>
                                    <p:animEffect transition="in" filter="dissolve">
                                      <p:cBhvr>
                                        <p:cTn id="28"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Setup Batch and  Total Unit Load</a:t>
            </a:r>
          </a:p>
        </p:txBody>
      </p:sp>
      <p:sp>
        <p:nvSpPr>
          <p:cNvPr id="456707" name="Rectangle 3"/>
          <p:cNvSpPr>
            <a:spLocks noGrp="1" noChangeArrowheads="1"/>
          </p:cNvSpPr>
          <p:nvPr>
            <p:ph type="body" idx="1"/>
          </p:nvPr>
        </p:nvSpPr>
        <p:spPr>
          <a:xfrm>
            <a:off x="-23954" y="990600"/>
            <a:ext cx="9167954" cy="4788941"/>
          </a:xfrm>
        </p:spPr>
        <p:txBody>
          <a:bodyPr/>
          <a:lstStyle/>
          <a:p>
            <a:pPr marL="0" indent="0">
              <a:lnSpc>
                <a:spcPct val="90000"/>
              </a:lnSpc>
              <a:buFont typeface="Wingdings" pitchFamily="2" charset="2"/>
              <a:buNone/>
            </a:pPr>
            <a:r>
              <a:rPr lang="en-US" b="1" dirty="0" smtClean="0">
                <a:solidFill>
                  <a:srgbClr val="1D4087"/>
                </a:solidFill>
              </a:rPr>
              <a:t>Setup</a:t>
            </a:r>
            <a:r>
              <a:rPr lang="en-US" dirty="0" smtClean="0"/>
              <a:t> or </a:t>
            </a:r>
            <a:r>
              <a:rPr lang="en-US" b="1" dirty="0" smtClean="0">
                <a:solidFill>
                  <a:srgbClr val="1D4087"/>
                </a:solidFill>
              </a:rPr>
              <a:t>Changeover</a:t>
            </a:r>
            <a:r>
              <a:rPr lang="en-US" dirty="0" smtClean="0"/>
              <a:t>: activities related to cleaning, resetting and retooling of equipment in order to process a different product.</a:t>
            </a:r>
          </a:p>
          <a:p>
            <a:pPr marL="0" indent="0">
              <a:lnSpc>
                <a:spcPct val="90000"/>
              </a:lnSpc>
              <a:buFont typeface="Wingdings" pitchFamily="2" charset="2"/>
              <a:buNone/>
            </a:pPr>
            <a:endParaRPr lang="en-US" b="1" i="1" dirty="0" smtClean="0">
              <a:solidFill>
                <a:srgbClr val="1D4087"/>
              </a:solidFill>
            </a:endParaRPr>
          </a:p>
          <a:p>
            <a:pPr marL="0" indent="0">
              <a:lnSpc>
                <a:spcPct val="90000"/>
              </a:lnSpc>
              <a:buFont typeface="Wingdings" pitchFamily="2" charset="2"/>
              <a:buNone/>
            </a:pPr>
            <a:r>
              <a:rPr lang="en-US" b="1" i="1" dirty="0" smtClean="0">
                <a:solidFill>
                  <a:srgbClr val="1D4087"/>
                </a:solidFill>
              </a:rPr>
              <a:t>Qp</a:t>
            </a:r>
            <a:r>
              <a:rPr lang="en-US" b="1" dirty="0" smtClean="0">
                <a:solidFill>
                  <a:srgbClr val="1D4087"/>
                </a:solidFill>
              </a:rPr>
              <a:t> : Setup batch</a:t>
            </a:r>
            <a:r>
              <a:rPr lang="en-US" dirty="0" smtClean="0"/>
              <a:t> or </a:t>
            </a:r>
            <a:r>
              <a:rPr lang="en-US" b="1" dirty="0" smtClean="0">
                <a:solidFill>
                  <a:srgbClr val="1D4087"/>
                </a:solidFill>
              </a:rPr>
              <a:t>lot size; </a:t>
            </a:r>
            <a:r>
              <a:rPr lang="en-US" dirty="0" smtClean="0"/>
              <a:t>the number of units processed consecutively after a setup; </a:t>
            </a:r>
            <a:endParaRPr lang="en-US" b="1" i="1" baseline="-25000" dirty="0" smtClean="0">
              <a:solidFill>
                <a:srgbClr val="1D4087"/>
              </a:solidFill>
            </a:endParaRPr>
          </a:p>
          <a:p>
            <a:pPr marL="0" indent="0">
              <a:lnSpc>
                <a:spcPct val="90000"/>
              </a:lnSpc>
              <a:buFont typeface="Wingdings" pitchFamily="2" charset="2"/>
              <a:buNone/>
            </a:pPr>
            <a:r>
              <a:rPr lang="en-US" b="1" i="1" dirty="0" smtClean="0"/>
              <a:t>Sp</a:t>
            </a:r>
            <a:r>
              <a:rPr lang="en-US" b="1" i="1" baseline="-25000" dirty="0" smtClean="0"/>
              <a:t> </a:t>
            </a:r>
            <a:r>
              <a:rPr lang="en-US" b="1" dirty="0" smtClean="0"/>
              <a:t>:</a:t>
            </a:r>
            <a:r>
              <a:rPr lang="en-US" b="1" baseline="-25000" dirty="0" smtClean="0"/>
              <a:t> </a:t>
            </a:r>
            <a:r>
              <a:rPr lang="en-US" dirty="0" smtClean="0"/>
              <a:t>Average time to set up a resource at resource pool </a:t>
            </a:r>
            <a:r>
              <a:rPr lang="en-US" i="1" dirty="0" smtClean="0"/>
              <a:t>p </a:t>
            </a:r>
            <a:r>
              <a:rPr lang="en-US" dirty="0" smtClean="0"/>
              <a:t>for a particular product</a:t>
            </a:r>
          </a:p>
          <a:p>
            <a:pPr marL="0" indent="0">
              <a:lnSpc>
                <a:spcPct val="90000"/>
              </a:lnSpc>
              <a:buFont typeface="Wingdings" pitchFamily="2" charset="2"/>
              <a:buNone/>
            </a:pPr>
            <a:endParaRPr lang="en-US" dirty="0" smtClean="0"/>
          </a:p>
          <a:p>
            <a:pPr marL="0" indent="0">
              <a:lnSpc>
                <a:spcPct val="90000"/>
              </a:lnSpc>
              <a:buFont typeface="Wingdings" pitchFamily="2" charset="2"/>
              <a:buNone/>
            </a:pPr>
            <a:r>
              <a:rPr lang="en-US" dirty="0" smtClean="0">
                <a:solidFill>
                  <a:srgbClr val="94020C"/>
                </a:solidFill>
              </a:rPr>
              <a:t>Average setup time </a:t>
            </a:r>
            <a:r>
              <a:rPr lang="en-US" b="1" dirty="0" smtClean="0">
                <a:solidFill>
                  <a:srgbClr val="94020C"/>
                </a:solidFill>
              </a:rPr>
              <a:t>per unit</a:t>
            </a:r>
            <a:r>
              <a:rPr lang="en-US" dirty="0" smtClean="0">
                <a:solidFill>
                  <a:srgbClr val="94020C"/>
                </a:solidFill>
              </a:rPr>
              <a:t> is then </a:t>
            </a:r>
            <a:r>
              <a:rPr lang="en-US" b="1" i="1" dirty="0" smtClean="0">
                <a:solidFill>
                  <a:srgbClr val="94020C"/>
                </a:solidFill>
              </a:rPr>
              <a:t>Sp</a:t>
            </a:r>
            <a:r>
              <a:rPr lang="en-US" dirty="0" smtClean="0">
                <a:solidFill>
                  <a:srgbClr val="94020C"/>
                </a:solidFill>
              </a:rPr>
              <a:t>/</a:t>
            </a:r>
            <a:r>
              <a:rPr lang="en-US" b="1" i="1" dirty="0" smtClean="0">
                <a:solidFill>
                  <a:srgbClr val="94020C"/>
                </a:solidFill>
              </a:rPr>
              <a:t>Q</a:t>
            </a:r>
            <a:r>
              <a:rPr lang="en-US" b="1" i="1" baseline="-25000" dirty="0">
                <a:solidFill>
                  <a:srgbClr val="94020C"/>
                </a:solidFill>
              </a:rPr>
              <a:t>p</a:t>
            </a:r>
            <a:endParaRPr lang="en-US" dirty="0" smtClean="0">
              <a:solidFill>
                <a:srgbClr val="94020C"/>
              </a:solidFill>
            </a:endParaRPr>
          </a:p>
          <a:p>
            <a:pPr marL="0" indent="0">
              <a:lnSpc>
                <a:spcPct val="90000"/>
              </a:lnSpc>
              <a:buNone/>
            </a:pPr>
            <a:r>
              <a:rPr lang="en-US" b="1" i="1" dirty="0" smtClean="0">
                <a:solidFill>
                  <a:srgbClr val="94020C"/>
                </a:solidFill>
              </a:rPr>
              <a:t>Sp</a:t>
            </a:r>
            <a:r>
              <a:rPr lang="en-US" dirty="0" smtClean="0">
                <a:solidFill>
                  <a:srgbClr val="94020C"/>
                </a:solidFill>
              </a:rPr>
              <a:t>/</a:t>
            </a:r>
            <a:r>
              <a:rPr lang="en-US" b="1" i="1" dirty="0" smtClean="0">
                <a:solidFill>
                  <a:srgbClr val="94020C"/>
                </a:solidFill>
              </a:rPr>
              <a:t>Q</a:t>
            </a:r>
            <a:r>
              <a:rPr lang="en-US" b="1" i="1" baseline="-25000" dirty="0" smtClean="0">
                <a:solidFill>
                  <a:srgbClr val="94020C"/>
                </a:solidFill>
              </a:rPr>
              <a:t>p  </a:t>
            </a:r>
            <a:r>
              <a:rPr lang="en-US" dirty="0" smtClean="0">
                <a:solidFill>
                  <a:srgbClr val="94020C"/>
                </a:solidFill>
              </a:rPr>
              <a:t>is also included in </a:t>
            </a:r>
            <a:r>
              <a:rPr lang="en-US" b="1" i="1" dirty="0" smtClean="0">
                <a:solidFill>
                  <a:srgbClr val="94020C"/>
                </a:solidFill>
              </a:rPr>
              <a:t>Tp</a:t>
            </a:r>
            <a:r>
              <a:rPr lang="en-US" dirty="0" smtClean="0">
                <a:solidFill>
                  <a:srgbClr val="94020C"/>
                </a:solidFill>
              </a:rPr>
              <a:t> </a:t>
            </a:r>
            <a:r>
              <a:rPr lang="en-US" b="1" i="1" baseline="-25000" dirty="0" smtClean="0">
                <a:solidFill>
                  <a:srgbClr val="94020C"/>
                </a:solidFill>
              </a:rPr>
              <a:t> </a:t>
            </a:r>
          </a:p>
          <a:p>
            <a:pPr marL="0" indent="0">
              <a:lnSpc>
                <a:spcPct val="90000"/>
              </a:lnSpc>
              <a:buFont typeface="Wingdings" pitchFamily="2" charset="2"/>
              <a:buNone/>
            </a:pPr>
            <a:endParaRPr lang="en-US" b="1" i="1" baseline="-25000" dirty="0" smtClean="0">
              <a:solidFill>
                <a:srgbClr val="94020C"/>
              </a:solidFill>
            </a:endParaRPr>
          </a:p>
        </p:txBody>
      </p:sp>
    </p:spTree>
    <p:extLst>
      <p:ext uri="{BB962C8B-B14F-4D97-AF65-F5344CB8AC3E}">
        <p14:creationId xmlns:p14="http://schemas.microsoft.com/office/powerpoint/2010/main" val="5455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2" end="2"/>
                                            </p:txEl>
                                          </p:spTgt>
                                        </p:tgtEl>
                                        <p:attrNameLst>
                                          <p:attrName>style.visibility</p:attrName>
                                        </p:attrNameLst>
                                      </p:cBhvr>
                                      <p:to>
                                        <p:strVal val="visible"/>
                                      </p:to>
                                    </p:set>
                                    <p:animEffect transition="in" filter="dissolve">
                                      <p:cBhvr>
                                        <p:cTn id="12" dur="500"/>
                                        <p:tgtEl>
                                          <p:spTgt spid="4567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3" end="3"/>
                                            </p:txEl>
                                          </p:spTgt>
                                        </p:tgtEl>
                                        <p:attrNameLst>
                                          <p:attrName>style.visibility</p:attrName>
                                        </p:attrNameLst>
                                      </p:cBhvr>
                                      <p:to>
                                        <p:strVal val="visible"/>
                                      </p:to>
                                    </p:set>
                                    <p:animEffect transition="in" filter="dissolve">
                                      <p:cBhvr>
                                        <p:cTn id="17" dur="500"/>
                                        <p:tgtEl>
                                          <p:spTgt spid="4567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5" end="5"/>
                                            </p:txEl>
                                          </p:spTgt>
                                        </p:tgtEl>
                                        <p:attrNameLst>
                                          <p:attrName>style.visibility</p:attrName>
                                        </p:attrNameLst>
                                      </p:cBhvr>
                                      <p:to>
                                        <p:strVal val="visible"/>
                                      </p:to>
                                    </p:set>
                                    <p:animEffect transition="in" filter="dissolve">
                                      <p:cBhvr>
                                        <p:cTn id="22" dur="500"/>
                                        <p:tgtEl>
                                          <p:spTgt spid="45670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6" end="6"/>
                                            </p:txEl>
                                          </p:spTgt>
                                        </p:tgtEl>
                                        <p:attrNameLst>
                                          <p:attrName>style.visibility</p:attrName>
                                        </p:attrNameLst>
                                      </p:cBhvr>
                                      <p:to>
                                        <p:strVal val="visible"/>
                                      </p:to>
                                    </p:set>
                                    <p:animEffect transition="in" filter="dissolve">
                                      <p:cBhvr>
                                        <p:cTn id="2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Setup Batch Size: Throughput or Flow Time </a:t>
            </a:r>
          </a:p>
        </p:txBody>
      </p:sp>
      <p:sp>
        <p:nvSpPr>
          <p:cNvPr id="23555" name="Rectangle 3"/>
          <p:cNvSpPr>
            <a:spLocks noGrp="1" noChangeArrowheads="1"/>
          </p:cNvSpPr>
          <p:nvPr>
            <p:ph type="body" idx="1"/>
          </p:nvPr>
        </p:nvSpPr>
        <p:spPr>
          <a:xfrm>
            <a:off x="41030" y="990600"/>
            <a:ext cx="9102969" cy="5148572"/>
          </a:xfrm>
        </p:spPr>
        <p:txBody>
          <a:bodyPr/>
          <a:lstStyle/>
          <a:p>
            <a:pPr>
              <a:lnSpc>
                <a:spcPct val="90000"/>
              </a:lnSpc>
              <a:buFont typeface="Wingdings" pitchFamily="2" charset="2"/>
              <a:buNone/>
            </a:pPr>
            <a:r>
              <a:rPr lang="en-US" dirty="0" smtClean="0"/>
              <a:t>What is the “right” lot size or the size of the set up batch? Lot Size </a:t>
            </a:r>
            <a:r>
              <a:rPr lang="en-US" b="1" dirty="0" smtClean="0">
                <a:sym typeface="Symbol" pitchFamily="18" charset="2"/>
              </a:rPr>
              <a:t> </a:t>
            </a:r>
            <a:r>
              <a:rPr lang="en-US" dirty="0" smtClean="0">
                <a:sym typeface="Symbol" pitchFamily="18" charset="2"/>
              </a:rPr>
              <a:t>or  </a:t>
            </a:r>
            <a:r>
              <a:rPr lang="en-US" b="1" dirty="0" smtClean="0">
                <a:sym typeface="Symbol" pitchFamily="18" charset="2"/>
              </a:rPr>
              <a:t></a:t>
            </a:r>
            <a:r>
              <a:rPr lang="en-US" dirty="0" smtClean="0"/>
              <a:t> ?</a:t>
            </a:r>
          </a:p>
          <a:p>
            <a:pPr lvl="1">
              <a:lnSpc>
                <a:spcPct val="90000"/>
              </a:lnSpc>
            </a:pPr>
            <a:r>
              <a:rPr lang="en-US" sz="2400" dirty="0" smtClean="0"/>
              <a:t>The higher the lot size, the lower the unit load and thus the </a:t>
            </a:r>
            <a:r>
              <a:rPr lang="en-US" sz="2400" dirty="0" smtClean="0">
                <a:solidFill>
                  <a:srgbClr val="00CC00"/>
                </a:solidFill>
              </a:rPr>
              <a:t>higher the capacity</a:t>
            </a:r>
            <a:r>
              <a:rPr lang="en-US" sz="2400" dirty="0" smtClean="0"/>
              <a:t>.</a:t>
            </a:r>
          </a:p>
          <a:p>
            <a:pPr lvl="1">
              <a:lnSpc>
                <a:spcPct val="90000"/>
              </a:lnSpc>
            </a:pPr>
            <a:r>
              <a:rPr lang="en-US" sz="2400" dirty="0" smtClean="0"/>
              <a:t>The higher the lot size, the higher the inventory and therefore </a:t>
            </a:r>
            <a:r>
              <a:rPr lang="en-US" sz="2400" dirty="0" smtClean="0">
                <a:solidFill>
                  <a:srgbClr val="F72907"/>
                </a:solidFill>
              </a:rPr>
              <a:t>the higher the flow time</a:t>
            </a:r>
            <a:r>
              <a:rPr lang="en-US" sz="2400" dirty="0" smtClean="0"/>
              <a:t>.</a:t>
            </a:r>
          </a:p>
          <a:p>
            <a:pPr>
              <a:lnSpc>
                <a:spcPct val="90000"/>
              </a:lnSpc>
              <a:buFont typeface="Wingdings" pitchFamily="2" charset="2"/>
              <a:buNone/>
            </a:pPr>
            <a:r>
              <a:rPr lang="en-US" dirty="0" smtClean="0"/>
              <a:t>Reducing the size of the setup batch is one of the most effective ways to reduce the waiting part of the flow time. </a:t>
            </a:r>
          </a:p>
          <a:p>
            <a:pPr>
              <a:lnSpc>
                <a:spcPct val="80000"/>
              </a:lnSpc>
              <a:buFont typeface="Wingdings" pitchFamily="2" charset="2"/>
              <a:buNone/>
            </a:pPr>
            <a:endParaRPr lang="en-US" b="1" dirty="0" smtClean="0"/>
          </a:p>
          <a:p>
            <a:pPr>
              <a:lnSpc>
                <a:spcPct val="80000"/>
              </a:lnSpc>
              <a:buFont typeface="Wingdings" pitchFamily="2" charset="2"/>
              <a:buNone/>
            </a:pPr>
            <a:r>
              <a:rPr lang="en-US" b="1" dirty="0" smtClean="0"/>
              <a:t>Load batch:</a:t>
            </a:r>
            <a:r>
              <a:rPr lang="en-US" dirty="0" smtClean="0"/>
              <a:t> the number of units processed </a:t>
            </a:r>
            <a:r>
              <a:rPr lang="en-US" dirty="0" smtClean="0">
                <a:solidFill>
                  <a:srgbClr val="F72907"/>
                </a:solidFill>
              </a:rPr>
              <a:t>simultaneousl</a:t>
            </a:r>
            <a:r>
              <a:rPr lang="en-US" dirty="0" smtClean="0">
                <a:solidFill>
                  <a:srgbClr val="FF0000"/>
                </a:solidFill>
              </a:rPr>
              <a:t>y</a:t>
            </a:r>
            <a:r>
              <a:rPr lang="en-US" dirty="0" smtClean="0"/>
              <a:t>. Often constrained by </a:t>
            </a:r>
            <a:r>
              <a:rPr lang="en-US" dirty="0" smtClean="0">
                <a:solidFill>
                  <a:srgbClr val="F72907"/>
                </a:solidFill>
              </a:rPr>
              <a:t>technological</a:t>
            </a:r>
            <a:r>
              <a:rPr lang="en-US" dirty="0" smtClean="0"/>
              <a:t> capabilities of the resource.</a:t>
            </a:r>
          </a:p>
          <a:p>
            <a:pPr>
              <a:lnSpc>
                <a:spcPct val="80000"/>
              </a:lnSpc>
              <a:buFont typeface="Wingdings" pitchFamily="2" charset="2"/>
              <a:buNone/>
            </a:pPr>
            <a:r>
              <a:rPr lang="en-US" b="1" dirty="0" smtClean="0"/>
              <a:t>Setup batch:</a:t>
            </a:r>
            <a:r>
              <a:rPr lang="en-US" dirty="0" smtClean="0"/>
              <a:t> the number of units processed </a:t>
            </a:r>
            <a:r>
              <a:rPr lang="en-US" dirty="0" smtClean="0">
                <a:solidFill>
                  <a:srgbClr val="F72907"/>
                </a:solidFill>
              </a:rPr>
              <a:t>consecutively</a:t>
            </a:r>
            <a:r>
              <a:rPr lang="en-US" dirty="0" smtClean="0"/>
              <a:t> after a setup. Setup is determined </a:t>
            </a:r>
            <a:r>
              <a:rPr lang="en-US" dirty="0" smtClean="0">
                <a:solidFill>
                  <a:srgbClr val="F72907"/>
                </a:solidFill>
              </a:rPr>
              <a:t>managerially.</a:t>
            </a:r>
            <a:endParaRPr lang="en-US" dirty="0" smtClean="0"/>
          </a:p>
          <a:p>
            <a:pPr lvl="1">
              <a:lnSpc>
                <a:spcPct val="90000"/>
              </a:lnSpc>
            </a:pPr>
            <a:endParaRPr lang="en-US" sz="2400" dirty="0" smtClean="0"/>
          </a:p>
        </p:txBody>
      </p:sp>
    </p:spTree>
    <p:extLst>
      <p:ext uri="{BB962C8B-B14F-4D97-AF65-F5344CB8AC3E}">
        <p14:creationId xmlns:p14="http://schemas.microsoft.com/office/powerpoint/2010/main" val="240893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dissolve">
                                      <p:cBhvr>
                                        <p:cTn id="7" dur="500"/>
                                        <p:tgtEl>
                                          <p:spTgt spid="2355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dissolve">
                                      <p:cBhvr>
                                        <p:cTn id="10" dur="500"/>
                                        <p:tgtEl>
                                          <p:spTgt spid="2355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animEffect transition="in" filter="dissolve">
                                      <p:cBhvr>
                                        <p:cTn id="13" dur="500"/>
                                        <p:tgtEl>
                                          <p:spTgt spid="2355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3555">
                                            <p:txEl>
                                              <p:pRg st="3" end="3"/>
                                            </p:txEl>
                                          </p:spTgt>
                                        </p:tgtEl>
                                        <p:attrNameLst>
                                          <p:attrName>style.visibility</p:attrName>
                                        </p:attrNameLst>
                                      </p:cBhvr>
                                      <p:to>
                                        <p:strVal val="visible"/>
                                      </p:to>
                                    </p:set>
                                    <p:animEffect transition="in" filter="dissolve">
                                      <p:cBhvr>
                                        <p:cTn id="18" dur="500"/>
                                        <p:tgtEl>
                                          <p:spTgt spid="2355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3555">
                                            <p:txEl>
                                              <p:pRg st="5" end="5"/>
                                            </p:txEl>
                                          </p:spTgt>
                                        </p:tgtEl>
                                        <p:attrNameLst>
                                          <p:attrName>style.visibility</p:attrName>
                                        </p:attrNameLst>
                                      </p:cBhvr>
                                      <p:to>
                                        <p:strVal val="visible"/>
                                      </p:to>
                                    </p:set>
                                    <p:animEffect transition="in" filter="dissolve">
                                      <p:cBhvr>
                                        <p:cTn id="23" dur="500"/>
                                        <p:tgtEl>
                                          <p:spTgt spid="2355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3555">
                                            <p:txEl>
                                              <p:pRg st="6" end="6"/>
                                            </p:txEl>
                                          </p:spTgt>
                                        </p:tgtEl>
                                        <p:attrNameLst>
                                          <p:attrName>style.visibility</p:attrName>
                                        </p:attrNameLst>
                                      </p:cBhvr>
                                      <p:to>
                                        <p:strVal val="visible"/>
                                      </p:to>
                                    </p:set>
                                    <p:animEffect transition="in" filter="dissolve">
                                      <p:cBhvr>
                                        <p:cTn id="28" dur="500"/>
                                        <p:tgtEl>
                                          <p:spTgt spid="235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066" y="29308"/>
            <a:ext cx="9118934" cy="838200"/>
          </a:xfrm>
        </p:spPr>
        <p:txBody>
          <a:bodyPr>
            <a:noAutofit/>
          </a:bodyPr>
          <a:lstStyle/>
          <a:p>
            <a:pPr>
              <a:defRPr/>
            </a:pPr>
            <a:r>
              <a:rPr lang="en-US" dirty="0" smtClean="0"/>
              <a:t>Th</a:t>
            </a:r>
            <a:r>
              <a:rPr lang="en-US" sz="3200" dirty="0" smtClean="0"/>
              <a:t>roughput or Flow Time</a:t>
            </a:r>
          </a:p>
        </p:txBody>
      </p:sp>
      <p:sp>
        <p:nvSpPr>
          <p:cNvPr id="36868" name="Line 4"/>
          <p:cNvSpPr>
            <a:spLocks noChangeShapeType="1"/>
          </p:cNvSpPr>
          <p:nvPr/>
        </p:nvSpPr>
        <p:spPr bwMode="auto">
          <a:xfrm flipV="1">
            <a:off x="4963108" y="1965548"/>
            <a:ext cx="979487" cy="7937"/>
          </a:xfrm>
          <a:prstGeom prst="line">
            <a:avLst/>
          </a:prstGeom>
          <a:noFill/>
          <a:ln w="57150">
            <a:solidFill>
              <a:srgbClr val="00B05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69" name="Line 5"/>
          <p:cNvSpPr>
            <a:spLocks noChangeShapeType="1"/>
          </p:cNvSpPr>
          <p:nvPr/>
        </p:nvSpPr>
        <p:spPr bwMode="auto">
          <a:xfrm>
            <a:off x="7903160" y="1965548"/>
            <a:ext cx="1022348" cy="3968"/>
          </a:xfrm>
          <a:prstGeom prst="line">
            <a:avLst/>
          </a:prstGeom>
          <a:noFill/>
          <a:ln w="57150">
            <a:solidFill>
              <a:srgbClr val="00B05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70" name="Rectangle 6"/>
          <p:cNvSpPr>
            <a:spLocks noChangeArrowheads="1"/>
          </p:cNvSpPr>
          <p:nvPr/>
        </p:nvSpPr>
        <p:spPr bwMode="auto">
          <a:xfrm>
            <a:off x="4271882" y="1679798"/>
            <a:ext cx="619125" cy="458787"/>
          </a:xfrm>
          <a:prstGeom prst="rect">
            <a:avLst/>
          </a:prstGeom>
          <a:noFill/>
          <a:ln w="38100">
            <a:solidFill>
              <a:srgbClr val="00B05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B050"/>
                </a:solidFill>
                <a:latin typeface="Book Antiqua" pitchFamily="18" charset="0"/>
              </a:rPr>
              <a:t>A</a:t>
            </a:r>
          </a:p>
        </p:txBody>
      </p:sp>
      <p:sp>
        <p:nvSpPr>
          <p:cNvPr id="36872" name="Line 8"/>
          <p:cNvSpPr>
            <a:spLocks noChangeShapeType="1"/>
          </p:cNvSpPr>
          <p:nvPr/>
        </p:nvSpPr>
        <p:spPr bwMode="auto">
          <a:xfrm>
            <a:off x="4974221" y="2575147"/>
            <a:ext cx="979487" cy="0"/>
          </a:xfrm>
          <a:prstGeom prst="line">
            <a:avLst/>
          </a:prstGeom>
          <a:noFill/>
          <a:ln w="57150">
            <a:solidFill>
              <a:srgbClr val="0070C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74" name="Rectangle 10"/>
          <p:cNvSpPr>
            <a:spLocks noChangeArrowheads="1"/>
          </p:cNvSpPr>
          <p:nvPr/>
        </p:nvSpPr>
        <p:spPr bwMode="auto">
          <a:xfrm>
            <a:off x="4271882" y="2341785"/>
            <a:ext cx="619125" cy="458787"/>
          </a:xfrm>
          <a:prstGeom prst="rect">
            <a:avLst/>
          </a:prstGeom>
          <a:noFill/>
          <a:ln w="38100">
            <a:solidFill>
              <a:srgbClr val="0070C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007D"/>
                </a:solidFill>
                <a:latin typeface="Book Antiqua" pitchFamily="18" charset="0"/>
              </a:rPr>
              <a:t>B</a:t>
            </a:r>
          </a:p>
        </p:txBody>
      </p:sp>
      <p:sp>
        <p:nvSpPr>
          <p:cNvPr id="36876" name="Rectangle 12"/>
          <p:cNvSpPr>
            <a:spLocks noChangeArrowheads="1"/>
          </p:cNvSpPr>
          <p:nvPr/>
        </p:nvSpPr>
        <p:spPr bwMode="auto">
          <a:xfrm>
            <a:off x="5764872" y="3104624"/>
            <a:ext cx="2398635" cy="828432"/>
          </a:xfrm>
          <a:prstGeom prst="rect">
            <a:avLst/>
          </a:prstGeom>
          <a:noFill/>
          <a:ln w="9525">
            <a:noFill/>
            <a:miter lim="800000"/>
            <a:headEnd/>
            <a:tailEnd/>
          </a:ln>
          <a:effectLst/>
        </p:spPr>
        <p:txBody>
          <a:bodyPr wrap="square" lIns="90488" tIns="44450" rIns="90488" bIns="44450">
            <a:spAutoFit/>
          </a:bodyPr>
          <a:lstStyle/>
          <a:p>
            <a:pPr algn="ctr" eaLnBrk="0" hangingPunct="0">
              <a:spcBef>
                <a:spcPts val="0"/>
              </a:spcBef>
              <a:defRPr/>
            </a:pPr>
            <a:r>
              <a:rPr lang="en-US" sz="2400" dirty="0">
                <a:solidFill>
                  <a:schemeClr val="tx1"/>
                </a:solidFill>
                <a:latin typeface="Book Antiqua" pitchFamily="18" charset="0"/>
              </a:rPr>
              <a:t>1 </a:t>
            </a:r>
            <a:r>
              <a:rPr lang="en-US" sz="2400" dirty="0" smtClean="0">
                <a:solidFill>
                  <a:schemeClr val="tx1"/>
                </a:solidFill>
                <a:latin typeface="Book Antiqua" pitchFamily="18" charset="0"/>
              </a:rPr>
              <a:t>machine  </a:t>
            </a:r>
          </a:p>
          <a:p>
            <a:pPr algn="ctr" eaLnBrk="0" hangingPunct="0">
              <a:spcBef>
                <a:spcPts val="0"/>
              </a:spcBef>
              <a:defRPr/>
            </a:pPr>
            <a:r>
              <a:rPr lang="en-US" sz="2400" dirty="0" smtClean="0">
                <a:solidFill>
                  <a:schemeClr val="tx1"/>
                </a:solidFill>
                <a:latin typeface="Book Antiqua" pitchFamily="18" charset="0"/>
              </a:rPr>
              <a:t>100</a:t>
            </a:r>
            <a:r>
              <a:rPr lang="en-US" sz="2400" dirty="0">
                <a:solidFill>
                  <a:schemeClr val="tx1"/>
                </a:solidFill>
                <a:latin typeface="Book Antiqua" pitchFamily="18" charset="0"/>
              </a:rPr>
              <a:t>% available</a:t>
            </a:r>
          </a:p>
        </p:txBody>
      </p:sp>
      <p:sp>
        <p:nvSpPr>
          <p:cNvPr id="36877" name="Rectangle 13"/>
          <p:cNvSpPr>
            <a:spLocks noChangeArrowheads="1"/>
          </p:cNvSpPr>
          <p:nvPr/>
        </p:nvSpPr>
        <p:spPr bwMode="auto">
          <a:xfrm>
            <a:off x="3743908" y="2739331"/>
            <a:ext cx="2198687" cy="459100"/>
          </a:xfrm>
          <a:prstGeom prst="rect">
            <a:avLst/>
          </a:prstGeom>
          <a:noFill/>
          <a:ln w="9525">
            <a:noFill/>
            <a:miter lim="800000"/>
            <a:headEnd/>
            <a:tailEnd/>
          </a:ln>
          <a:effectLst/>
        </p:spPr>
        <p:txBody>
          <a:bodyPr wrap="square" lIns="90488" tIns="44450" rIns="90488" bIns="44450">
            <a:spAutoFit/>
          </a:bodyPr>
          <a:lstStyle/>
          <a:p>
            <a:pPr eaLnBrk="0" hangingPunct="0">
              <a:spcBef>
                <a:spcPct val="50000"/>
              </a:spcBef>
              <a:defRPr/>
            </a:pPr>
            <a:r>
              <a:rPr lang="en-US" sz="2400" dirty="0" smtClean="0">
                <a:solidFill>
                  <a:srgbClr val="0070C0"/>
                </a:solidFill>
                <a:latin typeface="Book Antiqua" pitchFamily="18" charset="0"/>
              </a:rPr>
              <a:t>20  min/unit</a:t>
            </a:r>
            <a:endParaRPr lang="en-US" sz="2400" dirty="0">
              <a:solidFill>
                <a:srgbClr val="0070C0"/>
              </a:solidFill>
              <a:latin typeface="Book Antiqua" pitchFamily="18" charset="0"/>
            </a:endParaRPr>
          </a:p>
        </p:txBody>
      </p:sp>
      <p:sp>
        <p:nvSpPr>
          <p:cNvPr id="36878" name="Rectangle 14"/>
          <p:cNvSpPr>
            <a:spLocks noChangeArrowheads="1"/>
          </p:cNvSpPr>
          <p:nvPr/>
        </p:nvSpPr>
        <p:spPr bwMode="auto">
          <a:xfrm>
            <a:off x="3743908" y="1251985"/>
            <a:ext cx="1838325" cy="459100"/>
          </a:xfrm>
          <a:prstGeom prst="rect">
            <a:avLst/>
          </a:prstGeom>
          <a:noFill/>
          <a:ln w="9525">
            <a:noFill/>
            <a:miter lim="800000"/>
            <a:headEnd/>
            <a:tailEnd/>
          </a:ln>
          <a:effectLst/>
        </p:spPr>
        <p:txBody>
          <a:bodyPr lIns="90488" tIns="44450" rIns="90488" bIns="44450">
            <a:spAutoFit/>
          </a:bodyPr>
          <a:lstStyle/>
          <a:p>
            <a:pPr eaLnBrk="0" hangingPunct="0">
              <a:spcBef>
                <a:spcPct val="50000"/>
              </a:spcBef>
              <a:defRPr/>
            </a:pPr>
            <a:r>
              <a:rPr lang="en-US" sz="2400" dirty="0" smtClean="0">
                <a:solidFill>
                  <a:srgbClr val="00B050"/>
                </a:solidFill>
                <a:latin typeface="Book Antiqua" pitchFamily="18" charset="0"/>
              </a:rPr>
              <a:t>10 min/unit</a:t>
            </a:r>
            <a:endParaRPr lang="en-US" sz="2400" dirty="0">
              <a:solidFill>
                <a:srgbClr val="00B050"/>
              </a:solidFill>
              <a:latin typeface="Book Antiqua" pitchFamily="18" charset="0"/>
            </a:endParaRPr>
          </a:p>
        </p:txBody>
      </p:sp>
      <p:sp>
        <p:nvSpPr>
          <p:cNvPr id="36904" name="Rectangle 40"/>
          <p:cNvSpPr>
            <a:spLocks noChangeArrowheads="1"/>
          </p:cNvSpPr>
          <p:nvPr/>
        </p:nvSpPr>
        <p:spPr bwMode="auto">
          <a:xfrm>
            <a:off x="6029908" y="2079844"/>
            <a:ext cx="1705595" cy="430887"/>
          </a:xfrm>
          <a:prstGeom prst="rect">
            <a:avLst/>
          </a:prstGeom>
          <a:noFill/>
          <a:ln w="9525">
            <a:noFill/>
            <a:miter lim="800000"/>
            <a:headEnd/>
            <a:tailEnd/>
          </a:ln>
        </p:spPr>
        <p:txBody>
          <a:bodyPr wrap="none" lIns="0" tIns="0" rIns="0" bIns="0">
            <a:spAutoFit/>
          </a:bodyPr>
          <a:lstStyle/>
          <a:p>
            <a:pPr>
              <a:defRPr/>
            </a:pPr>
            <a:r>
              <a:rPr lang="en-US" sz="2800" dirty="0" smtClean="0">
                <a:effectLst/>
                <a:latin typeface="Book Antiqua" pitchFamily="18" charset="0"/>
              </a:rPr>
              <a:t>Operation </a:t>
            </a:r>
            <a:endParaRPr lang="en-US" sz="2800" dirty="0">
              <a:effectLst>
                <a:outerShdw blurRad="38100" dist="38100" dir="2700000" algn="tl">
                  <a:srgbClr val="000000"/>
                </a:outerShdw>
              </a:effectLst>
              <a:latin typeface="Book Antiqua" pitchFamily="18" charset="0"/>
            </a:endParaRPr>
          </a:p>
        </p:txBody>
      </p:sp>
      <p:sp>
        <p:nvSpPr>
          <p:cNvPr id="39" name="Rectangle 3"/>
          <p:cNvSpPr txBox="1">
            <a:spLocks noChangeArrowheads="1"/>
          </p:cNvSpPr>
          <p:nvPr/>
        </p:nvSpPr>
        <p:spPr bwMode="auto">
          <a:xfrm>
            <a:off x="194125" y="1066800"/>
            <a:ext cx="3868615" cy="21082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smtClean="0"/>
              <a:t>Product Mix: </a:t>
            </a:r>
            <a:endParaRPr lang="en-US" dirty="0"/>
          </a:p>
          <a:p>
            <a:pPr>
              <a:buFont typeface="Monotype Sorts" pitchFamily="2" charset="2"/>
              <a:buNone/>
              <a:defRPr/>
            </a:pPr>
            <a:r>
              <a:rPr lang="en-US" dirty="0" smtClean="0"/>
              <a:t>	50%-50%</a:t>
            </a:r>
          </a:p>
          <a:p>
            <a:pPr>
              <a:buFont typeface="Monotype Sorts" pitchFamily="2" charset="2"/>
              <a:buNone/>
              <a:defRPr/>
            </a:pPr>
            <a:r>
              <a:rPr lang="en-US" dirty="0" smtClean="0"/>
              <a:t>Set-up time</a:t>
            </a:r>
          </a:p>
          <a:p>
            <a:pPr>
              <a:buFont typeface="Monotype Sorts" pitchFamily="2" charset="2"/>
              <a:buNone/>
              <a:defRPr/>
            </a:pPr>
            <a:r>
              <a:rPr lang="en-US" dirty="0"/>
              <a:t>	</a:t>
            </a:r>
            <a:r>
              <a:rPr lang="en-US" dirty="0" smtClean="0"/>
              <a:t>30 min per product</a:t>
            </a:r>
          </a:p>
          <a:p>
            <a:pPr>
              <a:buFont typeface="Monotype Sorts" pitchFamily="2" charset="2"/>
              <a:buNone/>
              <a:defRPr/>
            </a:pPr>
            <a:r>
              <a:rPr lang="en-US" dirty="0" smtClean="0"/>
              <a:t>Working hours</a:t>
            </a:r>
          </a:p>
          <a:p>
            <a:pPr>
              <a:buFont typeface="Monotype Sorts" pitchFamily="2" charset="2"/>
              <a:buNone/>
              <a:defRPr/>
            </a:pPr>
            <a:r>
              <a:rPr lang="en-US" dirty="0"/>
              <a:t>	</a:t>
            </a:r>
            <a:r>
              <a:rPr lang="en-US" dirty="0" smtClean="0"/>
              <a:t>8 hours/day</a:t>
            </a:r>
          </a:p>
        </p:txBody>
      </p:sp>
      <p:sp>
        <p:nvSpPr>
          <p:cNvPr id="5" name="Rectangle 4"/>
          <p:cNvSpPr/>
          <p:nvPr/>
        </p:nvSpPr>
        <p:spPr bwMode="auto">
          <a:xfrm>
            <a:off x="5988369" y="1633935"/>
            <a:ext cx="1796093" cy="1410196"/>
          </a:xfrm>
          <a:prstGeom prst="rect">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2" name="Line 8"/>
          <p:cNvSpPr>
            <a:spLocks noChangeShapeType="1"/>
          </p:cNvSpPr>
          <p:nvPr/>
        </p:nvSpPr>
        <p:spPr bwMode="auto">
          <a:xfrm>
            <a:off x="7919032" y="2571117"/>
            <a:ext cx="979487" cy="0"/>
          </a:xfrm>
          <a:prstGeom prst="line">
            <a:avLst/>
          </a:prstGeom>
          <a:noFill/>
          <a:ln w="57150">
            <a:solidFill>
              <a:srgbClr val="0070C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43" name="Rectangle 3"/>
          <p:cNvSpPr txBox="1">
            <a:spLocks noChangeArrowheads="1"/>
          </p:cNvSpPr>
          <p:nvPr/>
        </p:nvSpPr>
        <p:spPr bwMode="auto">
          <a:xfrm>
            <a:off x="253973" y="3741754"/>
            <a:ext cx="8890027"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smtClean="0"/>
              <a:t>Compute the effective capacity under min cost strategy. </a:t>
            </a:r>
          </a:p>
          <a:p>
            <a:pPr>
              <a:buFont typeface="Monotype Sorts" pitchFamily="2" charset="2"/>
              <a:buNone/>
              <a:defRPr/>
            </a:pPr>
            <a:r>
              <a:rPr lang="en-US" dirty="0" smtClean="0"/>
              <a:t>Two set-ups each for 30 min = 60 mins</a:t>
            </a:r>
          </a:p>
          <a:p>
            <a:pPr>
              <a:buFont typeface="Monotype Sorts" pitchFamily="2" charset="2"/>
              <a:buNone/>
              <a:defRPr/>
            </a:pPr>
            <a:r>
              <a:rPr lang="en-US" dirty="0" smtClean="0"/>
              <a:t>An aggregate product takes (10+20)/2 = 15</a:t>
            </a:r>
          </a:p>
          <a:p>
            <a:pPr>
              <a:buFont typeface="Monotype Sorts" pitchFamily="2" charset="2"/>
              <a:buNone/>
              <a:defRPr/>
            </a:pPr>
            <a:r>
              <a:rPr lang="en-US" dirty="0" smtClean="0"/>
              <a:t>Production time = 8*60-60 = 420 mins</a:t>
            </a:r>
          </a:p>
          <a:p>
            <a:pPr>
              <a:buFont typeface="Monotype Sorts" pitchFamily="2" charset="2"/>
              <a:buNone/>
              <a:defRPr/>
            </a:pPr>
            <a:r>
              <a:rPr lang="en-US" dirty="0" smtClean="0"/>
              <a:t>Capacity = 420/15 = 28 aggregate units</a:t>
            </a:r>
          </a:p>
          <a:p>
            <a:pPr>
              <a:buFont typeface="Monotype Sorts" pitchFamily="2" charset="2"/>
              <a:buNone/>
              <a:defRPr/>
            </a:pPr>
            <a:r>
              <a:rPr lang="en-US" dirty="0" smtClean="0"/>
              <a:t>Each aggregate unit is 0.5 A and 0.5 B (total of </a:t>
            </a:r>
            <a:r>
              <a:rPr lang="en-US" b="1" dirty="0" smtClean="0">
                <a:solidFill>
                  <a:srgbClr val="FF0000"/>
                </a:solidFill>
              </a:rPr>
              <a:t>14A and 14B</a:t>
            </a:r>
            <a:r>
              <a:rPr lang="en-US" dirty="0" smtClean="0"/>
              <a:t>)</a:t>
            </a:r>
          </a:p>
          <a:p>
            <a:pPr>
              <a:buFont typeface="Monotype Sorts" pitchFamily="2" charset="2"/>
              <a:buNone/>
              <a:defRPr/>
            </a:pPr>
            <a:endParaRPr lang="en-US" dirty="0" smtClean="0"/>
          </a:p>
        </p:txBody>
      </p:sp>
    </p:spTree>
    <p:extLst>
      <p:ext uri="{BB962C8B-B14F-4D97-AF65-F5344CB8AC3E}">
        <p14:creationId xmlns:p14="http://schemas.microsoft.com/office/powerpoint/2010/main" val="17489517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dissolve">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xEl>
                                              <p:pRg st="1" end="1"/>
                                            </p:txEl>
                                          </p:spTgt>
                                        </p:tgtEl>
                                        <p:attrNameLst>
                                          <p:attrName>style.visibility</p:attrName>
                                        </p:attrNameLst>
                                      </p:cBhvr>
                                      <p:to>
                                        <p:strVal val="visible"/>
                                      </p:to>
                                    </p:set>
                                    <p:animEffect transition="in" filter="dissolve">
                                      <p:cBhvr>
                                        <p:cTn id="12" dur="500"/>
                                        <p:tgtEl>
                                          <p:spTgt spid="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dissolve">
                                      <p:cBhvr>
                                        <p:cTn id="17" dur="500"/>
                                        <p:tgtEl>
                                          <p:spTgt spid="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
                                            <p:txEl>
                                              <p:pRg st="3" end="3"/>
                                            </p:txEl>
                                          </p:spTgt>
                                        </p:tgtEl>
                                        <p:attrNameLst>
                                          <p:attrName>style.visibility</p:attrName>
                                        </p:attrNameLst>
                                      </p:cBhvr>
                                      <p:to>
                                        <p:strVal val="visible"/>
                                      </p:to>
                                    </p:set>
                                    <p:animEffect transition="in" filter="dissolve">
                                      <p:cBhvr>
                                        <p:cTn id="22" dur="500"/>
                                        <p:tgtEl>
                                          <p:spTgt spid="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3">
                                            <p:txEl>
                                              <p:pRg st="4" end="4"/>
                                            </p:txEl>
                                          </p:spTgt>
                                        </p:tgtEl>
                                        <p:attrNameLst>
                                          <p:attrName>style.visibility</p:attrName>
                                        </p:attrNameLst>
                                      </p:cBhvr>
                                      <p:to>
                                        <p:strVal val="visible"/>
                                      </p:to>
                                    </p:set>
                                    <p:animEffect transition="in" filter="dissolve">
                                      <p:cBhvr>
                                        <p:cTn id="27" dur="500"/>
                                        <p:tgtEl>
                                          <p:spTgt spid="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3">
                                            <p:txEl>
                                              <p:pRg st="5" end="5"/>
                                            </p:txEl>
                                          </p:spTgt>
                                        </p:tgtEl>
                                        <p:attrNameLst>
                                          <p:attrName>style.visibility</p:attrName>
                                        </p:attrNameLst>
                                      </p:cBhvr>
                                      <p:to>
                                        <p:strVal val="visible"/>
                                      </p:to>
                                    </p:set>
                                    <p:animEffect transition="in" filter="dissolve">
                                      <p:cBhvr>
                                        <p:cTn id="32" dur="500"/>
                                        <p:tgtEl>
                                          <p:spTgt spid="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14400"/>
          </a:xfrm>
        </p:spPr>
        <p:txBody>
          <a:bodyPr/>
          <a:lstStyle/>
          <a:p>
            <a:r>
              <a:rPr lang="en-US" dirty="0" smtClean="0"/>
              <a:t>Problem 2</a:t>
            </a:r>
            <a:endParaRPr lang="en-US" dirty="0"/>
          </a:p>
        </p:txBody>
      </p:sp>
      <p:sp>
        <p:nvSpPr>
          <p:cNvPr id="6" name="Content Placeholder 1"/>
          <p:cNvSpPr txBox="1">
            <a:spLocks/>
          </p:cNvSpPr>
          <p:nvPr/>
        </p:nvSpPr>
        <p:spPr bwMode="auto">
          <a:xfrm>
            <a:off x="0" y="923544"/>
            <a:ext cx="9144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pPr>
            <a:r>
              <a:rPr lang="en-US" sz="2400" dirty="0" smtClean="0">
                <a:latin typeface="Book Antiqua" pitchFamily="18" charset="0"/>
              </a:rPr>
              <a:t>What if the arrival rate is 11 per hour? Processing rate is still Rp=12</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U= R/Rp </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U=11/12</a:t>
            </a:r>
          </a:p>
          <a:p>
            <a:pPr marL="342900" indent="-342900" eaLnBrk="1" hangingPunct="1">
              <a:spcBef>
                <a:spcPct val="20000"/>
              </a:spcBef>
              <a:spcAft>
                <a:spcPts val="600"/>
              </a:spcAft>
              <a:buSzPct val="75000"/>
            </a:pPr>
            <a:r>
              <a:rPr lang="en-US" sz="2400" kern="0" dirty="0" smtClean="0">
                <a:latin typeface="Book Antiqua" pitchFamily="18" charset="0"/>
                <a:ea typeface="ＭＳ Ｐゴシック" pitchFamily="-112" charset="-128"/>
              </a:rPr>
              <a:t>a) How long does a customer stay in the processor (with the server)?</a:t>
            </a:r>
          </a:p>
          <a:p>
            <a:pPr marL="342900" indent="-342900" eaLnBrk="1" hangingPunct="1">
              <a:spcBef>
                <a:spcPct val="20000"/>
              </a:spcBef>
              <a:spcAft>
                <a:spcPts val="600"/>
              </a:spcAft>
              <a:buSzPct val="75000"/>
            </a:pPr>
            <a:r>
              <a:rPr lang="en-US" sz="2400" kern="0" dirty="0" smtClean="0">
                <a:latin typeface="Book Antiqua" pitchFamily="18" charset="0"/>
                <a:ea typeface="ＭＳ Ｐゴシック" pitchFamily="-112" charset="-128"/>
              </a:rPr>
              <a:t>Tp = 5 minutes</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b) On average how many customers are </a:t>
            </a:r>
            <a:r>
              <a:rPr lang="en-US" sz="2400" kern="0" dirty="0" smtClean="0">
                <a:latin typeface="Book Antiqua" pitchFamily="18" charset="0"/>
                <a:ea typeface="ＭＳ Ｐゴシック" pitchFamily="-112" charset="-128"/>
              </a:rPr>
              <a:t>there</a:t>
            </a:r>
            <a:r>
              <a:rPr lang="en-US" sz="2400" kern="0" dirty="0" smtClean="0">
                <a:latin typeface="Book Antiqua" pitchFamily="18" charset="0"/>
                <a:ea typeface="ＭＳ Ｐゴシック" pitchFamily="-65" charset="-128"/>
                <a:cs typeface="MS Reference Sans Serif" pitchFamily="34" charset="0"/>
              </a:rPr>
              <a:t> with the server?</a:t>
            </a:r>
          </a:p>
          <a:p>
            <a:pPr marL="342900" lvl="0" indent="-342900" eaLnBrk="1" hangingPunct="1">
              <a:spcBef>
                <a:spcPct val="20000"/>
              </a:spcBef>
              <a:spcAft>
                <a:spcPts val="600"/>
              </a:spcAft>
              <a:buSzPct val="75000"/>
            </a:pPr>
            <a:r>
              <a:rPr lang="en-US" sz="2400" b="1" kern="0" dirty="0" smtClean="0">
                <a:solidFill>
                  <a:srgbClr val="A80000"/>
                </a:solidFill>
                <a:latin typeface="Book Antiqua" pitchFamily="18" charset="0"/>
                <a:ea typeface="ＭＳ Ｐゴシック" pitchFamily="-65" charset="-128"/>
                <a:cs typeface="MS Reference Sans Serif" pitchFamily="34" charset="0"/>
              </a:rPr>
              <a:t>R</a:t>
            </a:r>
            <a:r>
              <a:rPr lang="en-US" sz="2400" kern="0" dirty="0" smtClean="0">
                <a:latin typeface="Book Antiqua" pitchFamily="18" charset="0"/>
                <a:ea typeface="ＭＳ Ｐゴシック" pitchFamily="-65" charset="-128"/>
                <a:cs typeface="MS Reference Sans Serif" pitchFamily="34" charset="0"/>
              </a:rPr>
              <a:t>Tp  = Ip = (11/60)(5) = 11/12</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Alternatively</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Ip = cU = 1(11/12) = 11/12</a:t>
            </a:r>
          </a:p>
          <a:p>
            <a:pPr marL="342900" indent="-342900" eaLnBrk="1" hangingPunct="1">
              <a:spcBef>
                <a:spcPct val="20000"/>
              </a:spcBef>
              <a:buSzPct val="75000"/>
            </a:pPr>
            <a:endParaRPr lang="en-US" sz="2400" kern="0" dirty="0" smtClean="0">
              <a:latin typeface="Book Antiqua" pitchFamily="18" charset="0"/>
              <a:ea typeface="ＭＳ Ｐゴシック" pitchFamily="-112" charset="-128"/>
            </a:endParaRPr>
          </a:p>
          <a:p>
            <a:pPr marL="342900" lvl="0" indent="-342900" eaLnBrk="1" hangingPunct="1">
              <a:spcBef>
                <a:spcPct val="20000"/>
              </a:spcBef>
              <a:buSzPct val="75000"/>
            </a:pPr>
            <a:endParaRPr lang="en-US" sz="2400" kern="0" dirty="0" smtClean="0">
              <a:latin typeface="Book Antiqua" pitchFamily="18" charset="0"/>
              <a:ea typeface="ＭＳ Ｐゴシック" pitchFamily="-65" charset="-128"/>
              <a:cs typeface="MS Reference Sans Serif" pitchFamily="34" charset="0"/>
            </a:endParaRPr>
          </a:p>
          <a:p>
            <a:pPr marL="342900" lvl="0" indent="-342900" eaLnBrk="1" hangingPunct="1">
              <a:spcBef>
                <a:spcPct val="20000"/>
              </a:spcBef>
              <a:buSzPct val="75000"/>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1921442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dissolve">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35169"/>
            <a:ext cx="9144000" cy="838200"/>
          </a:xfrm>
        </p:spPr>
        <p:txBody>
          <a:bodyPr>
            <a:noAutofit/>
          </a:bodyPr>
          <a:lstStyle/>
          <a:p>
            <a:pPr>
              <a:defRPr/>
            </a:pPr>
            <a:r>
              <a:rPr lang="en-US" dirty="0"/>
              <a:t>Throughput </a:t>
            </a:r>
            <a:r>
              <a:rPr lang="en-US" dirty="0" smtClean="0"/>
              <a:t>&amp; Cost or </a:t>
            </a:r>
            <a:r>
              <a:rPr lang="en-US" dirty="0"/>
              <a:t>Flow Time</a:t>
            </a:r>
            <a:endParaRPr lang="en-US" sz="3200" dirty="0" smtClean="0"/>
          </a:p>
        </p:txBody>
      </p:sp>
      <p:sp>
        <p:nvSpPr>
          <p:cNvPr id="36868" name="Line 4"/>
          <p:cNvSpPr>
            <a:spLocks noChangeShapeType="1"/>
          </p:cNvSpPr>
          <p:nvPr/>
        </p:nvSpPr>
        <p:spPr bwMode="auto">
          <a:xfrm flipV="1">
            <a:off x="4963108" y="1660748"/>
            <a:ext cx="979487" cy="7937"/>
          </a:xfrm>
          <a:prstGeom prst="line">
            <a:avLst/>
          </a:prstGeom>
          <a:noFill/>
          <a:ln w="57150">
            <a:solidFill>
              <a:srgbClr val="00B05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69" name="Line 5"/>
          <p:cNvSpPr>
            <a:spLocks noChangeShapeType="1"/>
          </p:cNvSpPr>
          <p:nvPr/>
        </p:nvSpPr>
        <p:spPr bwMode="auto">
          <a:xfrm>
            <a:off x="7903160" y="1660748"/>
            <a:ext cx="1022348" cy="3968"/>
          </a:xfrm>
          <a:prstGeom prst="line">
            <a:avLst/>
          </a:prstGeom>
          <a:noFill/>
          <a:ln w="57150">
            <a:solidFill>
              <a:srgbClr val="00B05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70" name="Rectangle 6"/>
          <p:cNvSpPr>
            <a:spLocks noChangeArrowheads="1"/>
          </p:cNvSpPr>
          <p:nvPr/>
        </p:nvSpPr>
        <p:spPr bwMode="auto">
          <a:xfrm>
            <a:off x="4271882" y="1374998"/>
            <a:ext cx="619125" cy="458787"/>
          </a:xfrm>
          <a:prstGeom prst="rect">
            <a:avLst/>
          </a:prstGeom>
          <a:noFill/>
          <a:ln w="38100">
            <a:solidFill>
              <a:srgbClr val="00B05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B050"/>
                </a:solidFill>
                <a:latin typeface="Book Antiqua" pitchFamily="18" charset="0"/>
              </a:rPr>
              <a:t>A</a:t>
            </a:r>
          </a:p>
        </p:txBody>
      </p:sp>
      <p:sp>
        <p:nvSpPr>
          <p:cNvPr id="36872" name="Line 8"/>
          <p:cNvSpPr>
            <a:spLocks noChangeShapeType="1"/>
          </p:cNvSpPr>
          <p:nvPr/>
        </p:nvSpPr>
        <p:spPr bwMode="auto">
          <a:xfrm>
            <a:off x="4974221" y="2270347"/>
            <a:ext cx="979487" cy="0"/>
          </a:xfrm>
          <a:prstGeom prst="line">
            <a:avLst/>
          </a:prstGeom>
          <a:noFill/>
          <a:ln w="57150">
            <a:solidFill>
              <a:srgbClr val="0070C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36874" name="Rectangle 10"/>
          <p:cNvSpPr>
            <a:spLocks noChangeArrowheads="1"/>
          </p:cNvSpPr>
          <p:nvPr/>
        </p:nvSpPr>
        <p:spPr bwMode="auto">
          <a:xfrm>
            <a:off x="4271882" y="2036985"/>
            <a:ext cx="619125" cy="458787"/>
          </a:xfrm>
          <a:prstGeom prst="rect">
            <a:avLst/>
          </a:prstGeom>
          <a:noFill/>
          <a:ln w="38100">
            <a:solidFill>
              <a:srgbClr val="0070C0"/>
            </a:solidFill>
            <a:miter lim="800000"/>
            <a:headEnd/>
            <a:tailEnd/>
          </a:ln>
          <a:effectLst/>
        </p:spPr>
        <p:txBody>
          <a:bodyPr lIns="90488" tIns="44450" rIns="90488" bIns="44450">
            <a:spAutoFit/>
          </a:bodyPr>
          <a:lstStyle/>
          <a:p>
            <a:pPr eaLnBrk="0" hangingPunct="0">
              <a:spcBef>
                <a:spcPct val="50000"/>
              </a:spcBef>
              <a:defRPr/>
            </a:pPr>
            <a:r>
              <a:rPr lang="en-US" sz="2400" b="1" dirty="0">
                <a:solidFill>
                  <a:srgbClr val="00007D"/>
                </a:solidFill>
                <a:latin typeface="Book Antiqua" pitchFamily="18" charset="0"/>
              </a:rPr>
              <a:t>B</a:t>
            </a:r>
          </a:p>
        </p:txBody>
      </p:sp>
      <p:sp>
        <p:nvSpPr>
          <p:cNvPr id="36876" name="Rectangle 12"/>
          <p:cNvSpPr>
            <a:spLocks noChangeArrowheads="1"/>
          </p:cNvSpPr>
          <p:nvPr/>
        </p:nvSpPr>
        <p:spPr bwMode="auto">
          <a:xfrm>
            <a:off x="5764872" y="2799824"/>
            <a:ext cx="2398635" cy="828432"/>
          </a:xfrm>
          <a:prstGeom prst="rect">
            <a:avLst/>
          </a:prstGeom>
          <a:noFill/>
          <a:ln w="9525">
            <a:noFill/>
            <a:miter lim="800000"/>
            <a:headEnd/>
            <a:tailEnd/>
          </a:ln>
          <a:effectLst/>
        </p:spPr>
        <p:txBody>
          <a:bodyPr wrap="square" lIns="90488" tIns="44450" rIns="90488" bIns="44450">
            <a:spAutoFit/>
          </a:bodyPr>
          <a:lstStyle/>
          <a:p>
            <a:pPr algn="ctr" eaLnBrk="0" hangingPunct="0">
              <a:spcBef>
                <a:spcPts val="0"/>
              </a:spcBef>
              <a:defRPr/>
            </a:pPr>
            <a:r>
              <a:rPr lang="en-US" sz="2400" dirty="0">
                <a:solidFill>
                  <a:schemeClr val="tx1"/>
                </a:solidFill>
                <a:latin typeface="Book Antiqua" pitchFamily="18" charset="0"/>
              </a:rPr>
              <a:t>1 </a:t>
            </a:r>
            <a:r>
              <a:rPr lang="en-US" sz="2400" dirty="0" smtClean="0">
                <a:solidFill>
                  <a:schemeClr val="tx1"/>
                </a:solidFill>
                <a:latin typeface="Book Antiqua" pitchFamily="18" charset="0"/>
              </a:rPr>
              <a:t>machine  </a:t>
            </a:r>
          </a:p>
          <a:p>
            <a:pPr algn="ctr" eaLnBrk="0" hangingPunct="0">
              <a:spcBef>
                <a:spcPts val="0"/>
              </a:spcBef>
              <a:defRPr/>
            </a:pPr>
            <a:r>
              <a:rPr lang="en-US" sz="2400" dirty="0" smtClean="0">
                <a:solidFill>
                  <a:schemeClr val="tx1"/>
                </a:solidFill>
                <a:latin typeface="Book Antiqua" pitchFamily="18" charset="0"/>
              </a:rPr>
              <a:t>100</a:t>
            </a:r>
            <a:r>
              <a:rPr lang="en-US" sz="2400" dirty="0">
                <a:solidFill>
                  <a:schemeClr val="tx1"/>
                </a:solidFill>
                <a:latin typeface="Book Antiqua" pitchFamily="18" charset="0"/>
              </a:rPr>
              <a:t>% available</a:t>
            </a:r>
          </a:p>
        </p:txBody>
      </p:sp>
      <p:sp>
        <p:nvSpPr>
          <p:cNvPr id="36877" name="Rectangle 13"/>
          <p:cNvSpPr>
            <a:spLocks noChangeArrowheads="1"/>
          </p:cNvSpPr>
          <p:nvPr/>
        </p:nvSpPr>
        <p:spPr bwMode="auto">
          <a:xfrm>
            <a:off x="3743908" y="2434531"/>
            <a:ext cx="2198687" cy="459100"/>
          </a:xfrm>
          <a:prstGeom prst="rect">
            <a:avLst/>
          </a:prstGeom>
          <a:noFill/>
          <a:ln w="9525">
            <a:noFill/>
            <a:miter lim="800000"/>
            <a:headEnd/>
            <a:tailEnd/>
          </a:ln>
          <a:effectLst/>
        </p:spPr>
        <p:txBody>
          <a:bodyPr wrap="square" lIns="90488" tIns="44450" rIns="90488" bIns="44450">
            <a:spAutoFit/>
          </a:bodyPr>
          <a:lstStyle/>
          <a:p>
            <a:pPr eaLnBrk="0" hangingPunct="0">
              <a:spcBef>
                <a:spcPct val="50000"/>
              </a:spcBef>
              <a:defRPr/>
            </a:pPr>
            <a:r>
              <a:rPr lang="en-US" sz="2400" dirty="0" smtClean="0">
                <a:solidFill>
                  <a:srgbClr val="0070C0"/>
                </a:solidFill>
                <a:latin typeface="Book Antiqua" pitchFamily="18" charset="0"/>
              </a:rPr>
              <a:t>20  min/unit</a:t>
            </a:r>
            <a:endParaRPr lang="en-US" sz="2400" dirty="0">
              <a:solidFill>
                <a:srgbClr val="0070C0"/>
              </a:solidFill>
              <a:latin typeface="Book Antiqua" pitchFamily="18" charset="0"/>
            </a:endParaRPr>
          </a:p>
        </p:txBody>
      </p:sp>
      <p:sp>
        <p:nvSpPr>
          <p:cNvPr id="36878" name="Rectangle 14"/>
          <p:cNvSpPr>
            <a:spLocks noChangeArrowheads="1"/>
          </p:cNvSpPr>
          <p:nvPr/>
        </p:nvSpPr>
        <p:spPr bwMode="auto">
          <a:xfrm>
            <a:off x="3743908" y="947185"/>
            <a:ext cx="1838325" cy="459100"/>
          </a:xfrm>
          <a:prstGeom prst="rect">
            <a:avLst/>
          </a:prstGeom>
          <a:noFill/>
          <a:ln w="9525">
            <a:noFill/>
            <a:miter lim="800000"/>
            <a:headEnd/>
            <a:tailEnd/>
          </a:ln>
          <a:effectLst/>
        </p:spPr>
        <p:txBody>
          <a:bodyPr lIns="90488" tIns="44450" rIns="90488" bIns="44450">
            <a:spAutoFit/>
          </a:bodyPr>
          <a:lstStyle/>
          <a:p>
            <a:pPr eaLnBrk="0" hangingPunct="0">
              <a:spcBef>
                <a:spcPct val="50000"/>
              </a:spcBef>
              <a:defRPr/>
            </a:pPr>
            <a:r>
              <a:rPr lang="en-US" sz="2400" dirty="0" smtClean="0">
                <a:solidFill>
                  <a:srgbClr val="00B050"/>
                </a:solidFill>
                <a:latin typeface="Book Antiqua" pitchFamily="18" charset="0"/>
              </a:rPr>
              <a:t>10 min/unit</a:t>
            </a:r>
            <a:endParaRPr lang="en-US" sz="2400" dirty="0">
              <a:solidFill>
                <a:srgbClr val="00B050"/>
              </a:solidFill>
              <a:latin typeface="Book Antiqua" pitchFamily="18" charset="0"/>
            </a:endParaRPr>
          </a:p>
        </p:txBody>
      </p:sp>
      <p:sp>
        <p:nvSpPr>
          <p:cNvPr id="36904" name="Rectangle 40"/>
          <p:cNvSpPr>
            <a:spLocks noChangeArrowheads="1"/>
          </p:cNvSpPr>
          <p:nvPr/>
        </p:nvSpPr>
        <p:spPr bwMode="auto">
          <a:xfrm>
            <a:off x="6029908" y="1775044"/>
            <a:ext cx="1705595" cy="430887"/>
          </a:xfrm>
          <a:prstGeom prst="rect">
            <a:avLst/>
          </a:prstGeom>
          <a:noFill/>
          <a:ln w="9525">
            <a:noFill/>
            <a:miter lim="800000"/>
            <a:headEnd/>
            <a:tailEnd/>
          </a:ln>
        </p:spPr>
        <p:txBody>
          <a:bodyPr wrap="none" lIns="0" tIns="0" rIns="0" bIns="0">
            <a:spAutoFit/>
          </a:bodyPr>
          <a:lstStyle/>
          <a:p>
            <a:pPr>
              <a:defRPr/>
            </a:pPr>
            <a:r>
              <a:rPr lang="en-US" sz="2800" dirty="0" smtClean="0">
                <a:effectLst/>
                <a:latin typeface="Book Antiqua" pitchFamily="18" charset="0"/>
              </a:rPr>
              <a:t>Operation </a:t>
            </a:r>
            <a:endParaRPr lang="en-US" sz="2800" dirty="0">
              <a:effectLst>
                <a:outerShdw blurRad="38100" dist="38100" dir="2700000" algn="tl">
                  <a:srgbClr val="000000"/>
                </a:outerShdw>
              </a:effectLst>
              <a:latin typeface="Book Antiqua" pitchFamily="18" charset="0"/>
            </a:endParaRPr>
          </a:p>
        </p:txBody>
      </p:sp>
      <p:sp>
        <p:nvSpPr>
          <p:cNvPr id="5" name="Rectangle 4"/>
          <p:cNvSpPr/>
          <p:nvPr/>
        </p:nvSpPr>
        <p:spPr bwMode="auto">
          <a:xfrm>
            <a:off x="5988369" y="1329135"/>
            <a:ext cx="1796093" cy="1410196"/>
          </a:xfrm>
          <a:prstGeom prst="rect">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2" name="Line 8"/>
          <p:cNvSpPr>
            <a:spLocks noChangeShapeType="1"/>
          </p:cNvSpPr>
          <p:nvPr/>
        </p:nvSpPr>
        <p:spPr bwMode="auto">
          <a:xfrm>
            <a:off x="7919032" y="2266317"/>
            <a:ext cx="979487" cy="0"/>
          </a:xfrm>
          <a:prstGeom prst="line">
            <a:avLst/>
          </a:prstGeom>
          <a:noFill/>
          <a:ln w="57150">
            <a:solidFill>
              <a:srgbClr val="0070C0"/>
            </a:solidFill>
            <a:round/>
            <a:headEnd type="none" w="sm" len="sm"/>
            <a:tailEnd type="stealth" w="med" len="med"/>
          </a:ln>
          <a:effectLst/>
        </p:spPr>
        <p:txBody>
          <a:bodyPr wrap="none" anchor="ctr"/>
          <a:lstStyle/>
          <a:p>
            <a:pPr>
              <a:defRPr/>
            </a:pPr>
            <a:endParaRPr lang="en-US" sz="2400" dirty="0">
              <a:latin typeface="Book Antiqua" pitchFamily="18" charset="0"/>
            </a:endParaRPr>
          </a:p>
        </p:txBody>
      </p:sp>
      <p:sp>
        <p:nvSpPr>
          <p:cNvPr id="19" name="Rectangle 3"/>
          <p:cNvSpPr txBox="1">
            <a:spLocks noChangeArrowheads="1"/>
          </p:cNvSpPr>
          <p:nvPr/>
        </p:nvSpPr>
        <p:spPr bwMode="auto">
          <a:xfrm>
            <a:off x="199329" y="838200"/>
            <a:ext cx="3868615"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smtClean="0"/>
              <a:t>Compute the capacity under min flow time  strategy. </a:t>
            </a:r>
          </a:p>
          <a:p>
            <a:pPr>
              <a:buFont typeface="Monotype Sorts" pitchFamily="2" charset="2"/>
              <a:buNone/>
              <a:defRPr/>
            </a:pPr>
            <a:r>
              <a:rPr lang="en-US" dirty="0" smtClean="0"/>
              <a:t>In a minimum inventory strategy, we produce </a:t>
            </a:r>
            <a:r>
              <a:rPr lang="en-US" b="1" dirty="0" smtClean="0">
                <a:solidFill>
                  <a:srgbClr val="FF0000"/>
                </a:solidFill>
              </a:rPr>
              <a:t>two</a:t>
            </a:r>
            <a:r>
              <a:rPr lang="en-US" dirty="0" smtClean="0"/>
              <a:t> product at a time then switch to the other. </a:t>
            </a:r>
          </a:p>
          <a:p>
            <a:pPr>
              <a:buFont typeface="Monotype Sorts" pitchFamily="2" charset="2"/>
              <a:buNone/>
              <a:defRPr/>
            </a:pPr>
            <a:endParaRPr lang="en-US" dirty="0" smtClean="0"/>
          </a:p>
        </p:txBody>
      </p:sp>
      <p:sp>
        <p:nvSpPr>
          <p:cNvPr id="20" name="Rectangle 3"/>
          <p:cNvSpPr txBox="1">
            <a:spLocks noChangeArrowheads="1"/>
          </p:cNvSpPr>
          <p:nvPr/>
        </p:nvSpPr>
        <p:spPr bwMode="auto">
          <a:xfrm>
            <a:off x="198113" y="3505200"/>
            <a:ext cx="8945887"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Monotype Sorts" pitchFamily="2" charset="2"/>
              <a:buNone/>
              <a:defRPr/>
            </a:pPr>
            <a:r>
              <a:rPr lang="en-US" dirty="0" smtClean="0"/>
              <a:t>Product A: 2(10)0+30 = 50</a:t>
            </a:r>
          </a:p>
          <a:p>
            <a:pPr>
              <a:buNone/>
              <a:defRPr/>
            </a:pPr>
            <a:r>
              <a:rPr lang="en-US" dirty="0"/>
              <a:t>Product </a:t>
            </a:r>
            <a:r>
              <a:rPr lang="en-US" dirty="0" smtClean="0"/>
              <a:t>B: 2*(20)+30 </a:t>
            </a:r>
            <a:r>
              <a:rPr lang="en-US" dirty="0"/>
              <a:t>= </a:t>
            </a:r>
            <a:r>
              <a:rPr lang="en-US" dirty="0" smtClean="0"/>
              <a:t>70</a:t>
            </a:r>
            <a:endParaRPr lang="en-US" dirty="0"/>
          </a:p>
          <a:p>
            <a:pPr>
              <a:buFont typeface="Monotype Sorts" pitchFamily="2" charset="2"/>
              <a:buNone/>
              <a:defRPr/>
            </a:pPr>
            <a:r>
              <a:rPr lang="en-US" dirty="0" smtClean="0"/>
              <a:t>An aggregate product takes (50+70)/2/2  = 30 = 0.5 hour</a:t>
            </a:r>
          </a:p>
          <a:p>
            <a:pPr>
              <a:buFont typeface="Monotype Sorts" pitchFamily="2" charset="2"/>
              <a:buNone/>
              <a:defRPr/>
            </a:pPr>
            <a:r>
              <a:rPr lang="en-US" dirty="0" smtClean="0"/>
              <a:t>Capacity = 8/0.5 = 16  aggregate units per day.</a:t>
            </a:r>
          </a:p>
          <a:p>
            <a:pPr>
              <a:buNone/>
              <a:defRPr/>
            </a:pPr>
            <a:r>
              <a:rPr lang="en-US" dirty="0"/>
              <a:t>Each aggregate unit is 0.5 A and 0.5 B (total of 8</a:t>
            </a:r>
            <a:r>
              <a:rPr lang="en-US" dirty="0" smtClean="0"/>
              <a:t>A </a:t>
            </a:r>
            <a:r>
              <a:rPr lang="en-US" dirty="0"/>
              <a:t>and 8</a:t>
            </a:r>
            <a:r>
              <a:rPr lang="en-US" dirty="0" smtClean="0"/>
              <a:t>B)</a:t>
            </a:r>
          </a:p>
          <a:p>
            <a:pPr>
              <a:buNone/>
              <a:defRPr/>
            </a:pPr>
            <a:r>
              <a:rPr lang="en-US" b="1" dirty="0" smtClean="0">
                <a:solidFill>
                  <a:srgbClr val="FF0000"/>
                </a:solidFill>
              </a:rPr>
              <a:t>8A and 8B </a:t>
            </a:r>
            <a:r>
              <a:rPr lang="en-US" dirty="0" smtClean="0"/>
              <a:t>need 4*30*2 = 4 </a:t>
            </a:r>
            <a:r>
              <a:rPr lang="en-US" dirty="0" smtClean="0"/>
              <a:t>hrs. </a:t>
            </a:r>
            <a:r>
              <a:rPr lang="en-US" dirty="0" smtClean="0"/>
              <a:t>Setup + 8*10+8*20 = 4 </a:t>
            </a:r>
            <a:r>
              <a:rPr lang="en-US" dirty="0" smtClean="0"/>
              <a:t>hrs. </a:t>
            </a:r>
            <a:r>
              <a:rPr lang="en-US" dirty="0" smtClean="0"/>
              <a:t>Production,</a:t>
            </a:r>
            <a:endParaRPr lang="en-US" dirty="0"/>
          </a:p>
          <a:p>
            <a:pPr>
              <a:buFont typeface="Monotype Sorts" pitchFamily="2" charset="2"/>
              <a:buNone/>
              <a:defRPr/>
            </a:pPr>
            <a:endParaRPr lang="en-US" dirty="0" smtClean="0"/>
          </a:p>
        </p:txBody>
      </p:sp>
    </p:spTree>
    <p:extLst>
      <p:ext uri="{BB962C8B-B14F-4D97-AF65-F5344CB8AC3E}">
        <p14:creationId xmlns:p14="http://schemas.microsoft.com/office/powerpoint/2010/main" val="20647885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dissolv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dissolv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dissolve">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dissolve">
                                      <p:cBhvr>
                                        <p:cTn id="22" dur="500"/>
                                        <p:tgtEl>
                                          <p:spTgt spid="2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
                                            <p:txEl>
                                              <p:pRg st="4" end="4"/>
                                            </p:txEl>
                                          </p:spTgt>
                                        </p:tgtEl>
                                        <p:attrNameLst>
                                          <p:attrName>style.visibility</p:attrName>
                                        </p:attrNameLst>
                                      </p:cBhvr>
                                      <p:to>
                                        <p:strVal val="visible"/>
                                      </p:to>
                                    </p:set>
                                    <p:animEffect transition="in" filter="dissolve">
                                      <p:cBhvr>
                                        <p:cTn id="27" dur="500"/>
                                        <p:tgtEl>
                                          <p:spTgt spid="2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dissolve">
                                      <p:cBhvr>
                                        <p:cTn id="32" dur="500"/>
                                        <p:tgtEl>
                                          <p:spTgt spid="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3" y="914400"/>
            <a:ext cx="8991600" cy="1219200"/>
          </a:xfrm>
        </p:spPr>
        <p:txBody>
          <a:bodyPr/>
          <a:lstStyle/>
          <a:p>
            <a:pPr marL="0" indent="4763">
              <a:buNone/>
            </a:pPr>
            <a:r>
              <a:rPr lang="en-US" dirty="0" smtClean="0">
                <a:solidFill>
                  <a:schemeClr val="tx1"/>
                </a:solidFill>
                <a:latin typeface="Book Antiqua" pitchFamily="18" charset="0"/>
              </a:rPr>
              <a:t>A local GAP store on average has </a:t>
            </a:r>
            <a:r>
              <a:rPr lang="en-US" b="1" dirty="0" smtClean="0">
                <a:solidFill>
                  <a:srgbClr val="A80000"/>
                </a:solidFill>
                <a:latin typeface="Book Antiqua" pitchFamily="18" charset="0"/>
              </a:rPr>
              <a:t>10 customers per hour </a:t>
            </a:r>
            <a:r>
              <a:rPr lang="en-US" dirty="0" smtClean="0">
                <a:solidFill>
                  <a:schemeClr val="tx1"/>
                </a:solidFill>
                <a:latin typeface="Book Antiqua" pitchFamily="18" charset="0"/>
              </a:rPr>
              <a:t>for the checkout line. The store has </a:t>
            </a:r>
            <a:r>
              <a:rPr lang="en-US" b="1" dirty="0" smtClean="0">
                <a:solidFill>
                  <a:srgbClr val="A80000"/>
                </a:solidFill>
                <a:latin typeface="Book Antiqua" pitchFamily="18" charset="0"/>
              </a:rPr>
              <a:t>two cashiers</a:t>
            </a:r>
            <a:r>
              <a:rPr lang="en-US" dirty="0" smtClean="0">
                <a:solidFill>
                  <a:schemeClr val="tx1"/>
                </a:solidFill>
                <a:latin typeface="Book Antiqua" pitchFamily="18" charset="0"/>
              </a:rPr>
              <a:t>. The average </a:t>
            </a:r>
            <a:r>
              <a:rPr lang="en-US" b="1" dirty="0" smtClean="0">
                <a:solidFill>
                  <a:schemeClr val="tx1"/>
                </a:solidFill>
                <a:latin typeface="Book Antiqua" pitchFamily="18" charset="0"/>
              </a:rPr>
              <a:t>service time </a:t>
            </a:r>
            <a:r>
              <a:rPr lang="en-US" dirty="0" smtClean="0">
                <a:solidFill>
                  <a:schemeClr val="tx1"/>
                </a:solidFill>
                <a:latin typeface="Book Antiqua" pitchFamily="18" charset="0"/>
              </a:rPr>
              <a:t>for checkout is </a:t>
            </a:r>
            <a:r>
              <a:rPr lang="en-US" b="1" dirty="0" smtClean="0">
                <a:solidFill>
                  <a:srgbClr val="A80000"/>
                </a:solidFill>
                <a:latin typeface="Book Antiqua" pitchFamily="18" charset="0"/>
              </a:rPr>
              <a:t>5 minutes . </a:t>
            </a:r>
          </a:p>
          <a:p>
            <a:pPr marL="0" indent="4763">
              <a:buNone/>
            </a:pPr>
            <a:endParaRPr lang="en-US" sz="2200" dirty="0" smtClean="0">
              <a:solidFill>
                <a:schemeClr val="tx1"/>
              </a:solidFill>
              <a:latin typeface="Book Antiqua" pitchFamily="18" charset="0"/>
            </a:endParaRPr>
          </a:p>
        </p:txBody>
      </p:sp>
      <p:sp>
        <p:nvSpPr>
          <p:cNvPr id="3" name="Title 2"/>
          <p:cNvSpPr>
            <a:spLocks noGrp="1"/>
          </p:cNvSpPr>
          <p:nvPr>
            <p:ph type="title"/>
          </p:nvPr>
        </p:nvSpPr>
        <p:spPr>
          <a:xfrm>
            <a:off x="1" y="0"/>
            <a:ext cx="9144000" cy="1066800"/>
          </a:xfrm>
        </p:spPr>
        <p:txBody>
          <a:bodyPr/>
          <a:lstStyle/>
          <a:p>
            <a:r>
              <a:rPr lang="en-US" dirty="0" smtClean="0"/>
              <a:t>Problem 3</a:t>
            </a:r>
            <a:endParaRPr lang="en-US" dirty="0"/>
          </a:p>
        </p:txBody>
      </p:sp>
      <p:sp>
        <p:nvSpPr>
          <p:cNvPr id="4" name="Content Placeholder 1"/>
          <p:cNvSpPr txBox="1">
            <a:spLocks/>
          </p:cNvSpPr>
          <p:nvPr/>
        </p:nvSpPr>
        <p:spPr bwMode="auto">
          <a:xfrm>
            <a:off x="45285" y="2133600"/>
            <a:ext cx="8784771" cy="327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Arrival rate: R = 10 per hour</a:t>
            </a:r>
          </a:p>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Average inter-arrival time: </a:t>
            </a:r>
            <a:r>
              <a:rPr kumimoji="0" lang="en-US"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Ta =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1/</a:t>
            </a:r>
            <a:r>
              <a:rPr kumimoji="0" lang="en-US"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R</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1/10 hr = 6 min</a:t>
            </a:r>
          </a:p>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Average service time: </a:t>
            </a:r>
            <a:r>
              <a:rPr kumimoji="0" lang="en-US"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Tp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5 min</a:t>
            </a:r>
          </a:p>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Number of servers: </a:t>
            </a:r>
            <a:r>
              <a:rPr kumimoji="0" lang="en-US"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c =2</a:t>
            </a:r>
          </a:p>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Rp = c/Tp = 2/5 per min or 24 per hour</a:t>
            </a:r>
          </a:p>
          <a:p>
            <a:pPr marL="342900" marR="0" lvl="0" indent="-342900" algn="l" defTabSz="914400" rtl="0" eaLnBrk="1" fontAlgn="base" latinLnBrk="0" hangingPunct="1">
              <a:lnSpc>
                <a:spcPct val="100000"/>
              </a:lnSpc>
              <a:spcBef>
                <a:spcPts val="0"/>
              </a:spcBef>
              <a:spcAft>
                <a:spcPts val="12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Tahoma" pitchFamily="34" charset="0"/>
              </a:rPr>
              <a:t>U=  R/Rp = 10/24 = 0.42</a:t>
            </a:r>
            <a:endParaRPr kumimoji="0" lang="el-GR"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Tahoma"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1"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1"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8711596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66800"/>
          </a:xfrm>
        </p:spPr>
        <p:txBody>
          <a:bodyPr/>
          <a:lstStyle/>
          <a:p>
            <a:r>
              <a:rPr lang="en-US" dirty="0" smtClean="0"/>
              <a:t>Problem 3</a:t>
            </a:r>
            <a:endParaRPr lang="en-US" dirty="0"/>
          </a:p>
        </p:txBody>
      </p:sp>
      <p:sp>
        <p:nvSpPr>
          <p:cNvPr id="13" name="Content Placeholder 1"/>
          <p:cNvSpPr txBox="1">
            <a:spLocks/>
          </p:cNvSpPr>
          <p:nvPr/>
        </p:nvSpPr>
        <p:spPr bwMode="auto">
          <a:xfrm>
            <a:off x="1" y="914400"/>
            <a:ext cx="8763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a</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How </a:t>
            </a:r>
            <a:r>
              <a:rPr kumimoji="0" lang="en-US" sz="2400" i="0"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long does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a customer stay in the processors (with the servers)?</a:t>
            </a:r>
          </a:p>
          <a:p>
            <a:pPr marL="342900" indent="-342900" eaLnBrk="1" hangingPunct="1">
              <a:spcBef>
                <a:spcPct val="20000"/>
              </a:spcBef>
              <a:spcAft>
                <a:spcPts val="600"/>
              </a:spcAft>
              <a:buSzPct val="75000"/>
            </a:pPr>
            <a:r>
              <a:rPr lang="en-US" sz="2400" dirty="0" smtClean="0">
                <a:latin typeface="Book Antiqua" pitchFamily="18" charset="0"/>
              </a:rPr>
              <a:t>Average service time: </a:t>
            </a:r>
            <a:r>
              <a:rPr lang="en-US" sz="2400" i="1" dirty="0" smtClean="0">
                <a:latin typeface="Book Antiqua" pitchFamily="18" charset="0"/>
              </a:rPr>
              <a:t>Tp </a:t>
            </a:r>
            <a:r>
              <a:rPr lang="en-US" sz="2400" dirty="0" smtClean="0">
                <a:latin typeface="Book Antiqua" pitchFamily="18" charset="0"/>
              </a:rPr>
              <a:t> = 5 min</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b) On average how many customers are there</a:t>
            </a:r>
            <a:r>
              <a:rPr lang="en-US" sz="2400" b="1" kern="0" dirty="0" smtClean="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rPr>
              <a:t>with the servers?</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Ip =?</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RTp = Ip = (1/12)(10) = 0.84 </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Alternatively</a:t>
            </a:r>
          </a:p>
          <a:p>
            <a:pPr marL="342900" lvl="0" indent="-3429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Ip = cU = 2(0.42) = 0.84</a:t>
            </a:r>
          </a:p>
          <a:p>
            <a:pPr marL="342900" indent="-342900" eaLnBrk="1" hangingPunct="1">
              <a:spcBef>
                <a:spcPct val="20000"/>
              </a:spcBef>
              <a:buSzPct val="75000"/>
            </a:pPr>
            <a:endParaRPr lang="en-US" sz="2400" dirty="0" smtClean="0">
              <a:latin typeface="Book Antiqua" pitchFamily="18"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26652233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dissolv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dissolv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dissolve">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dissolve">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dissolve">
                                      <p:cBhvr>
                                        <p:cTn id="27" dur="5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xEl>
                                              <p:pRg st="5" end="5"/>
                                            </p:txEl>
                                          </p:spTgt>
                                        </p:tgtEl>
                                        <p:attrNameLst>
                                          <p:attrName>style.visibility</p:attrName>
                                        </p:attrNameLst>
                                      </p:cBhvr>
                                      <p:to>
                                        <p:strVal val="visible"/>
                                      </p:to>
                                    </p:set>
                                    <p:animEffect transition="in" filter="dissolve">
                                      <p:cBhvr>
                                        <p:cTn id="32" dur="500"/>
                                        <p:tgtEl>
                                          <p:spTgt spid="1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xEl>
                                              <p:pRg st="6" end="6"/>
                                            </p:txEl>
                                          </p:spTgt>
                                        </p:tgtEl>
                                        <p:attrNameLst>
                                          <p:attrName>style.visibility</p:attrName>
                                        </p:attrNameLst>
                                      </p:cBhvr>
                                      <p:to>
                                        <p:strVal val="visible"/>
                                      </p:to>
                                    </p:set>
                                    <p:animEffect transition="in" filter="dissolve">
                                      <p:cBhvr>
                                        <p:cTn id="37"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914400"/>
            <a:ext cx="9144001" cy="762000"/>
          </a:xfrm>
        </p:spPr>
        <p:txBody>
          <a:bodyPr/>
          <a:lstStyle/>
          <a:p>
            <a:pPr marL="0" indent="4763">
              <a:buNone/>
            </a:pPr>
            <a:r>
              <a:rPr lang="en-US" dirty="0" smtClean="0">
                <a:solidFill>
                  <a:schemeClr val="tx1"/>
                </a:solidFill>
                <a:latin typeface="Book Antiqua" pitchFamily="18" charset="0"/>
              </a:rPr>
              <a:t>A call center has 11 operators. The average arrival rate of calls is </a:t>
            </a:r>
            <a:r>
              <a:rPr lang="en-US" dirty="0" smtClean="0">
                <a:solidFill>
                  <a:schemeClr val="tx1"/>
                </a:solidFill>
                <a:latin typeface="Book Antiqua" pitchFamily="18" charset="0"/>
              </a:rPr>
              <a:t>200/hr. </a:t>
            </a:r>
            <a:r>
              <a:rPr lang="en-US" dirty="0" smtClean="0">
                <a:solidFill>
                  <a:schemeClr val="tx1"/>
                </a:solidFill>
                <a:latin typeface="Book Antiqua" pitchFamily="18" charset="0"/>
              </a:rPr>
              <a:t>Each </a:t>
            </a:r>
            <a:r>
              <a:rPr lang="en-US" dirty="0" smtClean="0">
                <a:solidFill>
                  <a:schemeClr val="tx1"/>
                </a:solidFill>
                <a:latin typeface="Book Antiqua" pitchFamily="18" charset="0"/>
              </a:rPr>
              <a:t>operator </a:t>
            </a:r>
            <a:r>
              <a:rPr lang="en-US" dirty="0" smtClean="0">
                <a:solidFill>
                  <a:schemeClr val="tx1"/>
                </a:solidFill>
                <a:latin typeface="Book Antiqua" pitchFamily="18" charset="0"/>
              </a:rPr>
              <a:t>on average  can serve 20 customers per </a:t>
            </a:r>
            <a:r>
              <a:rPr lang="en-US" dirty="0" smtClean="0">
                <a:solidFill>
                  <a:schemeClr val="tx1"/>
                </a:solidFill>
                <a:latin typeface="Book Antiqua" pitchFamily="18" charset="0"/>
              </a:rPr>
              <a:t>hr. </a:t>
            </a:r>
            <a:endParaRPr lang="en-US" dirty="0" smtClean="0">
              <a:solidFill>
                <a:schemeClr val="tx1"/>
              </a:solidFill>
              <a:latin typeface="Book Antiqua" pitchFamily="18" charset="0"/>
            </a:endParaRPr>
          </a:p>
          <a:p>
            <a:pPr lvl="0">
              <a:buNone/>
            </a:pPr>
            <a:endParaRPr lang="en-US" dirty="0" smtClean="0">
              <a:solidFill>
                <a:schemeClr val="tx1"/>
              </a:solidFill>
              <a:latin typeface="Book Antiqua" pitchFamily="18" charset="0"/>
            </a:endParaRPr>
          </a:p>
          <a:p>
            <a:pPr>
              <a:buNone/>
            </a:pPr>
            <a:endParaRPr lang="en-US" dirty="0" smtClean="0">
              <a:solidFill>
                <a:schemeClr val="tx1"/>
              </a:solidFill>
              <a:latin typeface="Book Antiqua" pitchFamily="18" charset="0"/>
            </a:endParaRPr>
          </a:p>
          <a:p>
            <a:pPr marL="0" indent="4763">
              <a:buNone/>
            </a:pPr>
            <a:endParaRPr lang="en-US" dirty="0" smtClean="0">
              <a:solidFill>
                <a:schemeClr val="tx1"/>
              </a:solidFill>
              <a:latin typeface="Book Antiqua" pitchFamily="18" charset="0"/>
            </a:endParaRPr>
          </a:p>
          <a:p>
            <a:pPr marL="0" indent="4763">
              <a:buNone/>
            </a:pPr>
            <a:endParaRPr lang="en-US" dirty="0" smtClean="0">
              <a:solidFill>
                <a:schemeClr val="tx1"/>
              </a:solidFill>
              <a:latin typeface="Book Antiqua" pitchFamily="18" charset="0"/>
            </a:endParaRPr>
          </a:p>
          <a:p>
            <a:pPr marL="0" indent="4763">
              <a:buNone/>
            </a:pPr>
            <a:endParaRPr lang="en-US" dirty="0" smtClean="0">
              <a:solidFill>
                <a:schemeClr val="tx1"/>
              </a:solidFill>
              <a:latin typeface="Book Antiqua" pitchFamily="18" charset="0"/>
            </a:endParaRPr>
          </a:p>
          <a:p>
            <a:pPr>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1066800"/>
          </a:xfrm>
        </p:spPr>
        <p:txBody>
          <a:bodyPr/>
          <a:lstStyle/>
          <a:p>
            <a:r>
              <a:rPr lang="en-US" dirty="0" smtClean="0"/>
              <a:t>Problem 4</a:t>
            </a:r>
            <a:endParaRPr lang="en-US" dirty="0"/>
          </a:p>
        </p:txBody>
      </p:sp>
      <p:sp>
        <p:nvSpPr>
          <p:cNvPr id="7" name="Content Placeholder 1"/>
          <p:cNvSpPr txBox="1">
            <a:spLocks/>
          </p:cNvSpPr>
          <p:nvPr/>
        </p:nvSpPr>
        <p:spPr bwMode="auto">
          <a:xfrm>
            <a:off x="-76200" y="2870200"/>
            <a:ext cx="9144000" cy="129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
        <p:nvSpPr>
          <p:cNvPr id="12" name="Content Placeholder 1"/>
          <p:cNvSpPr txBox="1">
            <a:spLocks/>
          </p:cNvSpPr>
          <p:nvPr/>
        </p:nvSpPr>
        <p:spPr bwMode="auto">
          <a:xfrm>
            <a:off x="-6097" y="1752600"/>
            <a:ext cx="9595104"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ts val="600"/>
              </a:spcAft>
              <a:buClrTx/>
              <a:buSzPct val="75000"/>
              <a:tabLst/>
              <a:defRPr/>
            </a:pPr>
            <a:r>
              <a:rPr lang="en-US" sz="2400" kern="0" dirty="0" smtClean="0">
                <a:latin typeface="Book Antiqua" pitchFamily="18" charset="0"/>
                <a:ea typeface="ＭＳ Ｐゴシック" pitchFamily="-65" charset="-128"/>
                <a:cs typeface="MS Reference Sans Serif" pitchFamily="34" charset="0"/>
              </a:rPr>
              <a:t>a) Compute the capacity </a:t>
            </a:r>
            <a:r>
              <a:rPr lang="en-US" sz="2400" kern="0" dirty="0" smtClean="0">
                <a:latin typeface="Book Antiqua" pitchFamily="18" charset="0"/>
                <a:ea typeface="ＭＳ Ｐゴシック" pitchFamily="-65" charset="-128"/>
                <a:cs typeface="MS Reference Sans Serif" pitchFamily="34" charset="0"/>
                <a:sym typeface="Wingdings" panose="05000000000000000000" pitchFamily="2" charset="2"/>
              </a:rPr>
              <a:t>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11*20</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220</a:t>
            </a:r>
          </a:p>
          <a:p>
            <a:pPr marR="0" lvl="0" algn="l" defTabSz="914400" rtl="0" eaLnBrk="1" fontAlgn="base" latinLnBrk="0" hangingPunct="1">
              <a:lnSpc>
                <a:spcPct val="100000"/>
              </a:lnSpc>
              <a:spcBef>
                <a:spcPct val="20000"/>
              </a:spcBef>
              <a:spcAft>
                <a:spcPts val="600"/>
              </a:spcAft>
              <a:buClrTx/>
              <a:buSzPct val="75000"/>
              <a:tabLst/>
              <a:defRPr/>
            </a:pPr>
            <a:r>
              <a:rPr lang="en-US" sz="2400" kern="0" noProof="0" dirty="0" smtClean="0">
                <a:latin typeface="Book Antiqua" pitchFamily="18" charset="0"/>
                <a:ea typeface="ＭＳ Ｐゴシック" pitchFamily="-65" charset="-128"/>
                <a:cs typeface="MS Reference Sans Serif" pitchFamily="34" charset="0"/>
              </a:rPr>
              <a:t>Alternatively, Tp = 1/Capacity of one server =1/20 hrs. = 3 mins. Rp=c/Tp = 11/3 per min. or 60*(11/3) = 220 per hr.</a:t>
            </a:r>
          </a:p>
          <a:p>
            <a:pPr marR="0" lvl="0" algn="l" defTabSz="914400" rtl="0" eaLnBrk="1" fontAlgn="base" latinLnBrk="0" hangingPunct="1">
              <a:lnSpc>
                <a:spcPct val="100000"/>
              </a:lnSpc>
              <a:spcBef>
                <a:spcPct val="20000"/>
              </a:spcBef>
              <a:spcAft>
                <a:spcPts val="600"/>
              </a:spcAft>
              <a:buClrTx/>
              <a:buSzPct val="75000"/>
              <a:tabLst/>
              <a:defRPr/>
            </a:pPr>
            <a:r>
              <a:rPr lang="en-US" sz="2400" kern="0" dirty="0">
                <a:latin typeface="Book Antiqua" pitchFamily="18" charset="0"/>
                <a:ea typeface="ＭＳ Ｐゴシック" pitchFamily="-65" charset="-128"/>
                <a:cs typeface="MS Reference Sans Serif" pitchFamily="34" charset="0"/>
              </a:rPr>
              <a:t>b</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Compute the utilization. U=200/220</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0.91</a:t>
            </a:r>
          </a:p>
          <a:p>
            <a:pPr marR="0" lvl="0" algn="l" defTabSz="914400" rtl="0" eaLnBrk="1" fontAlgn="base" latinLnBrk="0" hangingPunct="1">
              <a:lnSpc>
                <a:spcPct val="100000"/>
              </a:lnSpc>
              <a:spcBef>
                <a:spcPct val="20000"/>
              </a:spcBef>
              <a:spcAft>
                <a:spcPts val="600"/>
              </a:spcAft>
              <a:buClrTx/>
              <a:buSzPct val="75000"/>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c) How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long does a customer stay in the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processors? Tp= 3 min.</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a:latin typeface="Book Antiqua" pitchFamily="18" charset="0"/>
                <a:ea typeface="ＭＳ Ｐゴシック" pitchFamily="-65" charset="-128"/>
                <a:cs typeface="MS Reference Sans Serif" pitchFamily="34" charset="0"/>
              </a:rPr>
              <a:t>d</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On average how many customers are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with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the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servers (Ip)?</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RTp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Ip =</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(200/60)(3) = 10</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Ip </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cU = 11(200/220) = 10</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8052264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dissolv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dissolv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dissolv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dissolve">
                                      <p:cBhvr>
                                        <p:cTn id="27" dur="500"/>
                                        <p:tgtEl>
                                          <p:spTgt spid="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dissolve">
                                      <p:cBhvr>
                                        <p:cTn id="32" dur="500"/>
                                        <p:tgtEl>
                                          <p:spTgt spid="1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xEl>
                                              <p:pRg st="6" end="6"/>
                                            </p:txEl>
                                          </p:spTgt>
                                        </p:tgtEl>
                                        <p:attrNameLst>
                                          <p:attrName>style.visibility</p:attrName>
                                        </p:attrNameLst>
                                      </p:cBhvr>
                                      <p:to>
                                        <p:strVal val="visible"/>
                                      </p:to>
                                    </p:set>
                                    <p:animEffect transition="in" filter="dissolve">
                                      <p:cBhvr>
                                        <p:cTn id="37"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IT9VWpdqY4"/>
          <p:cNvPicPr>
            <a:picLocks noGrp="1" noRot="1" noChangeAspect="1"/>
          </p:cNvPicPr>
          <p:nvPr>
            <p:ph idx="1"/>
            <a:videoFile r:link="rId1"/>
          </p:nvPr>
        </p:nvPicPr>
        <p:blipFill>
          <a:blip r:embed="rId3"/>
          <a:stretch>
            <a:fillRect/>
          </a:stretch>
        </p:blipFill>
        <p:spPr>
          <a:xfrm>
            <a:off x="3049" y="890697"/>
            <a:ext cx="9076267" cy="5105400"/>
          </a:xfrm>
          <a:prstGeom prst="rect">
            <a:avLst/>
          </a:prstGeom>
        </p:spPr>
      </p:pic>
      <p:sp>
        <p:nvSpPr>
          <p:cNvPr id="3" name="Title 2"/>
          <p:cNvSpPr>
            <a:spLocks noGrp="1"/>
          </p:cNvSpPr>
          <p:nvPr>
            <p:ph type="title"/>
          </p:nvPr>
        </p:nvSpPr>
        <p:spPr/>
        <p:txBody>
          <a:bodyPr/>
          <a:lstStyle/>
          <a:p>
            <a:r>
              <a:rPr lang="en-US" dirty="0" smtClean="0"/>
              <a:t>Lecture on the Next Problem</a:t>
            </a:r>
            <a:endParaRPr lang="en-US" dirty="0"/>
          </a:p>
        </p:txBody>
      </p:sp>
      <p:sp>
        <p:nvSpPr>
          <p:cNvPr id="2" name="Rectangle 1"/>
          <p:cNvSpPr/>
          <p:nvPr/>
        </p:nvSpPr>
        <p:spPr>
          <a:xfrm>
            <a:off x="38100" y="6076950"/>
            <a:ext cx="3776547" cy="369332"/>
          </a:xfrm>
          <a:prstGeom prst="rect">
            <a:avLst/>
          </a:prstGeom>
        </p:spPr>
        <p:txBody>
          <a:bodyPr wrap="none">
            <a:spAutoFit/>
          </a:bodyPr>
          <a:lstStyle/>
          <a:p>
            <a:r>
              <a:rPr lang="en-US" dirty="0"/>
              <a:t>https://youtu.be/iIT9VWpdqY4</a:t>
            </a:r>
          </a:p>
        </p:txBody>
      </p:sp>
      <p:sp>
        <p:nvSpPr>
          <p:cNvPr id="5" name="5-Point Star 4"/>
          <p:cNvSpPr/>
          <p:nvPr/>
        </p:nvSpPr>
        <p:spPr bwMode="auto">
          <a:xfrm>
            <a:off x="6956078" y="16684"/>
            <a:ext cx="868383" cy="792088"/>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Book Antiqua" pitchFamily="18" charset="0"/>
            </a:endParaRPr>
          </a:p>
        </p:txBody>
      </p:sp>
      <p:pic>
        <p:nvPicPr>
          <p:cNvPr id="6" name="Picture 5"/>
          <p:cNvPicPr>
            <a:picLocks noChangeAspect="1"/>
          </p:cNvPicPr>
          <p:nvPr/>
        </p:nvPicPr>
        <p:blipFill>
          <a:blip r:embed="rId4"/>
          <a:stretch>
            <a:fillRect/>
          </a:stretch>
        </p:blipFill>
        <p:spPr>
          <a:xfrm>
            <a:off x="7897885" y="43636"/>
            <a:ext cx="1190707" cy="744191"/>
          </a:xfrm>
          <a:prstGeom prst="rect">
            <a:avLst/>
          </a:prstGeom>
        </p:spPr>
      </p:pic>
    </p:spTree>
    <p:extLst>
      <p:ext uri="{BB962C8B-B14F-4D97-AF65-F5344CB8AC3E}">
        <p14:creationId xmlns:p14="http://schemas.microsoft.com/office/powerpoint/2010/main" val="144973663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862"/>
            <a:ext cx="9144000" cy="838200"/>
          </a:xfrm>
        </p:spPr>
        <p:txBody>
          <a:bodyPr/>
          <a:lstStyle/>
          <a:p>
            <a:r>
              <a:rPr lang="en-US" dirty="0"/>
              <a:t>Problem </a:t>
            </a:r>
            <a:r>
              <a:rPr lang="en-US" dirty="0" smtClean="0"/>
              <a:t>4. </a:t>
            </a:r>
            <a:r>
              <a:rPr lang="en-US" dirty="0"/>
              <a:t>Problem </a:t>
            </a:r>
            <a:r>
              <a:rPr lang="en-US" dirty="0" smtClean="0"/>
              <a:t>5.1 </a:t>
            </a:r>
            <a:r>
              <a:rPr lang="en-US" dirty="0"/>
              <a:t>in the book</a:t>
            </a:r>
            <a:endParaRPr lang="en-US" dirty="0" smtClean="0"/>
          </a:p>
        </p:txBody>
      </p:sp>
      <p:sp>
        <p:nvSpPr>
          <p:cNvPr id="7172" name="Rectangle 5"/>
          <p:cNvSpPr>
            <a:spLocks noChangeArrowheads="1"/>
          </p:cNvSpPr>
          <p:nvPr/>
        </p:nvSpPr>
        <p:spPr bwMode="auto">
          <a:xfrm>
            <a:off x="0" y="914400"/>
            <a:ext cx="9144000" cy="3352800"/>
          </a:xfrm>
          <a:prstGeom prst="rect">
            <a:avLst/>
          </a:prstGeom>
          <a:noFill/>
          <a:ln w="9525">
            <a:noFill/>
            <a:miter lim="800000"/>
            <a:headEnd/>
            <a:tailEnd/>
          </a:ln>
        </p:spPr>
        <p:txBody>
          <a:bodyPr lIns="92075" tIns="46038" rIns="92075" bIns="46038"/>
          <a:lstStyle/>
          <a:p>
            <a:r>
              <a:rPr lang="en-US" sz="2400" dirty="0" smtClean="0">
                <a:latin typeface="Book Antiqua" pitchFamily="18" charset="0"/>
              </a:rPr>
              <a:t>A law firm processes shopping centers and medical complexes contracts. </a:t>
            </a:r>
            <a:r>
              <a:rPr lang="en-US" sz="2400" dirty="0">
                <a:latin typeface="Book Antiqua" pitchFamily="18" charset="0"/>
              </a:rPr>
              <a:t>There are </a:t>
            </a:r>
            <a:r>
              <a:rPr lang="en-US" sz="2400" b="1" dirty="0">
                <a:solidFill>
                  <a:srgbClr val="FF0000"/>
                </a:solidFill>
                <a:latin typeface="Book Antiqua" pitchFamily="18" charset="0"/>
              </a:rPr>
              <a:t>four</a:t>
            </a:r>
            <a:r>
              <a:rPr lang="en-US" sz="2400" dirty="0">
                <a:latin typeface="Book Antiqua" pitchFamily="18" charset="0"/>
              </a:rPr>
              <a:t> Paralegals,  </a:t>
            </a:r>
            <a:r>
              <a:rPr lang="en-US" sz="2400" b="1" dirty="0">
                <a:solidFill>
                  <a:srgbClr val="FF0000"/>
                </a:solidFill>
                <a:latin typeface="Book Antiqua" pitchFamily="18" charset="0"/>
              </a:rPr>
              <a:t>three</a:t>
            </a:r>
            <a:r>
              <a:rPr lang="en-US" sz="2400" dirty="0">
                <a:latin typeface="Book Antiqua" pitchFamily="18" charset="0"/>
              </a:rPr>
              <a:t> Tax lawyers, and </a:t>
            </a:r>
            <a:r>
              <a:rPr lang="en-US" sz="2400" b="1" dirty="0">
                <a:solidFill>
                  <a:srgbClr val="FF0000"/>
                </a:solidFill>
                <a:latin typeface="Book Antiqua" pitchFamily="18" charset="0"/>
              </a:rPr>
              <a:t>two</a:t>
            </a:r>
            <a:r>
              <a:rPr lang="en-US" sz="2400" dirty="0">
                <a:latin typeface="Book Antiqua" pitchFamily="18" charset="0"/>
              </a:rPr>
              <a:t> Senior </a:t>
            </a:r>
            <a:r>
              <a:rPr lang="en-US" sz="2400" dirty="0" smtClean="0">
                <a:latin typeface="Book Antiqua" pitchFamily="18" charset="0"/>
              </a:rPr>
              <a:t>partners. The unit loads of the resources to handle one standard contract is given below</a:t>
            </a:r>
            <a:r>
              <a:rPr lang="en-US" sz="2400" dirty="0">
                <a:latin typeface="Book Antiqua" pitchFamily="18" charset="0"/>
              </a:rPr>
              <a:t>. Assume 8 hours </a:t>
            </a:r>
            <a:r>
              <a:rPr lang="en-US" sz="2400" dirty="0" smtClean="0">
                <a:latin typeface="Book Antiqua" pitchFamily="18" charset="0"/>
              </a:rPr>
              <a:t>per day, </a:t>
            </a:r>
            <a:r>
              <a:rPr lang="en-US" sz="2400" dirty="0">
                <a:latin typeface="Book Antiqua" pitchFamily="18" charset="0"/>
              </a:rPr>
              <a:t>and </a:t>
            </a:r>
            <a:r>
              <a:rPr lang="en-US" sz="2400" dirty="0" smtClean="0">
                <a:latin typeface="Book Antiqua" pitchFamily="18" charset="0"/>
              </a:rPr>
              <a:t>20 </a:t>
            </a:r>
            <a:r>
              <a:rPr lang="en-US" sz="2400" dirty="0">
                <a:latin typeface="Book Antiqua" pitchFamily="18" charset="0"/>
              </a:rPr>
              <a:t>days per month.</a:t>
            </a:r>
            <a:endParaRPr lang="en-US" sz="2400" dirty="0" smtClean="0">
              <a:latin typeface="Book Antiqua" pitchFamily="18" charset="0"/>
            </a:endParaRPr>
          </a:p>
          <a:p>
            <a:r>
              <a:rPr lang="en-US" sz="2400" dirty="0" smtClean="0">
                <a:latin typeface="Book Antiqua" pitchFamily="18" charset="0"/>
              </a:rPr>
              <a:t>It takes  </a:t>
            </a:r>
            <a:r>
              <a:rPr lang="en-US" sz="2400" dirty="0">
                <a:latin typeface="Book Antiqua" pitchFamily="18" charset="0"/>
              </a:rPr>
              <a:t>a Paralegal </a:t>
            </a:r>
            <a:r>
              <a:rPr lang="en-US" sz="2400" b="1" dirty="0">
                <a:solidFill>
                  <a:srgbClr val="FF0000"/>
                </a:solidFill>
                <a:latin typeface="Book Antiqua" pitchFamily="18" charset="0"/>
              </a:rPr>
              <a:t>20 hours to complete 3 </a:t>
            </a:r>
            <a:r>
              <a:rPr lang="en-US" sz="2400" dirty="0">
                <a:latin typeface="Book Antiqua" pitchFamily="18" charset="0"/>
              </a:rPr>
              <a:t>contract</a:t>
            </a:r>
            <a:r>
              <a:rPr lang="en-US" sz="2400" dirty="0" smtClean="0">
                <a:latin typeface="Book Antiqua" pitchFamily="18" charset="0"/>
              </a:rPr>
              <a:t>.</a:t>
            </a:r>
          </a:p>
          <a:p>
            <a:r>
              <a:rPr lang="en-US" sz="2400" dirty="0" smtClean="0">
                <a:latin typeface="Book Antiqua" pitchFamily="18" charset="0"/>
              </a:rPr>
              <a:t>That is 20/3 = </a:t>
            </a:r>
            <a:r>
              <a:rPr lang="en-US" sz="2400" dirty="0" smtClean="0">
                <a:latin typeface="Book Antiqua" pitchFamily="18" charset="0"/>
              </a:rPr>
              <a:t>6.666666666666666667 </a:t>
            </a:r>
            <a:r>
              <a:rPr lang="en-US" sz="2400" dirty="0" smtClean="0">
                <a:latin typeface="Book Antiqua" pitchFamily="18" charset="0"/>
              </a:rPr>
              <a:t>hours to complete a contract.</a:t>
            </a:r>
          </a:p>
          <a:p>
            <a:r>
              <a:rPr lang="en-US" sz="2400" dirty="0">
                <a:latin typeface="Book Antiqua" pitchFamily="18" charset="0"/>
              </a:rPr>
              <a:t>It takes a Tax lawyer </a:t>
            </a:r>
            <a:r>
              <a:rPr lang="en-US" sz="2400" b="1" dirty="0">
                <a:solidFill>
                  <a:srgbClr val="FF0000"/>
                </a:solidFill>
                <a:latin typeface="Book Antiqua" pitchFamily="18" charset="0"/>
              </a:rPr>
              <a:t>2 hours </a:t>
            </a:r>
            <a:r>
              <a:rPr lang="en-US" sz="2400" dirty="0">
                <a:latin typeface="Book Antiqua" pitchFamily="18" charset="0"/>
              </a:rPr>
              <a:t>to complete a contract</a:t>
            </a:r>
            <a:r>
              <a:rPr lang="en-US" sz="2400" dirty="0" smtClean="0">
                <a:latin typeface="Book Antiqua" pitchFamily="18" charset="0"/>
              </a:rPr>
              <a:t>.</a:t>
            </a:r>
          </a:p>
          <a:p>
            <a:r>
              <a:rPr lang="en-US" sz="2400" dirty="0">
                <a:latin typeface="Book Antiqua" pitchFamily="18" charset="0"/>
              </a:rPr>
              <a:t>It takes a S</a:t>
            </a:r>
            <a:r>
              <a:rPr lang="en-US" sz="2400" dirty="0" smtClean="0">
                <a:latin typeface="Book Antiqua" pitchFamily="18" charset="0"/>
              </a:rPr>
              <a:t>enior partner </a:t>
            </a:r>
            <a:r>
              <a:rPr lang="en-US" sz="2400" b="1" dirty="0" smtClean="0">
                <a:solidFill>
                  <a:srgbClr val="FF0000"/>
                </a:solidFill>
                <a:latin typeface="Book Antiqua" pitchFamily="18" charset="0"/>
              </a:rPr>
              <a:t>2 </a:t>
            </a:r>
            <a:r>
              <a:rPr lang="en-US" sz="2400" b="1" dirty="0">
                <a:solidFill>
                  <a:srgbClr val="FF0000"/>
                </a:solidFill>
                <a:latin typeface="Book Antiqua" pitchFamily="18" charset="0"/>
              </a:rPr>
              <a:t>hou</a:t>
            </a:r>
            <a:r>
              <a:rPr lang="en-US" sz="2400" dirty="0">
                <a:latin typeface="Book Antiqua" pitchFamily="18" charset="0"/>
              </a:rPr>
              <a:t>rs to complete a contract.</a:t>
            </a:r>
          </a:p>
          <a:p>
            <a:endParaRPr lang="en-US" sz="2400" dirty="0">
              <a:latin typeface="Book Antiqua" pitchFamily="18" charset="0"/>
            </a:endParaRPr>
          </a:p>
        </p:txBody>
      </p:sp>
      <p:sp>
        <p:nvSpPr>
          <p:cNvPr id="8" name="Rectangle 5"/>
          <p:cNvSpPr>
            <a:spLocks noChangeArrowheads="1"/>
          </p:cNvSpPr>
          <p:nvPr/>
        </p:nvSpPr>
        <p:spPr bwMode="auto">
          <a:xfrm>
            <a:off x="0" y="4419600"/>
            <a:ext cx="9144000" cy="2057400"/>
          </a:xfrm>
          <a:prstGeom prst="rect">
            <a:avLst/>
          </a:prstGeom>
          <a:noFill/>
          <a:ln w="9525">
            <a:noFill/>
            <a:miter lim="800000"/>
            <a:headEnd/>
            <a:tailEnd/>
          </a:ln>
        </p:spPr>
        <p:txBody>
          <a:bodyPr lIns="92075" tIns="46038" rIns="92075" bIns="46038"/>
          <a:lstStyle/>
          <a:p>
            <a:r>
              <a:rPr lang="en-US" sz="2400" dirty="0" smtClean="0">
                <a:latin typeface="Book Antiqua" pitchFamily="18" charset="0"/>
              </a:rPr>
              <a:t>a) What is the </a:t>
            </a:r>
            <a:r>
              <a:rPr lang="en-US" sz="2400" b="1" dirty="0" smtClean="0">
                <a:solidFill>
                  <a:srgbClr val="FF0000"/>
                </a:solidFill>
                <a:latin typeface="Book Antiqua" pitchFamily="18" charset="0"/>
              </a:rPr>
              <a:t>Theoretical</a:t>
            </a:r>
            <a:r>
              <a:rPr lang="en-US" sz="2400" dirty="0" smtClean="0">
                <a:latin typeface="Book Antiqua" pitchFamily="18" charset="0"/>
              </a:rPr>
              <a:t> Flow Time of a contract?</a:t>
            </a:r>
          </a:p>
          <a:p>
            <a:r>
              <a:rPr lang="en-US" sz="2400" dirty="0" smtClean="0">
                <a:latin typeface="Book Antiqua" pitchFamily="18" charset="0"/>
              </a:rPr>
              <a:t>6.667+2+2=10.667.</a:t>
            </a:r>
          </a:p>
          <a:p>
            <a:pPr marL="0" lvl="1"/>
            <a:r>
              <a:rPr lang="en-US" sz="2400" dirty="0" smtClean="0">
                <a:latin typeface="Book Antiqua" pitchFamily="18" charset="0"/>
              </a:rPr>
              <a:t>Flow </a:t>
            </a:r>
            <a:r>
              <a:rPr lang="en-US" sz="2400" dirty="0">
                <a:latin typeface="Book Antiqua" pitchFamily="18" charset="0"/>
              </a:rPr>
              <a:t>Time = </a:t>
            </a:r>
            <a:r>
              <a:rPr lang="en-US" sz="2400" dirty="0" smtClean="0">
                <a:latin typeface="Book Antiqua" pitchFamily="18" charset="0"/>
              </a:rPr>
              <a:t>Theoretical Flow Time </a:t>
            </a:r>
            <a:r>
              <a:rPr lang="en-US" sz="2400" dirty="0">
                <a:latin typeface="Book Antiqua" pitchFamily="18" charset="0"/>
              </a:rPr>
              <a:t>+ Waiting times</a:t>
            </a:r>
          </a:p>
          <a:p>
            <a:pPr marL="0" lvl="1"/>
            <a:r>
              <a:rPr lang="en-US" sz="2400" dirty="0" smtClean="0">
                <a:latin typeface="Book Antiqua" pitchFamily="18" charset="0"/>
              </a:rPr>
              <a:t>Flow </a:t>
            </a:r>
            <a:r>
              <a:rPr lang="en-US" sz="2400" dirty="0">
                <a:latin typeface="Book Antiqua" pitchFamily="18" charset="0"/>
              </a:rPr>
              <a:t>Time = 10.67 + Waiting times</a:t>
            </a:r>
          </a:p>
          <a:p>
            <a:r>
              <a:rPr lang="en-US" sz="2400" dirty="0" smtClean="0">
                <a:latin typeface="Book Antiqua" pitchFamily="18" charset="0"/>
              </a:rPr>
              <a:t>Compute the Capacity of each of the  three  </a:t>
            </a:r>
            <a:r>
              <a:rPr lang="en-US" sz="2400" b="1" dirty="0">
                <a:solidFill>
                  <a:srgbClr val="FF0000"/>
                </a:solidFill>
                <a:latin typeface="Book Antiqua" pitchFamily="18" charset="0"/>
              </a:rPr>
              <a:t>Resource Pools</a:t>
            </a:r>
          </a:p>
          <a:p>
            <a:endParaRPr lang="en-US" sz="2400" dirty="0">
              <a:latin typeface="Book Antiqua" pitchFamily="18" charset="0"/>
            </a:endParaRPr>
          </a:p>
          <a:p>
            <a:endParaRPr lang="en-US" sz="2400" dirty="0">
              <a:latin typeface="Book Antiqua" pitchFamily="18" charset="0"/>
            </a:endParaRPr>
          </a:p>
        </p:txBody>
      </p:sp>
    </p:spTree>
    <p:extLst>
      <p:ext uri="{BB962C8B-B14F-4D97-AF65-F5344CB8AC3E}">
        <p14:creationId xmlns:p14="http://schemas.microsoft.com/office/powerpoint/2010/main" val="38520418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dissolv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dissolv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ssolve">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dissolve">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16356</TotalTime>
  <Words>3579</Words>
  <Application>Microsoft Office PowerPoint</Application>
  <PresentationFormat>On-screen Show (4:3)</PresentationFormat>
  <Paragraphs>446</Paragraphs>
  <Slides>40</Slides>
  <Notes>23</Notes>
  <HiddenSlides>0</HiddenSlides>
  <MMClips>1</MMClips>
  <ScaleCrop>false</ScaleCrop>
  <HeadingPairs>
    <vt:vector size="8" baseType="variant">
      <vt:variant>
        <vt:lpstr>Fonts Used</vt:lpstr>
      </vt:variant>
      <vt:variant>
        <vt:i4>13</vt:i4>
      </vt:variant>
      <vt:variant>
        <vt:lpstr>Theme</vt:lpstr>
      </vt:variant>
      <vt:variant>
        <vt:i4>4</vt:i4>
      </vt:variant>
      <vt:variant>
        <vt:lpstr>Embedded OLE Servers</vt:lpstr>
      </vt:variant>
      <vt:variant>
        <vt:i4>1</vt:i4>
      </vt:variant>
      <vt:variant>
        <vt:lpstr>Slide Titles</vt:lpstr>
      </vt:variant>
      <vt:variant>
        <vt:i4>40</vt:i4>
      </vt:variant>
    </vt:vector>
  </HeadingPairs>
  <TitlesOfParts>
    <vt:vector size="58" baseType="lpstr">
      <vt:lpstr>ＭＳ Ｐゴシック</vt:lpstr>
      <vt:lpstr>Book Antiqua</vt:lpstr>
      <vt:lpstr>Calibri</vt:lpstr>
      <vt:lpstr>Garamond</vt:lpstr>
      <vt:lpstr>Impact</vt:lpstr>
      <vt:lpstr>Monotype Sorts</vt:lpstr>
      <vt:lpstr>MS Mincho</vt:lpstr>
      <vt:lpstr>MS Reference Sans Serif</vt:lpstr>
      <vt:lpstr>Symbol</vt:lpstr>
      <vt:lpstr>Tahoma</vt:lpstr>
      <vt:lpstr>Times New Roman</vt:lpstr>
      <vt:lpstr>Verdana</vt:lpstr>
      <vt:lpstr>Wingdings</vt:lpstr>
      <vt:lpstr>Lean Thinking Final.ppt</vt:lpstr>
      <vt:lpstr>1_Lean Thinking Final</vt:lpstr>
      <vt:lpstr>Lean Thinking Final</vt:lpstr>
      <vt:lpstr>2_Lean Thinking Final</vt:lpstr>
      <vt:lpstr>Worksheet</vt:lpstr>
      <vt:lpstr>PowerPoint Presentation</vt:lpstr>
      <vt:lpstr>PowerPoint Presentation</vt:lpstr>
      <vt:lpstr>Problem 1</vt:lpstr>
      <vt:lpstr>Problem 2</vt:lpstr>
      <vt:lpstr>Problem 3</vt:lpstr>
      <vt:lpstr>Problem 3</vt:lpstr>
      <vt:lpstr>Problem 4</vt:lpstr>
      <vt:lpstr>Lecture on the Next Problem</vt:lpstr>
      <vt:lpstr>Problem 4. Problem 5.1 in the book</vt:lpstr>
      <vt:lpstr>Paralegals</vt:lpstr>
      <vt:lpstr>Tax Lawyers</vt:lpstr>
      <vt:lpstr>Senior Partners</vt:lpstr>
      <vt:lpstr>Problem 4. Problem 5.1 in the book</vt:lpstr>
      <vt:lpstr>Problem 4. Problem 5.1 in the book</vt:lpstr>
      <vt:lpstr>Problem 4. Problem 5.1 in the book</vt:lpstr>
      <vt:lpstr>Problem 4. Problem 5.1 in the book</vt:lpstr>
      <vt:lpstr>A Little More Practice</vt:lpstr>
      <vt:lpstr>A Little More Practice</vt:lpstr>
      <vt:lpstr>Capacity Waste and Theoretical Capacity</vt:lpstr>
      <vt:lpstr>Activity Time and Unitload</vt:lpstr>
      <vt:lpstr>ThCapacity, Capacity, VThFlowTime, ThFlowTime, FlowTime</vt:lpstr>
      <vt:lpstr>ThCapacity, Capacity, VThFlowTime, ThFlowTime, FlowTime</vt:lpstr>
      <vt:lpstr>Capacity Waste Factor and Theoretical Capacity</vt:lpstr>
      <vt:lpstr>Problem 4. Problem 5.1 in the book=CWF</vt:lpstr>
      <vt:lpstr>Problem 4. Problem 5.1 in the book-CWF</vt:lpstr>
      <vt:lpstr>Problem 4. Problem 5.1 in the book-CWF</vt:lpstr>
      <vt:lpstr>A Second Example on Throughput Part 2a</vt:lpstr>
      <vt:lpstr>A Second Example on Throughput Part 2a</vt:lpstr>
      <vt:lpstr>A Second Example on Throughput Part 2a</vt:lpstr>
      <vt:lpstr>A Second Example on Throughput Part 2a</vt:lpstr>
      <vt:lpstr>Multiple Choice </vt:lpstr>
      <vt:lpstr>Multiple Choice  </vt:lpstr>
      <vt:lpstr>Throughput Improvement Mapping</vt:lpstr>
      <vt:lpstr>Reducing Resource Capacity Waste ↓ Tp </vt:lpstr>
      <vt:lpstr>Reducing Resource Capacity Waste </vt:lpstr>
      <vt:lpstr>Increasing Resource Levels ↑ c</vt:lpstr>
      <vt:lpstr>Setup Batch and  Total Unit Load</vt:lpstr>
      <vt:lpstr>Setup Batch Size: Throughput or Flow Time </vt:lpstr>
      <vt:lpstr>Throughput or Flow Time</vt:lpstr>
      <vt:lpstr>Throughput &amp; Cost or Flow Time</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459</cp:revision>
  <dcterms:created xsi:type="dcterms:W3CDTF">2008-11-22T01:06:20Z</dcterms:created>
  <dcterms:modified xsi:type="dcterms:W3CDTF">2019-07-02T00:52:01Z</dcterms:modified>
</cp:coreProperties>
</file>