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5"/>
  </p:notesMasterIdLst>
  <p:handoutMasterIdLst>
    <p:handoutMasterId r:id="rId36"/>
  </p:handoutMasterIdLst>
  <p:sldIdLst>
    <p:sldId id="662" r:id="rId5"/>
    <p:sldId id="659" r:id="rId6"/>
    <p:sldId id="674" r:id="rId7"/>
    <p:sldId id="675" r:id="rId8"/>
    <p:sldId id="676" r:id="rId9"/>
    <p:sldId id="669" r:id="rId10"/>
    <p:sldId id="670" r:id="rId11"/>
    <p:sldId id="677" r:id="rId12"/>
    <p:sldId id="693" r:id="rId13"/>
    <p:sldId id="694" r:id="rId14"/>
    <p:sldId id="680" r:id="rId15"/>
    <p:sldId id="681" r:id="rId16"/>
    <p:sldId id="665" r:id="rId17"/>
    <p:sldId id="666" r:id="rId18"/>
    <p:sldId id="682" r:id="rId19"/>
    <p:sldId id="683" r:id="rId20"/>
    <p:sldId id="620" r:id="rId21"/>
    <p:sldId id="635" r:id="rId22"/>
    <p:sldId id="632" r:id="rId23"/>
    <p:sldId id="619" r:id="rId24"/>
    <p:sldId id="688" r:id="rId25"/>
    <p:sldId id="684" r:id="rId26"/>
    <p:sldId id="685" r:id="rId27"/>
    <p:sldId id="686" r:id="rId28"/>
    <p:sldId id="687" r:id="rId29"/>
    <p:sldId id="570" r:id="rId30"/>
    <p:sldId id="689" r:id="rId31"/>
    <p:sldId id="511" r:id="rId32"/>
    <p:sldId id="512" r:id="rId33"/>
    <p:sldId id="691" r:id="rId3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 id="2" name="Asef-Vaziri , Ardavan" initials="AV,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990099"/>
    <a:srgbClr val="AA0000"/>
    <a:srgbClr val="BE181E"/>
    <a:srgbClr val="C61A20"/>
    <a:srgbClr val="FFFFFF"/>
    <a:srgbClr val="C01B1E"/>
    <a:srgbClr val="DF2B26"/>
    <a:srgbClr val="016E39"/>
    <a:srgbClr val="A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4660"/>
  </p:normalViewPr>
  <p:slideViewPr>
    <p:cSldViewPr>
      <p:cViewPr varScale="1">
        <p:scale>
          <a:sx n="94" d="100"/>
          <a:sy n="94" d="100"/>
        </p:scale>
        <p:origin x="252" y="39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12"/>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6/28/2022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6/28/2022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265954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11</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152018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12</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1671626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13</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125300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14</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835150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15</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68743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16</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323443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17</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1715459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18</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389468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D2A99C5-CEFF-40A7-8D90-8D207653C70A}" type="slidenum">
              <a:rPr lang="en-US" smtClean="0"/>
              <a:pPr/>
              <a:t>20</a:t>
            </a:fld>
            <a:endParaRPr lang="en-US" dirty="0"/>
          </a:p>
        </p:txBody>
      </p:sp>
      <p:sp>
        <p:nvSpPr>
          <p:cNvPr id="35843" name="Rectangle 2"/>
          <p:cNvSpPr>
            <a:spLocks noGrp="1" noRot="1" noChangeAspect="1" noChangeArrowheads="1" noTextEdit="1"/>
          </p:cNvSpPr>
          <p:nvPr>
            <p:ph type="sldImg"/>
          </p:nvPr>
        </p:nvSpPr>
        <p:spPr>
          <a:xfrm>
            <a:off x="469900" y="725488"/>
            <a:ext cx="6375400" cy="3587750"/>
          </a:xfrm>
          <a:ln/>
        </p:spPr>
      </p:sp>
      <p:sp>
        <p:nvSpPr>
          <p:cNvPr id="3584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9320203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22</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56842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59587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23</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722095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24</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4002684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25</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6102818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26</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2790517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27</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30640495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28</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894405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29</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2107623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607782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5</a:t>
            </a:fld>
            <a:endParaRPr lang="en-US" dirty="0"/>
          </a:p>
        </p:txBody>
      </p:sp>
    </p:spTree>
    <p:extLst>
      <p:ext uri="{BB962C8B-B14F-4D97-AF65-F5344CB8AC3E}">
        <p14:creationId xmlns:p14="http://schemas.microsoft.com/office/powerpoint/2010/main" val="3567608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6</a:t>
            </a:fld>
            <a:endParaRPr lang="en-US" dirty="0"/>
          </a:p>
        </p:txBody>
      </p:sp>
    </p:spTree>
    <p:extLst>
      <p:ext uri="{BB962C8B-B14F-4D97-AF65-F5344CB8AC3E}">
        <p14:creationId xmlns:p14="http://schemas.microsoft.com/office/powerpoint/2010/main" val="2016544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7</a:t>
            </a:fld>
            <a:endParaRPr lang="en-US" dirty="0"/>
          </a:p>
        </p:txBody>
      </p:sp>
    </p:spTree>
    <p:extLst>
      <p:ext uri="{BB962C8B-B14F-4D97-AF65-F5344CB8AC3E}">
        <p14:creationId xmlns:p14="http://schemas.microsoft.com/office/powerpoint/2010/main" val="3584758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8</a:t>
            </a:fld>
            <a:endParaRPr lang="en-US" dirty="0"/>
          </a:p>
        </p:txBody>
      </p:sp>
    </p:spTree>
    <p:extLst>
      <p:ext uri="{BB962C8B-B14F-4D97-AF65-F5344CB8AC3E}">
        <p14:creationId xmlns:p14="http://schemas.microsoft.com/office/powerpoint/2010/main" val="3524691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9</a:t>
            </a:fld>
            <a:endParaRPr lang="en-US" dirty="0"/>
          </a:p>
        </p:txBody>
      </p:sp>
    </p:spTree>
    <p:extLst>
      <p:ext uri="{BB962C8B-B14F-4D97-AF65-F5344CB8AC3E}">
        <p14:creationId xmlns:p14="http://schemas.microsoft.com/office/powerpoint/2010/main" val="1565771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10</a:t>
            </a:fld>
            <a:endParaRPr lang="en-US" dirty="0"/>
          </a:p>
        </p:txBody>
      </p:sp>
    </p:spTree>
    <p:extLst>
      <p:ext uri="{BB962C8B-B14F-4D97-AF65-F5344CB8AC3E}">
        <p14:creationId xmlns:p14="http://schemas.microsoft.com/office/powerpoint/2010/main" val="3893704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A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C00000"/>
              </a:highligh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solidFill>
            <a:srgbClr val="AA0000"/>
          </a:solidFill>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12192000" cy="5904656"/>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1" cy="548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725" y="5751"/>
            <a:ext cx="11569700" cy="6149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0" y="23004"/>
            <a:ext cx="12192000" cy="5256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18940757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7460" y="651055"/>
            <a:ext cx="12117212" cy="5813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5010ABE-216E-4CB1-B947-1039A7C4134E}"/>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4383B4-48F1-4C9E-9358-FDF8D6BE163F}"/>
              </a:ext>
            </a:extLst>
          </p:cNvPr>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8" name="Text Box 57">
            <a:extLst>
              <a:ext uri="{FF2B5EF4-FFF2-40B4-BE49-F238E27FC236}">
                <a16:creationId xmlns:a16="http://schemas.microsoft.com/office/drawing/2014/main" id="{7F53569A-2B0A-4DE1-A813-471065EA8EE0}"/>
              </a:ext>
            </a:extLst>
          </p:cNvPr>
          <p:cNvSpPr txBox="1">
            <a:spLocks noChangeArrowheads="1"/>
          </p:cNvSpPr>
          <p:nvPr userDrawn="1"/>
        </p:nvSpPr>
        <p:spPr bwMode="auto">
          <a:xfrm>
            <a:off x="-8237" y="6547942"/>
            <a:ext cx="992066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Impact of Setup Time on R&amp;T, Ardavan Asef-Vaziri. </a:t>
            </a:r>
          </a:p>
        </p:txBody>
      </p:sp>
      <p:sp>
        <p:nvSpPr>
          <p:cNvPr id="21" name="Rectangle 20">
            <a:extLst>
              <a:ext uri="{FF2B5EF4-FFF2-40B4-BE49-F238E27FC236}">
                <a16:creationId xmlns:a16="http://schemas.microsoft.com/office/drawing/2014/main" id="{94AE40BE-333E-40B2-8D12-72506B420F0D}"/>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22" name="Rectangle 50">
            <a:extLst>
              <a:ext uri="{FF2B5EF4-FFF2-40B4-BE49-F238E27FC236}">
                <a16:creationId xmlns:a16="http://schemas.microsoft.com/office/drawing/2014/main" id="{B2613141-CDA8-44A8-91D8-2BF51FF36BB2}"/>
              </a:ext>
            </a:extLst>
          </p:cNvPr>
          <p:cNvSpPr>
            <a:spLocks noGrp="1" noChangeArrowheads="1"/>
          </p:cNvSpPr>
          <p:nvPr>
            <p:ph type="title"/>
          </p:nvPr>
        </p:nvSpPr>
        <p:spPr bwMode="gray">
          <a:xfrm>
            <a:off x="-9934" y="0"/>
            <a:ext cx="12192000" cy="589738"/>
          </a:xfrm>
          <a:prstGeom prst="rect">
            <a:avLst/>
          </a:prstGeom>
          <a:solidFill>
            <a:srgbClr val="AF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3" name="Text Box 57">
            <a:extLst>
              <a:ext uri="{FF2B5EF4-FFF2-40B4-BE49-F238E27FC236}">
                <a16:creationId xmlns:a16="http://schemas.microsoft.com/office/drawing/2014/main" id="{5CB557A3-0E0C-48EA-97FA-377C81917CF0}"/>
              </a:ext>
            </a:extLst>
          </p:cNvPr>
          <p:cNvSpPr txBox="1">
            <a:spLocks noChangeArrowheads="1"/>
          </p:cNvSpPr>
          <p:nvPr userDrawn="1"/>
        </p:nvSpPr>
        <p:spPr bwMode="auto">
          <a:xfrm>
            <a:off x="11759952" y="6521318"/>
            <a:ext cx="432048"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64E6806-B735-4F14-9560-CDD486872F21}" type="slidenum">
              <a:rPr lang="en-US" sz="1400" b="1" i="1" smtClean="0">
                <a:ln>
                  <a:noFill/>
                </a:ln>
                <a:solidFill>
                  <a:schemeClr val="bg1"/>
                </a:solidFill>
                <a:latin typeface="Book Antiqua" panose="02040602050305030304" pitchFamily="18" charset="0"/>
              </a:rPr>
              <a:t>‹#›</a:t>
            </a:fld>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88" r:id="rId5"/>
  </p:sldLayoutIdLst>
  <p:transition/>
  <p:txStyles>
    <p:titleStyle>
      <a:lvl1pPr algn="l" rtl="0" eaLnBrk="1" fontAlgn="base" hangingPunct="1">
        <a:spcBef>
          <a:spcPct val="0"/>
        </a:spcBef>
        <a:spcAft>
          <a:spcPct val="0"/>
        </a:spcAft>
        <a:defRPr sz="360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k-vMM3LYQY0" TargetMode="External"/><Relationship Id="rId4" Type="http://schemas.openxmlformats.org/officeDocument/2006/relationships/hyperlink" Target="https://youtu.be/k-vMM3LYQY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
            <a:ext cx="9144000" cy="830997"/>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Impact of Setup Time on R&amp;T</a:t>
            </a:r>
          </a:p>
        </p:txBody>
      </p:sp>
      <p:sp>
        <p:nvSpPr>
          <p:cNvPr id="5" name="TextBox 4">
            <a:extLst>
              <a:ext uri="{FF2B5EF4-FFF2-40B4-BE49-F238E27FC236}">
                <a16:creationId xmlns:a16="http://schemas.microsoft.com/office/drawing/2014/main" id="{11E463EA-A1FB-4139-BEA7-4BCC353ABCB0}"/>
              </a:ext>
            </a:extLst>
          </p:cNvPr>
          <p:cNvSpPr txBox="1"/>
          <p:nvPr/>
        </p:nvSpPr>
        <p:spPr>
          <a:xfrm>
            <a:off x="-34969" y="6492361"/>
            <a:ext cx="12192000" cy="400110"/>
          </a:xfrm>
          <a:prstGeom prst="rect">
            <a:avLst/>
          </a:prstGeom>
          <a:noFill/>
        </p:spPr>
        <p:txBody>
          <a:bodyPr wrap="square" rtlCol="0">
            <a:spAutoFit/>
          </a:bodyPr>
          <a:lstStyle/>
          <a:p>
            <a:pPr algn="ctr"/>
            <a:r>
              <a:rPr lang="en-US" sz="2000" b="1" dirty="0">
                <a:solidFill>
                  <a:schemeClr val="bg1"/>
                </a:solidFill>
                <a:latin typeface="Lucida Calligraphy" panose="03010101010101010101" pitchFamily="66" charset="0"/>
              </a:rPr>
              <a:t>Ardavan Asef-Vaziri</a:t>
            </a:r>
          </a:p>
        </p:txBody>
      </p:sp>
    </p:spTree>
    <p:extLst>
      <p:ext uri="{BB962C8B-B14F-4D97-AF65-F5344CB8AC3E}">
        <p14:creationId xmlns:p14="http://schemas.microsoft.com/office/powerpoint/2010/main" val="336736146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1999" cy="548680"/>
          </a:xfrm>
        </p:spPr>
        <p:txBody>
          <a:bodyPr/>
          <a:lstStyle/>
          <a:p>
            <a:r>
              <a:rPr lang="en-US" dirty="0"/>
              <a:t>Throughput and Batch Size- Problem 2</a:t>
            </a:r>
          </a:p>
        </p:txBody>
      </p:sp>
      <p:sp>
        <p:nvSpPr>
          <p:cNvPr id="7" name="Rectangle 5"/>
          <p:cNvSpPr>
            <a:spLocks noChangeArrowheads="1"/>
          </p:cNvSpPr>
          <p:nvPr/>
        </p:nvSpPr>
        <p:spPr bwMode="auto">
          <a:xfrm>
            <a:off x="0" y="609600"/>
            <a:ext cx="12192000" cy="5843736"/>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sym typeface="Wingdings" panose="05000000000000000000" pitchFamily="2" charset="2"/>
              </a:rPr>
              <a:t>120=3Q  Q =40</a:t>
            </a:r>
          </a:p>
          <a:p>
            <a:pPr marL="0" lvl="1">
              <a:spcAft>
                <a:spcPts val="600"/>
              </a:spcAft>
            </a:pPr>
            <a:r>
              <a:rPr lang="en-US" sz="2400" dirty="0">
                <a:latin typeface="Book Antiqua" pitchFamily="18" charset="0"/>
              </a:rPr>
              <a:t>A more </a:t>
            </a:r>
            <a:r>
              <a:rPr lang="en-US" sz="2400" b="1" dirty="0">
                <a:latin typeface="Book Antiqua" pitchFamily="18" charset="0"/>
              </a:rPr>
              <a:t>difficult</a:t>
            </a:r>
            <a:r>
              <a:rPr lang="en-US" sz="2400" dirty="0">
                <a:latin typeface="Book Antiqua" pitchFamily="18" charset="0"/>
              </a:rPr>
              <a:t> way is</a:t>
            </a:r>
          </a:p>
          <a:p>
            <a:pPr marL="0" lvl="1">
              <a:spcAft>
                <a:spcPts val="600"/>
              </a:spcAft>
            </a:pPr>
            <a:r>
              <a:rPr lang="en-US" sz="2400" dirty="0">
                <a:latin typeface="Book Antiqua" pitchFamily="18" charset="0"/>
              </a:rPr>
              <a:t>Throughput of D = c/TpD = 2/10</a:t>
            </a:r>
          </a:p>
          <a:p>
            <a:pPr marL="0" lvl="1">
              <a:spcAft>
                <a:spcPts val="600"/>
              </a:spcAft>
            </a:pPr>
            <a:r>
              <a:rPr lang="en-US" sz="2400" dirty="0">
                <a:latin typeface="Book Antiqua" pitchFamily="18" charset="0"/>
              </a:rPr>
              <a:t>Throughput at A is Q/(120+2Q)</a:t>
            </a:r>
          </a:p>
          <a:p>
            <a:pPr marL="0" lvl="1">
              <a:spcAft>
                <a:spcPts val="600"/>
              </a:spcAft>
            </a:pPr>
            <a:r>
              <a:rPr lang="en-US" sz="2400" dirty="0">
                <a:latin typeface="Book Antiqua" pitchFamily="18" charset="0"/>
              </a:rPr>
              <a:t>RpA=RpD</a:t>
            </a:r>
          </a:p>
          <a:p>
            <a:pPr marL="0" lvl="1">
              <a:spcAft>
                <a:spcPts val="600"/>
              </a:spcAft>
            </a:pPr>
            <a:r>
              <a:rPr lang="en-US" sz="2400" dirty="0">
                <a:latin typeface="Book Antiqua" pitchFamily="18" charset="0"/>
              </a:rPr>
              <a:t>Q/(120+2Q) = 2/10</a:t>
            </a:r>
          </a:p>
          <a:p>
            <a:pPr marL="0" lvl="1">
              <a:spcAft>
                <a:spcPts val="600"/>
              </a:spcAft>
            </a:pPr>
            <a:r>
              <a:rPr lang="en-US" sz="2400" dirty="0">
                <a:latin typeface="Book Antiqua" pitchFamily="18" charset="0"/>
              </a:rPr>
              <a:t>10Q= 2(120+2Q)</a:t>
            </a:r>
          </a:p>
          <a:p>
            <a:pPr marL="0" lvl="1">
              <a:spcAft>
                <a:spcPts val="600"/>
              </a:spcAft>
            </a:pPr>
            <a:r>
              <a:rPr lang="en-US" sz="2400" dirty="0">
                <a:latin typeface="Book Antiqua" pitchFamily="18" charset="0"/>
              </a:rPr>
              <a:t>5Q=120+2Q</a:t>
            </a:r>
          </a:p>
          <a:p>
            <a:pPr marL="0" lvl="1">
              <a:spcAft>
                <a:spcPts val="600"/>
              </a:spcAft>
            </a:pPr>
            <a:r>
              <a:rPr lang="en-US" sz="2400" dirty="0">
                <a:latin typeface="Book Antiqua" pitchFamily="18" charset="0"/>
              </a:rPr>
              <a:t>3Q= 120 </a:t>
            </a:r>
            <a:r>
              <a:rPr lang="en-US" sz="2400" dirty="0">
                <a:latin typeface="Book Antiqua" pitchFamily="18" charset="0"/>
                <a:sym typeface="Wingdings" panose="05000000000000000000" pitchFamily="2" charset="2"/>
              </a:rPr>
              <a:t> Q= 40</a:t>
            </a: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16654500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19050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A Process with 3 Stations. One Resource in each station. </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30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449ABAB0-423A-4600-8DB9-F68FFB6182F6}"/>
              </a:ext>
            </a:extLst>
          </p:cNvPr>
          <p:cNvSpPr txBox="1">
            <a:spLocks noChangeArrowheads="1"/>
          </p:cNvSpPr>
          <p:nvPr/>
        </p:nvSpPr>
        <p:spPr>
          <a:xfrm>
            <a:off x="0" y="2781301"/>
            <a:ext cx="12192000" cy="28194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457200" indent="-457200">
              <a:lnSpc>
                <a:spcPct val="90000"/>
              </a:lnSpc>
              <a:spcBef>
                <a:spcPts val="0"/>
              </a:spcBef>
              <a:spcAft>
                <a:spcPts val="1200"/>
              </a:spcAft>
              <a:buFont typeface="Wingdings" pitchFamily="2" charset="2"/>
              <a:buAutoNum type="alphaLcParenR"/>
            </a:pPr>
            <a:r>
              <a:rPr lang="en-US" sz="2400" kern="0" dirty="0">
                <a:latin typeface="Book Antiqua" panose="02040602050305030304" pitchFamily="18" charset="0"/>
              </a:rPr>
              <a:t>Compute the process capacity when all batches are 100 units.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Tp1= 45/100+0.15 = 0.6 minutes </a:t>
            </a:r>
            <a:r>
              <a:rPr lang="en-US" sz="2400" kern="0" dirty="0">
                <a:latin typeface="Book Antiqua" panose="02040602050305030304" pitchFamily="18" charset="0"/>
                <a:sym typeface="Wingdings" panose="05000000000000000000" pitchFamily="2" charset="2"/>
              </a:rPr>
              <a:t> Rp1 = 1/0.6 =1.6667 units per min, or 100 per hr.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Tp2= 30/100+0.25 = 0.55 minutes </a:t>
            </a:r>
            <a:r>
              <a:rPr lang="en-US" sz="2400" kern="0" dirty="0">
                <a:latin typeface="Book Antiqua" panose="02040602050305030304" pitchFamily="18" charset="0"/>
                <a:sym typeface="Wingdings" panose="05000000000000000000" pitchFamily="2" charset="2"/>
              </a:rPr>
              <a:t> Rp2 = 1/0.55 =1.8182 units per min, or 109.1 per hr.</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Tp3= 20/100+0.22 = 0.4 minutes </a:t>
            </a:r>
            <a:r>
              <a:rPr lang="en-US" sz="2400" kern="0" dirty="0">
                <a:latin typeface="Book Antiqua" panose="02040602050305030304" pitchFamily="18" charset="0"/>
                <a:sym typeface="Wingdings" panose="05000000000000000000" pitchFamily="2" charset="2"/>
              </a:rPr>
              <a:t> Rp2 = 1/0.4 =2.5 units per min, or 150 per hr.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b) For what batch size Sta-3 becomes a bottleneck?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For no batch size.  Sta-3 always performs better than Sta-2 20&lt;30 &amp; 0.2&lt;0.25</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44383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dissolv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dissolv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dissolve">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dissolve">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animEffect transition="in" filter="dissolve">
                                      <p:cBhvr>
                                        <p:cTn id="47" dur="500"/>
                                        <p:tgtEl>
                                          <p:spTgt spid="4">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Effect transition="in" filter="dissolve">
                                      <p:cBhvr>
                                        <p:cTn id="5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17417" y="649754"/>
            <a:ext cx="12192000" cy="1699126"/>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A Process with 3 Stations. One Resource in each station. </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30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2F800E6C-E225-4D56-B14E-428E65FD59B5}"/>
              </a:ext>
            </a:extLst>
          </p:cNvPr>
          <p:cNvSpPr txBox="1">
            <a:spLocks noChangeArrowheads="1"/>
          </p:cNvSpPr>
          <p:nvPr/>
        </p:nvSpPr>
        <p:spPr>
          <a:xfrm>
            <a:off x="17417" y="2430442"/>
            <a:ext cx="12174583" cy="4022894"/>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c) Where is the bottleneck?</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The bottleneck is either Sta-1 or Sta-2.   Suppose we produce batch size of Q</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Tp1= 45/Q+0.15, and Tp2=30/Q+0.25</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If we produce 1 unit, Sta-1 is bottleneck because it has higher setup time. After a specific point station-2 becomes bottleneck since it has higher time per unit.</a:t>
            </a:r>
          </a:p>
          <a:p>
            <a:pPr marL="0" indent="0">
              <a:lnSpc>
                <a:spcPct val="90000"/>
              </a:lnSpc>
              <a:spcBef>
                <a:spcPts val="0"/>
              </a:spcBef>
              <a:spcAft>
                <a:spcPts val="1200"/>
              </a:spcAft>
              <a:buNone/>
            </a:pPr>
            <a:r>
              <a:rPr lang="en-US" sz="2400" kern="0" dirty="0">
                <a:latin typeface="Book Antiqua" panose="02040602050305030304" pitchFamily="18" charset="0"/>
                <a:sym typeface="Wingdings" panose="05000000000000000000" pitchFamily="2" charset="2"/>
              </a:rPr>
              <a:t>45/Q+0.15 =30/Q+0.25  45+0.15Q=30+0.25Q</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Note that we could have also said that F1=45, V1=0.15, F2=30, V2=0.25 and then BEA.</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45+0.15Q=30+0.25Q  Q= 150.</a:t>
            </a:r>
          </a:p>
          <a:p>
            <a:pPr marL="0" indent="0">
              <a:lnSpc>
                <a:spcPct val="90000"/>
              </a:lnSpc>
              <a:spcBef>
                <a:spcPts val="0"/>
              </a:spcBef>
              <a:spcAft>
                <a:spcPts val="1200"/>
              </a:spcAft>
              <a:buNone/>
            </a:pPr>
            <a:r>
              <a:rPr lang="en-US" sz="2400" kern="0" dirty="0">
                <a:latin typeface="Book Antiqua" panose="02040602050305030304" pitchFamily="18" charset="0"/>
                <a:sym typeface="Wingdings" panose="05000000000000000000" pitchFamily="2" charset="2"/>
              </a:rPr>
              <a:t>For the batch sizes up to Q=150,  Sta-1 is the bottleneck, then Sta-2.</a:t>
            </a: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54906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47328" y="620688"/>
            <a:ext cx="12192000" cy="1584176"/>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d) Suppose the setup time of Sta-2 and Sta-0 is zero.   </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a:p>
            <a:pPr marL="0" indent="0">
              <a:lnSpc>
                <a:spcPct val="90000"/>
              </a:lnSpc>
              <a:spcBef>
                <a:spcPts val="0"/>
              </a:spcBef>
              <a:spcAft>
                <a:spcPts val="1200"/>
              </a:spcAft>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3E9BC7C1-3F7F-4962-8F53-2ECCFEF93016}"/>
              </a:ext>
            </a:extLst>
          </p:cNvPr>
          <p:cNvSpPr txBox="1">
            <a:spLocks noChangeArrowheads="1"/>
          </p:cNvSpPr>
          <p:nvPr/>
        </p:nvSpPr>
        <p:spPr>
          <a:xfrm>
            <a:off x="47328" y="2809528"/>
            <a:ext cx="12192000" cy="36576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Suppose we produce at batches of size 180 at Sta-1. What would be the average inventory after Sta-1?</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45 mins set up then start to produce 180 units at rate of 1/0.15= per min.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Production-Consumption period = 180(1/0.15)= 27 mins.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In the same period consume at rate of 1/0.25= 4 per min. That is 4(27)= 108</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Max-WIP after Sta-1 = 180-108=72</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It will be consumed at rate of 4 per min </a:t>
            </a:r>
            <a:r>
              <a:rPr lang="en-US" sz="2400" kern="0" dirty="0">
                <a:latin typeface="Book Antiqua" panose="02040602050305030304" pitchFamily="18" charset="0"/>
                <a:sym typeface="Wingdings" panose="05000000000000000000" pitchFamily="2" charset="2"/>
              </a:rPr>
              <a:t> Consumption period = 72/4= 18 mins.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Average I = </a:t>
            </a:r>
            <a:r>
              <a:rPr lang="en-US" sz="2400" kern="0" dirty="0">
                <a:latin typeface="Book Antiqua" panose="02040602050305030304" pitchFamily="18" charset="0"/>
              </a:rPr>
              <a:t>Max-WIP</a:t>
            </a:r>
            <a:r>
              <a:rPr lang="en-US" sz="2400" kern="0" dirty="0">
                <a:latin typeface="Book Antiqua" panose="02040602050305030304" pitchFamily="18" charset="0"/>
                <a:sym typeface="Wingdings" panose="05000000000000000000" pitchFamily="2" charset="2"/>
              </a:rPr>
              <a:t>/2 = 72/2= 36 units. Cycle length 27+18=45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91507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38100" y="3248025"/>
            <a:ext cx="12192000" cy="2524125"/>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Sta-3 will always have safety capacity compared to the capacity of Sta-2.</a:t>
            </a:r>
          </a:p>
          <a:p>
            <a:pPr marL="0" indent="0">
              <a:lnSpc>
                <a:spcPct val="90000"/>
              </a:lnSpc>
              <a:spcBef>
                <a:spcPts val="0"/>
              </a:spcBef>
              <a:spcAft>
                <a:spcPts val="1200"/>
              </a:spcAft>
              <a:buNone/>
            </a:pPr>
            <a:r>
              <a:rPr lang="en-US" dirty="0"/>
              <a:t>We only need to compare Sta-2 and Sta-1.</a:t>
            </a:r>
            <a:endParaRPr lang="en-US" sz="2400" dirty="0">
              <a:latin typeface="Book Antiqua" panose="02040602050305030304" pitchFamily="18" charset="0"/>
            </a:endParaRPr>
          </a:p>
          <a:p>
            <a:pPr marL="0" indent="0">
              <a:lnSpc>
                <a:spcPct val="90000"/>
              </a:lnSpc>
              <a:spcBef>
                <a:spcPts val="0"/>
              </a:spcBef>
              <a:spcAft>
                <a:spcPts val="1200"/>
              </a:spcAft>
              <a:buNone/>
            </a:pPr>
            <a:r>
              <a:rPr lang="en-US" sz="2400" dirty="0">
                <a:latin typeface="Book Antiqua" panose="02040602050305030304" pitchFamily="18" charset="0"/>
              </a:rPr>
              <a:t>30+0.25Q </a:t>
            </a:r>
            <a:r>
              <a:rPr lang="en-US" dirty="0"/>
              <a:t>=</a:t>
            </a:r>
            <a:r>
              <a:rPr lang="en-US" sz="2400" dirty="0">
                <a:latin typeface="Book Antiqua" panose="02040602050305030304" pitchFamily="18" charset="0"/>
              </a:rPr>
              <a:t> 0.5Q</a:t>
            </a:r>
          </a:p>
          <a:p>
            <a:pPr marL="0" indent="0">
              <a:lnSpc>
                <a:spcPct val="90000"/>
              </a:lnSpc>
              <a:spcBef>
                <a:spcPts val="0"/>
              </a:spcBef>
              <a:spcAft>
                <a:spcPts val="1200"/>
              </a:spcAft>
              <a:buNone/>
            </a:pPr>
            <a:r>
              <a:rPr lang="en-US" sz="2400" dirty="0">
                <a:latin typeface="Book Antiqua" panose="02040602050305030304" pitchFamily="18" charset="0"/>
              </a:rPr>
              <a:t>30=0.25Q </a:t>
            </a:r>
            <a:r>
              <a:rPr lang="en-US" sz="2400" dirty="0">
                <a:latin typeface="Book Antiqua" panose="02040602050305030304" pitchFamily="18" charset="0"/>
                <a:sym typeface="Wingdings" panose="05000000000000000000" pitchFamily="2" charset="2"/>
              </a:rPr>
              <a:t> Q=120</a:t>
            </a:r>
          </a:p>
          <a:p>
            <a:pPr marL="0" indent="0">
              <a:lnSpc>
                <a:spcPct val="90000"/>
              </a:lnSpc>
              <a:spcBef>
                <a:spcPts val="0"/>
              </a:spcBef>
              <a:spcAft>
                <a:spcPts val="1200"/>
              </a:spcAft>
              <a:buNone/>
            </a:pPr>
            <a:r>
              <a:rPr lang="en-US" dirty="0">
                <a:sym typeface="Wingdings" panose="05000000000000000000" pitchFamily="2" charset="2"/>
              </a:rPr>
              <a:t>For batch sizes less than 120, the cycle time is 0.25+30/Q. Which is &gt;0.5.</a:t>
            </a:r>
          </a:p>
          <a:p>
            <a:pPr marL="0" indent="0">
              <a:lnSpc>
                <a:spcPct val="90000"/>
              </a:lnSpc>
              <a:spcBef>
                <a:spcPts val="0"/>
              </a:spcBef>
              <a:spcAft>
                <a:spcPts val="1200"/>
              </a:spcAft>
              <a:buNone/>
            </a:pPr>
            <a:r>
              <a:rPr lang="en-US" dirty="0">
                <a:sym typeface="Wingdings" panose="05000000000000000000" pitchFamily="2" charset="2"/>
              </a:rPr>
              <a:t>At Q= 120, bottleneck shifts to station 1. Cycle time becomes 0.5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For batch sizes greater than or equal to 120, the process capacity is 2 per minute</a:t>
            </a:r>
            <a:endParaRPr lang="en-US" sz="2400" dirty="0">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4852FD6B-CE36-469D-B90C-873244618B75}"/>
              </a:ext>
            </a:extLst>
          </p:cNvPr>
          <p:cNvSpPr txBox="1">
            <a:spLocks noChangeArrowheads="1"/>
          </p:cNvSpPr>
          <p:nvPr/>
        </p:nvSpPr>
        <p:spPr>
          <a:xfrm>
            <a:off x="-38100" y="640097"/>
            <a:ext cx="12230100" cy="5215855"/>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e) Suppose we have replaced the recourse unit of Sta-1. The new resource does not need setup, but its processing time is increased to 0.5. The setup time of Sta-2, is at the original time of 20 mins per batch. Compute the capacity of the process.  </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Process Steps			Sta-1		Sta-2		Sta-3</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Setup Time (mins)		0		30		20</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Processing Time (mins)	0.5		0.25		0.2</a:t>
            </a:r>
          </a:p>
        </p:txBody>
      </p:sp>
    </p:spTree>
    <p:extLst>
      <p:ext uri="{BB962C8B-B14F-4D97-AF65-F5344CB8AC3E}">
        <p14:creationId xmlns:p14="http://schemas.microsoft.com/office/powerpoint/2010/main" val="254758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38100" y="3108210"/>
            <a:ext cx="12192000" cy="28194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Compute the minimal batch size to maximize the process capacity. That is the batch size which minimizes the inventory. </a:t>
            </a:r>
          </a:p>
          <a:p>
            <a:pPr marL="0" indent="0">
              <a:lnSpc>
                <a:spcPct val="90000"/>
              </a:lnSpc>
              <a:spcBef>
                <a:spcPts val="0"/>
              </a:spcBef>
              <a:spcAft>
                <a:spcPts val="1200"/>
              </a:spcAft>
              <a:buNone/>
            </a:pPr>
            <a:r>
              <a:rPr lang="en-US" sz="2400" dirty="0">
                <a:latin typeface="Book Antiqua" panose="02040602050305030304" pitchFamily="18" charset="0"/>
              </a:rPr>
              <a:t>0.25Q=45+0.15Q </a:t>
            </a:r>
            <a:r>
              <a:rPr lang="en-US" sz="2400" dirty="0">
                <a:latin typeface="Book Antiqua" panose="02040602050305030304" pitchFamily="18" charset="0"/>
                <a:sym typeface="Wingdings" panose="05000000000000000000" pitchFamily="2" charset="2"/>
              </a:rPr>
              <a:t> 0.1Q=45  Q=450</a:t>
            </a:r>
          </a:p>
          <a:p>
            <a:pPr marL="0" indent="0">
              <a:lnSpc>
                <a:spcPct val="90000"/>
              </a:lnSpc>
              <a:spcBef>
                <a:spcPts val="0"/>
              </a:spcBef>
              <a:spcAft>
                <a:spcPts val="1200"/>
              </a:spcAft>
              <a:buNone/>
            </a:pPr>
            <a:r>
              <a:rPr lang="en-US" sz="2400" dirty="0">
                <a:latin typeface="Book Antiqua" panose="02040602050305030304" pitchFamily="18" charset="0"/>
              </a:rPr>
              <a:t>0.25Q=20+0.2Q </a:t>
            </a:r>
            <a:r>
              <a:rPr lang="en-US" sz="2400" dirty="0">
                <a:latin typeface="Book Antiqua" panose="02040602050305030304" pitchFamily="18" charset="0"/>
                <a:sym typeface="Wingdings" panose="05000000000000000000" pitchFamily="2" charset="2"/>
              </a:rPr>
              <a:t> 0.05Q=20  Q=400</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If batch size is set to 400, then Sta-1 cannot produce as much as Sta-3 needs.</a:t>
            </a:r>
          </a:p>
          <a:p>
            <a:pPr marL="0" indent="0">
              <a:lnSpc>
                <a:spcPct val="90000"/>
              </a:lnSpc>
              <a:spcBef>
                <a:spcPts val="0"/>
              </a:spcBef>
              <a:spcAft>
                <a:spcPts val="1200"/>
              </a:spcAft>
              <a:buNone/>
            </a:pPr>
            <a:r>
              <a:rPr lang="en-US" sz="2400" dirty="0">
                <a:latin typeface="Book Antiqua" panose="02040602050305030304" pitchFamily="18" charset="0"/>
              </a:rPr>
              <a:t>The minimal batch size to maximize the process capacity is Q=450.</a:t>
            </a: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2" name="Rectangle 1">
            <a:extLst>
              <a:ext uri="{FF2B5EF4-FFF2-40B4-BE49-F238E27FC236}">
                <a16:creationId xmlns:a16="http://schemas.microsoft.com/office/drawing/2014/main" id="{5694184D-2B5E-48B8-A6DC-372316247FEB}"/>
              </a:ext>
            </a:extLst>
          </p:cNvPr>
          <p:cNvSpPr/>
          <p:nvPr/>
        </p:nvSpPr>
        <p:spPr>
          <a:xfrm>
            <a:off x="0" y="838200"/>
            <a:ext cx="12115800" cy="2241383"/>
          </a:xfrm>
          <a:prstGeom prst="rect">
            <a:avLst/>
          </a:prstGeom>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f) Consider the following situation. Suppose all the flow units of a batch need to be processed at a resource before any of the units of the batch can be moved to the next resource.</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p:txBody>
      </p:sp>
    </p:spTree>
    <p:extLst>
      <p:ext uri="{BB962C8B-B14F-4D97-AF65-F5344CB8AC3E}">
        <p14:creationId xmlns:p14="http://schemas.microsoft.com/office/powerpoint/2010/main" val="120052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12192001" cy="536104"/>
          </a:xfrm>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37933" y="3567086"/>
            <a:ext cx="6400800" cy="2362200"/>
          </a:xfrm>
        </p:spPr>
        <p:txBody>
          <a:bodyPr/>
          <a:lstStyle/>
          <a:p>
            <a:pPr marL="0" indent="0">
              <a:lnSpc>
                <a:spcPct val="90000"/>
              </a:lnSpc>
              <a:spcBef>
                <a:spcPts val="1200"/>
              </a:spcBef>
              <a:spcAft>
                <a:spcPts val="1200"/>
              </a:spcAft>
              <a:buNone/>
            </a:pPr>
            <a:r>
              <a:rPr lang="en-US" sz="2400" dirty="0">
                <a:latin typeface="Book Antiqua" panose="02040602050305030304" pitchFamily="18" charset="0"/>
              </a:rPr>
              <a:t>Procedure 1. Batch Production Time</a:t>
            </a:r>
          </a:p>
          <a:p>
            <a:pPr marL="0" indent="0">
              <a:lnSpc>
                <a:spcPct val="90000"/>
              </a:lnSpc>
              <a:spcBef>
                <a:spcPts val="0"/>
              </a:spcBef>
              <a:spcAft>
                <a:spcPts val="1200"/>
              </a:spcAft>
              <a:buNone/>
            </a:pPr>
            <a:r>
              <a:rPr lang="en-US" sz="2400" dirty="0">
                <a:latin typeface="Book Antiqua" panose="02040602050305030304" pitchFamily="18" charset="0"/>
              </a:rPr>
              <a:t>60 per hour is 1 per minute</a:t>
            </a:r>
          </a:p>
          <a:p>
            <a:pPr marL="0" indent="0">
              <a:lnSpc>
                <a:spcPct val="90000"/>
              </a:lnSpc>
              <a:spcBef>
                <a:spcPts val="0"/>
              </a:spcBef>
              <a:spcAft>
                <a:spcPts val="1200"/>
              </a:spcAft>
              <a:buNone/>
            </a:pPr>
            <a:r>
              <a:rPr lang="en-US" sz="2400" dirty="0">
                <a:latin typeface="Book Antiqua" panose="02040602050305030304" pitchFamily="18" charset="0"/>
              </a:rPr>
              <a:t>45+0.15Q=1Q</a:t>
            </a:r>
            <a:r>
              <a:rPr lang="en-US" sz="2400" dirty="0">
                <a:latin typeface="Book Antiqua" panose="02040602050305030304" pitchFamily="18" charset="0"/>
                <a:sym typeface="Wingdings" panose="05000000000000000000" pitchFamily="2" charset="2"/>
              </a:rPr>
              <a:t> 0.85Q=45  Q= 52.94=53</a:t>
            </a:r>
            <a:endParaRPr lang="en-US" sz="2400" dirty="0">
              <a:latin typeface="Book Antiqua" panose="02040602050305030304" pitchFamily="18" charset="0"/>
            </a:endParaRPr>
          </a:p>
          <a:p>
            <a:pPr marL="0" indent="0">
              <a:lnSpc>
                <a:spcPct val="90000"/>
              </a:lnSpc>
              <a:spcBef>
                <a:spcPts val="0"/>
              </a:spcBef>
              <a:spcAft>
                <a:spcPts val="1200"/>
              </a:spcAft>
              <a:buNone/>
            </a:pPr>
            <a:r>
              <a:rPr lang="en-US" sz="2400" dirty="0">
                <a:latin typeface="Book Antiqua" panose="02040602050305030304" pitchFamily="18" charset="0"/>
              </a:rPr>
              <a:t>20+0.2Q=1Q</a:t>
            </a:r>
            <a:r>
              <a:rPr lang="en-US" sz="2400" dirty="0">
                <a:latin typeface="Book Antiqua" panose="02040602050305030304" pitchFamily="18" charset="0"/>
                <a:sym typeface="Wingdings" panose="05000000000000000000" pitchFamily="2" charset="2"/>
              </a:rPr>
              <a:t> 0.8Q=20  Q=25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Therefore Q=53</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74B441F3-1B27-483C-9EB8-0C76CFF42EAA}"/>
              </a:ext>
            </a:extLst>
          </p:cNvPr>
          <p:cNvSpPr txBox="1">
            <a:spLocks noChangeArrowheads="1"/>
          </p:cNvSpPr>
          <p:nvPr/>
        </p:nvSpPr>
        <p:spPr>
          <a:xfrm>
            <a:off x="6240016" y="3524795"/>
            <a:ext cx="6019800" cy="2590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Procedure 2. Takt Time</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60 per hour </a:t>
            </a:r>
            <a:r>
              <a:rPr lang="en-US" sz="2400" kern="0" dirty="0">
                <a:latin typeface="Book Antiqua" panose="02040602050305030304" pitchFamily="18" charset="0"/>
                <a:sym typeface="Wingdings" panose="05000000000000000000" pitchFamily="2" charset="2"/>
              </a:rPr>
              <a:t> Ta</a:t>
            </a:r>
            <a:r>
              <a:rPr lang="en-US" sz="2400" kern="0" dirty="0">
                <a:latin typeface="Book Antiqua" panose="02040602050305030304" pitchFamily="18" charset="0"/>
              </a:rPr>
              <a:t>kt time = 1 minute</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45/Q+0.15=1</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45/Q=0.85</a:t>
            </a:r>
            <a:r>
              <a:rPr lang="en-US" sz="2400" kern="0" dirty="0">
                <a:latin typeface="Book Antiqua" panose="02040602050305030304" pitchFamily="18" charset="0"/>
                <a:sym typeface="Wingdings" panose="05000000000000000000" pitchFamily="2" charset="2"/>
              </a:rPr>
              <a:t>  Q= 52.94=53</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20/Q+0.2=1</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20/Q =0.8</a:t>
            </a:r>
            <a:r>
              <a:rPr lang="en-US" sz="2400" kern="0" dirty="0">
                <a:latin typeface="Book Antiqua" panose="02040602050305030304" pitchFamily="18" charset="0"/>
                <a:sym typeface="Wingdings" panose="05000000000000000000" pitchFamily="2" charset="2"/>
              </a:rPr>
              <a:t>  Q=25</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Therefore Q=53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
        <p:nvSpPr>
          <p:cNvPr id="2" name="Rectangle 1">
            <a:extLst>
              <a:ext uri="{FF2B5EF4-FFF2-40B4-BE49-F238E27FC236}">
                <a16:creationId xmlns:a16="http://schemas.microsoft.com/office/drawing/2014/main" id="{55876D14-C636-47BD-AE96-1C8053367E71}"/>
              </a:ext>
            </a:extLst>
          </p:cNvPr>
          <p:cNvSpPr/>
          <p:nvPr/>
        </p:nvSpPr>
        <p:spPr>
          <a:xfrm>
            <a:off x="-37933" y="764704"/>
            <a:ext cx="12192000" cy="2573782"/>
          </a:xfrm>
          <a:prstGeom prst="rect">
            <a:avLst/>
          </a:prstGeom>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g) Consider the following situation. Suppose all the flow units of a batch need to be processed at a resource before any of the units of the batch can be moved to the next resource. Suppose demand is 60 per hour. Compute the batch size to minimize the flow time. </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p:txBody>
      </p:sp>
    </p:spTree>
    <p:extLst>
      <p:ext uri="{BB962C8B-B14F-4D97-AF65-F5344CB8AC3E}">
        <p14:creationId xmlns:p14="http://schemas.microsoft.com/office/powerpoint/2010/main" val="318030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dissolve">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dissolv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dissolv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dissolv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dissolve">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Effect transition="in" filter="dissolve">
                                      <p:cBhvr>
                                        <p:cTn id="5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lvl="0"/>
            <a:r>
              <a:rPr lang="en-US" dirty="0"/>
              <a:t>Reducing S – JIT</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30480" y="772886"/>
            <a:ext cx="12161520" cy="3037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342900" indent="-342900">
              <a:buFont typeface="Wingdings" panose="05000000000000000000" pitchFamily="2" charset="2"/>
              <a:buChar char="p"/>
            </a:pPr>
            <a:r>
              <a:rPr lang="en-US" sz="2400" dirty="0">
                <a:solidFill>
                  <a:schemeClr val="tx1"/>
                </a:solidFill>
                <a:latin typeface="Book Antiqua" panose="02040602050305030304" pitchFamily="18" charset="0"/>
                <a:ea typeface="ＭＳ Ｐゴシック" charset="-128"/>
                <a:cs typeface="+mn-cs"/>
              </a:rPr>
              <a:t>By considering fixed cost as a setup cost, EOQ can be used to determine optimal production size. </a:t>
            </a:r>
          </a:p>
          <a:p>
            <a:pPr marL="342900" indent="-342900">
              <a:buFont typeface="Wingdings" panose="05000000000000000000" pitchFamily="2" charset="2"/>
              <a:buChar char="p"/>
            </a:pPr>
            <a:r>
              <a:rPr lang="en-US" sz="2400" dirty="0">
                <a:solidFill>
                  <a:schemeClr val="tx1"/>
                </a:solidFill>
                <a:latin typeface="Book Antiqua" panose="02040602050305030304" pitchFamily="18" charset="0"/>
                <a:ea typeface="ＭＳ Ｐゴシック" charset="-128"/>
                <a:cs typeface="+mn-cs"/>
              </a:rPr>
              <a:t>Setup time reduction in just-in-time (JIT) production systems leads to smaller batches.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Equipment with low set-up times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Nearby suppliers with long-term relationships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Uniform plant loading</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Low inventories with tight control</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Small batch and mixed-model production</a:t>
            </a:r>
          </a:p>
        </p:txBody>
      </p:sp>
    </p:spTree>
    <p:extLst>
      <p:ext uri="{BB962C8B-B14F-4D97-AF65-F5344CB8AC3E}">
        <p14:creationId xmlns:p14="http://schemas.microsoft.com/office/powerpoint/2010/main" val="41703808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dissolve">
                                      <p:cBhvr>
                                        <p:cTn id="21" dur="500"/>
                                        <p:tgtEl>
                                          <p:spTgt spid="8">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dissolve">
                                      <p:cBhvr>
                                        <p:cTn id="24" dur="500"/>
                                        <p:tgtEl>
                                          <p:spTgt spid="8">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lvl="0"/>
            <a:r>
              <a:rPr lang="en-US" dirty="0"/>
              <a:t>Mixed Model Production </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30480" y="772886"/>
            <a:ext cx="12161520" cy="3418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2400" dirty="0">
                <a:solidFill>
                  <a:schemeClr val="tx1"/>
                </a:solidFill>
                <a:latin typeface="Book Antiqua" panose="02040602050305030304" pitchFamily="18" charset="0"/>
                <a:ea typeface="ＭＳ Ｐゴシック" charset="-128"/>
                <a:cs typeface="+mn-cs"/>
              </a:rPr>
              <a:t>Three products A, B, C. Production time: each 10 mins (Tp=10 mins). </a:t>
            </a:r>
          </a:p>
          <a:p>
            <a:r>
              <a:rPr lang="en-US" sz="2400" dirty="0">
                <a:solidFill>
                  <a:schemeClr val="tx1"/>
                </a:solidFill>
                <a:latin typeface="Book Antiqua" panose="02040602050305030304" pitchFamily="18" charset="0"/>
                <a:ea typeface="ＭＳ Ｐゴシック" charset="-128"/>
                <a:cs typeface="+mn-cs"/>
              </a:rPr>
              <a:t>Plant is working 5 days a week, 10 hours a day.</a:t>
            </a:r>
          </a:p>
          <a:p>
            <a:r>
              <a:rPr lang="en-US" sz="2400" dirty="0">
                <a:solidFill>
                  <a:schemeClr val="tx1"/>
                </a:solidFill>
                <a:latin typeface="Book Antiqua" panose="02040602050305030304" pitchFamily="18" charset="0"/>
                <a:ea typeface="ＭＳ Ｐゴシック" charset="-128"/>
                <a:cs typeface="+mn-cs"/>
              </a:rPr>
              <a:t>Demand at down stream station is  A:3, B:2, C:1  units per hour. </a:t>
            </a:r>
          </a:p>
          <a:p>
            <a:r>
              <a:rPr lang="en-US" sz="2400" dirty="0">
                <a:solidFill>
                  <a:schemeClr val="tx1"/>
                </a:solidFill>
                <a:latin typeface="Book Antiqua" panose="02040602050305030304" pitchFamily="18" charset="0"/>
                <a:ea typeface="ＭＳ Ｐゴシック" charset="-128"/>
                <a:cs typeface="+mn-cs"/>
              </a:rPr>
              <a:t>The upstream station in each production run produces one week of demand: A(150), B(100), and C(50).</a:t>
            </a:r>
          </a:p>
          <a:p>
            <a:r>
              <a:rPr lang="en-US" sz="2400" dirty="0">
                <a:solidFill>
                  <a:schemeClr val="tx1"/>
                </a:solidFill>
                <a:latin typeface="Book Antiqua" panose="02040602050305030304" pitchFamily="18" charset="0"/>
                <a:ea typeface="ＭＳ Ｐゴシック" charset="-128"/>
                <a:cs typeface="+mn-cs"/>
              </a:rPr>
              <a:t>While the customer need it at hourly rates (either to consume or use it in production of another item) we ship it at weekly demand.</a:t>
            </a:r>
          </a:p>
          <a:p>
            <a:r>
              <a:rPr lang="en-US" sz="2400" dirty="0">
                <a:solidFill>
                  <a:schemeClr val="tx1"/>
                </a:solidFill>
                <a:latin typeface="Book Antiqua" panose="02040602050305030304" pitchFamily="18" charset="0"/>
                <a:ea typeface="ＭＳ Ｐゴシック" charset="-128"/>
                <a:cs typeface="+mn-cs"/>
              </a:rPr>
              <a:t>Icycle = A(75), B(50), C(25). That is 150</a:t>
            </a:r>
          </a:p>
          <a:p>
            <a:r>
              <a:rPr lang="en-US" sz="2400" dirty="0">
                <a:solidFill>
                  <a:schemeClr val="tx1"/>
                </a:solidFill>
                <a:latin typeface="Book Antiqua" panose="02040602050305030304" pitchFamily="18" charset="0"/>
                <a:ea typeface="ＭＳ Ｐゴシック" charset="-128"/>
                <a:cs typeface="+mn-cs"/>
              </a:rPr>
              <a:t>What if we produce AAABBC. Then the </a:t>
            </a:r>
            <a:r>
              <a:rPr lang="en-US" sz="2400" dirty="0" err="1">
                <a:solidFill>
                  <a:schemeClr val="tx1"/>
                </a:solidFill>
                <a:latin typeface="Book Antiqua" panose="02040602050305030304" pitchFamily="18" charset="0"/>
                <a:ea typeface="ＭＳ Ｐゴシック" charset="-128"/>
                <a:cs typeface="+mn-cs"/>
              </a:rPr>
              <a:t>Icycle</a:t>
            </a:r>
            <a:r>
              <a:rPr lang="en-US" sz="2400" dirty="0">
                <a:solidFill>
                  <a:schemeClr val="tx1"/>
                </a:solidFill>
                <a:latin typeface="Book Antiqua" panose="02040602050305030304" pitchFamily="18" charset="0"/>
                <a:ea typeface="ＭＳ Ｐゴシック" charset="-128"/>
                <a:cs typeface="+mn-cs"/>
              </a:rPr>
              <a:t> is 3. An even better model is ABACBA</a:t>
            </a:r>
          </a:p>
          <a:p>
            <a:endParaRPr lang="en-US" sz="2400" dirty="0">
              <a:solidFill>
                <a:schemeClr val="tx1"/>
              </a:solidFill>
              <a:latin typeface="Book Antiqua" panose="02040602050305030304" pitchFamily="18" charset="0"/>
              <a:ea typeface="ＭＳ Ｐゴシック" charset="-128"/>
              <a:cs typeface="+mn-cs"/>
            </a:endParaRPr>
          </a:p>
        </p:txBody>
      </p:sp>
      <p:pic>
        <p:nvPicPr>
          <p:cNvPr id="4" name="Picture 3">
            <a:extLst>
              <a:ext uri="{FF2B5EF4-FFF2-40B4-BE49-F238E27FC236}">
                <a16:creationId xmlns:a16="http://schemas.microsoft.com/office/drawing/2014/main" id="{A99F2261-5877-40C7-9CC0-C20024E602E2}"/>
              </a:ext>
            </a:extLst>
          </p:cNvPr>
          <p:cNvPicPr>
            <a:picLocks noChangeAspect="1"/>
          </p:cNvPicPr>
          <p:nvPr/>
        </p:nvPicPr>
        <p:blipFill>
          <a:blip r:embed="rId3"/>
          <a:stretch>
            <a:fillRect/>
          </a:stretch>
        </p:blipFill>
        <p:spPr>
          <a:xfrm>
            <a:off x="228600" y="5070100"/>
            <a:ext cx="5105400" cy="1146923"/>
          </a:xfrm>
          <a:prstGeom prst="rect">
            <a:avLst/>
          </a:prstGeom>
        </p:spPr>
      </p:pic>
      <p:pic>
        <p:nvPicPr>
          <p:cNvPr id="5" name="Picture 4">
            <a:extLst>
              <a:ext uri="{FF2B5EF4-FFF2-40B4-BE49-F238E27FC236}">
                <a16:creationId xmlns:a16="http://schemas.microsoft.com/office/drawing/2014/main" id="{2341F560-B0E1-45C5-B419-E4FD9D981557}"/>
              </a:ext>
            </a:extLst>
          </p:cNvPr>
          <p:cNvPicPr>
            <a:picLocks noChangeAspect="1"/>
          </p:cNvPicPr>
          <p:nvPr/>
        </p:nvPicPr>
        <p:blipFill>
          <a:blip r:embed="rId4"/>
          <a:stretch>
            <a:fillRect/>
          </a:stretch>
        </p:blipFill>
        <p:spPr>
          <a:xfrm>
            <a:off x="5638800" y="4952998"/>
            <a:ext cx="6067425" cy="1381125"/>
          </a:xfrm>
          <a:prstGeom prst="rect">
            <a:avLst/>
          </a:prstGeom>
        </p:spPr>
      </p:pic>
    </p:spTree>
    <p:extLst>
      <p:ext uri="{BB962C8B-B14F-4D97-AF65-F5344CB8AC3E}">
        <p14:creationId xmlns:p14="http://schemas.microsoft.com/office/powerpoint/2010/main" val="32104845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dissolv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dissolv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31D2AA-5CCB-439C-BC02-E1793CB8124B}"/>
              </a:ext>
            </a:extLst>
          </p:cNvPr>
          <p:cNvSpPr>
            <a:spLocks noGrp="1"/>
          </p:cNvSpPr>
          <p:nvPr>
            <p:ph idx="1"/>
          </p:nvPr>
        </p:nvSpPr>
        <p:spPr>
          <a:xfrm>
            <a:off x="20782" y="748145"/>
            <a:ext cx="12192000" cy="5715000"/>
          </a:xfrm>
        </p:spPr>
        <p:txBody>
          <a:bodyPr/>
          <a:lstStyle/>
          <a:p>
            <a:pPr marL="0" indent="0">
              <a:buNone/>
            </a:pPr>
            <a:r>
              <a:rPr lang="en-US" sz="2400" dirty="0">
                <a:latin typeface="Book Antiqua" panose="02040602050305030304" pitchFamily="18" charset="0"/>
              </a:rPr>
              <a:t>Shigeo Shingo (Toyota) shortened setup times from several hours per each exchange of dies to a few minutes. He started by </a:t>
            </a:r>
            <a:r>
              <a:rPr lang="en-US" sz="2400" b="1" dirty="0">
                <a:solidFill>
                  <a:srgbClr val="C00000"/>
                </a:solidFill>
                <a:latin typeface="Book Antiqua" panose="02040602050305030304" pitchFamily="18" charset="0"/>
              </a:rPr>
              <a:t>separating internal and external activities </a:t>
            </a:r>
            <a:r>
              <a:rPr lang="en-US" sz="2400" dirty="0">
                <a:latin typeface="Book Antiqua" panose="02040602050305030304" pitchFamily="18" charset="0"/>
              </a:rPr>
              <a:t>in a firm.</a:t>
            </a:r>
          </a:p>
          <a:p>
            <a:r>
              <a:rPr lang="en-US" sz="2400" b="1" dirty="0">
                <a:solidFill>
                  <a:srgbClr val="C00000"/>
                </a:solidFill>
                <a:latin typeface="Book Antiqua" panose="02040602050305030304" pitchFamily="18" charset="0"/>
              </a:rPr>
              <a:t>Internal activities. </a:t>
            </a:r>
            <a:r>
              <a:rPr lang="en-US" sz="2400" dirty="0">
                <a:latin typeface="Book Antiqua" panose="02040602050305030304" pitchFamily="18" charset="0"/>
              </a:rPr>
              <a:t>Those for which it is essential for machine to be down such as (i) a</a:t>
            </a:r>
            <a:r>
              <a:rPr lang="en-US" sz="2200" dirty="0">
                <a:latin typeface="Book Antiqua" panose="02040602050305030304" pitchFamily="18" charset="0"/>
              </a:rPr>
              <a:t>djusting machine speed, (ii) placing work or fixtures on machine.</a:t>
            </a:r>
          </a:p>
          <a:p>
            <a:pPr lvl="1"/>
            <a:r>
              <a:rPr lang="en-US" sz="2200" dirty="0">
                <a:latin typeface="Book Antiqua" panose="02040602050305030304" pitchFamily="18" charset="0"/>
              </a:rPr>
              <a:t>Turn sequential internal activities into parallel activities or resources.</a:t>
            </a:r>
          </a:p>
          <a:p>
            <a:pPr lvl="1"/>
            <a:r>
              <a:rPr lang="en-US" sz="2200" dirty="0">
                <a:latin typeface="Book Antiqua" panose="02040602050305030304" pitchFamily="18" charset="0"/>
              </a:rPr>
              <a:t>Convert internal activities to external activities.</a:t>
            </a:r>
          </a:p>
          <a:p>
            <a:pPr lvl="0" rtl="0"/>
            <a:r>
              <a:rPr lang="en-US" sz="2400" dirty="0">
                <a:latin typeface="Book Antiqua" panose="02040602050305030304" pitchFamily="18" charset="0"/>
              </a:rPr>
              <a:t>External activities. Those for which it is not essential for machine to be down.</a:t>
            </a:r>
          </a:p>
          <a:p>
            <a:pPr lvl="1"/>
            <a:r>
              <a:rPr lang="en-US" sz="2200" dirty="0">
                <a:latin typeface="Book Antiqua" panose="02040602050305030304" pitchFamily="18" charset="0"/>
              </a:rPr>
              <a:t>Validating work order. Searching for tools and dies. procuring material.</a:t>
            </a:r>
          </a:p>
          <a:p>
            <a:pPr lvl="1"/>
            <a:r>
              <a:rPr lang="en-US" sz="2200" dirty="0">
                <a:latin typeface="Book Antiqua" panose="02040602050305030304" pitchFamily="18" charset="0"/>
              </a:rPr>
              <a:t>External activities should be completed prior to setup.</a:t>
            </a:r>
          </a:p>
          <a:p>
            <a:r>
              <a:rPr lang="en-US" sz="2400" dirty="0">
                <a:latin typeface="Book Antiqua" panose="02040602050305030304" pitchFamily="18" charset="0"/>
              </a:rPr>
              <a:t>Standardize and practice setup routines to be perfect.</a:t>
            </a:r>
          </a:p>
          <a:p>
            <a:r>
              <a:rPr lang="en-US" sz="2400" dirty="0">
                <a:latin typeface="Book Antiqua" panose="02040602050305030304" pitchFamily="18" charset="0"/>
              </a:rPr>
              <a:t>Eliminate adjustments. Smooth and simplify procedures</a:t>
            </a:r>
          </a:p>
          <a:p>
            <a:r>
              <a:rPr lang="en-US" sz="2400" dirty="0">
                <a:latin typeface="Book Antiqua" panose="02040602050305030304" pitchFamily="18" charset="0"/>
              </a:rPr>
              <a:t>McLaren Applied Technologies team worked with GlaxoSmithKline to setup times in toothpaste production. Over six months changeover times dropped from 49 minutes to 15, translates into 7M more tubes of Sensodyne and </a:t>
            </a:r>
            <a:r>
              <a:rPr lang="en-US" sz="2400" dirty="0" err="1">
                <a:latin typeface="Book Antiqua" panose="02040602050305030304" pitchFamily="18" charset="0"/>
              </a:rPr>
              <a:t>Aquafresh</a:t>
            </a:r>
            <a:r>
              <a:rPr lang="en-US" sz="2400" dirty="0">
                <a:latin typeface="Book Antiqua" panose="02040602050305030304" pitchFamily="18" charset="0"/>
              </a:rPr>
              <a:t> a year</a:t>
            </a:r>
          </a:p>
          <a:p>
            <a:pPr lvl="0" rtl="0"/>
            <a:endParaRPr lang="en-US" sz="2400" dirty="0">
              <a:latin typeface="Book Antiqua" panose="02040602050305030304" pitchFamily="18" charset="0"/>
            </a:endParaRPr>
          </a:p>
          <a:p>
            <a:endParaRPr lang="en-US" sz="2400" dirty="0">
              <a:latin typeface="Book Antiqua" panose="02040602050305030304" pitchFamily="18" charset="0"/>
            </a:endParaRPr>
          </a:p>
          <a:p>
            <a:pPr lvl="1"/>
            <a:endParaRPr lang="en-US" sz="1800" dirty="0">
              <a:latin typeface="Book Antiqua" panose="02040602050305030304" pitchFamily="18" charset="0"/>
            </a:endParaRPr>
          </a:p>
          <a:p>
            <a:endParaRPr lang="en-US" dirty="0"/>
          </a:p>
        </p:txBody>
      </p:sp>
      <p:sp>
        <p:nvSpPr>
          <p:cNvPr id="3" name="Title 2">
            <a:extLst>
              <a:ext uri="{FF2B5EF4-FFF2-40B4-BE49-F238E27FC236}">
                <a16:creationId xmlns:a16="http://schemas.microsoft.com/office/drawing/2014/main" id="{9E4F1F7D-3DB6-4C4F-923A-DC73002DBBD0}"/>
              </a:ext>
            </a:extLst>
          </p:cNvPr>
          <p:cNvSpPr>
            <a:spLocks noGrp="1"/>
          </p:cNvSpPr>
          <p:nvPr>
            <p:ph type="title"/>
          </p:nvPr>
        </p:nvSpPr>
        <p:spPr/>
        <p:txBody>
          <a:bodyPr/>
          <a:lstStyle/>
          <a:p>
            <a:r>
              <a:rPr lang="en-US" dirty="0"/>
              <a:t>Setup Time Reduction- Toyota Production System</a:t>
            </a:r>
          </a:p>
        </p:txBody>
      </p:sp>
    </p:spTree>
    <p:extLst>
      <p:ext uri="{BB962C8B-B14F-4D97-AF65-F5344CB8AC3E}">
        <p14:creationId xmlns:p14="http://schemas.microsoft.com/office/powerpoint/2010/main" val="19814397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dissolve">
                                      <p:cBhvr>
                                        <p:cTn id="26" dur="500"/>
                                        <p:tgtEl>
                                          <p:spTgt spid="2">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dissolve">
                                      <p:cBhvr>
                                        <p:cTn id="29" dur="500"/>
                                        <p:tgtEl>
                                          <p:spTgt spid="2">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dissolve">
                                      <p:cBhvr>
                                        <p:cTn id="34" dur="500"/>
                                        <p:tgtEl>
                                          <p:spTgt spid="2">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dissolve">
                                      <p:cBhvr>
                                        <p:cTn id="39" dur="500"/>
                                        <p:tgtEl>
                                          <p:spTgt spid="2">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animEffect transition="in" filter="dissolve">
                                      <p:cBhvr>
                                        <p:cTn id="44"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t>Setup Batch and  Total Unit Load</a:t>
            </a:r>
          </a:p>
        </p:txBody>
      </p:sp>
      <p:sp>
        <p:nvSpPr>
          <p:cNvPr id="456707" name="Rectangle 3"/>
          <p:cNvSpPr>
            <a:spLocks noGrp="1" noChangeArrowheads="1"/>
          </p:cNvSpPr>
          <p:nvPr>
            <p:ph type="body" idx="1"/>
          </p:nvPr>
        </p:nvSpPr>
        <p:spPr>
          <a:xfrm>
            <a:off x="-1" y="2275928"/>
            <a:ext cx="12192001" cy="4249416"/>
          </a:xfrm>
        </p:spPr>
        <p:txBody>
          <a:bodyPr/>
          <a:lstStyle/>
          <a:p>
            <a:pPr marL="0" indent="0">
              <a:lnSpc>
                <a:spcPct val="90000"/>
              </a:lnSpc>
              <a:buNone/>
            </a:pPr>
            <a:r>
              <a:rPr lang="en-US" sz="2400" b="1" dirty="0">
                <a:solidFill>
                  <a:srgbClr val="A50023"/>
                </a:solidFill>
                <a:latin typeface="Book Antiqua" panose="02040602050305030304" pitchFamily="18" charset="0"/>
              </a:rPr>
              <a:t>Setup</a:t>
            </a:r>
            <a:r>
              <a:rPr lang="en-US" sz="2400" dirty="0">
                <a:latin typeface="Book Antiqua" panose="02040602050305030304" pitchFamily="18" charset="0"/>
              </a:rPr>
              <a:t> or </a:t>
            </a:r>
            <a:r>
              <a:rPr lang="en-US" sz="2400" b="1" dirty="0">
                <a:solidFill>
                  <a:srgbClr val="A50023"/>
                </a:solidFill>
                <a:latin typeface="Book Antiqua" panose="02040602050305030304" pitchFamily="18" charset="0"/>
              </a:rPr>
              <a:t>Changeover</a:t>
            </a:r>
            <a:r>
              <a:rPr lang="en-US" sz="2400" dirty="0">
                <a:latin typeface="Book Antiqua" panose="02040602050305030304" pitchFamily="18" charset="0"/>
              </a:rPr>
              <a:t>: activities related to cleaning, resetting and retooling of equipment in order to process a different product.</a:t>
            </a:r>
          </a:p>
          <a:p>
            <a:pPr marL="0" indent="0">
              <a:lnSpc>
                <a:spcPct val="90000"/>
              </a:lnSpc>
              <a:buNone/>
            </a:pPr>
            <a:r>
              <a:rPr lang="en-US" sz="2400" b="1" dirty="0">
                <a:solidFill>
                  <a:srgbClr val="A50023"/>
                </a:solidFill>
                <a:latin typeface="Book Antiqua" panose="02040602050305030304" pitchFamily="18" charset="0"/>
              </a:rPr>
              <a:t>Q : Setup batch</a:t>
            </a:r>
            <a:r>
              <a:rPr lang="en-US" sz="2400" dirty="0">
                <a:solidFill>
                  <a:srgbClr val="A50023"/>
                </a:solidFill>
                <a:latin typeface="Book Antiqua" panose="02040602050305030304" pitchFamily="18" charset="0"/>
              </a:rPr>
              <a:t> </a:t>
            </a:r>
            <a:r>
              <a:rPr lang="en-US" sz="2400" dirty="0">
                <a:latin typeface="Book Antiqua" panose="02040602050305030304" pitchFamily="18" charset="0"/>
              </a:rPr>
              <a:t>or </a:t>
            </a:r>
            <a:r>
              <a:rPr lang="en-US" sz="2400" b="1" dirty="0">
                <a:solidFill>
                  <a:srgbClr val="A50023"/>
                </a:solidFill>
                <a:latin typeface="Book Antiqua" panose="02040602050305030304" pitchFamily="18" charset="0"/>
              </a:rPr>
              <a:t>lot size; </a:t>
            </a:r>
            <a:r>
              <a:rPr lang="en-US" sz="2400" dirty="0">
                <a:latin typeface="Book Antiqua" panose="02040602050305030304" pitchFamily="18" charset="0"/>
              </a:rPr>
              <a:t>the number of units processed consecutively after a setup.</a:t>
            </a:r>
          </a:p>
          <a:p>
            <a:pPr marL="0" indent="0">
              <a:lnSpc>
                <a:spcPct val="90000"/>
              </a:lnSpc>
              <a:buNone/>
            </a:pPr>
            <a:r>
              <a:rPr lang="en-US" sz="2400" b="1" dirty="0">
                <a:solidFill>
                  <a:srgbClr val="A50023"/>
                </a:solidFill>
                <a:latin typeface="Book Antiqua" panose="02040602050305030304" pitchFamily="18" charset="0"/>
              </a:rPr>
              <a:t>S</a:t>
            </a:r>
            <a:r>
              <a:rPr lang="en-US" sz="2400" b="1" baseline="-25000" dirty="0">
                <a:solidFill>
                  <a:srgbClr val="A50023"/>
                </a:solidFill>
                <a:latin typeface="Book Antiqua" panose="02040602050305030304" pitchFamily="18" charset="0"/>
              </a:rPr>
              <a:t> </a:t>
            </a:r>
            <a:r>
              <a:rPr lang="en-US" sz="2400" b="1" dirty="0">
                <a:solidFill>
                  <a:srgbClr val="A50023"/>
                </a:solidFill>
                <a:latin typeface="Book Antiqua" panose="02040602050305030304" pitchFamily="18" charset="0"/>
              </a:rPr>
              <a:t>:</a:t>
            </a:r>
            <a:r>
              <a:rPr lang="en-US" sz="2400" b="1" baseline="-25000" dirty="0">
                <a:solidFill>
                  <a:srgbClr val="A50023"/>
                </a:solidFill>
                <a:latin typeface="Book Antiqua" panose="02040602050305030304" pitchFamily="18" charset="0"/>
              </a:rPr>
              <a:t> </a:t>
            </a:r>
            <a:r>
              <a:rPr lang="en-US" sz="2400" b="1" dirty="0">
                <a:solidFill>
                  <a:srgbClr val="A50023"/>
                </a:solidFill>
                <a:latin typeface="Book Antiqua" panose="02040602050305030304" pitchFamily="18" charset="0"/>
              </a:rPr>
              <a:t>Average time to set up </a:t>
            </a:r>
            <a:r>
              <a:rPr lang="en-US" sz="2400" dirty="0">
                <a:latin typeface="Book Antiqua" panose="02040602050305030304" pitchFamily="18" charset="0"/>
              </a:rPr>
              <a:t>a resource at resource pool p for a particular product</a:t>
            </a:r>
          </a:p>
          <a:p>
            <a:pPr marL="0" indent="0">
              <a:lnSpc>
                <a:spcPct val="90000"/>
              </a:lnSpc>
              <a:buNone/>
            </a:pPr>
            <a:r>
              <a:rPr lang="en-US" sz="2400" dirty="0">
                <a:solidFill>
                  <a:srgbClr val="94020C"/>
                </a:solidFill>
                <a:latin typeface="Book Antiqua" panose="02040602050305030304" pitchFamily="18" charset="0"/>
              </a:rPr>
              <a:t>Average setup time </a:t>
            </a:r>
            <a:r>
              <a:rPr lang="en-US" sz="2400" b="1" dirty="0">
                <a:solidFill>
                  <a:srgbClr val="94020C"/>
                </a:solidFill>
                <a:latin typeface="Book Antiqua" panose="02040602050305030304" pitchFamily="18" charset="0"/>
              </a:rPr>
              <a:t>per unit</a:t>
            </a:r>
            <a:r>
              <a:rPr lang="en-US" sz="2400" dirty="0">
                <a:solidFill>
                  <a:srgbClr val="94020C"/>
                </a:solidFill>
                <a:latin typeface="Book Antiqua" panose="02040602050305030304" pitchFamily="18" charset="0"/>
              </a:rPr>
              <a:t> is then </a:t>
            </a:r>
            <a:r>
              <a:rPr lang="en-US" sz="2400" b="1" dirty="0">
                <a:solidFill>
                  <a:srgbClr val="94020C"/>
                </a:solidFill>
                <a:latin typeface="Book Antiqua" panose="02040602050305030304" pitchFamily="18" charset="0"/>
              </a:rPr>
              <a:t>S</a:t>
            </a:r>
            <a:r>
              <a:rPr lang="en-US" sz="2400" dirty="0">
                <a:solidFill>
                  <a:srgbClr val="94020C"/>
                </a:solidFill>
                <a:latin typeface="Book Antiqua" panose="02040602050305030304" pitchFamily="18" charset="0"/>
              </a:rPr>
              <a:t>/</a:t>
            </a:r>
            <a:r>
              <a:rPr lang="en-US" sz="2400" b="1" dirty="0">
                <a:solidFill>
                  <a:srgbClr val="94020C"/>
                </a:solidFill>
                <a:latin typeface="Book Antiqua" panose="02040602050305030304" pitchFamily="18" charset="0"/>
              </a:rPr>
              <a:t>Q</a:t>
            </a:r>
            <a:endParaRPr lang="en-US" sz="2400" dirty="0">
              <a:solidFill>
                <a:srgbClr val="94020C"/>
              </a:solidFill>
              <a:latin typeface="Book Antiqua" panose="02040602050305030304" pitchFamily="18" charset="0"/>
            </a:endParaRPr>
          </a:p>
          <a:p>
            <a:pPr marL="0" indent="0">
              <a:lnSpc>
                <a:spcPct val="90000"/>
              </a:lnSpc>
              <a:buNone/>
            </a:pPr>
            <a:r>
              <a:rPr lang="en-US" sz="2400" b="1" dirty="0">
                <a:solidFill>
                  <a:srgbClr val="94020C"/>
                </a:solidFill>
                <a:latin typeface="Book Antiqua" panose="02040602050305030304" pitchFamily="18" charset="0"/>
              </a:rPr>
              <a:t>S</a:t>
            </a:r>
            <a:r>
              <a:rPr lang="en-US" sz="2400" dirty="0">
                <a:solidFill>
                  <a:srgbClr val="94020C"/>
                </a:solidFill>
                <a:latin typeface="Book Antiqua" panose="02040602050305030304" pitchFamily="18" charset="0"/>
              </a:rPr>
              <a:t>/</a:t>
            </a:r>
            <a:r>
              <a:rPr lang="en-US" sz="2400" b="1" dirty="0">
                <a:solidFill>
                  <a:srgbClr val="94020C"/>
                </a:solidFill>
                <a:latin typeface="Book Antiqua" panose="02040602050305030304" pitchFamily="18" charset="0"/>
              </a:rPr>
              <a:t>Q</a:t>
            </a:r>
            <a:r>
              <a:rPr lang="en-US" sz="2400" b="1" baseline="-25000" dirty="0">
                <a:solidFill>
                  <a:srgbClr val="94020C"/>
                </a:solidFill>
                <a:latin typeface="Book Antiqua" panose="02040602050305030304" pitchFamily="18" charset="0"/>
              </a:rPr>
              <a:t>  </a:t>
            </a:r>
            <a:r>
              <a:rPr lang="en-US" sz="2400" dirty="0">
                <a:solidFill>
                  <a:srgbClr val="94020C"/>
                </a:solidFill>
                <a:latin typeface="Book Antiqua" panose="02040602050305030304" pitchFamily="18" charset="0"/>
              </a:rPr>
              <a:t>is also included in </a:t>
            </a:r>
            <a:r>
              <a:rPr lang="en-US" sz="2400" b="1" dirty="0">
                <a:solidFill>
                  <a:srgbClr val="94020C"/>
                </a:solidFill>
                <a:latin typeface="Book Antiqua" panose="02040602050305030304" pitchFamily="18" charset="0"/>
              </a:rPr>
              <a:t>Tp</a:t>
            </a:r>
            <a:r>
              <a:rPr lang="en-US" sz="2400" dirty="0">
                <a:solidFill>
                  <a:srgbClr val="94020C"/>
                </a:solidFill>
                <a:latin typeface="Book Antiqua" panose="02040602050305030304" pitchFamily="18" charset="0"/>
              </a:rPr>
              <a:t> </a:t>
            </a:r>
            <a:r>
              <a:rPr lang="en-US" sz="2400" b="1" baseline="-25000" dirty="0">
                <a:solidFill>
                  <a:srgbClr val="94020C"/>
                </a:solidFill>
                <a:latin typeface="Book Antiqua" panose="02040602050305030304" pitchFamily="18" charset="0"/>
              </a:rPr>
              <a:t> </a:t>
            </a:r>
          </a:p>
          <a:p>
            <a:pPr>
              <a:lnSpc>
                <a:spcPct val="90000"/>
              </a:lnSpc>
              <a:buNone/>
            </a:pPr>
            <a:r>
              <a:rPr lang="en-US" sz="2400" dirty="0">
                <a:latin typeface="Book Antiqua" panose="02040602050305030304" pitchFamily="18" charset="0"/>
              </a:rPr>
              <a:t>What is the right lot size or the size of the set-up batch? Lot Size </a:t>
            </a:r>
            <a:r>
              <a:rPr lang="en-US" sz="2400" b="1" dirty="0">
                <a:latin typeface="Book Antiqua" panose="02040602050305030304" pitchFamily="18" charset="0"/>
                <a:sym typeface="Symbol" pitchFamily="18" charset="2"/>
              </a:rPr>
              <a:t> </a:t>
            </a:r>
            <a:r>
              <a:rPr lang="en-US" sz="2400" dirty="0">
                <a:latin typeface="Book Antiqua" panose="02040602050305030304" pitchFamily="18" charset="0"/>
                <a:sym typeface="Symbol" pitchFamily="18" charset="2"/>
              </a:rPr>
              <a:t>or  </a:t>
            </a:r>
            <a:r>
              <a:rPr lang="en-US" sz="2400" b="1" dirty="0">
                <a:latin typeface="Book Antiqua" panose="02040602050305030304" pitchFamily="18" charset="0"/>
                <a:sym typeface="Symbol" pitchFamily="18" charset="2"/>
              </a:rPr>
              <a:t></a:t>
            </a:r>
            <a:r>
              <a:rPr lang="en-US" sz="2400" dirty="0">
                <a:latin typeface="Book Antiqua" panose="02040602050305030304" pitchFamily="18" charset="0"/>
              </a:rPr>
              <a:t> ?</a:t>
            </a:r>
          </a:p>
          <a:p>
            <a:pPr lvl="1">
              <a:lnSpc>
                <a:spcPct val="90000"/>
              </a:lnSpc>
            </a:pPr>
            <a:r>
              <a:rPr lang="en-US" sz="2400" dirty="0">
                <a:latin typeface="Book Antiqua" panose="02040602050305030304" pitchFamily="18" charset="0"/>
              </a:rPr>
              <a:t>The higher the lot size, the lower the unit load and thus </a:t>
            </a:r>
            <a:r>
              <a:rPr lang="en-US" sz="2400" dirty="0">
                <a:solidFill>
                  <a:srgbClr val="A50023"/>
                </a:solidFill>
                <a:latin typeface="Book Antiqua" panose="02040602050305030304" pitchFamily="18" charset="0"/>
                <a:ea typeface="ＭＳ Ｐゴシック" pitchFamily="-65" charset="-128"/>
                <a:cs typeface="MS Reference Sans Serif" pitchFamily="34" charset="0"/>
              </a:rPr>
              <a:t>the higher the capacity</a:t>
            </a:r>
            <a:r>
              <a:rPr lang="en-US" sz="2400" dirty="0">
                <a:latin typeface="Book Antiqua" panose="02040602050305030304" pitchFamily="18" charset="0"/>
              </a:rPr>
              <a:t>.</a:t>
            </a:r>
          </a:p>
          <a:p>
            <a:pPr lvl="1">
              <a:lnSpc>
                <a:spcPct val="90000"/>
              </a:lnSpc>
            </a:pPr>
            <a:r>
              <a:rPr lang="en-US" sz="2400" dirty="0">
                <a:latin typeface="Book Antiqua" panose="02040602050305030304" pitchFamily="18" charset="0"/>
              </a:rPr>
              <a:t>The higher the lot size, the higher the inventory and thus </a:t>
            </a:r>
            <a:r>
              <a:rPr lang="en-US" sz="2400" dirty="0">
                <a:solidFill>
                  <a:srgbClr val="A50023"/>
                </a:solidFill>
                <a:latin typeface="Book Antiqua" panose="02040602050305030304" pitchFamily="18" charset="0"/>
                <a:ea typeface="ＭＳ Ｐゴシック" pitchFamily="-65" charset="-128"/>
                <a:cs typeface="MS Reference Sans Serif" pitchFamily="34" charset="0"/>
              </a:rPr>
              <a:t>the higher the flow time</a:t>
            </a:r>
            <a:r>
              <a:rPr lang="en-US" sz="2400" dirty="0">
                <a:latin typeface="Book Antiqua" panose="02040602050305030304" pitchFamily="18" charset="0"/>
              </a:rPr>
              <a:t>.</a:t>
            </a:r>
          </a:p>
          <a:p>
            <a:pPr>
              <a:lnSpc>
                <a:spcPct val="90000"/>
              </a:lnSpc>
              <a:buNone/>
            </a:pPr>
            <a:r>
              <a:rPr lang="en-US" sz="2400" dirty="0">
                <a:latin typeface="Book Antiqua" panose="02040602050305030304" pitchFamily="18" charset="0"/>
              </a:rPr>
              <a:t>Reducing the size of the setup batch is one of the most effective ways to reduce the waiting part of the flow time. </a:t>
            </a:r>
          </a:p>
          <a:p>
            <a:pPr>
              <a:lnSpc>
                <a:spcPct val="80000"/>
              </a:lnSpc>
              <a:buNone/>
            </a:pPr>
            <a:endParaRPr lang="en-US" sz="2400" b="1" dirty="0">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5" name="TextBox 4">
            <a:extLst>
              <a:ext uri="{FF2B5EF4-FFF2-40B4-BE49-F238E27FC236}">
                <a16:creationId xmlns:a16="http://schemas.microsoft.com/office/drawing/2014/main" id="{31BAD6F4-FBE7-41AC-8464-B8E7262C61AA}"/>
              </a:ext>
            </a:extLst>
          </p:cNvPr>
          <p:cNvSpPr txBox="1"/>
          <p:nvPr/>
        </p:nvSpPr>
        <p:spPr>
          <a:xfrm>
            <a:off x="25360" y="723780"/>
            <a:ext cx="12166640" cy="1569660"/>
          </a:xfrm>
          <a:prstGeom prst="rect">
            <a:avLst/>
          </a:prstGeom>
          <a:noFill/>
        </p:spPr>
        <p:txBody>
          <a:bodyPr wrap="square">
            <a:spAutoFit/>
          </a:bodyPr>
          <a:lstStyle/>
          <a:p>
            <a:pPr>
              <a:buNone/>
            </a:pPr>
            <a:r>
              <a:rPr lang="en-US" sz="2400" b="1" dirty="0">
                <a:latin typeface="Book Antiqua" panose="02040602050305030304" pitchFamily="18" charset="0"/>
              </a:rPr>
              <a:t>Load batch:</a:t>
            </a:r>
            <a:r>
              <a:rPr lang="en-US" sz="2400" dirty="0">
                <a:latin typeface="Book Antiqua" panose="02040602050305030304" pitchFamily="18" charset="0"/>
              </a:rPr>
              <a:t> the number of units processed </a:t>
            </a:r>
            <a:r>
              <a:rPr lang="en-US" sz="2400" dirty="0">
                <a:solidFill>
                  <a:srgbClr val="A50023"/>
                </a:solidFill>
                <a:latin typeface="Book Antiqua" panose="02040602050305030304" pitchFamily="18" charset="0"/>
              </a:rPr>
              <a:t>simultaneously</a:t>
            </a:r>
            <a:r>
              <a:rPr lang="en-US" sz="2400" dirty="0">
                <a:latin typeface="Book Antiqua" panose="02040602050305030304" pitchFamily="18" charset="0"/>
              </a:rPr>
              <a:t>. Often constrained by </a:t>
            </a:r>
            <a:r>
              <a:rPr lang="en-US" sz="2400" dirty="0">
                <a:solidFill>
                  <a:srgbClr val="A50023"/>
                </a:solidFill>
                <a:latin typeface="Book Antiqua" panose="02040602050305030304" pitchFamily="18" charset="0"/>
              </a:rPr>
              <a:t>technological</a:t>
            </a:r>
            <a:r>
              <a:rPr lang="en-US" sz="2400" dirty="0">
                <a:latin typeface="Book Antiqua" panose="02040602050305030304" pitchFamily="18" charset="0"/>
              </a:rPr>
              <a:t> capabilities of the resource.</a:t>
            </a:r>
          </a:p>
          <a:p>
            <a:pPr>
              <a:buNone/>
            </a:pPr>
            <a:r>
              <a:rPr lang="en-US" sz="2400" b="1" dirty="0">
                <a:latin typeface="Book Antiqua" panose="02040602050305030304" pitchFamily="18" charset="0"/>
              </a:rPr>
              <a:t>Setup batch:</a:t>
            </a:r>
            <a:r>
              <a:rPr lang="en-US" sz="2400" dirty="0">
                <a:latin typeface="Book Antiqua" panose="02040602050305030304" pitchFamily="18" charset="0"/>
              </a:rPr>
              <a:t> the number of units processed </a:t>
            </a:r>
            <a:r>
              <a:rPr lang="en-US" sz="2400" dirty="0">
                <a:solidFill>
                  <a:srgbClr val="A50023"/>
                </a:solidFill>
                <a:latin typeface="Book Antiqua" panose="02040602050305030304" pitchFamily="18" charset="0"/>
              </a:rPr>
              <a:t>consecutively</a:t>
            </a:r>
            <a:r>
              <a:rPr lang="en-US" sz="2400" dirty="0">
                <a:latin typeface="Book Antiqua" panose="02040602050305030304" pitchFamily="18" charset="0"/>
              </a:rPr>
              <a:t> after a setup. Setup is determined </a:t>
            </a:r>
            <a:r>
              <a:rPr lang="en-US" sz="2400" dirty="0">
                <a:solidFill>
                  <a:srgbClr val="A50023"/>
                </a:solidFill>
                <a:latin typeface="Book Antiqua" panose="02040602050305030304" pitchFamily="18" charset="0"/>
              </a:rPr>
              <a:t>managerially.</a:t>
            </a:r>
          </a:p>
        </p:txBody>
      </p:sp>
    </p:spTree>
    <p:extLst>
      <p:ext uri="{BB962C8B-B14F-4D97-AF65-F5344CB8AC3E}">
        <p14:creationId xmlns:p14="http://schemas.microsoft.com/office/powerpoint/2010/main" val="44237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456707">
                                            <p:txEl>
                                              <p:pRg st="6" end="6"/>
                                            </p:txEl>
                                          </p:spTgt>
                                        </p:tgtEl>
                                        <p:attrNameLst>
                                          <p:attrName>style.visibility</p:attrName>
                                        </p:attrNameLst>
                                      </p:cBhvr>
                                      <p:to>
                                        <p:strVal val="visible"/>
                                      </p:to>
                                    </p:set>
                                    <p:animEffect transition="in" filter="dissolve">
                                      <p:cBhvr>
                                        <p:cTn id="35" dur="500"/>
                                        <p:tgtEl>
                                          <p:spTgt spid="456707">
                                            <p:txEl>
                                              <p:pRg st="6" end="6"/>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456707">
                                            <p:txEl>
                                              <p:pRg st="7" end="7"/>
                                            </p:txEl>
                                          </p:spTgt>
                                        </p:tgtEl>
                                        <p:attrNameLst>
                                          <p:attrName>style.visibility</p:attrName>
                                        </p:attrNameLst>
                                      </p:cBhvr>
                                      <p:to>
                                        <p:strVal val="visible"/>
                                      </p:to>
                                    </p:set>
                                    <p:animEffect transition="in" filter="dissolve">
                                      <p:cBhvr>
                                        <p:cTn id="38" dur="500"/>
                                        <p:tgtEl>
                                          <p:spTgt spid="456707">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56707">
                                            <p:txEl>
                                              <p:pRg st="8" end="8"/>
                                            </p:txEl>
                                          </p:spTgt>
                                        </p:tgtEl>
                                        <p:attrNameLst>
                                          <p:attrName>style.visibility</p:attrName>
                                        </p:attrNameLst>
                                      </p:cBhvr>
                                      <p:to>
                                        <p:strVal val="visible"/>
                                      </p:to>
                                    </p:set>
                                    <p:animEffect transition="in" filter="dissolve">
                                      <p:cBhvr>
                                        <p:cTn id="43" dur="500"/>
                                        <p:tgtEl>
                                          <p:spTgt spid="4567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13063" y="21773"/>
            <a:ext cx="12178937" cy="526907"/>
          </a:xfrm>
        </p:spPr>
        <p:txBody>
          <a:bodyPr/>
          <a:lstStyle/>
          <a:p>
            <a:pPr eaLnBrk="1" hangingPunct="1"/>
            <a:r>
              <a:rPr lang="en-US" dirty="0"/>
              <a:t>How to Reduce EOQ- Setup Time Reduction- </a:t>
            </a:r>
          </a:p>
        </p:txBody>
      </p:sp>
      <p:sp>
        <p:nvSpPr>
          <p:cNvPr id="4" name="TextBox 3">
            <a:extLst>
              <a:ext uri="{FF2B5EF4-FFF2-40B4-BE49-F238E27FC236}">
                <a16:creationId xmlns:a16="http://schemas.microsoft.com/office/drawing/2014/main" id="{F7C6E201-CEC0-402D-A36A-7B6D2CD6E1D9}"/>
              </a:ext>
            </a:extLst>
          </p:cNvPr>
          <p:cNvSpPr txBox="1"/>
          <p:nvPr/>
        </p:nvSpPr>
        <p:spPr>
          <a:xfrm>
            <a:off x="-6927" y="781101"/>
            <a:ext cx="12039600" cy="5447645"/>
          </a:xfrm>
          <a:prstGeom prst="rect">
            <a:avLst/>
          </a:prstGeom>
          <a:noFill/>
        </p:spPr>
        <p:txBody>
          <a:bodyPr wrap="square">
            <a:spAutoFit/>
          </a:bodyPr>
          <a:lstStyle/>
          <a:p>
            <a:pPr>
              <a:spcAft>
                <a:spcPts val="1200"/>
              </a:spcAft>
            </a:pPr>
            <a:r>
              <a:rPr lang="en-US" sz="2400" kern="0" dirty="0">
                <a:latin typeface="Book Antiqua" pitchFamily="18" charset="0"/>
                <a:ea typeface="+mn-ea"/>
              </a:rPr>
              <a:t>Suppose a company, with annual demand of 5000 units, and carrying cost of $10 per unit per year, wishes a cycle inventory of 200. Compute the maximum ordering cost that could make it possible.</a:t>
            </a:r>
          </a:p>
          <a:p>
            <a:pPr>
              <a:spcAft>
                <a:spcPts val="1200"/>
              </a:spcAft>
            </a:pPr>
            <a:r>
              <a:rPr lang="en-US" sz="2400" kern="0" dirty="0" err="1">
                <a:latin typeface="Book Antiqua" pitchFamily="18" charset="0"/>
                <a:ea typeface="+mn-ea"/>
              </a:rPr>
              <a:t>Icycle</a:t>
            </a:r>
            <a:r>
              <a:rPr lang="en-US" sz="2400" kern="0" dirty="0">
                <a:latin typeface="Book Antiqua" pitchFamily="18" charset="0"/>
                <a:ea typeface="+mn-ea"/>
              </a:rPr>
              <a:t> = Q/2= EOQ/2 = 200 </a:t>
            </a:r>
            <a:r>
              <a:rPr lang="en-US" sz="2400" kern="0" dirty="0">
                <a:latin typeface="Book Antiqua" pitchFamily="18" charset="0"/>
                <a:ea typeface="+mn-ea"/>
                <a:sym typeface="Wingdings" panose="05000000000000000000" pitchFamily="2" charset="2"/>
              </a:rPr>
              <a:t> EOQ = 400</a:t>
            </a:r>
            <a:endParaRPr lang="en-US" sz="2400" kern="0" dirty="0">
              <a:latin typeface="Book Antiqua" pitchFamily="18" charset="0"/>
              <a:ea typeface="+mn-ea"/>
            </a:endParaRPr>
          </a:p>
          <a:p>
            <a:pPr>
              <a:spcAft>
                <a:spcPts val="1200"/>
              </a:spcAft>
            </a:pPr>
            <a:r>
              <a:rPr lang="en-US" sz="2400" kern="0" dirty="0">
                <a:latin typeface="Book Antiqua" pitchFamily="18" charset="0"/>
                <a:ea typeface="+mn-ea"/>
              </a:rPr>
              <a:t>EOQ= SQRT(2DS/H)</a:t>
            </a:r>
          </a:p>
          <a:p>
            <a:pPr>
              <a:spcAft>
                <a:spcPts val="1200"/>
              </a:spcAft>
            </a:pPr>
            <a:r>
              <a:rPr lang="en-US" sz="2400" kern="0" dirty="0">
                <a:latin typeface="Book Antiqua" pitchFamily="18" charset="0"/>
                <a:ea typeface="+mn-ea"/>
              </a:rPr>
              <a:t>400=SQRT(2*5000*S/10) </a:t>
            </a:r>
            <a:r>
              <a:rPr lang="en-US" sz="2400" kern="0" dirty="0">
                <a:latin typeface="Book Antiqua" pitchFamily="18" charset="0"/>
                <a:ea typeface="+mn-ea"/>
                <a:sym typeface="Wingdings" panose="05000000000000000000" pitchFamily="2" charset="2"/>
              </a:rPr>
              <a:t> </a:t>
            </a:r>
            <a:r>
              <a:rPr lang="en-US" sz="2400" kern="0" dirty="0">
                <a:latin typeface="Book Antiqua" pitchFamily="18" charset="0"/>
                <a:ea typeface="+mn-ea"/>
              </a:rPr>
              <a:t>160000=10000*S/10</a:t>
            </a:r>
          </a:p>
          <a:p>
            <a:pPr>
              <a:spcAft>
                <a:spcPts val="1200"/>
              </a:spcAft>
            </a:pPr>
            <a:r>
              <a:rPr lang="en-US" sz="2400" kern="0" dirty="0">
                <a:latin typeface="Book Antiqua" pitchFamily="18" charset="0"/>
                <a:ea typeface="+mn-ea"/>
              </a:rPr>
              <a:t>S=160 </a:t>
            </a:r>
            <a:r>
              <a:rPr lang="en-US" sz="2400" kern="0" dirty="0">
                <a:latin typeface="Book Antiqua" pitchFamily="18" charset="0"/>
                <a:ea typeface="+mn-ea"/>
                <a:sym typeface="Wingdings" panose="05000000000000000000" pitchFamily="2" charset="2"/>
              </a:rPr>
              <a:t> </a:t>
            </a:r>
            <a:r>
              <a:rPr lang="en-US" sz="2400" kern="0" dirty="0">
                <a:latin typeface="Book Antiqua" pitchFamily="18" charset="0"/>
                <a:ea typeface="+mn-ea"/>
              </a:rPr>
              <a:t> S&lt;=160</a:t>
            </a:r>
          </a:p>
          <a:p>
            <a:pPr>
              <a:spcAft>
                <a:spcPts val="1200"/>
              </a:spcAft>
            </a:pPr>
            <a:r>
              <a:rPr lang="en-US" sz="2400" dirty="0">
                <a:solidFill>
                  <a:srgbClr val="C00000"/>
                </a:solidFill>
                <a:latin typeface="Book Antiqua" panose="02040602050305030304" pitchFamily="18" charset="0"/>
              </a:rPr>
              <a:t>Information technology </a:t>
            </a:r>
            <a:r>
              <a:rPr lang="en-US" sz="2400" dirty="0">
                <a:latin typeface="Book Antiqua" panose="02040602050305030304" pitchFamily="18" charset="0"/>
              </a:rPr>
              <a:t>can help in reduction of fixed costs. It can cut operational costs for buyers and suppliers.  </a:t>
            </a:r>
          </a:p>
          <a:p>
            <a:pPr>
              <a:spcAft>
                <a:spcPts val="1200"/>
              </a:spcAft>
            </a:pPr>
            <a:r>
              <a:rPr lang="en-US" sz="2400" dirty="0">
                <a:solidFill>
                  <a:srgbClr val="C00000"/>
                </a:solidFill>
                <a:latin typeface="Book Antiqua" panose="02040602050305030304" pitchFamily="18" charset="0"/>
              </a:rPr>
              <a:t>Quantity Discount </a:t>
            </a:r>
            <a:r>
              <a:rPr lang="en-US" sz="2400" dirty="0">
                <a:latin typeface="Book Antiqua" panose="02040602050305030304" pitchFamily="18" charset="0"/>
              </a:rPr>
              <a:t>will reduce the purchasers’ costs. Retailers are encouraged to increase the size of their orders. Cycle inventory (and average inventory ) in the supply chain is increased. All-unit quantity discount is not an advantage in the supply chain.</a:t>
            </a:r>
          </a:p>
        </p:txBody>
      </p:sp>
      <p:sp>
        <p:nvSpPr>
          <p:cNvPr id="14" name="SMARTInkShape-353">
            <a:extLst>
              <a:ext uri="{FF2B5EF4-FFF2-40B4-BE49-F238E27FC236}">
                <a16:creationId xmlns:a16="http://schemas.microsoft.com/office/drawing/2014/main" id="{6475B029-7D99-4C34-9E76-2EF8FF91E534}"/>
              </a:ext>
            </a:extLst>
          </p:cNvPr>
          <p:cNvSpPr/>
          <p:nvPr>
            <p:custDataLst>
              <p:tags r:id="rId1"/>
            </p:custDataLst>
          </p:nvPr>
        </p:nvSpPr>
        <p:spPr bwMode="auto">
          <a:xfrm>
            <a:off x="6504433" y="1443660"/>
            <a:ext cx="22987" cy="58056"/>
          </a:xfrm>
          <a:custGeom>
            <a:avLst/>
            <a:gdLst/>
            <a:ahLst/>
            <a:cxnLst/>
            <a:rect l="0" t="0" r="0" b="0"/>
            <a:pathLst>
              <a:path w="22987" h="58056">
                <a:moveTo>
                  <a:pt x="0" y="58055"/>
                </a:moveTo>
                <a:lnTo>
                  <a:pt x="0" y="58055"/>
                </a:lnTo>
                <a:lnTo>
                  <a:pt x="8073" y="45761"/>
                </a:lnTo>
                <a:lnTo>
                  <a:pt x="19156" y="21933"/>
                </a:lnTo>
                <a:lnTo>
                  <a:pt x="22986" y="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10663168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EB8F8A-CA5A-4A7A-85DE-B992584A2225}"/>
              </a:ext>
            </a:extLst>
          </p:cNvPr>
          <p:cNvSpPr>
            <a:spLocks noGrp="1"/>
          </p:cNvSpPr>
          <p:nvPr>
            <p:ph idx="1"/>
          </p:nvPr>
        </p:nvSpPr>
        <p:spPr/>
        <p:txBody>
          <a:bodyPr/>
          <a:lstStyle/>
          <a:p>
            <a:pPr marL="0" indent="0">
              <a:buNone/>
            </a:pPr>
            <a:r>
              <a:rPr lang="en-US" sz="15000" b="1" dirty="0">
                <a:solidFill>
                  <a:srgbClr val="A50023"/>
                </a:solidFill>
              </a:rPr>
              <a:t>STOP HERE</a:t>
            </a:r>
          </a:p>
          <a:p>
            <a:pPr marL="0" indent="0">
              <a:buNone/>
            </a:pPr>
            <a:r>
              <a:rPr lang="en-US" sz="15000" b="1" dirty="0">
                <a:solidFill>
                  <a:srgbClr val="A50023"/>
                </a:solidFill>
              </a:rPr>
              <a:t>STOP HERE</a:t>
            </a:r>
          </a:p>
          <a:p>
            <a:pPr marL="0" indent="0">
              <a:buNone/>
            </a:pPr>
            <a:endParaRPr lang="en-US" sz="15000" b="1" dirty="0">
              <a:solidFill>
                <a:srgbClr val="A50023"/>
              </a:solidFill>
            </a:endParaRPr>
          </a:p>
          <a:p>
            <a:endParaRPr lang="en-US" dirty="0"/>
          </a:p>
        </p:txBody>
      </p:sp>
      <p:sp>
        <p:nvSpPr>
          <p:cNvPr id="3" name="Title 2">
            <a:extLst>
              <a:ext uri="{FF2B5EF4-FFF2-40B4-BE49-F238E27FC236}">
                <a16:creationId xmlns:a16="http://schemas.microsoft.com/office/drawing/2014/main" id="{BC720098-A15C-49E0-A1DC-96777DDBBB1B}"/>
              </a:ext>
            </a:extLst>
          </p:cNvPr>
          <p:cNvSpPr>
            <a:spLocks noGrp="1"/>
          </p:cNvSpPr>
          <p:nvPr>
            <p:ph type="title"/>
          </p:nvPr>
        </p:nvSpPr>
        <p:spPr/>
        <p:txBody>
          <a:bodyPr/>
          <a:lstStyle/>
          <a:p>
            <a:r>
              <a:rPr lang="en-US" dirty="0"/>
              <a:t>STOP HERE</a:t>
            </a:r>
          </a:p>
        </p:txBody>
      </p:sp>
    </p:spTree>
    <p:extLst>
      <p:ext uri="{BB962C8B-B14F-4D97-AF65-F5344CB8AC3E}">
        <p14:creationId xmlns:p14="http://schemas.microsoft.com/office/powerpoint/2010/main" val="21748780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198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Selling high quality ice cream to restaurants </a:t>
            </a:r>
          </a:p>
          <a:p>
            <a:pPr marL="0" indent="0">
              <a:lnSpc>
                <a:spcPct val="90000"/>
              </a:lnSpc>
              <a:spcBef>
                <a:spcPts val="0"/>
              </a:spcBef>
              <a:spcAft>
                <a:spcPts val="1200"/>
              </a:spcAft>
              <a:buNone/>
            </a:pPr>
            <a:r>
              <a:rPr lang="en-US" sz="2400" dirty="0">
                <a:latin typeface="Book Antiqua" panose="02040602050305030304" pitchFamily="18" charset="0"/>
              </a:rPr>
              <a:t>Ice cream			Strawberry(S)	Chocolate (C)	Vanilla (V) 	</a:t>
            </a:r>
          </a:p>
          <a:p>
            <a:pPr marL="0" indent="0">
              <a:lnSpc>
                <a:spcPct val="90000"/>
              </a:lnSpc>
              <a:spcBef>
                <a:spcPts val="0"/>
              </a:spcBef>
              <a:spcAft>
                <a:spcPts val="1200"/>
              </a:spcAft>
              <a:buNone/>
            </a:pPr>
            <a:r>
              <a:rPr lang="en-US" sz="2400" dirty="0">
                <a:latin typeface="Book Antiqua" panose="02040602050305030304" pitchFamily="18" charset="0"/>
              </a:rPr>
              <a:t>Demand (kg per hr) 	10			15			5</a:t>
            </a:r>
          </a:p>
          <a:p>
            <a:pPr marL="0" indent="0">
              <a:lnSpc>
                <a:spcPct val="90000"/>
              </a:lnSpc>
              <a:spcBef>
                <a:spcPts val="0"/>
              </a:spcBef>
              <a:spcAft>
                <a:spcPts val="1200"/>
              </a:spcAft>
              <a:buNone/>
            </a:pPr>
            <a:r>
              <a:rPr lang="en-US" sz="2400" dirty="0">
                <a:latin typeface="Book Antiqua" panose="02040602050305030304" pitchFamily="18" charset="0"/>
              </a:rPr>
              <a:t>Setup Time (hrs) 		3/4			1/2			1/6</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69EB7BD5-83FC-495D-A7C9-8235453E7DFE}"/>
              </a:ext>
            </a:extLst>
          </p:cNvPr>
          <p:cNvSpPr txBox="1">
            <a:spLocks noChangeArrowheads="1"/>
          </p:cNvSpPr>
          <p:nvPr/>
        </p:nvSpPr>
        <p:spPr>
          <a:xfrm>
            <a:off x="7802" y="2922889"/>
            <a:ext cx="12192000" cy="3352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The sequence of production is St, Ch, Va. Capacity of the machine for each type of ice-cream is  50 pounds per hour.</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Lets define a batch a combination of the three product in the same proportion as demand. That is 10, 15, and 5 = 30. We can define a 1 pound of this batch as  10/30, 15/30, and 5/30 pound of the three types. That is 1/3, 0.5, and 1/6 pound in one pound.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We need 10+15+5= 30 kg per hr. TT= 1/30 hr or TT=2 minutes.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We need a setup time of 3/4 +1/2+1/6 = 17/12</a:t>
            </a:r>
            <a:r>
              <a:rPr lang="en-US" sz="2400" kern="0" dirty="0">
                <a:latin typeface="Book Antiqua" panose="02040602050305030304" pitchFamily="18" charset="0"/>
                <a:sym typeface="Wingdings" panose="05000000000000000000" pitchFamily="2" charset="2"/>
              </a:rPr>
              <a:t> hours. That is 60(17/12) = 85 mins.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We </a:t>
            </a:r>
            <a:r>
              <a:rPr lang="en-US" sz="2400" kern="0" dirty="0">
                <a:latin typeface="Book Antiqua" panose="02040602050305030304" pitchFamily="18" charset="0"/>
              </a:rPr>
              <a:t>can produce this at a rate of 50 kg per hour. ThTp=60/50= 1.2 mins</a:t>
            </a: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04190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1/3, 0.5, and 1/6 in one kg. </a:t>
            </a:r>
          </a:p>
          <a:p>
            <a:pPr marL="0" indent="0">
              <a:lnSpc>
                <a:spcPct val="90000"/>
              </a:lnSpc>
              <a:spcBef>
                <a:spcPts val="0"/>
              </a:spcBef>
              <a:spcAft>
                <a:spcPts val="1200"/>
              </a:spcAft>
              <a:buNone/>
            </a:pPr>
            <a:r>
              <a:rPr lang="en-US" sz="2400" dirty="0">
                <a:latin typeface="Book Antiqua" panose="02040602050305030304" pitchFamily="18" charset="0"/>
              </a:rPr>
              <a:t>Demand one per 2 mins</a:t>
            </a:r>
          </a:p>
          <a:p>
            <a:pPr marL="0" indent="0">
              <a:lnSpc>
                <a:spcPct val="90000"/>
              </a:lnSpc>
              <a:spcBef>
                <a:spcPts val="0"/>
              </a:spcBef>
              <a:spcAft>
                <a:spcPts val="1200"/>
              </a:spcAft>
              <a:buNone/>
            </a:pPr>
            <a:r>
              <a:rPr lang="en-US" sz="2400" dirty="0">
                <a:latin typeface="Book Antiqua" panose="02040602050305030304" pitchFamily="18" charset="0"/>
              </a:rPr>
              <a:t>Setup time 85 mins</a:t>
            </a:r>
            <a:r>
              <a:rPr lang="en-US" sz="2400" dirty="0">
                <a:latin typeface="Book Antiqua" panose="02040602050305030304" pitchFamily="18" charset="0"/>
                <a:sym typeface="Wingdings" panose="05000000000000000000" pitchFamily="2" charset="2"/>
              </a:rPr>
              <a:t>. </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ThTp= </a:t>
            </a:r>
            <a:r>
              <a:rPr lang="en-US" sz="2400" dirty="0">
                <a:latin typeface="Book Antiqua" panose="02040602050305030304" pitchFamily="18" charset="0"/>
              </a:rPr>
              <a:t>1.2 mins</a:t>
            </a:r>
          </a:p>
          <a:p>
            <a:pPr marL="0" indent="0">
              <a:lnSpc>
                <a:spcPct val="90000"/>
              </a:lnSpc>
              <a:spcBef>
                <a:spcPts val="0"/>
              </a:spcBef>
              <a:spcAft>
                <a:spcPts val="1200"/>
              </a:spcAft>
              <a:buNone/>
            </a:pPr>
            <a:r>
              <a:rPr lang="en-US" sz="2400" dirty="0">
                <a:latin typeface="Book Antiqua" panose="02040602050305030304" pitchFamily="18" charset="0"/>
              </a:rPr>
              <a:t>Procedure 1. Break-Even Analysis</a:t>
            </a:r>
          </a:p>
          <a:p>
            <a:pPr marL="0" indent="0">
              <a:lnSpc>
                <a:spcPct val="90000"/>
              </a:lnSpc>
              <a:spcBef>
                <a:spcPts val="0"/>
              </a:spcBef>
              <a:spcAft>
                <a:spcPts val="1200"/>
              </a:spcAft>
              <a:buNone/>
            </a:pPr>
            <a:r>
              <a:rPr lang="en-US" sz="2400" dirty="0">
                <a:latin typeface="Book Antiqua" panose="02040602050305030304" pitchFamily="18" charset="0"/>
              </a:rPr>
              <a:t>85+1.2Q=2Q </a:t>
            </a:r>
            <a:r>
              <a:rPr lang="en-US" sz="2400" dirty="0">
                <a:latin typeface="Book Antiqua" panose="02040602050305030304" pitchFamily="18" charset="0"/>
                <a:sym typeface="Wingdings" panose="05000000000000000000" pitchFamily="2" charset="2"/>
              </a:rPr>
              <a:t> 85=0.8Q  Q=106.25</a:t>
            </a:r>
          </a:p>
          <a:p>
            <a:pPr marL="0" indent="0">
              <a:lnSpc>
                <a:spcPct val="90000"/>
              </a:lnSpc>
              <a:spcBef>
                <a:spcPts val="0"/>
              </a:spcBef>
              <a:spcAft>
                <a:spcPts val="1200"/>
              </a:spcAft>
              <a:buNone/>
            </a:pPr>
            <a:r>
              <a:rPr lang="en-US" sz="2400" dirty="0">
                <a:latin typeface="Book Antiqua" panose="02040602050305030304" pitchFamily="18" charset="0"/>
              </a:rPr>
              <a:t>Procedure 2. Tp=TT</a:t>
            </a:r>
          </a:p>
          <a:p>
            <a:pPr marL="0" indent="0">
              <a:lnSpc>
                <a:spcPct val="90000"/>
              </a:lnSpc>
              <a:spcBef>
                <a:spcPts val="0"/>
              </a:spcBef>
              <a:spcAft>
                <a:spcPts val="1200"/>
              </a:spcAft>
              <a:buNone/>
            </a:pPr>
            <a:r>
              <a:rPr lang="en-US" sz="2400" dirty="0">
                <a:latin typeface="Book Antiqua" panose="02040602050305030304" pitchFamily="18" charset="0"/>
              </a:rPr>
              <a:t>Tp= 85/Q+1.2 = 2 </a:t>
            </a:r>
            <a:r>
              <a:rPr lang="en-US" sz="2400" dirty="0">
                <a:latin typeface="Book Antiqua" panose="02040602050305030304" pitchFamily="18" charset="0"/>
                <a:sym typeface="Wingdings" panose="05000000000000000000" pitchFamily="2" charset="2"/>
              </a:rPr>
              <a:t> 85/Q=0.8  Q=106.25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Procedure 3. Rp=R</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 0.5 per min</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Rp=Q/(85+1.2Q) = 0.5  Q= 0.5(85+1.2Q)  Q=42.5+0.6Q 0.4Q=42.5 Q=106.25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How much of each type of ice cream do we produce per batch</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25523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6707">
                                            <p:txEl>
                                              <p:pRg st="7" end="7"/>
                                            </p:txEl>
                                          </p:spTgt>
                                        </p:tgtEl>
                                        <p:attrNameLst>
                                          <p:attrName>style.visibility</p:attrName>
                                        </p:attrNameLst>
                                      </p:cBhvr>
                                      <p:to>
                                        <p:strVal val="visible"/>
                                      </p:to>
                                    </p:set>
                                    <p:animEffect transition="in" filter="dissolve">
                                      <p:cBhvr>
                                        <p:cTn id="42" dur="500"/>
                                        <p:tgtEl>
                                          <p:spTgt spid="4567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6707">
                                            <p:txEl>
                                              <p:pRg st="8" end="8"/>
                                            </p:txEl>
                                          </p:spTgt>
                                        </p:tgtEl>
                                        <p:attrNameLst>
                                          <p:attrName>style.visibility</p:attrName>
                                        </p:attrNameLst>
                                      </p:cBhvr>
                                      <p:to>
                                        <p:strVal val="visible"/>
                                      </p:to>
                                    </p:set>
                                    <p:animEffect transition="in" filter="dissolve">
                                      <p:cBhvr>
                                        <p:cTn id="47" dur="500"/>
                                        <p:tgtEl>
                                          <p:spTgt spid="45670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56707">
                                            <p:txEl>
                                              <p:pRg st="9" end="9"/>
                                            </p:txEl>
                                          </p:spTgt>
                                        </p:tgtEl>
                                        <p:attrNameLst>
                                          <p:attrName>style.visibility</p:attrName>
                                        </p:attrNameLst>
                                      </p:cBhvr>
                                      <p:to>
                                        <p:strVal val="visible"/>
                                      </p:to>
                                    </p:set>
                                    <p:animEffect transition="in" filter="dissolve">
                                      <p:cBhvr>
                                        <p:cTn id="52" dur="500"/>
                                        <p:tgtEl>
                                          <p:spTgt spid="45670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56707">
                                            <p:txEl>
                                              <p:pRg st="10" end="10"/>
                                            </p:txEl>
                                          </p:spTgt>
                                        </p:tgtEl>
                                        <p:attrNameLst>
                                          <p:attrName>style.visibility</p:attrName>
                                        </p:attrNameLst>
                                      </p:cBhvr>
                                      <p:to>
                                        <p:strVal val="visible"/>
                                      </p:to>
                                    </p:set>
                                    <p:animEffect transition="in" filter="dissolve">
                                      <p:cBhvr>
                                        <p:cTn id="57" dur="500"/>
                                        <p:tgtEl>
                                          <p:spTgt spid="45670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56707">
                                            <p:txEl>
                                              <p:pRg st="11" end="11"/>
                                            </p:txEl>
                                          </p:spTgt>
                                        </p:tgtEl>
                                        <p:attrNameLst>
                                          <p:attrName>style.visibility</p:attrName>
                                        </p:attrNameLst>
                                      </p:cBhvr>
                                      <p:to>
                                        <p:strVal val="visible"/>
                                      </p:to>
                                    </p:set>
                                    <p:animEffect transition="in" filter="dissolve">
                                      <p:cBhvr>
                                        <p:cTn id="62" dur="500"/>
                                        <p:tgtEl>
                                          <p:spTgt spid="4567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1/3, 0.5, and 1/6 in one kg. </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106.25 (1/3, 0.5, 1/6) = 35.417, 53.125, 17.708</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Compute the average inventory of Chocolate ice cream</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Production at rate of 50/60 = 5/6 per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Consumption at rate of 15/60 = 0.25 per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It takes 53.125/(5/6)= 63.75 mins to produce this batch of chocolate ice cream</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Max-WIP-Ch = We produce at rate of 5/6 and consume at rate of 0.25 for 63.75 mins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Max-WIP-Ch= 63.75(5/6-0.25) = 37.1875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Average Inventory = 18.6</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9537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Two Parts</a:t>
            </a:r>
          </a:p>
        </p:txBody>
      </p:sp>
      <p:sp>
        <p:nvSpPr>
          <p:cNvPr id="456707" name="Rectangle 3"/>
          <p:cNvSpPr>
            <a:spLocks noGrp="1" noChangeArrowheads="1"/>
          </p:cNvSpPr>
          <p:nvPr>
            <p:ph type="body" idx="1"/>
          </p:nvPr>
        </p:nvSpPr>
        <p:spPr>
          <a:xfrm>
            <a:off x="0" y="762000"/>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Two parts.  Tp=1 for each unit of each part. 60 mins setup time of each part. Demand of the downstream station is 24 per hour. Batch size is 240.</a:t>
            </a:r>
          </a:p>
          <a:p>
            <a:pPr marL="0" indent="0">
              <a:lnSpc>
                <a:spcPct val="90000"/>
              </a:lnSpc>
              <a:spcBef>
                <a:spcPts val="0"/>
              </a:spcBef>
              <a:spcAft>
                <a:spcPts val="1200"/>
              </a:spcAft>
              <a:buNone/>
            </a:pPr>
            <a:r>
              <a:rPr lang="en-US" sz="2400" dirty="0">
                <a:latin typeface="Book Antiqua" panose="02040602050305030304" pitchFamily="18" charset="0"/>
              </a:rPr>
              <a:t>Setup for 60 mins produce 240 units of part-1 (takes 240 mins).</a:t>
            </a:r>
          </a:p>
          <a:p>
            <a:pPr marL="0" indent="0">
              <a:lnSpc>
                <a:spcPct val="90000"/>
              </a:lnSpc>
              <a:spcBef>
                <a:spcPts val="0"/>
              </a:spcBef>
              <a:spcAft>
                <a:spcPts val="1200"/>
              </a:spcAft>
              <a:buNone/>
            </a:pPr>
            <a:r>
              <a:rPr lang="en-US" sz="2400" dirty="0">
                <a:latin typeface="Book Antiqua" panose="02040602050305030304" pitchFamily="18" charset="0"/>
              </a:rPr>
              <a:t>Setup for 60 mins produce 240 units of part-2 (takes 240 mins).</a:t>
            </a:r>
          </a:p>
          <a:p>
            <a:pPr marL="0" indent="0">
              <a:lnSpc>
                <a:spcPct val="90000"/>
              </a:lnSpc>
              <a:spcBef>
                <a:spcPts val="0"/>
              </a:spcBef>
              <a:spcAft>
                <a:spcPts val="1200"/>
              </a:spcAft>
              <a:buNone/>
            </a:pPr>
            <a:r>
              <a:rPr lang="en-US" sz="2400" dirty="0">
                <a:latin typeface="Book Antiqua" panose="02040602050305030304" pitchFamily="18" charset="0"/>
              </a:rPr>
              <a:t>Tp1=Tp2=60/240+1=1.25</a:t>
            </a:r>
            <a:r>
              <a:rPr lang="en-US" sz="2400" dirty="0">
                <a:latin typeface="Book Antiqua" panose="02040602050305030304" pitchFamily="18" charset="0"/>
                <a:sym typeface="Wingdings" panose="05000000000000000000" pitchFamily="2" charset="2"/>
              </a:rPr>
              <a:t> CT=1.25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Rp1=Rp2= 240/(60+240)= 0.8 units per min or 48 per hr</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R=24 /hr R=0.4 per min  TT=2.5 mins.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Setup for 60 mins, and produce 240 units in 240 minutes.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Over the 240 mins, we consume 0.4 per mins, that is 96 units. Therefore the maximum inventory is 240-96=144 units. We consume this 144 mins in 144/0.4 = 360 mins. We need to restart the next setup when we have 0.4(60)=24 units.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Setup for 60 mins. Produce for 240 mins, consume for 300 mins, restart set up after 600 mins. When we start part-2? Part 2 should re-setup </a:t>
            </a: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183001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6707">
                                            <p:txEl>
                                              <p:pRg st="7" end="7"/>
                                            </p:txEl>
                                          </p:spTgt>
                                        </p:tgtEl>
                                        <p:attrNameLst>
                                          <p:attrName>style.visibility</p:attrName>
                                        </p:attrNameLst>
                                      </p:cBhvr>
                                      <p:to>
                                        <p:strVal val="visible"/>
                                      </p:to>
                                    </p:set>
                                    <p:animEffect transition="in" filter="dissolve">
                                      <p:cBhvr>
                                        <p:cTn id="42" dur="500"/>
                                        <p:tgtEl>
                                          <p:spTgt spid="4567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6707">
                                            <p:txEl>
                                              <p:pRg st="8" end="8"/>
                                            </p:txEl>
                                          </p:spTgt>
                                        </p:tgtEl>
                                        <p:attrNameLst>
                                          <p:attrName>style.visibility</p:attrName>
                                        </p:attrNameLst>
                                      </p:cBhvr>
                                      <p:to>
                                        <p:strVal val="visible"/>
                                      </p:to>
                                    </p:set>
                                    <p:animEffect transition="in" filter="dissolve">
                                      <p:cBhvr>
                                        <p:cTn id="47" dur="500"/>
                                        <p:tgtEl>
                                          <p:spTgt spid="4567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013414" y="1323009"/>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Station-1</a:t>
            </a:r>
          </a:p>
        </p:txBody>
      </p:sp>
      <p:sp>
        <p:nvSpPr>
          <p:cNvPr id="13322" name="Line 10"/>
          <p:cNvSpPr>
            <a:spLocks noChangeShapeType="1"/>
          </p:cNvSpPr>
          <p:nvPr/>
        </p:nvSpPr>
        <p:spPr bwMode="auto">
          <a:xfrm>
            <a:off x="762000" y="1553842"/>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3" name="Title 2">
            <a:extLst>
              <a:ext uri="{FF2B5EF4-FFF2-40B4-BE49-F238E27FC236}">
                <a16:creationId xmlns:a16="http://schemas.microsoft.com/office/drawing/2014/main" id="{16BF30FC-8658-4B41-A7FC-5DE2B9569DA8}"/>
              </a:ext>
            </a:extLst>
          </p:cNvPr>
          <p:cNvSpPr>
            <a:spLocks noGrp="1"/>
          </p:cNvSpPr>
          <p:nvPr>
            <p:ph type="title"/>
          </p:nvPr>
        </p:nvSpPr>
        <p:spPr/>
        <p:txBody>
          <a:bodyPr/>
          <a:lstStyle/>
          <a:p>
            <a:r>
              <a:rPr lang="en-US" dirty="0"/>
              <a:t>Throughput Loss, Limited Buffer, Blocking</a:t>
            </a:r>
          </a:p>
        </p:txBody>
      </p:sp>
      <p:sp>
        <p:nvSpPr>
          <p:cNvPr id="14" name="Line 10">
            <a:extLst>
              <a:ext uri="{FF2B5EF4-FFF2-40B4-BE49-F238E27FC236}">
                <a16:creationId xmlns:a16="http://schemas.microsoft.com/office/drawing/2014/main" id="{66869AC1-7E38-4AB2-BCA5-75A58A0F86FB}"/>
              </a:ext>
            </a:extLst>
          </p:cNvPr>
          <p:cNvSpPr>
            <a:spLocks noChangeShapeType="1"/>
          </p:cNvSpPr>
          <p:nvPr/>
        </p:nvSpPr>
        <p:spPr bwMode="auto">
          <a:xfrm>
            <a:off x="3657600" y="1517838"/>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5" name="Line 10">
            <a:extLst>
              <a:ext uri="{FF2B5EF4-FFF2-40B4-BE49-F238E27FC236}">
                <a16:creationId xmlns:a16="http://schemas.microsoft.com/office/drawing/2014/main" id="{C567DC17-D46E-44B0-AD17-EE8034B36244}"/>
              </a:ext>
            </a:extLst>
          </p:cNvPr>
          <p:cNvSpPr>
            <a:spLocks noChangeShapeType="1"/>
          </p:cNvSpPr>
          <p:nvPr/>
        </p:nvSpPr>
        <p:spPr bwMode="auto">
          <a:xfrm>
            <a:off x="6477000" y="1500054"/>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6" name="Text Box 11">
            <a:extLst>
              <a:ext uri="{FF2B5EF4-FFF2-40B4-BE49-F238E27FC236}">
                <a16:creationId xmlns:a16="http://schemas.microsoft.com/office/drawing/2014/main" id="{C960FF46-231E-49BD-9775-F3CA477BE381}"/>
              </a:ext>
            </a:extLst>
          </p:cNvPr>
          <p:cNvSpPr txBox="1">
            <a:spLocks noChangeArrowheads="1"/>
          </p:cNvSpPr>
          <p:nvPr/>
        </p:nvSpPr>
        <p:spPr bwMode="auto">
          <a:xfrm>
            <a:off x="1895593" y="1884018"/>
            <a:ext cx="16321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Rp=80 /hr</a:t>
            </a:r>
          </a:p>
        </p:txBody>
      </p:sp>
      <p:sp>
        <p:nvSpPr>
          <p:cNvPr id="17" name="Text Box 3">
            <a:extLst>
              <a:ext uri="{FF2B5EF4-FFF2-40B4-BE49-F238E27FC236}">
                <a16:creationId xmlns:a16="http://schemas.microsoft.com/office/drawing/2014/main" id="{5C4482A5-AC54-4B1B-B388-C5581C2439E5}"/>
              </a:ext>
            </a:extLst>
          </p:cNvPr>
          <p:cNvSpPr txBox="1">
            <a:spLocks noChangeArrowheads="1"/>
          </p:cNvSpPr>
          <p:nvPr/>
        </p:nvSpPr>
        <p:spPr bwMode="auto">
          <a:xfrm>
            <a:off x="4876800" y="1287005"/>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Station-2</a:t>
            </a:r>
          </a:p>
        </p:txBody>
      </p:sp>
      <p:sp>
        <p:nvSpPr>
          <p:cNvPr id="18" name="Text Box 3">
            <a:extLst>
              <a:ext uri="{FF2B5EF4-FFF2-40B4-BE49-F238E27FC236}">
                <a16:creationId xmlns:a16="http://schemas.microsoft.com/office/drawing/2014/main" id="{8631D43F-BA88-4524-95C9-C602A283B14C}"/>
              </a:ext>
            </a:extLst>
          </p:cNvPr>
          <p:cNvSpPr txBox="1">
            <a:spLocks noChangeArrowheads="1"/>
          </p:cNvSpPr>
          <p:nvPr/>
        </p:nvSpPr>
        <p:spPr bwMode="auto">
          <a:xfrm>
            <a:off x="7730661" y="1269221"/>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Station-3</a:t>
            </a:r>
          </a:p>
        </p:txBody>
      </p:sp>
      <p:sp>
        <p:nvSpPr>
          <p:cNvPr id="19" name="Text Box 11">
            <a:extLst>
              <a:ext uri="{FF2B5EF4-FFF2-40B4-BE49-F238E27FC236}">
                <a16:creationId xmlns:a16="http://schemas.microsoft.com/office/drawing/2014/main" id="{ADB242A2-9FE9-4FC9-909D-C548A06C14A0}"/>
              </a:ext>
            </a:extLst>
          </p:cNvPr>
          <p:cNvSpPr txBox="1">
            <a:spLocks noChangeArrowheads="1"/>
          </p:cNvSpPr>
          <p:nvPr/>
        </p:nvSpPr>
        <p:spPr bwMode="auto">
          <a:xfrm>
            <a:off x="4414846" y="1784674"/>
            <a:ext cx="24657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a:solidFill>
                  <a:srgbClr val="144421"/>
                </a:solidFill>
                <a:latin typeface="Book Antiqua" pitchFamily="18" charset="0"/>
              </a:rPr>
              <a:t>Rp=100 /hr</a:t>
            </a:r>
          </a:p>
          <a:p>
            <a:pPr algn="ctr"/>
            <a:r>
              <a:rPr lang="en-US" sz="2400" dirty="0">
                <a:solidFill>
                  <a:srgbClr val="144421"/>
                </a:solidFill>
                <a:latin typeface="Book Antiqua" pitchFamily="18" charset="0"/>
              </a:rPr>
              <a:t>Every 4 hours </a:t>
            </a:r>
          </a:p>
          <a:p>
            <a:pPr algn="ctr"/>
            <a:r>
              <a:rPr lang="en-US" sz="2400" dirty="0">
                <a:solidFill>
                  <a:srgbClr val="144421"/>
                </a:solidFill>
                <a:latin typeface="Book Antiqua" pitchFamily="18" charset="0"/>
              </a:rPr>
              <a:t>30 mins cleaning</a:t>
            </a:r>
          </a:p>
        </p:txBody>
      </p:sp>
      <p:sp>
        <p:nvSpPr>
          <p:cNvPr id="20" name="Text Box 11">
            <a:extLst>
              <a:ext uri="{FF2B5EF4-FFF2-40B4-BE49-F238E27FC236}">
                <a16:creationId xmlns:a16="http://schemas.microsoft.com/office/drawing/2014/main" id="{0816B79D-20B0-4417-9C9A-AAFD9352C9F3}"/>
              </a:ext>
            </a:extLst>
          </p:cNvPr>
          <p:cNvSpPr txBox="1">
            <a:spLocks noChangeArrowheads="1"/>
          </p:cNvSpPr>
          <p:nvPr/>
        </p:nvSpPr>
        <p:spPr bwMode="auto">
          <a:xfrm>
            <a:off x="7612840" y="1862070"/>
            <a:ext cx="17860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Rp=120 /hr</a:t>
            </a:r>
          </a:p>
        </p:txBody>
      </p:sp>
      <p:sp>
        <p:nvSpPr>
          <p:cNvPr id="21" name="Rectangle 3">
            <a:extLst>
              <a:ext uri="{FF2B5EF4-FFF2-40B4-BE49-F238E27FC236}">
                <a16:creationId xmlns:a16="http://schemas.microsoft.com/office/drawing/2014/main" id="{E38635CE-0FE3-4675-B69C-F4A0D715EFB0}"/>
              </a:ext>
            </a:extLst>
          </p:cNvPr>
          <p:cNvSpPr txBox="1">
            <a:spLocks noChangeArrowheads="1"/>
          </p:cNvSpPr>
          <p:nvPr/>
        </p:nvSpPr>
        <p:spPr>
          <a:xfrm>
            <a:off x="47625" y="3236287"/>
            <a:ext cx="12192000" cy="57912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No buffer anywhere. Compute the capacity of the process.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Rp2=(4*100)/(4+0.5)= 88.89</a:t>
            </a:r>
          </a:p>
          <a:p>
            <a:pPr marL="0" indent="0">
              <a:lnSpc>
                <a:spcPct val="90000"/>
              </a:lnSpc>
              <a:spcBef>
                <a:spcPts val="0"/>
              </a:spcBef>
              <a:spcAft>
                <a:spcPts val="1200"/>
              </a:spcAft>
              <a:buNone/>
            </a:pPr>
            <a:r>
              <a:rPr lang="en-US" sz="2400" kern="0" dirty="0">
                <a:latin typeface="Book Antiqua" panose="02040602050305030304" pitchFamily="18" charset="0"/>
              </a:rPr>
              <a:t>Is capacity of the process 80 per hour? No buffer anywhere. </a:t>
            </a:r>
          </a:p>
          <a:p>
            <a:pPr marL="0" indent="0">
              <a:lnSpc>
                <a:spcPct val="90000"/>
              </a:lnSpc>
              <a:spcBef>
                <a:spcPts val="0"/>
              </a:spcBef>
              <a:spcAft>
                <a:spcPts val="1200"/>
              </a:spcAft>
              <a:buNone/>
            </a:pPr>
            <a:r>
              <a:rPr lang="en-US" sz="2400" kern="0" dirty="0">
                <a:latin typeface="Book Antiqua" panose="02040602050305030304" pitchFamily="18" charset="0"/>
              </a:rPr>
              <a:t>For 30 minutes cleaning of Station-2, Station-1 has no place to put the output.</a:t>
            </a:r>
          </a:p>
          <a:p>
            <a:pPr marL="0" indent="0">
              <a:lnSpc>
                <a:spcPct val="90000"/>
              </a:lnSpc>
              <a:spcBef>
                <a:spcPts val="0"/>
              </a:spcBef>
              <a:spcAft>
                <a:spcPts val="1200"/>
              </a:spcAft>
              <a:buNone/>
            </a:pPr>
            <a:r>
              <a:rPr lang="en-US" sz="2400" kern="0" dirty="0">
                <a:latin typeface="Book Antiqua" panose="02040602050305030304" pitchFamily="18" charset="0"/>
              </a:rPr>
              <a:t>It is blocked for 0.5 hours.</a:t>
            </a:r>
          </a:p>
          <a:p>
            <a:pPr marL="0" indent="0">
              <a:lnSpc>
                <a:spcPct val="90000"/>
              </a:lnSpc>
              <a:spcBef>
                <a:spcPts val="0"/>
              </a:spcBef>
              <a:spcAft>
                <a:spcPts val="1200"/>
              </a:spcAft>
              <a:buNone/>
            </a:pPr>
            <a:r>
              <a:rPr lang="en-US" sz="2400" kern="0" dirty="0">
                <a:latin typeface="Book Antiqua" panose="02040602050305030304" pitchFamily="18" charset="0"/>
              </a:rPr>
              <a:t>Rp2=(4*80)/(4+0.5)= 71.1</a:t>
            </a:r>
          </a:p>
          <a:p>
            <a:pPr marL="0" indent="0">
              <a:lnSpc>
                <a:spcPct val="90000"/>
              </a:lnSpc>
              <a:spcBef>
                <a:spcPts val="0"/>
              </a:spcBef>
              <a:spcAft>
                <a:spcPts val="1200"/>
              </a:spcAft>
              <a:buNone/>
            </a:pPr>
            <a:r>
              <a:rPr lang="en-US" sz="2400" kern="0" dirty="0">
                <a:latin typeface="Book Antiqua" panose="02040602050305030304" pitchFamily="18" charset="0"/>
              </a:rPr>
              <a:t>Place a buffer for 40 product between Station-1 and Station-2. </a:t>
            </a: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045570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dissolv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dissolv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dissolve">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dissolve">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dissolve">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dissolve">
                                      <p:cBhvr>
                                        <p:cTn id="32" dur="500"/>
                                        <p:tgtEl>
                                          <p:spTgt spid="2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xEl>
                                              <p:pRg st="6" end="6"/>
                                            </p:txEl>
                                          </p:spTgt>
                                        </p:tgtEl>
                                        <p:attrNameLst>
                                          <p:attrName>style.visibility</p:attrName>
                                        </p:attrNameLst>
                                      </p:cBhvr>
                                      <p:to>
                                        <p:strVal val="visible"/>
                                      </p:to>
                                    </p:set>
                                    <p:animEffect transition="in" filter="dissolve">
                                      <p:cBhvr>
                                        <p:cTn id="37" dur="500"/>
                                        <p:tgtEl>
                                          <p:spTgt spid="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013414" y="1323009"/>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Station-1</a:t>
            </a:r>
          </a:p>
        </p:txBody>
      </p:sp>
      <p:sp>
        <p:nvSpPr>
          <p:cNvPr id="13322" name="Line 10"/>
          <p:cNvSpPr>
            <a:spLocks noChangeShapeType="1"/>
          </p:cNvSpPr>
          <p:nvPr/>
        </p:nvSpPr>
        <p:spPr bwMode="auto">
          <a:xfrm>
            <a:off x="762000" y="1553842"/>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3" name="Title 2">
            <a:extLst>
              <a:ext uri="{FF2B5EF4-FFF2-40B4-BE49-F238E27FC236}">
                <a16:creationId xmlns:a16="http://schemas.microsoft.com/office/drawing/2014/main" id="{16BF30FC-8658-4B41-A7FC-5DE2B9569DA8}"/>
              </a:ext>
            </a:extLst>
          </p:cNvPr>
          <p:cNvSpPr>
            <a:spLocks noGrp="1"/>
          </p:cNvSpPr>
          <p:nvPr>
            <p:ph type="title"/>
          </p:nvPr>
        </p:nvSpPr>
        <p:spPr/>
        <p:txBody>
          <a:bodyPr/>
          <a:lstStyle/>
          <a:p>
            <a:r>
              <a:rPr lang="en-US" dirty="0"/>
              <a:t>Throughput Loss, Limited Buffer, Starvation</a:t>
            </a:r>
          </a:p>
        </p:txBody>
      </p:sp>
      <p:sp>
        <p:nvSpPr>
          <p:cNvPr id="14" name="Line 10">
            <a:extLst>
              <a:ext uri="{FF2B5EF4-FFF2-40B4-BE49-F238E27FC236}">
                <a16:creationId xmlns:a16="http://schemas.microsoft.com/office/drawing/2014/main" id="{66869AC1-7E38-4AB2-BCA5-75A58A0F86FB}"/>
              </a:ext>
            </a:extLst>
          </p:cNvPr>
          <p:cNvSpPr>
            <a:spLocks noChangeShapeType="1"/>
          </p:cNvSpPr>
          <p:nvPr/>
        </p:nvSpPr>
        <p:spPr bwMode="auto">
          <a:xfrm>
            <a:off x="3657600" y="1517838"/>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5" name="Line 10">
            <a:extLst>
              <a:ext uri="{FF2B5EF4-FFF2-40B4-BE49-F238E27FC236}">
                <a16:creationId xmlns:a16="http://schemas.microsoft.com/office/drawing/2014/main" id="{C567DC17-D46E-44B0-AD17-EE8034B36244}"/>
              </a:ext>
            </a:extLst>
          </p:cNvPr>
          <p:cNvSpPr>
            <a:spLocks noChangeShapeType="1"/>
          </p:cNvSpPr>
          <p:nvPr/>
        </p:nvSpPr>
        <p:spPr bwMode="auto">
          <a:xfrm>
            <a:off x="6477000" y="1500054"/>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6" name="Text Box 11">
            <a:extLst>
              <a:ext uri="{FF2B5EF4-FFF2-40B4-BE49-F238E27FC236}">
                <a16:creationId xmlns:a16="http://schemas.microsoft.com/office/drawing/2014/main" id="{C960FF46-231E-49BD-9775-F3CA477BE381}"/>
              </a:ext>
            </a:extLst>
          </p:cNvPr>
          <p:cNvSpPr txBox="1">
            <a:spLocks noChangeArrowheads="1"/>
          </p:cNvSpPr>
          <p:nvPr/>
        </p:nvSpPr>
        <p:spPr bwMode="auto">
          <a:xfrm>
            <a:off x="1895593" y="1884018"/>
            <a:ext cx="17860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Rp=120 /hr</a:t>
            </a:r>
          </a:p>
        </p:txBody>
      </p:sp>
      <p:sp>
        <p:nvSpPr>
          <p:cNvPr id="17" name="Text Box 3">
            <a:extLst>
              <a:ext uri="{FF2B5EF4-FFF2-40B4-BE49-F238E27FC236}">
                <a16:creationId xmlns:a16="http://schemas.microsoft.com/office/drawing/2014/main" id="{5C4482A5-AC54-4B1B-B388-C5581C2439E5}"/>
              </a:ext>
            </a:extLst>
          </p:cNvPr>
          <p:cNvSpPr txBox="1">
            <a:spLocks noChangeArrowheads="1"/>
          </p:cNvSpPr>
          <p:nvPr/>
        </p:nvSpPr>
        <p:spPr bwMode="auto">
          <a:xfrm>
            <a:off x="4876800" y="1287005"/>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Station-2</a:t>
            </a:r>
          </a:p>
        </p:txBody>
      </p:sp>
      <p:sp>
        <p:nvSpPr>
          <p:cNvPr id="18" name="Text Box 3">
            <a:extLst>
              <a:ext uri="{FF2B5EF4-FFF2-40B4-BE49-F238E27FC236}">
                <a16:creationId xmlns:a16="http://schemas.microsoft.com/office/drawing/2014/main" id="{8631D43F-BA88-4524-95C9-C602A283B14C}"/>
              </a:ext>
            </a:extLst>
          </p:cNvPr>
          <p:cNvSpPr txBox="1">
            <a:spLocks noChangeArrowheads="1"/>
          </p:cNvSpPr>
          <p:nvPr/>
        </p:nvSpPr>
        <p:spPr bwMode="auto">
          <a:xfrm>
            <a:off x="7730661" y="1269221"/>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Station-3</a:t>
            </a:r>
          </a:p>
        </p:txBody>
      </p:sp>
      <p:sp>
        <p:nvSpPr>
          <p:cNvPr id="19" name="Text Box 11">
            <a:extLst>
              <a:ext uri="{FF2B5EF4-FFF2-40B4-BE49-F238E27FC236}">
                <a16:creationId xmlns:a16="http://schemas.microsoft.com/office/drawing/2014/main" id="{ADB242A2-9FE9-4FC9-909D-C548A06C14A0}"/>
              </a:ext>
            </a:extLst>
          </p:cNvPr>
          <p:cNvSpPr txBox="1">
            <a:spLocks noChangeArrowheads="1"/>
          </p:cNvSpPr>
          <p:nvPr/>
        </p:nvSpPr>
        <p:spPr bwMode="auto">
          <a:xfrm>
            <a:off x="4414846" y="1784674"/>
            <a:ext cx="24657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a:solidFill>
                  <a:srgbClr val="144421"/>
                </a:solidFill>
                <a:latin typeface="Book Antiqua" pitchFamily="18" charset="0"/>
              </a:rPr>
              <a:t>Rp=100 /hr</a:t>
            </a:r>
          </a:p>
          <a:p>
            <a:pPr algn="ctr"/>
            <a:r>
              <a:rPr lang="en-US" sz="2400" dirty="0">
                <a:solidFill>
                  <a:srgbClr val="144421"/>
                </a:solidFill>
                <a:latin typeface="Book Antiqua" pitchFamily="18" charset="0"/>
              </a:rPr>
              <a:t>Every 4 hours </a:t>
            </a:r>
          </a:p>
          <a:p>
            <a:pPr algn="ctr"/>
            <a:r>
              <a:rPr lang="en-US" sz="2400" dirty="0">
                <a:solidFill>
                  <a:srgbClr val="144421"/>
                </a:solidFill>
                <a:latin typeface="Book Antiqua" pitchFamily="18" charset="0"/>
              </a:rPr>
              <a:t>30 mins cleaning</a:t>
            </a:r>
          </a:p>
        </p:txBody>
      </p:sp>
      <p:sp>
        <p:nvSpPr>
          <p:cNvPr id="20" name="Text Box 11">
            <a:extLst>
              <a:ext uri="{FF2B5EF4-FFF2-40B4-BE49-F238E27FC236}">
                <a16:creationId xmlns:a16="http://schemas.microsoft.com/office/drawing/2014/main" id="{0816B79D-20B0-4417-9C9A-AAFD9352C9F3}"/>
              </a:ext>
            </a:extLst>
          </p:cNvPr>
          <p:cNvSpPr txBox="1">
            <a:spLocks noChangeArrowheads="1"/>
          </p:cNvSpPr>
          <p:nvPr/>
        </p:nvSpPr>
        <p:spPr bwMode="auto">
          <a:xfrm>
            <a:off x="7612840" y="1862070"/>
            <a:ext cx="16321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Rp=80 /hr</a:t>
            </a:r>
          </a:p>
        </p:txBody>
      </p:sp>
      <p:sp>
        <p:nvSpPr>
          <p:cNvPr id="21" name="Rectangle 3">
            <a:extLst>
              <a:ext uri="{FF2B5EF4-FFF2-40B4-BE49-F238E27FC236}">
                <a16:creationId xmlns:a16="http://schemas.microsoft.com/office/drawing/2014/main" id="{E38635CE-0FE3-4675-B69C-F4A0D715EFB0}"/>
              </a:ext>
            </a:extLst>
          </p:cNvPr>
          <p:cNvSpPr txBox="1">
            <a:spLocks noChangeArrowheads="1"/>
          </p:cNvSpPr>
          <p:nvPr/>
        </p:nvSpPr>
        <p:spPr>
          <a:xfrm>
            <a:off x="47625" y="3236287"/>
            <a:ext cx="12192000" cy="57912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No buffer anywhere. Compute the capacity of the process.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Rp2=(4*100)/(4+0.5)= 88.89</a:t>
            </a:r>
          </a:p>
          <a:p>
            <a:pPr marL="0" indent="0">
              <a:lnSpc>
                <a:spcPct val="90000"/>
              </a:lnSpc>
              <a:spcBef>
                <a:spcPts val="0"/>
              </a:spcBef>
              <a:spcAft>
                <a:spcPts val="1200"/>
              </a:spcAft>
              <a:buNone/>
            </a:pPr>
            <a:r>
              <a:rPr lang="en-US" sz="2400" kern="0" dirty="0">
                <a:latin typeface="Book Antiqua" panose="02040602050305030304" pitchFamily="18" charset="0"/>
              </a:rPr>
              <a:t>Is capacity of the process 80 per hour? No buffer anywhere. </a:t>
            </a:r>
          </a:p>
          <a:p>
            <a:pPr marL="0" indent="0">
              <a:lnSpc>
                <a:spcPct val="90000"/>
              </a:lnSpc>
              <a:spcBef>
                <a:spcPts val="0"/>
              </a:spcBef>
              <a:spcAft>
                <a:spcPts val="1200"/>
              </a:spcAft>
              <a:buNone/>
            </a:pPr>
            <a:r>
              <a:rPr lang="en-US" sz="2400" kern="0" dirty="0">
                <a:latin typeface="Book Antiqua" panose="02040602050305030304" pitchFamily="18" charset="0"/>
              </a:rPr>
              <a:t>For 30 minutes cleaning of Station-2, Station-3 has no product to work on. Starvation</a:t>
            </a:r>
          </a:p>
          <a:p>
            <a:pPr marL="0" indent="0">
              <a:lnSpc>
                <a:spcPct val="90000"/>
              </a:lnSpc>
              <a:spcBef>
                <a:spcPts val="0"/>
              </a:spcBef>
              <a:spcAft>
                <a:spcPts val="1200"/>
              </a:spcAft>
              <a:buNone/>
            </a:pPr>
            <a:r>
              <a:rPr lang="en-US" sz="2400" kern="0" dirty="0">
                <a:latin typeface="Book Antiqua" panose="02040602050305030304" pitchFamily="18" charset="0"/>
              </a:rPr>
              <a:t>Rp2=(4*80)/(4+0.5)= 71.1</a:t>
            </a:r>
          </a:p>
          <a:p>
            <a:pPr marL="0" indent="0">
              <a:lnSpc>
                <a:spcPct val="90000"/>
              </a:lnSpc>
              <a:spcBef>
                <a:spcPts val="0"/>
              </a:spcBef>
              <a:spcAft>
                <a:spcPts val="1200"/>
              </a:spcAft>
              <a:buNone/>
            </a:pPr>
            <a:r>
              <a:rPr lang="en-US" sz="2400" kern="0" dirty="0">
                <a:latin typeface="Book Antiqua" panose="02040602050305030304" pitchFamily="18" charset="0"/>
              </a:rPr>
              <a:t>Place a buffer for 40 product between Station-2 and Station-3. </a:t>
            </a: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963869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dissolv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dissolv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dissolve">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dissolve">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dissolve">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dissolve">
                                      <p:cBhvr>
                                        <p:cTn id="32" dur="500"/>
                                        <p:tgtEl>
                                          <p:spTgt spid="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9049"/>
            <a:ext cx="12192000" cy="774156"/>
          </a:xfrm>
        </p:spPr>
        <p:txBody>
          <a:bodyPr/>
          <a:lstStyle/>
          <a:p>
            <a:pPr eaLnBrk="1" hangingPunct="1"/>
            <a:r>
              <a:rPr lang="en-US" sz="4000" dirty="0"/>
              <a:t>K4. New Process: Intermediate Probabilities </a:t>
            </a:r>
          </a:p>
        </p:txBody>
      </p:sp>
      <p:sp>
        <p:nvSpPr>
          <p:cNvPr id="13315" name="Text Box 3"/>
          <p:cNvSpPr txBox="1">
            <a:spLocks noChangeArrowheads="1"/>
          </p:cNvSpPr>
          <p:nvPr/>
        </p:nvSpPr>
        <p:spPr bwMode="auto">
          <a:xfrm>
            <a:off x="3117832" y="3548375"/>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Station-1</a:t>
            </a:r>
          </a:p>
          <a:p>
            <a:endParaRPr lang="en-US" dirty="0">
              <a:solidFill>
                <a:srgbClr val="144421"/>
              </a:solidFill>
              <a:latin typeface="Book Antiqua" pitchFamily="18" charset="0"/>
            </a:endParaRPr>
          </a:p>
        </p:txBody>
      </p:sp>
      <p:sp>
        <p:nvSpPr>
          <p:cNvPr id="13322" name="Line 10"/>
          <p:cNvSpPr>
            <a:spLocks noChangeShapeType="1"/>
          </p:cNvSpPr>
          <p:nvPr/>
        </p:nvSpPr>
        <p:spPr bwMode="auto">
          <a:xfrm>
            <a:off x="1990040" y="3681028"/>
            <a:ext cx="1046526" cy="0"/>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13328" name="Text Box 16"/>
          <p:cNvSpPr txBox="1">
            <a:spLocks noChangeArrowheads="1"/>
          </p:cNvSpPr>
          <p:nvPr/>
        </p:nvSpPr>
        <p:spPr bwMode="auto">
          <a:xfrm>
            <a:off x="2176290" y="3363709"/>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31" name="Line 10">
            <a:extLst>
              <a:ext uri="{FF2B5EF4-FFF2-40B4-BE49-F238E27FC236}">
                <a16:creationId xmlns:a16="http://schemas.microsoft.com/office/drawing/2014/main" id="{37F04C45-05BD-42FF-8E2A-71BB51D885C6}"/>
              </a:ext>
            </a:extLst>
          </p:cNvPr>
          <p:cNvSpPr>
            <a:spLocks noChangeShapeType="1"/>
          </p:cNvSpPr>
          <p:nvPr/>
        </p:nvSpPr>
        <p:spPr bwMode="auto">
          <a:xfrm>
            <a:off x="1990040" y="4031043"/>
            <a:ext cx="1046526" cy="13240"/>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32" name="Text Box 16">
            <a:extLst>
              <a:ext uri="{FF2B5EF4-FFF2-40B4-BE49-F238E27FC236}">
                <a16:creationId xmlns:a16="http://schemas.microsoft.com/office/drawing/2014/main" id="{5547C2F7-8A51-473F-829E-ECEFB2D97EDE}"/>
              </a:ext>
            </a:extLst>
          </p:cNvPr>
          <p:cNvSpPr txBox="1">
            <a:spLocks noChangeArrowheads="1"/>
          </p:cNvSpPr>
          <p:nvPr/>
        </p:nvSpPr>
        <p:spPr bwMode="auto">
          <a:xfrm>
            <a:off x="2204051" y="3722099"/>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
        <p:nvSpPr>
          <p:cNvPr id="33" name="Line 10">
            <a:extLst>
              <a:ext uri="{FF2B5EF4-FFF2-40B4-BE49-F238E27FC236}">
                <a16:creationId xmlns:a16="http://schemas.microsoft.com/office/drawing/2014/main" id="{28EE555B-093E-416E-A0FD-9B77A4008DFE}"/>
              </a:ext>
            </a:extLst>
          </p:cNvPr>
          <p:cNvSpPr>
            <a:spLocks noChangeShapeType="1"/>
          </p:cNvSpPr>
          <p:nvPr/>
        </p:nvSpPr>
        <p:spPr bwMode="auto">
          <a:xfrm>
            <a:off x="1990040" y="4387135"/>
            <a:ext cx="1046526" cy="2298"/>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34" name="Text Box 16">
            <a:extLst>
              <a:ext uri="{FF2B5EF4-FFF2-40B4-BE49-F238E27FC236}">
                <a16:creationId xmlns:a16="http://schemas.microsoft.com/office/drawing/2014/main" id="{C92B266E-947A-4381-9921-697D2954B035}"/>
              </a:ext>
            </a:extLst>
          </p:cNvPr>
          <p:cNvSpPr txBox="1">
            <a:spLocks noChangeArrowheads="1"/>
          </p:cNvSpPr>
          <p:nvPr/>
        </p:nvSpPr>
        <p:spPr bwMode="auto">
          <a:xfrm>
            <a:off x="2209599" y="4070350"/>
            <a:ext cx="325730" cy="369332"/>
          </a:xfrm>
          <a:prstGeom prst="rect">
            <a:avLst/>
          </a:prstGeom>
          <a:noFill/>
          <a:ln w="9525" algn="ctr">
            <a:noFill/>
            <a:miter lim="800000"/>
            <a:headEnd/>
            <a:tailEnd/>
          </a:ln>
        </p:spPr>
        <p:txBody>
          <a:bodyPr wrap="none">
            <a:spAutoFit/>
          </a:bodyPr>
          <a:lstStyle/>
          <a:p>
            <a:r>
              <a:rPr lang="en-US" dirty="0">
                <a:solidFill>
                  <a:srgbClr val="00B050"/>
                </a:solidFill>
                <a:latin typeface="Book Antiqua" pitchFamily="18" charset="0"/>
              </a:rPr>
              <a:t>B</a:t>
            </a:r>
          </a:p>
        </p:txBody>
      </p:sp>
      <p:sp>
        <p:nvSpPr>
          <p:cNvPr id="42" name="Text Box 3">
            <a:extLst>
              <a:ext uri="{FF2B5EF4-FFF2-40B4-BE49-F238E27FC236}">
                <a16:creationId xmlns:a16="http://schemas.microsoft.com/office/drawing/2014/main" id="{392F0BEB-A1FF-4624-827E-397815260EDF}"/>
              </a:ext>
            </a:extLst>
          </p:cNvPr>
          <p:cNvSpPr txBox="1">
            <a:spLocks noChangeArrowheads="1"/>
          </p:cNvSpPr>
          <p:nvPr/>
        </p:nvSpPr>
        <p:spPr bwMode="auto">
          <a:xfrm>
            <a:off x="5572944" y="2671919"/>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Station-2</a:t>
            </a:r>
          </a:p>
          <a:p>
            <a:endParaRPr lang="en-US" dirty="0">
              <a:solidFill>
                <a:srgbClr val="144421"/>
              </a:solidFill>
              <a:latin typeface="Book Antiqua" pitchFamily="18" charset="0"/>
            </a:endParaRPr>
          </a:p>
        </p:txBody>
      </p:sp>
      <p:sp>
        <p:nvSpPr>
          <p:cNvPr id="43" name="Line 10">
            <a:extLst>
              <a:ext uri="{FF2B5EF4-FFF2-40B4-BE49-F238E27FC236}">
                <a16:creationId xmlns:a16="http://schemas.microsoft.com/office/drawing/2014/main" id="{79FCBEAE-6C49-4200-AF89-C40EFA66B438}"/>
              </a:ext>
            </a:extLst>
          </p:cNvPr>
          <p:cNvSpPr>
            <a:spLocks noChangeShapeType="1"/>
          </p:cNvSpPr>
          <p:nvPr/>
        </p:nvSpPr>
        <p:spPr bwMode="auto">
          <a:xfrm flipV="1">
            <a:off x="4294076" y="3032955"/>
            <a:ext cx="1158926" cy="689144"/>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44" name="Text Box 16">
            <a:extLst>
              <a:ext uri="{FF2B5EF4-FFF2-40B4-BE49-F238E27FC236}">
                <a16:creationId xmlns:a16="http://schemas.microsoft.com/office/drawing/2014/main" id="{BE2905DF-56B8-43B7-AA43-C7B42639B3DD}"/>
              </a:ext>
            </a:extLst>
          </p:cNvPr>
          <p:cNvSpPr txBox="1">
            <a:spLocks noChangeArrowheads="1"/>
          </p:cNvSpPr>
          <p:nvPr/>
        </p:nvSpPr>
        <p:spPr bwMode="auto">
          <a:xfrm>
            <a:off x="4755754" y="2950012"/>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45" name="Line 10">
            <a:extLst>
              <a:ext uri="{FF2B5EF4-FFF2-40B4-BE49-F238E27FC236}">
                <a16:creationId xmlns:a16="http://schemas.microsoft.com/office/drawing/2014/main" id="{1260BA8D-2FF0-4E87-976F-097292D08B9A}"/>
              </a:ext>
            </a:extLst>
          </p:cNvPr>
          <p:cNvSpPr>
            <a:spLocks noChangeShapeType="1"/>
          </p:cNvSpPr>
          <p:nvPr/>
        </p:nvSpPr>
        <p:spPr bwMode="auto">
          <a:xfrm flipV="1">
            <a:off x="4294077" y="3360371"/>
            <a:ext cx="1213841" cy="717557"/>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46" name="Text Box 16">
            <a:extLst>
              <a:ext uri="{FF2B5EF4-FFF2-40B4-BE49-F238E27FC236}">
                <a16:creationId xmlns:a16="http://schemas.microsoft.com/office/drawing/2014/main" id="{617C3F51-ACD0-4552-AC19-7FC6CEDA633C}"/>
              </a:ext>
            </a:extLst>
          </p:cNvPr>
          <p:cNvSpPr txBox="1">
            <a:spLocks noChangeArrowheads="1"/>
          </p:cNvSpPr>
          <p:nvPr/>
        </p:nvSpPr>
        <p:spPr bwMode="auto">
          <a:xfrm>
            <a:off x="4600495" y="3444280"/>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
        <p:nvSpPr>
          <p:cNvPr id="47" name="Line 10">
            <a:extLst>
              <a:ext uri="{FF2B5EF4-FFF2-40B4-BE49-F238E27FC236}">
                <a16:creationId xmlns:a16="http://schemas.microsoft.com/office/drawing/2014/main" id="{4AECA193-317E-4064-99FD-3CE8561683C7}"/>
              </a:ext>
            </a:extLst>
          </p:cNvPr>
          <p:cNvSpPr>
            <a:spLocks noChangeShapeType="1"/>
          </p:cNvSpPr>
          <p:nvPr/>
        </p:nvSpPr>
        <p:spPr bwMode="auto">
          <a:xfrm flipV="1">
            <a:off x="4267421" y="4248821"/>
            <a:ext cx="3488511" cy="44835"/>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49" name="Text Box 3">
            <a:extLst>
              <a:ext uri="{FF2B5EF4-FFF2-40B4-BE49-F238E27FC236}">
                <a16:creationId xmlns:a16="http://schemas.microsoft.com/office/drawing/2014/main" id="{982C800C-A7BA-4D58-8F83-AA1FBDA00CB9}"/>
              </a:ext>
            </a:extLst>
          </p:cNvPr>
          <p:cNvSpPr txBox="1">
            <a:spLocks noChangeArrowheads="1"/>
          </p:cNvSpPr>
          <p:nvPr/>
        </p:nvSpPr>
        <p:spPr bwMode="auto">
          <a:xfrm>
            <a:off x="7811954" y="3538081"/>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Station-3</a:t>
            </a:r>
          </a:p>
          <a:p>
            <a:endParaRPr lang="en-US" dirty="0">
              <a:solidFill>
                <a:srgbClr val="144421"/>
              </a:solidFill>
              <a:latin typeface="Book Antiqua" pitchFamily="18" charset="0"/>
            </a:endParaRPr>
          </a:p>
        </p:txBody>
      </p:sp>
      <p:sp>
        <p:nvSpPr>
          <p:cNvPr id="55" name="Text Box 16">
            <a:extLst>
              <a:ext uri="{FF2B5EF4-FFF2-40B4-BE49-F238E27FC236}">
                <a16:creationId xmlns:a16="http://schemas.microsoft.com/office/drawing/2014/main" id="{5BFA1E1E-3EB8-4BE4-AA3B-65E389E94907}"/>
              </a:ext>
            </a:extLst>
          </p:cNvPr>
          <p:cNvSpPr txBox="1">
            <a:spLocks noChangeArrowheads="1"/>
          </p:cNvSpPr>
          <p:nvPr/>
        </p:nvSpPr>
        <p:spPr bwMode="auto">
          <a:xfrm>
            <a:off x="5829927" y="3924330"/>
            <a:ext cx="348172" cy="369332"/>
          </a:xfrm>
          <a:prstGeom prst="rect">
            <a:avLst/>
          </a:prstGeom>
          <a:noFill/>
          <a:ln w="9525" algn="ctr">
            <a:noFill/>
            <a:miter lim="800000"/>
            <a:headEnd/>
            <a:tailEnd/>
          </a:ln>
        </p:spPr>
        <p:txBody>
          <a:bodyPr wrap="square">
            <a:spAutoFit/>
          </a:bodyPr>
          <a:lstStyle/>
          <a:p>
            <a:r>
              <a:rPr lang="en-US" dirty="0">
                <a:solidFill>
                  <a:srgbClr val="00B050"/>
                </a:solidFill>
                <a:latin typeface="Book Antiqua" pitchFamily="18" charset="0"/>
              </a:rPr>
              <a:t>B</a:t>
            </a:r>
          </a:p>
        </p:txBody>
      </p:sp>
      <p:sp>
        <p:nvSpPr>
          <p:cNvPr id="58" name="Line 10">
            <a:extLst>
              <a:ext uri="{FF2B5EF4-FFF2-40B4-BE49-F238E27FC236}">
                <a16:creationId xmlns:a16="http://schemas.microsoft.com/office/drawing/2014/main" id="{5C21CDDA-5FC5-4551-A3E9-60C0136047B0}"/>
              </a:ext>
            </a:extLst>
          </p:cNvPr>
          <p:cNvSpPr>
            <a:spLocks noChangeShapeType="1"/>
          </p:cNvSpPr>
          <p:nvPr/>
        </p:nvSpPr>
        <p:spPr bwMode="auto">
          <a:xfrm>
            <a:off x="6718782" y="3285946"/>
            <a:ext cx="1037150" cy="617988"/>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59" name="Line 10">
            <a:extLst>
              <a:ext uri="{FF2B5EF4-FFF2-40B4-BE49-F238E27FC236}">
                <a16:creationId xmlns:a16="http://schemas.microsoft.com/office/drawing/2014/main" id="{2F7B8819-F7F0-49CC-A225-0ED2E1EABAAC}"/>
              </a:ext>
            </a:extLst>
          </p:cNvPr>
          <p:cNvSpPr>
            <a:spLocks noChangeShapeType="1"/>
          </p:cNvSpPr>
          <p:nvPr/>
        </p:nvSpPr>
        <p:spPr bwMode="auto">
          <a:xfrm>
            <a:off x="6718782" y="2983866"/>
            <a:ext cx="3301654" cy="0"/>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60" name="Text Box 16">
            <a:extLst>
              <a:ext uri="{FF2B5EF4-FFF2-40B4-BE49-F238E27FC236}">
                <a16:creationId xmlns:a16="http://schemas.microsoft.com/office/drawing/2014/main" id="{0EB176D7-76F9-4B2D-9C9D-839BB00BC0AE}"/>
              </a:ext>
            </a:extLst>
          </p:cNvPr>
          <p:cNvSpPr txBox="1">
            <a:spLocks noChangeArrowheads="1"/>
          </p:cNvSpPr>
          <p:nvPr/>
        </p:nvSpPr>
        <p:spPr bwMode="auto">
          <a:xfrm>
            <a:off x="7047544" y="2666547"/>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65" name="Text Box 16">
            <a:extLst>
              <a:ext uri="{FF2B5EF4-FFF2-40B4-BE49-F238E27FC236}">
                <a16:creationId xmlns:a16="http://schemas.microsoft.com/office/drawing/2014/main" id="{CAC4C2AF-4249-49B0-B296-A4A7B0F054E5}"/>
              </a:ext>
            </a:extLst>
          </p:cNvPr>
          <p:cNvSpPr txBox="1">
            <a:spLocks noChangeArrowheads="1"/>
          </p:cNvSpPr>
          <p:nvPr/>
        </p:nvSpPr>
        <p:spPr bwMode="auto">
          <a:xfrm>
            <a:off x="7215897" y="3337958"/>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
        <p:nvSpPr>
          <p:cNvPr id="66" name="Line 10">
            <a:extLst>
              <a:ext uri="{FF2B5EF4-FFF2-40B4-BE49-F238E27FC236}">
                <a16:creationId xmlns:a16="http://schemas.microsoft.com/office/drawing/2014/main" id="{D46D91ED-A230-4933-82C9-BE0C406FF1EA}"/>
              </a:ext>
            </a:extLst>
          </p:cNvPr>
          <p:cNvSpPr>
            <a:spLocks noChangeShapeType="1"/>
          </p:cNvSpPr>
          <p:nvPr/>
        </p:nvSpPr>
        <p:spPr bwMode="auto">
          <a:xfrm>
            <a:off x="8976320" y="3903342"/>
            <a:ext cx="1093570" cy="0"/>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67" name="Line 10">
            <a:extLst>
              <a:ext uri="{FF2B5EF4-FFF2-40B4-BE49-F238E27FC236}">
                <a16:creationId xmlns:a16="http://schemas.microsoft.com/office/drawing/2014/main" id="{D0CF6E4C-B649-4F8A-830C-EFBD9448FBC8}"/>
              </a:ext>
            </a:extLst>
          </p:cNvPr>
          <p:cNvSpPr>
            <a:spLocks noChangeShapeType="1"/>
          </p:cNvSpPr>
          <p:nvPr/>
        </p:nvSpPr>
        <p:spPr bwMode="auto">
          <a:xfrm flipV="1">
            <a:off x="9006119" y="4248919"/>
            <a:ext cx="1063770" cy="864"/>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68" name="Text Box 16">
            <a:extLst>
              <a:ext uri="{FF2B5EF4-FFF2-40B4-BE49-F238E27FC236}">
                <a16:creationId xmlns:a16="http://schemas.microsoft.com/office/drawing/2014/main" id="{F2036906-0419-4254-B090-709E5DB5BDB3}"/>
              </a:ext>
            </a:extLst>
          </p:cNvPr>
          <p:cNvSpPr txBox="1">
            <a:spLocks noChangeArrowheads="1"/>
          </p:cNvSpPr>
          <p:nvPr/>
        </p:nvSpPr>
        <p:spPr bwMode="auto">
          <a:xfrm>
            <a:off x="9242923" y="3924950"/>
            <a:ext cx="325730" cy="369332"/>
          </a:xfrm>
          <a:prstGeom prst="rect">
            <a:avLst/>
          </a:prstGeom>
          <a:noFill/>
          <a:ln w="9525" algn="ctr">
            <a:noFill/>
            <a:miter lim="800000"/>
            <a:headEnd/>
            <a:tailEnd/>
          </a:ln>
        </p:spPr>
        <p:txBody>
          <a:bodyPr wrap="none">
            <a:spAutoFit/>
          </a:bodyPr>
          <a:lstStyle/>
          <a:p>
            <a:r>
              <a:rPr lang="en-US" dirty="0">
                <a:solidFill>
                  <a:srgbClr val="00B050"/>
                </a:solidFill>
                <a:latin typeface="Book Antiqua" pitchFamily="18" charset="0"/>
              </a:rPr>
              <a:t>B</a:t>
            </a:r>
          </a:p>
        </p:txBody>
      </p:sp>
      <p:sp>
        <p:nvSpPr>
          <p:cNvPr id="69" name="Text Box 16">
            <a:extLst>
              <a:ext uri="{FF2B5EF4-FFF2-40B4-BE49-F238E27FC236}">
                <a16:creationId xmlns:a16="http://schemas.microsoft.com/office/drawing/2014/main" id="{86ADC119-40CB-4C5B-9249-5AEF1EB46515}"/>
              </a:ext>
            </a:extLst>
          </p:cNvPr>
          <p:cNvSpPr txBox="1">
            <a:spLocks noChangeArrowheads="1"/>
          </p:cNvSpPr>
          <p:nvPr/>
        </p:nvSpPr>
        <p:spPr bwMode="auto">
          <a:xfrm>
            <a:off x="9193345" y="3594940"/>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668973" y="3469690"/>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Station-1</a:t>
            </a:r>
          </a:p>
          <a:p>
            <a:endParaRPr lang="en-US" dirty="0">
              <a:solidFill>
                <a:srgbClr val="144421"/>
              </a:solidFill>
              <a:latin typeface="Book Antiqua" pitchFamily="18" charset="0"/>
            </a:endParaRPr>
          </a:p>
        </p:txBody>
      </p:sp>
      <p:sp>
        <p:nvSpPr>
          <p:cNvPr id="13322" name="Line 10"/>
          <p:cNvSpPr>
            <a:spLocks noChangeShapeType="1"/>
          </p:cNvSpPr>
          <p:nvPr/>
        </p:nvSpPr>
        <p:spPr bwMode="auto">
          <a:xfrm flipV="1">
            <a:off x="1929349" y="3602343"/>
            <a:ext cx="658358" cy="1764"/>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13328" name="Text Box 16"/>
          <p:cNvSpPr txBox="1">
            <a:spLocks noChangeArrowheads="1"/>
          </p:cNvSpPr>
          <p:nvPr/>
        </p:nvSpPr>
        <p:spPr bwMode="auto">
          <a:xfrm>
            <a:off x="2049214" y="3301114"/>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31" name="Line 10">
            <a:extLst>
              <a:ext uri="{FF2B5EF4-FFF2-40B4-BE49-F238E27FC236}">
                <a16:creationId xmlns:a16="http://schemas.microsoft.com/office/drawing/2014/main" id="{37F04C45-05BD-42FF-8E2A-71BB51D885C6}"/>
              </a:ext>
            </a:extLst>
          </p:cNvPr>
          <p:cNvSpPr>
            <a:spLocks noChangeShapeType="1"/>
          </p:cNvSpPr>
          <p:nvPr/>
        </p:nvSpPr>
        <p:spPr bwMode="auto">
          <a:xfrm flipV="1">
            <a:off x="1929349" y="3965598"/>
            <a:ext cx="658358" cy="1764"/>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32" name="Text Box 16">
            <a:extLst>
              <a:ext uri="{FF2B5EF4-FFF2-40B4-BE49-F238E27FC236}">
                <a16:creationId xmlns:a16="http://schemas.microsoft.com/office/drawing/2014/main" id="{5547C2F7-8A51-473F-829E-ECEFB2D97EDE}"/>
              </a:ext>
            </a:extLst>
          </p:cNvPr>
          <p:cNvSpPr txBox="1">
            <a:spLocks noChangeArrowheads="1"/>
          </p:cNvSpPr>
          <p:nvPr/>
        </p:nvSpPr>
        <p:spPr bwMode="auto">
          <a:xfrm>
            <a:off x="2076975" y="3659504"/>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
        <p:nvSpPr>
          <p:cNvPr id="33" name="Line 10">
            <a:extLst>
              <a:ext uri="{FF2B5EF4-FFF2-40B4-BE49-F238E27FC236}">
                <a16:creationId xmlns:a16="http://schemas.microsoft.com/office/drawing/2014/main" id="{28EE555B-093E-416E-A0FD-9B77A4008DFE}"/>
              </a:ext>
            </a:extLst>
          </p:cNvPr>
          <p:cNvSpPr>
            <a:spLocks noChangeShapeType="1"/>
          </p:cNvSpPr>
          <p:nvPr/>
        </p:nvSpPr>
        <p:spPr bwMode="auto">
          <a:xfrm flipV="1">
            <a:off x="1929349" y="4310748"/>
            <a:ext cx="658358" cy="1764"/>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34" name="Text Box 16">
            <a:extLst>
              <a:ext uri="{FF2B5EF4-FFF2-40B4-BE49-F238E27FC236}">
                <a16:creationId xmlns:a16="http://schemas.microsoft.com/office/drawing/2014/main" id="{C92B266E-947A-4381-9921-697D2954B035}"/>
              </a:ext>
            </a:extLst>
          </p:cNvPr>
          <p:cNvSpPr txBox="1">
            <a:spLocks noChangeArrowheads="1"/>
          </p:cNvSpPr>
          <p:nvPr/>
        </p:nvSpPr>
        <p:spPr bwMode="auto">
          <a:xfrm>
            <a:off x="2082523" y="4007755"/>
            <a:ext cx="325730" cy="369332"/>
          </a:xfrm>
          <a:prstGeom prst="rect">
            <a:avLst/>
          </a:prstGeom>
          <a:noFill/>
          <a:ln w="9525" algn="ctr">
            <a:noFill/>
            <a:miter lim="800000"/>
            <a:headEnd/>
            <a:tailEnd/>
          </a:ln>
        </p:spPr>
        <p:txBody>
          <a:bodyPr wrap="none">
            <a:spAutoFit/>
          </a:bodyPr>
          <a:lstStyle/>
          <a:p>
            <a:r>
              <a:rPr lang="en-US" dirty="0">
                <a:solidFill>
                  <a:srgbClr val="00B050"/>
                </a:solidFill>
                <a:latin typeface="Book Antiqua" pitchFamily="18" charset="0"/>
              </a:rPr>
              <a:t>B</a:t>
            </a:r>
          </a:p>
        </p:txBody>
      </p:sp>
      <p:sp>
        <p:nvSpPr>
          <p:cNvPr id="42" name="Text Box 3">
            <a:extLst>
              <a:ext uri="{FF2B5EF4-FFF2-40B4-BE49-F238E27FC236}">
                <a16:creationId xmlns:a16="http://schemas.microsoft.com/office/drawing/2014/main" id="{392F0BEB-A1FF-4624-827E-397815260EDF}"/>
              </a:ext>
            </a:extLst>
          </p:cNvPr>
          <p:cNvSpPr txBox="1">
            <a:spLocks noChangeArrowheads="1"/>
          </p:cNvSpPr>
          <p:nvPr/>
        </p:nvSpPr>
        <p:spPr bwMode="auto">
          <a:xfrm>
            <a:off x="6566594" y="2101284"/>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Station-3</a:t>
            </a:r>
          </a:p>
          <a:p>
            <a:endParaRPr lang="en-US" dirty="0">
              <a:solidFill>
                <a:srgbClr val="144421"/>
              </a:solidFill>
              <a:latin typeface="Book Antiqua" pitchFamily="18" charset="0"/>
            </a:endParaRPr>
          </a:p>
        </p:txBody>
      </p:sp>
      <p:sp>
        <p:nvSpPr>
          <p:cNvPr id="43" name="Line 10">
            <a:extLst>
              <a:ext uri="{FF2B5EF4-FFF2-40B4-BE49-F238E27FC236}">
                <a16:creationId xmlns:a16="http://schemas.microsoft.com/office/drawing/2014/main" id="{79FCBEAE-6C49-4200-AF89-C40EFA66B438}"/>
              </a:ext>
            </a:extLst>
          </p:cNvPr>
          <p:cNvSpPr>
            <a:spLocks noChangeShapeType="1"/>
          </p:cNvSpPr>
          <p:nvPr/>
        </p:nvSpPr>
        <p:spPr bwMode="auto">
          <a:xfrm flipV="1">
            <a:off x="3845217" y="2559755"/>
            <a:ext cx="2550447" cy="1083658"/>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44" name="Text Box 16">
            <a:extLst>
              <a:ext uri="{FF2B5EF4-FFF2-40B4-BE49-F238E27FC236}">
                <a16:creationId xmlns:a16="http://schemas.microsoft.com/office/drawing/2014/main" id="{BE2905DF-56B8-43B7-AA43-C7B42639B3DD}"/>
              </a:ext>
            </a:extLst>
          </p:cNvPr>
          <p:cNvSpPr txBox="1">
            <a:spLocks noChangeArrowheads="1"/>
          </p:cNvSpPr>
          <p:nvPr/>
        </p:nvSpPr>
        <p:spPr bwMode="auto">
          <a:xfrm>
            <a:off x="4840149" y="2746845"/>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49" name="Text Box 3">
            <a:extLst>
              <a:ext uri="{FF2B5EF4-FFF2-40B4-BE49-F238E27FC236}">
                <a16:creationId xmlns:a16="http://schemas.microsoft.com/office/drawing/2014/main" id="{982C800C-A7BA-4D58-8F83-AA1FBDA00CB9}"/>
              </a:ext>
            </a:extLst>
          </p:cNvPr>
          <p:cNvSpPr txBox="1">
            <a:spLocks noChangeArrowheads="1"/>
          </p:cNvSpPr>
          <p:nvPr/>
        </p:nvSpPr>
        <p:spPr bwMode="auto">
          <a:xfrm>
            <a:off x="4914498" y="3503933"/>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Station-2</a:t>
            </a:r>
          </a:p>
          <a:p>
            <a:endParaRPr lang="en-US" dirty="0">
              <a:solidFill>
                <a:srgbClr val="144421"/>
              </a:solidFill>
              <a:latin typeface="Book Antiqua" pitchFamily="18" charset="0"/>
            </a:endParaRPr>
          </a:p>
        </p:txBody>
      </p:sp>
      <p:sp>
        <p:nvSpPr>
          <p:cNvPr id="58" name="Line 10">
            <a:extLst>
              <a:ext uri="{FF2B5EF4-FFF2-40B4-BE49-F238E27FC236}">
                <a16:creationId xmlns:a16="http://schemas.microsoft.com/office/drawing/2014/main" id="{5C21CDDA-5FC5-4551-A3E9-60C0136047B0}"/>
              </a:ext>
            </a:extLst>
          </p:cNvPr>
          <p:cNvSpPr>
            <a:spLocks noChangeShapeType="1"/>
          </p:cNvSpPr>
          <p:nvPr/>
        </p:nvSpPr>
        <p:spPr bwMode="auto">
          <a:xfrm flipV="1">
            <a:off x="6033604" y="2819734"/>
            <a:ext cx="407481" cy="1101809"/>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59" name="Line 10">
            <a:extLst>
              <a:ext uri="{FF2B5EF4-FFF2-40B4-BE49-F238E27FC236}">
                <a16:creationId xmlns:a16="http://schemas.microsoft.com/office/drawing/2014/main" id="{2F7B8819-F7F0-49CC-A225-0ED2E1EABAAC}"/>
              </a:ext>
            </a:extLst>
          </p:cNvPr>
          <p:cNvSpPr>
            <a:spLocks noChangeShapeType="1"/>
          </p:cNvSpPr>
          <p:nvPr/>
        </p:nvSpPr>
        <p:spPr bwMode="auto">
          <a:xfrm>
            <a:off x="7735214" y="2722039"/>
            <a:ext cx="760202" cy="1297197"/>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65" name="Text Box 16">
            <a:extLst>
              <a:ext uri="{FF2B5EF4-FFF2-40B4-BE49-F238E27FC236}">
                <a16:creationId xmlns:a16="http://schemas.microsoft.com/office/drawing/2014/main" id="{CAC4C2AF-4249-49B0-B296-A4A7B0F054E5}"/>
              </a:ext>
            </a:extLst>
          </p:cNvPr>
          <p:cNvSpPr txBox="1">
            <a:spLocks noChangeArrowheads="1"/>
          </p:cNvSpPr>
          <p:nvPr/>
        </p:nvSpPr>
        <p:spPr bwMode="auto">
          <a:xfrm>
            <a:off x="4049613" y="3590373"/>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
        <p:nvSpPr>
          <p:cNvPr id="66" name="Line 10">
            <a:extLst>
              <a:ext uri="{FF2B5EF4-FFF2-40B4-BE49-F238E27FC236}">
                <a16:creationId xmlns:a16="http://schemas.microsoft.com/office/drawing/2014/main" id="{D46D91ED-A230-4933-82C9-BE0C406FF1EA}"/>
              </a:ext>
            </a:extLst>
          </p:cNvPr>
          <p:cNvSpPr>
            <a:spLocks noChangeShapeType="1"/>
          </p:cNvSpPr>
          <p:nvPr/>
        </p:nvSpPr>
        <p:spPr bwMode="auto">
          <a:xfrm flipV="1">
            <a:off x="7727946" y="2401358"/>
            <a:ext cx="2652530" cy="39342"/>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67" name="Line 10">
            <a:extLst>
              <a:ext uri="{FF2B5EF4-FFF2-40B4-BE49-F238E27FC236}">
                <a16:creationId xmlns:a16="http://schemas.microsoft.com/office/drawing/2014/main" id="{D0CF6E4C-B649-4F8A-830C-EFBD9448FBC8}"/>
              </a:ext>
            </a:extLst>
          </p:cNvPr>
          <p:cNvSpPr>
            <a:spLocks noChangeShapeType="1"/>
          </p:cNvSpPr>
          <p:nvPr/>
        </p:nvSpPr>
        <p:spPr bwMode="auto">
          <a:xfrm flipV="1">
            <a:off x="6105813" y="4198220"/>
            <a:ext cx="2265974" cy="0"/>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68" name="Text Box 16">
            <a:extLst>
              <a:ext uri="{FF2B5EF4-FFF2-40B4-BE49-F238E27FC236}">
                <a16:creationId xmlns:a16="http://schemas.microsoft.com/office/drawing/2014/main" id="{F2036906-0419-4254-B090-709E5DB5BDB3}"/>
              </a:ext>
            </a:extLst>
          </p:cNvPr>
          <p:cNvSpPr txBox="1">
            <a:spLocks noChangeArrowheads="1"/>
          </p:cNvSpPr>
          <p:nvPr/>
        </p:nvSpPr>
        <p:spPr bwMode="auto">
          <a:xfrm>
            <a:off x="6395664" y="3876587"/>
            <a:ext cx="325730" cy="369332"/>
          </a:xfrm>
          <a:prstGeom prst="rect">
            <a:avLst/>
          </a:prstGeom>
          <a:noFill/>
          <a:ln w="9525" algn="ctr">
            <a:noFill/>
            <a:miter lim="800000"/>
            <a:headEnd/>
            <a:tailEnd/>
          </a:ln>
        </p:spPr>
        <p:txBody>
          <a:bodyPr wrap="none">
            <a:spAutoFit/>
          </a:bodyPr>
          <a:lstStyle/>
          <a:p>
            <a:r>
              <a:rPr lang="en-US" dirty="0">
                <a:solidFill>
                  <a:srgbClr val="00B050"/>
                </a:solidFill>
                <a:latin typeface="Book Antiqua" pitchFamily="18" charset="0"/>
              </a:rPr>
              <a:t>B</a:t>
            </a:r>
          </a:p>
        </p:txBody>
      </p:sp>
      <p:sp>
        <p:nvSpPr>
          <p:cNvPr id="69" name="Text Box 16">
            <a:extLst>
              <a:ext uri="{FF2B5EF4-FFF2-40B4-BE49-F238E27FC236}">
                <a16:creationId xmlns:a16="http://schemas.microsoft.com/office/drawing/2014/main" id="{86ADC119-40CB-4C5B-9249-5AEF1EB46515}"/>
              </a:ext>
            </a:extLst>
          </p:cNvPr>
          <p:cNvSpPr txBox="1">
            <a:spLocks noChangeArrowheads="1"/>
          </p:cNvSpPr>
          <p:nvPr/>
        </p:nvSpPr>
        <p:spPr bwMode="auto">
          <a:xfrm>
            <a:off x="8706039" y="2061254"/>
            <a:ext cx="34817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C</a:t>
            </a:r>
          </a:p>
        </p:txBody>
      </p:sp>
      <p:sp>
        <p:nvSpPr>
          <p:cNvPr id="26" name="Text Box 3">
            <a:extLst>
              <a:ext uri="{FF2B5EF4-FFF2-40B4-BE49-F238E27FC236}">
                <a16:creationId xmlns:a16="http://schemas.microsoft.com/office/drawing/2014/main" id="{F5596A09-F36B-41B6-8FFD-65ED3F03E97F}"/>
              </a:ext>
            </a:extLst>
          </p:cNvPr>
          <p:cNvSpPr txBox="1">
            <a:spLocks noChangeArrowheads="1"/>
          </p:cNvSpPr>
          <p:nvPr/>
        </p:nvSpPr>
        <p:spPr bwMode="auto">
          <a:xfrm>
            <a:off x="8627270" y="3443569"/>
            <a:ext cx="1093569" cy="923330"/>
          </a:xfrm>
          <a:prstGeom prst="rect">
            <a:avLst/>
          </a:prstGeom>
          <a:noFill/>
          <a:ln w="38100" algn="ctr">
            <a:solidFill>
              <a:srgbClr val="144421"/>
            </a:solidFill>
            <a:miter lim="800000"/>
            <a:headEnd/>
            <a:tailEnd/>
          </a:ln>
        </p:spPr>
        <p:txBody>
          <a:bodyPr wrap="none">
            <a:spAutoFit/>
          </a:bodyPr>
          <a:lstStyle/>
          <a:p>
            <a:endParaRPr lang="en-US" dirty="0">
              <a:solidFill>
                <a:srgbClr val="144421"/>
              </a:solidFill>
              <a:latin typeface="Book Antiqua" pitchFamily="18" charset="0"/>
            </a:endParaRPr>
          </a:p>
          <a:p>
            <a:r>
              <a:rPr lang="en-US" dirty="0">
                <a:solidFill>
                  <a:srgbClr val="144421"/>
                </a:solidFill>
                <a:latin typeface="Book Antiqua" pitchFamily="18" charset="0"/>
              </a:rPr>
              <a:t>Station-4</a:t>
            </a:r>
          </a:p>
          <a:p>
            <a:endParaRPr lang="en-US" dirty="0">
              <a:solidFill>
                <a:srgbClr val="144421"/>
              </a:solidFill>
              <a:latin typeface="Book Antiqua" pitchFamily="18" charset="0"/>
            </a:endParaRPr>
          </a:p>
        </p:txBody>
      </p:sp>
      <p:sp>
        <p:nvSpPr>
          <p:cNvPr id="27" name="Line 10">
            <a:extLst>
              <a:ext uri="{FF2B5EF4-FFF2-40B4-BE49-F238E27FC236}">
                <a16:creationId xmlns:a16="http://schemas.microsoft.com/office/drawing/2014/main" id="{CE7A9D42-5C61-4435-B9D3-176583178AA6}"/>
              </a:ext>
            </a:extLst>
          </p:cNvPr>
          <p:cNvSpPr>
            <a:spLocks noChangeShapeType="1"/>
          </p:cNvSpPr>
          <p:nvPr/>
        </p:nvSpPr>
        <p:spPr bwMode="auto">
          <a:xfrm>
            <a:off x="3844116" y="3888261"/>
            <a:ext cx="1046526" cy="13240"/>
          </a:xfrm>
          <a:prstGeom prst="line">
            <a:avLst/>
          </a:prstGeom>
          <a:noFill/>
          <a:ln w="38100">
            <a:solidFill>
              <a:srgbClr val="C00000"/>
            </a:solidFill>
            <a:round/>
            <a:headEnd type="none" w="med" len="med"/>
            <a:tailEnd type="arrow" w="med" len="med"/>
          </a:ln>
        </p:spPr>
        <p:txBody>
          <a:bodyPr/>
          <a:lstStyle/>
          <a:p>
            <a:endParaRPr lang="en-US" dirty="0">
              <a:latin typeface="Book Antiqua" pitchFamily="18" charset="0"/>
            </a:endParaRPr>
          </a:p>
        </p:txBody>
      </p:sp>
      <p:sp>
        <p:nvSpPr>
          <p:cNvPr id="28" name="Line 10">
            <a:extLst>
              <a:ext uri="{FF2B5EF4-FFF2-40B4-BE49-F238E27FC236}">
                <a16:creationId xmlns:a16="http://schemas.microsoft.com/office/drawing/2014/main" id="{B19804B8-2115-4053-952B-59374134F29D}"/>
              </a:ext>
            </a:extLst>
          </p:cNvPr>
          <p:cNvSpPr>
            <a:spLocks noChangeShapeType="1"/>
          </p:cNvSpPr>
          <p:nvPr/>
        </p:nvSpPr>
        <p:spPr bwMode="auto">
          <a:xfrm>
            <a:off x="3844116" y="4244353"/>
            <a:ext cx="1046526" cy="2298"/>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29" name="Text Box 16">
            <a:extLst>
              <a:ext uri="{FF2B5EF4-FFF2-40B4-BE49-F238E27FC236}">
                <a16:creationId xmlns:a16="http://schemas.microsoft.com/office/drawing/2014/main" id="{655ABE74-5770-496F-8AFE-CB416FD4D66C}"/>
              </a:ext>
            </a:extLst>
          </p:cNvPr>
          <p:cNvSpPr txBox="1">
            <a:spLocks noChangeArrowheads="1"/>
          </p:cNvSpPr>
          <p:nvPr/>
        </p:nvSpPr>
        <p:spPr bwMode="auto">
          <a:xfrm>
            <a:off x="4063675" y="3927568"/>
            <a:ext cx="325730" cy="369332"/>
          </a:xfrm>
          <a:prstGeom prst="rect">
            <a:avLst/>
          </a:prstGeom>
          <a:noFill/>
          <a:ln w="9525" algn="ctr">
            <a:noFill/>
            <a:miter lim="800000"/>
            <a:headEnd/>
            <a:tailEnd/>
          </a:ln>
        </p:spPr>
        <p:txBody>
          <a:bodyPr wrap="none">
            <a:spAutoFit/>
          </a:bodyPr>
          <a:lstStyle/>
          <a:p>
            <a:r>
              <a:rPr lang="en-US" dirty="0">
                <a:solidFill>
                  <a:srgbClr val="00B050"/>
                </a:solidFill>
                <a:latin typeface="Book Antiqua" pitchFamily="18" charset="0"/>
              </a:rPr>
              <a:t>B</a:t>
            </a:r>
          </a:p>
        </p:txBody>
      </p:sp>
      <p:sp>
        <p:nvSpPr>
          <p:cNvPr id="30" name="Text Box 16">
            <a:extLst>
              <a:ext uri="{FF2B5EF4-FFF2-40B4-BE49-F238E27FC236}">
                <a16:creationId xmlns:a16="http://schemas.microsoft.com/office/drawing/2014/main" id="{49377251-1328-442B-BC62-E43C69552945}"/>
              </a:ext>
            </a:extLst>
          </p:cNvPr>
          <p:cNvSpPr txBox="1">
            <a:spLocks noChangeArrowheads="1"/>
          </p:cNvSpPr>
          <p:nvPr/>
        </p:nvSpPr>
        <p:spPr bwMode="auto">
          <a:xfrm>
            <a:off x="5977682" y="3024614"/>
            <a:ext cx="348172" cy="369332"/>
          </a:xfrm>
          <a:prstGeom prst="rect">
            <a:avLst/>
          </a:prstGeom>
          <a:noFill/>
          <a:ln w="9525" algn="ctr">
            <a:noFill/>
            <a:miter lim="800000"/>
            <a:headEnd/>
            <a:tailEnd/>
          </a:ln>
        </p:spPr>
        <p:txBody>
          <a:bodyPr wrap="square">
            <a:spAutoFit/>
          </a:bodyPr>
          <a:lstStyle/>
          <a:p>
            <a:r>
              <a:rPr lang="en-US" dirty="0">
                <a:solidFill>
                  <a:srgbClr val="C00000"/>
                </a:solidFill>
                <a:latin typeface="Book Antiqua" pitchFamily="18" charset="0"/>
              </a:rPr>
              <a:t>C</a:t>
            </a:r>
          </a:p>
        </p:txBody>
      </p:sp>
      <p:sp>
        <p:nvSpPr>
          <p:cNvPr id="35" name="Text Box 16">
            <a:extLst>
              <a:ext uri="{FF2B5EF4-FFF2-40B4-BE49-F238E27FC236}">
                <a16:creationId xmlns:a16="http://schemas.microsoft.com/office/drawing/2014/main" id="{6F2830DE-B7FC-4ED8-8067-46E0A09D5DF3}"/>
              </a:ext>
            </a:extLst>
          </p:cNvPr>
          <p:cNvSpPr txBox="1">
            <a:spLocks noChangeArrowheads="1"/>
          </p:cNvSpPr>
          <p:nvPr/>
        </p:nvSpPr>
        <p:spPr bwMode="auto">
          <a:xfrm>
            <a:off x="8036259" y="3032842"/>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48" name="Line 10">
            <a:extLst>
              <a:ext uri="{FF2B5EF4-FFF2-40B4-BE49-F238E27FC236}">
                <a16:creationId xmlns:a16="http://schemas.microsoft.com/office/drawing/2014/main" id="{B5A0A1D1-9A8A-4807-940F-C1E769BDD11B}"/>
              </a:ext>
            </a:extLst>
          </p:cNvPr>
          <p:cNvSpPr>
            <a:spLocks noChangeShapeType="1"/>
          </p:cNvSpPr>
          <p:nvPr/>
        </p:nvSpPr>
        <p:spPr bwMode="auto">
          <a:xfrm flipV="1">
            <a:off x="9779315" y="3851212"/>
            <a:ext cx="658358" cy="1764"/>
          </a:xfrm>
          <a:prstGeom prst="line">
            <a:avLst/>
          </a:prstGeom>
          <a:noFill/>
          <a:ln w="38100">
            <a:solidFill>
              <a:schemeClr val="tx1"/>
            </a:solidFill>
            <a:round/>
            <a:headEnd type="none" w="med" len="med"/>
            <a:tailEnd type="arrow" w="med" len="med"/>
          </a:ln>
        </p:spPr>
        <p:txBody>
          <a:bodyPr/>
          <a:lstStyle/>
          <a:p>
            <a:endParaRPr lang="en-US" dirty="0">
              <a:latin typeface="Book Antiqua" pitchFamily="18" charset="0"/>
            </a:endParaRPr>
          </a:p>
        </p:txBody>
      </p:sp>
      <p:sp>
        <p:nvSpPr>
          <p:cNvPr id="50" name="Text Box 16">
            <a:extLst>
              <a:ext uri="{FF2B5EF4-FFF2-40B4-BE49-F238E27FC236}">
                <a16:creationId xmlns:a16="http://schemas.microsoft.com/office/drawing/2014/main" id="{C831AF17-0D1C-4853-9AF5-19226CDA3A9C}"/>
              </a:ext>
            </a:extLst>
          </p:cNvPr>
          <p:cNvSpPr txBox="1">
            <a:spLocks noChangeArrowheads="1"/>
          </p:cNvSpPr>
          <p:nvPr/>
        </p:nvSpPr>
        <p:spPr bwMode="auto">
          <a:xfrm>
            <a:off x="9892459" y="3458747"/>
            <a:ext cx="364202" cy="369332"/>
          </a:xfrm>
          <a:prstGeom prst="rect">
            <a:avLst/>
          </a:prstGeom>
          <a:noFill/>
          <a:ln w="9525" algn="ctr">
            <a:noFill/>
            <a:miter lim="800000"/>
            <a:headEnd/>
            <a:tailEnd/>
          </a:ln>
        </p:spPr>
        <p:txBody>
          <a:bodyPr wrap="none">
            <a:spAutoFit/>
          </a:bodyPr>
          <a:lstStyle/>
          <a:p>
            <a:r>
              <a:rPr lang="en-US" dirty="0">
                <a:latin typeface="Book Antiqua" pitchFamily="18" charset="0"/>
              </a:rPr>
              <a:t>A</a:t>
            </a:r>
          </a:p>
        </p:txBody>
      </p:sp>
      <p:sp>
        <p:nvSpPr>
          <p:cNvPr id="53" name="Line 10">
            <a:extLst>
              <a:ext uri="{FF2B5EF4-FFF2-40B4-BE49-F238E27FC236}">
                <a16:creationId xmlns:a16="http://schemas.microsoft.com/office/drawing/2014/main" id="{F343E0BB-C223-43E1-87A1-9EB463BC07A5}"/>
              </a:ext>
            </a:extLst>
          </p:cNvPr>
          <p:cNvSpPr>
            <a:spLocks noChangeShapeType="1"/>
          </p:cNvSpPr>
          <p:nvPr/>
        </p:nvSpPr>
        <p:spPr bwMode="auto">
          <a:xfrm flipV="1">
            <a:off x="9798758" y="4240914"/>
            <a:ext cx="658358" cy="1764"/>
          </a:xfrm>
          <a:prstGeom prst="line">
            <a:avLst/>
          </a:prstGeom>
          <a:noFill/>
          <a:ln w="38100">
            <a:solidFill>
              <a:srgbClr val="00B050"/>
            </a:solidFill>
            <a:round/>
            <a:headEnd type="none" w="med" len="med"/>
            <a:tailEnd type="arrow" w="med" len="med"/>
          </a:ln>
        </p:spPr>
        <p:txBody>
          <a:bodyPr/>
          <a:lstStyle/>
          <a:p>
            <a:endParaRPr lang="en-US" dirty="0">
              <a:latin typeface="Book Antiqua" pitchFamily="18" charset="0"/>
            </a:endParaRPr>
          </a:p>
        </p:txBody>
      </p:sp>
      <p:sp>
        <p:nvSpPr>
          <p:cNvPr id="54" name="Text Box 16">
            <a:extLst>
              <a:ext uri="{FF2B5EF4-FFF2-40B4-BE49-F238E27FC236}">
                <a16:creationId xmlns:a16="http://schemas.microsoft.com/office/drawing/2014/main" id="{B11944FB-AC43-4056-AC46-A2289E72DAA3}"/>
              </a:ext>
            </a:extLst>
          </p:cNvPr>
          <p:cNvSpPr txBox="1">
            <a:spLocks noChangeArrowheads="1"/>
          </p:cNvSpPr>
          <p:nvPr/>
        </p:nvSpPr>
        <p:spPr bwMode="auto">
          <a:xfrm>
            <a:off x="9951932" y="3937921"/>
            <a:ext cx="325730" cy="369332"/>
          </a:xfrm>
          <a:prstGeom prst="rect">
            <a:avLst/>
          </a:prstGeom>
          <a:noFill/>
          <a:ln w="9525" algn="ctr">
            <a:noFill/>
            <a:miter lim="800000"/>
            <a:headEnd/>
            <a:tailEnd/>
          </a:ln>
        </p:spPr>
        <p:txBody>
          <a:bodyPr wrap="none">
            <a:spAutoFit/>
          </a:bodyPr>
          <a:lstStyle/>
          <a:p>
            <a:r>
              <a:rPr lang="en-US" dirty="0">
                <a:solidFill>
                  <a:srgbClr val="00B050"/>
                </a:solidFill>
                <a:latin typeface="Book Antiqua" pitchFamily="18" charset="0"/>
              </a:rPr>
              <a:t>B</a:t>
            </a:r>
          </a:p>
        </p:txBody>
      </p:sp>
      <p:sp>
        <p:nvSpPr>
          <p:cNvPr id="3" name="Title 2">
            <a:extLst>
              <a:ext uri="{FF2B5EF4-FFF2-40B4-BE49-F238E27FC236}">
                <a16:creationId xmlns:a16="http://schemas.microsoft.com/office/drawing/2014/main" id="{292063FC-02CC-4458-A329-2D9E9086D1C4}"/>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07503375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4288" y="19303"/>
            <a:ext cx="9118934" cy="602009"/>
          </a:xfrm>
        </p:spPr>
        <p:txBody>
          <a:bodyPr>
            <a:noAutofit/>
          </a:bodyPr>
          <a:lstStyle/>
          <a:p>
            <a:pPr>
              <a:defRPr/>
            </a:pPr>
            <a:r>
              <a:rPr lang="en-US" dirty="0"/>
              <a:t>Throughput and Batch Size- Problem 1</a:t>
            </a:r>
          </a:p>
        </p:txBody>
      </p:sp>
      <p:sp>
        <p:nvSpPr>
          <p:cNvPr id="36868" name="Line 4"/>
          <p:cNvSpPr>
            <a:spLocks noChangeShapeType="1"/>
          </p:cNvSpPr>
          <p:nvPr/>
        </p:nvSpPr>
        <p:spPr bwMode="auto">
          <a:xfrm flipV="1">
            <a:off x="6513437" y="1573929"/>
            <a:ext cx="979487" cy="7937"/>
          </a:xfrm>
          <a:prstGeom prst="line">
            <a:avLst/>
          </a:prstGeom>
          <a:noFill/>
          <a:ln w="57150">
            <a:solidFill>
              <a:srgbClr val="00B050"/>
            </a:solidFill>
            <a:round/>
            <a:headEnd type="none" w="med" len="med"/>
            <a:tailEnd type="arrow" w="med" len="med"/>
          </a:ln>
          <a:effectLst/>
        </p:spPr>
        <p:txBody>
          <a:bodyPr wrap="none" anchor="ctr"/>
          <a:lstStyle/>
          <a:p>
            <a:pPr>
              <a:defRPr/>
            </a:pPr>
            <a:endParaRPr lang="en-US" sz="2400" dirty="0">
              <a:latin typeface="Book Antiqua" pitchFamily="18" charset="0"/>
            </a:endParaRPr>
          </a:p>
        </p:txBody>
      </p:sp>
      <p:sp>
        <p:nvSpPr>
          <p:cNvPr id="36869" name="Line 5"/>
          <p:cNvSpPr>
            <a:spLocks noChangeShapeType="1"/>
          </p:cNvSpPr>
          <p:nvPr/>
        </p:nvSpPr>
        <p:spPr bwMode="auto">
          <a:xfrm>
            <a:off x="9453488" y="1573928"/>
            <a:ext cx="1022348" cy="3968"/>
          </a:xfrm>
          <a:prstGeom prst="line">
            <a:avLst/>
          </a:prstGeom>
          <a:noFill/>
          <a:ln w="57150">
            <a:solidFill>
              <a:srgbClr val="00B050"/>
            </a:solidFill>
            <a:round/>
            <a:headEnd type="none" w="med" len="med"/>
            <a:tailEnd type="arrow" w="med" len="med"/>
          </a:ln>
          <a:effectLst/>
        </p:spPr>
        <p:txBody>
          <a:bodyPr wrap="none" anchor="ctr"/>
          <a:lstStyle/>
          <a:p>
            <a:endParaRPr lang="en-US" sz="2400" dirty="0">
              <a:latin typeface="Book Antiqua" pitchFamily="18" charset="0"/>
            </a:endParaRPr>
          </a:p>
        </p:txBody>
      </p:sp>
      <p:sp>
        <p:nvSpPr>
          <p:cNvPr id="36870" name="Rectangle 6"/>
          <p:cNvSpPr>
            <a:spLocks noChangeArrowheads="1"/>
          </p:cNvSpPr>
          <p:nvPr/>
        </p:nvSpPr>
        <p:spPr bwMode="auto">
          <a:xfrm>
            <a:off x="5822211" y="1288179"/>
            <a:ext cx="619125" cy="458787"/>
          </a:xfrm>
          <a:prstGeom prst="rect">
            <a:avLst/>
          </a:prstGeom>
          <a:noFill/>
          <a:ln w="38100">
            <a:solidFill>
              <a:srgbClr val="00B050"/>
            </a:solidFill>
            <a:miter lim="800000"/>
            <a:headEnd/>
            <a:tailEnd/>
          </a:ln>
          <a:effectLst/>
        </p:spPr>
        <p:txBody>
          <a:bodyPr lIns="90488" tIns="44450" rIns="90488" bIns="44450">
            <a:spAutoFit/>
          </a:bodyPr>
          <a:lstStyle/>
          <a:p>
            <a:pPr eaLnBrk="0" hangingPunct="0">
              <a:spcBef>
                <a:spcPct val="50000"/>
              </a:spcBef>
              <a:defRPr/>
            </a:pPr>
            <a:r>
              <a:rPr lang="en-US" sz="2400" b="1" dirty="0">
                <a:solidFill>
                  <a:srgbClr val="00B050"/>
                </a:solidFill>
                <a:latin typeface="Book Antiqua" pitchFamily="18" charset="0"/>
              </a:rPr>
              <a:t>A</a:t>
            </a:r>
          </a:p>
        </p:txBody>
      </p:sp>
      <p:sp>
        <p:nvSpPr>
          <p:cNvPr id="36872" name="Line 8"/>
          <p:cNvSpPr>
            <a:spLocks noChangeShapeType="1"/>
          </p:cNvSpPr>
          <p:nvPr/>
        </p:nvSpPr>
        <p:spPr bwMode="auto">
          <a:xfrm>
            <a:off x="6524550" y="2183527"/>
            <a:ext cx="979487" cy="0"/>
          </a:xfrm>
          <a:prstGeom prst="line">
            <a:avLst/>
          </a:prstGeom>
          <a:noFill/>
          <a:ln w="57150">
            <a:solidFill>
              <a:srgbClr val="0070C0"/>
            </a:solidFill>
            <a:round/>
            <a:headEnd type="none" w="med" len="med"/>
            <a:tailEnd type="arrow" w="med" len="med"/>
          </a:ln>
          <a:effectLst/>
        </p:spPr>
        <p:txBody>
          <a:bodyPr wrap="none" anchor="ctr"/>
          <a:lstStyle/>
          <a:p>
            <a:pPr>
              <a:defRPr/>
            </a:pPr>
            <a:endParaRPr lang="en-US" sz="2400" dirty="0">
              <a:latin typeface="Book Antiqua" pitchFamily="18" charset="0"/>
            </a:endParaRPr>
          </a:p>
        </p:txBody>
      </p:sp>
      <p:sp>
        <p:nvSpPr>
          <p:cNvPr id="36874" name="Rectangle 10"/>
          <p:cNvSpPr>
            <a:spLocks noChangeArrowheads="1"/>
          </p:cNvSpPr>
          <p:nvPr/>
        </p:nvSpPr>
        <p:spPr bwMode="auto">
          <a:xfrm>
            <a:off x="5822211" y="1950166"/>
            <a:ext cx="619125" cy="458787"/>
          </a:xfrm>
          <a:prstGeom prst="rect">
            <a:avLst/>
          </a:prstGeom>
          <a:noFill/>
          <a:ln w="38100">
            <a:solidFill>
              <a:srgbClr val="0070C0"/>
            </a:solidFill>
            <a:miter lim="800000"/>
            <a:headEnd/>
            <a:tailEnd/>
          </a:ln>
          <a:effectLst/>
        </p:spPr>
        <p:txBody>
          <a:bodyPr lIns="90488" tIns="44450" rIns="90488" bIns="44450">
            <a:spAutoFit/>
          </a:bodyPr>
          <a:lstStyle/>
          <a:p>
            <a:pPr eaLnBrk="0" hangingPunct="0">
              <a:spcBef>
                <a:spcPct val="50000"/>
              </a:spcBef>
              <a:defRPr/>
            </a:pPr>
            <a:r>
              <a:rPr lang="en-US" sz="2400" b="1" dirty="0">
                <a:solidFill>
                  <a:srgbClr val="0070C0"/>
                </a:solidFill>
                <a:latin typeface="Book Antiqua" pitchFamily="18" charset="0"/>
              </a:rPr>
              <a:t>D</a:t>
            </a:r>
          </a:p>
        </p:txBody>
      </p:sp>
      <p:sp>
        <p:nvSpPr>
          <p:cNvPr id="36876" name="Rectangle 12"/>
          <p:cNvSpPr>
            <a:spLocks noChangeArrowheads="1"/>
          </p:cNvSpPr>
          <p:nvPr/>
        </p:nvSpPr>
        <p:spPr bwMode="auto">
          <a:xfrm>
            <a:off x="6934491" y="2730975"/>
            <a:ext cx="4800599" cy="459100"/>
          </a:xfrm>
          <a:prstGeom prst="rect">
            <a:avLst/>
          </a:prstGeom>
          <a:noFill/>
          <a:ln w="9525">
            <a:noFill/>
            <a:miter lim="800000"/>
            <a:headEnd/>
            <a:tailEnd/>
          </a:ln>
          <a:effectLst/>
        </p:spPr>
        <p:txBody>
          <a:bodyPr wrap="square" lIns="90488" tIns="44450" rIns="90488" bIns="44450">
            <a:spAutoFit/>
          </a:bodyPr>
          <a:lstStyle/>
          <a:p>
            <a:pPr algn="ctr">
              <a:spcBef>
                <a:spcPts val="0"/>
              </a:spcBef>
              <a:defRPr/>
            </a:pPr>
            <a:r>
              <a:rPr lang="en-US" sz="2400" dirty="0">
                <a:latin typeface="Book Antiqua" pitchFamily="18" charset="0"/>
              </a:rPr>
              <a:t>1 machine  100% available</a:t>
            </a:r>
          </a:p>
        </p:txBody>
      </p:sp>
      <p:sp>
        <p:nvSpPr>
          <p:cNvPr id="36877" name="Rectangle 13"/>
          <p:cNvSpPr>
            <a:spLocks noChangeArrowheads="1"/>
          </p:cNvSpPr>
          <p:nvPr/>
        </p:nvSpPr>
        <p:spPr bwMode="auto">
          <a:xfrm>
            <a:off x="5294237" y="2347711"/>
            <a:ext cx="2198687" cy="459100"/>
          </a:xfrm>
          <a:prstGeom prst="rect">
            <a:avLst/>
          </a:prstGeom>
          <a:noFill/>
          <a:ln w="9525">
            <a:noFill/>
            <a:miter lim="800000"/>
            <a:headEnd/>
            <a:tailEnd/>
          </a:ln>
          <a:effectLst/>
        </p:spPr>
        <p:txBody>
          <a:bodyPr wrap="square" lIns="90488" tIns="44450" rIns="90488" bIns="44450">
            <a:spAutoFit/>
          </a:bodyPr>
          <a:lstStyle/>
          <a:p>
            <a:pPr eaLnBrk="0" hangingPunct="0">
              <a:spcBef>
                <a:spcPct val="50000"/>
              </a:spcBef>
              <a:defRPr/>
            </a:pPr>
            <a:r>
              <a:rPr lang="en-US" sz="2400" dirty="0">
                <a:solidFill>
                  <a:srgbClr val="0070C0"/>
                </a:solidFill>
                <a:latin typeface="Book Antiqua" pitchFamily="18" charset="0"/>
              </a:rPr>
              <a:t>20  min/unit</a:t>
            </a:r>
          </a:p>
        </p:txBody>
      </p:sp>
      <p:sp>
        <p:nvSpPr>
          <p:cNvPr id="36878" name="Rectangle 14"/>
          <p:cNvSpPr>
            <a:spLocks noChangeArrowheads="1"/>
          </p:cNvSpPr>
          <p:nvPr/>
        </p:nvSpPr>
        <p:spPr bwMode="auto">
          <a:xfrm>
            <a:off x="5294237" y="860365"/>
            <a:ext cx="1838325" cy="459100"/>
          </a:xfrm>
          <a:prstGeom prst="rect">
            <a:avLst/>
          </a:prstGeom>
          <a:noFill/>
          <a:ln w="9525">
            <a:noFill/>
            <a:miter lim="800000"/>
            <a:headEnd/>
            <a:tailEnd/>
          </a:ln>
          <a:effectLst/>
        </p:spPr>
        <p:txBody>
          <a:bodyPr lIns="90488" tIns="44450" rIns="90488" bIns="44450">
            <a:spAutoFit/>
          </a:bodyPr>
          <a:lstStyle/>
          <a:p>
            <a:pPr eaLnBrk="0" hangingPunct="0">
              <a:spcBef>
                <a:spcPct val="50000"/>
              </a:spcBef>
              <a:defRPr/>
            </a:pPr>
            <a:r>
              <a:rPr lang="en-US" sz="2400" dirty="0">
                <a:solidFill>
                  <a:srgbClr val="00B050"/>
                </a:solidFill>
                <a:latin typeface="Book Antiqua" pitchFamily="18" charset="0"/>
              </a:rPr>
              <a:t>10 min/unit</a:t>
            </a:r>
          </a:p>
        </p:txBody>
      </p:sp>
      <p:sp>
        <p:nvSpPr>
          <p:cNvPr id="36904" name="Rectangle 40"/>
          <p:cNvSpPr>
            <a:spLocks noChangeArrowheads="1"/>
          </p:cNvSpPr>
          <p:nvPr/>
        </p:nvSpPr>
        <p:spPr bwMode="auto">
          <a:xfrm>
            <a:off x="7580237" y="1688225"/>
            <a:ext cx="1705595" cy="430887"/>
          </a:xfrm>
          <a:prstGeom prst="rect">
            <a:avLst/>
          </a:prstGeom>
          <a:noFill/>
          <a:ln w="9525">
            <a:noFill/>
            <a:miter lim="800000"/>
            <a:headEnd/>
            <a:tailEnd/>
          </a:ln>
        </p:spPr>
        <p:txBody>
          <a:bodyPr wrap="none" lIns="0" tIns="0" rIns="0" bIns="0">
            <a:spAutoFit/>
          </a:bodyPr>
          <a:lstStyle/>
          <a:p>
            <a:pPr>
              <a:defRPr/>
            </a:pPr>
            <a:r>
              <a:rPr lang="en-US" sz="2800" dirty="0">
                <a:latin typeface="Book Antiqua" pitchFamily="18" charset="0"/>
              </a:rPr>
              <a:t>Operation </a:t>
            </a:r>
            <a:endParaRPr lang="en-US" sz="2800" dirty="0">
              <a:effectLst>
                <a:outerShdw blurRad="38100" dist="38100" dir="2700000" algn="tl">
                  <a:srgbClr val="000000"/>
                </a:outerShdw>
              </a:effectLst>
              <a:latin typeface="Book Antiqua" pitchFamily="18" charset="0"/>
            </a:endParaRPr>
          </a:p>
        </p:txBody>
      </p:sp>
      <p:sp>
        <p:nvSpPr>
          <p:cNvPr id="39" name="Rectangle 3"/>
          <p:cNvSpPr txBox="1">
            <a:spLocks noChangeArrowheads="1"/>
          </p:cNvSpPr>
          <p:nvPr/>
        </p:nvSpPr>
        <p:spPr bwMode="auto">
          <a:xfrm>
            <a:off x="53289" y="689574"/>
            <a:ext cx="4976961" cy="14295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a:t>Product Mix: 50%-50%</a:t>
            </a:r>
          </a:p>
          <a:p>
            <a:pPr>
              <a:buFont typeface="Monotype Sorts" pitchFamily="2" charset="2"/>
              <a:buNone/>
              <a:defRPr/>
            </a:pPr>
            <a:r>
              <a:rPr lang="en-US" dirty="0"/>
              <a:t>Setup time: 30 min per product</a:t>
            </a:r>
          </a:p>
          <a:p>
            <a:pPr>
              <a:buFont typeface="Monotype Sorts" pitchFamily="2" charset="2"/>
              <a:buNone/>
              <a:defRPr/>
            </a:pPr>
            <a:r>
              <a:rPr lang="en-US" dirty="0"/>
              <a:t>Working hours: 8 hours/day</a:t>
            </a:r>
          </a:p>
        </p:txBody>
      </p:sp>
      <p:sp>
        <p:nvSpPr>
          <p:cNvPr id="5" name="Rectangle 4"/>
          <p:cNvSpPr/>
          <p:nvPr/>
        </p:nvSpPr>
        <p:spPr bwMode="auto">
          <a:xfrm>
            <a:off x="7538698" y="1242315"/>
            <a:ext cx="1796093" cy="1410196"/>
          </a:xfrm>
          <a:prstGeom prst="rect">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latin typeface="Verdana" pitchFamily="-112" charset="0"/>
            </a:endParaRPr>
          </a:p>
        </p:txBody>
      </p:sp>
      <p:sp>
        <p:nvSpPr>
          <p:cNvPr id="42" name="Line 8"/>
          <p:cNvSpPr>
            <a:spLocks noChangeShapeType="1"/>
          </p:cNvSpPr>
          <p:nvPr/>
        </p:nvSpPr>
        <p:spPr bwMode="auto">
          <a:xfrm>
            <a:off x="9469361" y="2179497"/>
            <a:ext cx="979487" cy="0"/>
          </a:xfrm>
          <a:prstGeom prst="line">
            <a:avLst/>
          </a:prstGeom>
          <a:noFill/>
          <a:ln w="57150">
            <a:solidFill>
              <a:srgbClr val="0070C0"/>
            </a:solidFill>
            <a:round/>
            <a:headEnd type="none" w="med" len="med"/>
            <a:tailEnd type="arrow" w="med" len="med"/>
          </a:ln>
          <a:effectLst/>
        </p:spPr>
        <p:txBody>
          <a:bodyPr wrap="none" anchor="ctr"/>
          <a:lstStyle/>
          <a:p>
            <a:endParaRPr lang="en-US" sz="2400" dirty="0">
              <a:latin typeface="Book Antiqua" pitchFamily="18" charset="0"/>
            </a:endParaRPr>
          </a:p>
        </p:txBody>
      </p:sp>
      <p:sp>
        <p:nvSpPr>
          <p:cNvPr id="43" name="Rectangle 3"/>
          <p:cNvSpPr txBox="1">
            <a:spLocks noChangeArrowheads="1"/>
          </p:cNvSpPr>
          <p:nvPr/>
        </p:nvSpPr>
        <p:spPr bwMode="auto">
          <a:xfrm>
            <a:off x="-14287" y="3009698"/>
            <a:ext cx="12086952" cy="35156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a:t>Compute the effective capacity under min cost strategy. </a:t>
            </a:r>
          </a:p>
          <a:p>
            <a:pPr>
              <a:buFont typeface="Monotype Sorts" pitchFamily="2" charset="2"/>
              <a:buNone/>
              <a:defRPr/>
            </a:pPr>
            <a:r>
              <a:rPr lang="en-US" dirty="0"/>
              <a:t>Minimum Cost Strategy: Just one setup. </a:t>
            </a:r>
          </a:p>
          <a:p>
            <a:pPr>
              <a:buFont typeface="Monotype Sorts" pitchFamily="2" charset="2"/>
              <a:buNone/>
              <a:defRPr/>
            </a:pPr>
            <a:r>
              <a:rPr lang="en-US" dirty="0"/>
              <a:t>Two </a:t>
            </a:r>
            <a:r>
              <a:rPr lang="en-US" b="1" dirty="0">
                <a:solidFill>
                  <a:srgbClr val="A50023"/>
                </a:solidFill>
              </a:rPr>
              <a:t>setups each for 30 min </a:t>
            </a:r>
            <a:r>
              <a:rPr lang="en-US" dirty="0"/>
              <a:t>= 60 mins</a:t>
            </a:r>
          </a:p>
          <a:p>
            <a:pPr>
              <a:buFont typeface="Monotype Sorts" pitchFamily="2" charset="2"/>
              <a:buNone/>
              <a:defRPr/>
            </a:pPr>
            <a:r>
              <a:rPr lang="en-US" dirty="0"/>
              <a:t>An aggregate product (formed by 1A+1D) takes </a:t>
            </a:r>
            <a:r>
              <a:rPr lang="en-US" b="1" dirty="0">
                <a:solidFill>
                  <a:srgbClr val="00B050"/>
                </a:solidFill>
              </a:rPr>
              <a:t>10</a:t>
            </a:r>
            <a:r>
              <a:rPr lang="en-US" b="1" dirty="0"/>
              <a:t>+</a:t>
            </a:r>
            <a:r>
              <a:rPr lang="en-US" b="1" dirty="0">
                <a:solidFill>
                  <a:srgbClr val="0070C0"/>
                </a:solidFill>
              </a:rPr>
              <a:t>20</a:t>
            </a:r>
            <a:r>
              <a:rPr lang="en-US" dirty="0"/>
              <a:t> = 30</a:t>
            </a:r>
          </a:p>
          <a:p>
            <a:pPr>
              <a:buFont typeface="Monotype Sorts" pitchFamily="2" charset="2"/>
              <a:buNone/>
              <a:defRPr/>
            </a:pPr>
            <a:r>
              <a:rPr lang="en-US" dirty="0"/>
              <a:t>Production time = 8*60-60 = 420 mins</a:t>
            </a:r>
          </a:p>
          <a:p>
            <a:pPr>
              <a:buFont typeface="Monotype Sorts" pitchFamily="2" charset="2"/>
              <a:buNone/>
              <a:defRPr/>
            </a:pPr>
            <a:r>
              <a:rPr lang="en-US" dirty="0"/>
              <a:t>Capacity = 420/30 = 14 aggregate units</a:t>
            </a:r>
          </a:p>
          <a:p>
            <a:pPr>
              <a:buFont typeface="Monotype Sorts" pitchFamily="2" charset="2"/>
              <a:buNone/>
              <a:defRPr/>
            </a:pPr>
            <a:r>
              <a:rPr lang="en-US" dirty="0"/>
              <a:t>Each aggregate unit is 1A and 1B (total of </a:t>
            </a:r>
            <a:r>
              <a:rPr lang="en-US" b="1" dirty="0">
                <a:solidFill>
                  <a:srgbClr val="00B050"/>
                </a:solidFill>
              </a:rPr>
              <a:t>14A</a:t>
            </a:r>
            <a:r>
              <a:rPr lang="en-US" b="1" dirty="0">
                <a:solidFill>
                  <a:srgbClr val="A50023"/>
                </a:solidFill>
              </a:rPr>
              <a:t> </a:t>
            </a:r>
            <a:r>
              <a:rPr lang="en-US" dirty="0"/>
              <a:t>and</a:t>
            </a:r>
            <a:r>
              <a:rPr lang="en-US" b="1" dirty="0">
                <a:solidFill>
                  <a:srgbClr val="A50023"/>
                </a:solidFill>
              </a:rPr>
              <a:t> </a:t>
            </a:r>
            <a:r>
              <a:rPr lang="en-US" b="1" dirty="0">
                <a:solidFill>
                  <a:srgbClr val="0070C0"/>
                </a:solidFill>
              </a:rPr>
              <a:t>14D</a:t>
            </a:r>
            <a:r>
              <a:rPr lang="en-US" dirty="0"/>
              <a:t>).</a:t>
            </a:r>
          </a:p>
          <a:p>
            <a:pPr>
              <a:buFont typeface="Monotype Sorts" pitchFamily="2" charset="2"/>
              <a:buNone/>
              <a:defRPr/>
            </a:pPr>
            <a:endParaRPr lang="en-US" dirty="0"/>
          </a:p>
        </p:txBody>
      </p:sp>
    </p:spTree>
    <p:extLst>
      <p:ext uri="{BB962C8B-B14F-4D97-AF65-F5344CB8AC3E}">
        <p14:creationId xmlns:p14="http://schemas.microsoft.com/office/powerpoint/2010/main" val="2635642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dissolve">
                                      <p:cBhvr>
                                        <p:cTn id="7" dur="5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
                                            <p:txEl>
                                              <p:pRg st="1" end="1"/>
                                            </p:txEl>
                                          </p:spTgt>
                                        </p:tgtEl>
                                        <p:attrNameLst>
                                          <p:attrName>style.visibility</p:attrName>
                                        </p:attrNameLst>
                                      </p:cBhvr>
                                      <p:to>
                                        <p:strVal val="visible"/>
                                      </p:to>
                                    </p:set>
                                    <p:animEffect transition="in" filter="dissolve">
                                      <p:cBhvr>
                                        <p:cTn id="12" dur="500"/>
                                        <p:tgtEl>
                                          <p:spTgt spid="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dissolve">
                                      <p:cBhvr>
                                        <p:cTn id="17" dur="500"/>
                                        <p:tgtEl>
                                          <p:spTgt spid="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
                                            <p:txEl>
                                              <p:pRg st="3" end="3"/>
                                            </p:txEl>
                                          </p:spTgt>
                                        </p:tgtEl>
                                        <p:attrNameLst>
                                          <p:attrName>style.visibility</p:attrName>
                                        </p:attrNameLst>
                                      </p:cBhvr>
                                      <p:to>
                                        <p:strVal val="visible"/>
                                      </p:to>
                                    </p:set>
                                    <p:animEffect transition="in" filter="dissolve">
                                      <p:cBhvr>
                                        <p:cTn id="22" dur="500"/>
                                        <p:tgtEl>
                                          <p:spTgt spid="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3">
                                            <p:txEl>
                                              <p:pRg st="4" end="4"/>
                                            </p:txEl>
                                          </p:spTgt>
                                        </p:tgtEl>
                                        <p:attrNameLst>
                                          <p:attrName>style.visibility</p:attrName>
                                        </p:attrNameLst>
                                      </p:cBhvr>
                                      <p:to>
                                        <p:strVal val="visible"/>
                                      </p:to>
                                    </p:set>
                                    <p:animEffect transition="in" filter="dissolve">
                                      <p:cBhvr>
                                        <p:cTn id="27" dur="500"/>
                                        <p:tgtEl>
                                          <p:spTgt spid="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3">
                                            <p:txEl>
                                              <p:pRg st="5" end="5"/>
                                            </p:txEl>
                                          </p:spTgt>
                                        </p:tgtEl>
                                        <p:attrNameLst>
                                          <p:attrName>style.visibility</p:attrName>
                                        </p:attrNameLst>
                                      </p:cBhvr>
                                      <p:to>
                                        <p:strVal val="visible"/>
                                      </p:to>
                                    </p:set>
                                    <p:animEffect transition="in" filter="dissolve">
                                      <p:cBhvr>
                                        <p:cTn id="32" dur="500"/>
                                        <p:tgtEl>
                                          <p:spTgt spid="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3">
                                            <p:txEl>
                                              <p:pRg st="6" end="6"/>
                                            </p:txEl>
                                          </p:spTgt>
                                        </p:tgtEl>
                                        <p:attrNameLst>
                                          <p:attrName>style.visibility</p:attrName>
                                        </p:attrNameLst>
                                      </p:cBhvr>
                                      <p:to>
                                        <p:strVal val="visible"/>
                                      </p:to>
                                    </p:set>
                                    <p:animEffect transition="in" filter="dissolve">
                                      <p:cBhvr>
                                        <p:cTn id="37" dur="500"/>
                                        <p:tgtEl>
                                          <p:spTgt spid="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
            <a:ext cx="9144000" cy="830997"/>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Impact of Setup Time on R&amp;T</a:t>
            </a:r>
          </a:p>
        </p:txBody>
      </p:sp>
      <p:pic>
        <p:nvPicPr>
          <p:cNvPr id="2" name="k-vMM3LYQY0"/>
          <p:cNvPicPr>
            <a:picLocks noRot="1" noChangeAspect="1"/>
          </p:cNvPicPr>
          <p:nvPr>
            <a:videoFile r:link="rId1"/>
          </p:nvPr>
        </p:nvPicPr>
        <p:blipFill>
          <a:blip r:embed="rId3"/>
          <a:stretch>
            <a:fillRect/>
          </a:stretch>
        </p:blipFill>
        <p:spPr>
          <a:xfrm>
            <a:off x="1640587" y="876300"/>
            <a:ext cx="9076267" cy="5105400"/>
          </a:xfrm>
          <a:prstGeom prst="rect">
            <a:avLst/>
          </a:prstGeom>
        </p:spPr>
      </p:pic>
      <p:sp>
        <p:nvSpPr>
          <p:cNvPr id="3" name="Rectangle 2"/>
          <p:cNvSpPr/>
          <p:nvPr/>
        </p:nvSpPr>
        <p:spPr>
          <a:xfrm>
            <a:off x="1621536" y="6172201"/>
            <a:ext cx="4437048" cy="461665"/>
          </a:xfrm>
          <a:prstGeom prst="rect">
            <a:avLst/>
          </a:prstGeom>
        </p:spPr>
        <p:txBody>
          <a:bodyPr wrap="none">
            <a:spAutoFit/>
          </a:bodyPr>
          <a:lstStyle/>
          <a:p>
            <a:r>
              <a:rPr lang="en-US" sz="2400" dirty="0">
                <a:latin typeface="Arial" panose="020B0604020202020204" pitchFamily="34" charset="0"/>
                <a:hlinkClick r:id="rId4"/>
              </a:rPr>
              <a:t>https://youtu.be/k-vMM3LYQY0</a:t>
            </a:r>
            <a:endParaRPr lang="en-US" sz="2400" dirty="0"/>
          </a:p>
        </p:txBody>
      </p:sp>
    </p:spTree>
    <p:extLst>
      <p:ext uri="{BB962C8B-B14F-4D97-AF65-F5344CB8AC3E}">
        <p14:creationId xmlns:p14="http://schemas.microsoft.com/office/powerpoint/2010/main" val="30811416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29308"/>
            <a:ext cx="12192000" cy="519372"/>
          </a:xfrm>
        </p:spPr>
        <p:txBody>
          <a:bodyPr>
            <a:noAutofit/>
          </a:bodyPr>
          <a:lstStyle/>
          <a:p>
            <a:pPr>
              <a:defRPr/>
            </a:pPr>
            <a:r>
              <a:rPr lang="en-US" dirty="0"/>
              <a:t>Throughput and Batch Size- Problem 1</a:t>
            </a:r>
          </a:p>
        </p:txBody>
      </p:sp>
      <p:sp>
        <p:nvSpPr>
          <p:cNvPr id="43" name="Rectangle 3"/>
          <p:cNvSpPr txBox="1">
            <a:spLocks noChangeArrowheads="1"/>
          </p:cNvSpPr>
          <p:nvPr/>
        </p:nvSpPr>
        <p:spPr bwMode="auto">
          <a:xfrm>
            <a:off x="34577" y="692696"/>
            <a:ext cx="12039600" cy="56870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a:t>Minimum Flow Time Strategy. Synchronized flow.</a:t>
            </a:r>
          </a:p>
          <a:p>
            <a:pPr>
              <a:buFont typeface="Monotype Sorts" pitchFamily="2" charset="2"/>
              <a:buNone/>
              <a:defRPr/>
            </a:pPr>
            <a:r>
              <a:rPr lang="en-US" dirty="0"/>
              <a:t>Suppose we produce in </a:t>
            </a:r>
            <a:r>
              <a:rPr lang="en-US" dirty="0">
                <a:solidFill>
                  <a:srgbClr val="A50023"/>
                </a:solidFill>
              </a:rPr>
              <a:t>batches of two units </a:t>
            </a:r>
            <a:r>
              <a:rPr lang="en-US" dirty="0"/>
              <a:t>of each product.</a:t>
            </a:r>
          </a:p>
          <a:p>
            <a:pPr>
              <a:buFont typeface="Monotype Sorts" pitchFamily="2" charset="2"/>
              <a:buNone/>
              <a:defRPr/>
            </a:pPr>
            <a:r>
              <a:rPr lang="en-US" dirty="0"/>
              <a:t>Two setups each for 30 min = 60 mins.</a:t>
            </a:r>
          </a:p>
          <a:p>
            <a:pPr>
              <a:buFont typeface="Monotype Sorts" pitchFamily="2" charset="2"/>
              <a:buNone/>
              <a:defRPr/>
            </a:pPr>
            <a:r>
              <a:rPr lang="en-US" dirty="0"/>
              <a:t>Production time = 2</a:t>
            </a:r>
            <a:r>
              <a:rPr lang="en-US" dirty="0">
                <a:sym typeface="Symbol" panose="05050102010706020507" pitchFamily="18" charset="2"/>
              </a:rPr>
              <a:t>10+</a:t>
            </a:r>
            <a:r>
              <a:rPr lang="en-US" dirty="0"/>
              <a:t>2</a:t>
            </a:r>
            <a:r>
              <a:rPr lang="en-US" dirty="0">
                <a:sym typeface="Symbol" panose="05050102010706020507" pitchFamily="18" charset="2"/>
              </a:rPr>
              <a:t>20= 60 mins.</a:t>
            </a:r>
          </a:p>
          <a:p>
            <a:pPr>
              <a:buFont typeface="Monotype Sorts" pitchFamily="2" charset="2"/>
              <a:buNone/>
              <a:defRPr/>
            </a:pPr>
            <a:r>
              <a:rPr lang="en-US" dirty="0">
                <a:sym typeface="Symbol" panose="05050102010706020507" pitchFamily="18" charset="2"/>
              </a:rPr>
              <a:t>Production time of each batch = 60+60=120 mins per two units of each product. </a:t>
            </a:r>
          </a:p>
          <a:p>
            <a:pPr>
              <a:buFont typeface="Monotype Sorts" pitchFamily="2" charset="2"/>
              <a:buNone/>
              <a:defRPr/>
            </a:pPr>
            <a:r>
              <a:rPr lang="en-US" dirty="0">
                <a:sym typeface="Symbol" panose="05050102010706020507" pitchFamily="18" charset="2"/>
              </a:rPr>
              <a:t>Production time of an aggregate product = 120/2=60</a:t>
            </a:r>
          </a:p>
          <a:p>
            <a:pPr>
              <a:buFont typeface="Monotype Sorts" pitchFamily="2" charset="2"/>
              <a:buNone/>
              <a:defRPr/>
            </a:pPr>
            <a:r>
              <a:rPr lang="en-US" dirty="0"/>
              <a:t>Each aggregate unit is 1A+1D</a:t>
            </a:r>
          </a:p>
          <a:p>
            <a:pPr>
              <a:buFont typeface="Monotype Sorts" pitchFamily="2" charset="2"/>
              <a:buNone/>
              <a:defRPr/>
            </a:pPr>
            <a:r>
              <a:rPr lang="en-US" dirty="0">
                <a:sym typeface="Symbol" panose="05050102010706020507" pitchFamily="18" charset="2"/>
              </a:rPr>
              <a:t>Capacity = 480/60= 8 aggregate products.</a:t>
            </a:r>
          </a:p>
          <a:p>
            <a:pPr>
              <a:buFont typeface="Monotype Sorts" pitchFamily="2" charset="2"/>
              <a:buNone/>
              <a:defRPr/>
            </a:pPr>
            <a:r>
              <a:rPr lang="en-US" dirty="0"/>
              <a:t>That is a total of </a:t>
            </a:r>
            <a:r>
              <a:rPr lang="en-US" b="1" dirty="0">
                <a:solidFill>
                  <a:srgbClr val="A50023"/>
                </a:solidFill>
              </a:rPr>
              <a:t>8A and 8D</a:t>
            </a:r>
            <a:r>
              <a:rPr lang="en-US" dirty="0"/>
              <a:t>.</a:t>
            </a:r>
          </a:p>
          <a:p>
            <a:pPr>
              <a:buFont typeface="Monotype Sorts" pitchFamily="2" charset="2"/>
              <a:buNone/>
              <a:defRPr/>
            </a:pPr>
            <a:r>
              <a:rPr lang="en-US" dirty="0"/>
              <a:t>Smaller batches lead to lower capacity, but lead to lower inventory and lower flow time, furthermore</a:t>
            </a:r>
          </a:p>
          <a:p>
            <a:pPr>
              <a:buNone/>
              <a:defRPr/>
            </a:pPr>
            <a:r>
              <a:rPr lang="en-US" dirty="0"/>
              <a:t>Demand could be less than capacity and we may do not need the maximal capacity</a:t>
            </a:r>
          </a:p>
          <a:p>
            <a:pPr>
              <a:buNone/>
              <a:defRPr/>
            </a:pPr>
            <a:endParaRPr lang="en-US" dirty="0"/>
          </a:p>
          <a:p>
            <a:pPr>
              <a:buFont typeface="Monotype Sorts" pitchFamily="2" charset="2"/>
              <a:buNone/>
              <a:defRPr/>
            </a:pPr>
            <a:endParaRPr lang="en-US" dirty="0"/>
          </a:p>
          <a:p>
            <a:pPr>
              <a:buFont typeface="Monotype Sorts" pitchFamily="2" charset="2"/>
              <a:buNone/>
              <a:defRPr/>
            </a:pPr>
            <a:endParaRPr lang="en-US" dirty="0"/>
          </a:p>
          <a:p>
            <a:pPr>
              <a:buFont typeface="Monotype Sorts" pitchFamily="2" charset="2"/>
              <a:buNone/>
              <a:defRPr/>
            </a:pPr>
            <a:endParaRPr lang="en-US" dirty="0"/>
          </a:p>
        </p:txBody>
      </p:sp>
    </p:spTree>
    <p:extLst>
      <p:ext uri="{BB962C8B-B14F-4D97-AF65-F5344CB8AC3E}">
        <p14:creationId xmlns:p14="http://schemas.microsoft.com/office/powerpoint/2010/main" val="24380404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dissolve">
                                      <p:cBhvr>
                                        <p:cTn id="7" dur="5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
                                            <p:txEl>
                                              <p:pRg st="1" end="1"/>
                                            </p:txEl>
                                          </p:spTgt>
                                        </p:tgtEl>
                                        <p:attrNameLst>
                                          <p:attrName>style.visibility</p:attrName>
                                        </p:attrNameLst>
                                      </p:cBhvr>
                                      <p:to>
                                        <p:strVal val="visible"/>
                                      </p:to>
                                    </p:set>
                                    <p:animEffect transition="in" filter="dissolve">
                                      <p:cBhvr>
                                        <p:cTn id="12" dur="500"/>
                                        <p:tgtEl>
                                          <p:spTgt spid="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dissolve">
                                      <p:cBhvr>
                                        <p:cTn id="17" dur="500"/>
                                        <p:tgtEl>
                                          <p:spTgt spid="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
                                            <p:txEl>
                                              <p:pRg st="3" end="3"/>
                                            </p:txEl>
                                          </p:spTgt>
                                        </p:tgtEl>
                                        <p:attrNameLst>
                                          <p:attrName>style.visibility</p:attrName>
                                        </p:attrNameLst>
                                      </p:cBhvr>
                                      <p:to>
                                        <p:strVal val="visible"/>
                                      </p:to>
                                    </p:set>
                                    <p:animEffect transition="in" filter="dissolve">
                                      <p:cBhvr>
                                        <p:cTn id="22" dur="500"/>
                                        <p:tgtEl>
                                          <p:spTgt spid="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3">
                                            <p:txEl>
                                              <p:pRg st="4" end="4"/>
                                            </p:txEl>
                                          </p:spTgt>
                                        </p:tgtEl>
                                        <p:attrNameLst>
                                          <p:attrName>style.visibility</p:attrName>
                                        </p:attrNameLst>
                                      </p:cBhvr>
                                      <p:to>
                                        <p:strVal val="visible"/>
                                      </p:to>
                                    </p:set>
                                    <p:animEffect transition="in" filter="dissolve">
                                      <p:cBhvr>
                                        <p:cTn id="27" dur="500"/>
                                        <p:tgtEl>
                                          <p:spTgt spid="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3">
                                            <p:txEl>
                                              <p:pRg st="5" end="5"/>
                                            </p:txEl>
                                          </p:spTgt>
                                        </p:tgtEl>
                                        <p:attrNameLst>
                                          <p:attrName>style.visibility</p:attrName>
                                        </p:attrNameLst>
                                      </p:cBhvr>
                                      <p:to>
                                        <p:strVal val="visible"/>
                                      </p:to>
                                    </p:set>
                                    <p:animEffect transition="in" filter="dissolve">
                                      <p:cBhvr>
                                        <p:cTn id="32" dur="500"/>
                                        <p:tgtEl>
                                          <p:spTgt spid="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3">
                                            <p:txEl>
                                              <p:pRg st="6" end="6"/>
                                            </p:txEl>
                                          </p:spTgt>
                                        </p:tgtEl>
                                        <p:attrNameLst>
                                          <p:attrName>style.visibility</p:attrName>
                                        </p:attrNameLst>
                                      </p:cBhvr>
                                      <p:to>
                                        <p:strVal val="visible"/>
                                      </p:to>
                                    </p:set>
                                    <p:animEffect transition="in" filter="dissolve">
                                      <p:cBhvr>
                                        <p:cTn id="37" dur="500"/>
                                        <p:tgtEl>
                                          <p:spTgt spid="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3">
                                            <p:txEl>
                                              <p:pRg st="7" end="7"/>
                                            </p:txEl>
                                          </p:spTgt>
                                        </p:tgtEl>
                                        <p:attrNameLst>
                                          <p:attrName>style.visibility</p:attrName>
                                        </p:attrNameLst>
                                      </p:cBhvr>
                                      <p:to>
                                        <p:strVal val="visible"/>
                                      </p:to>
                                    </p:set>
                                    <p:animEffect transition="in" filter="dissolve">
                                      <p:cBhvr>
                                        <p:cTn id="42" dur="500"/>
                                        <p:tgtEl>
                                          <p:spTgt spid="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3">
                                            <p:txEl>
                                              <p:pRg st="8" end="8"/>
                                            </p:txEl>
                                          </p:spTgt>
                                        </p:tgtEl>
                                        <p:attrNameLst>
                                          <p:attrName>style.visibility</p:attrName>
                                        </p:attrNameLst>
                                      </p:cBhvr>
                                      <p:to>
                                        <p:strVal val="visible"/>
                                      </p:to>
                                    </p:set>
                                    <p:animEffect transition="in" filter="dissolve">
                                      <p:cBhvr>
                                        <p:cTn id="47" dur="500"/>
                                        <p:tgtEl>
                                          <p:spTgt spid="4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3">
                                            <p:txEl>
                                              <p:pRg st="9" end="9"/>
                                            </p:txEl>
                                          </p:spTgt>
                                        </p:tgtEl>
                                        <p:attrNameLst>
                                          <p:attrName>style.visibility</p:attrName>
                                        </p:attrNameLst>
                                      </p:cBhvr>
                                      <p:to>
                                        <p:strVal val="visible"/>
                                      </p:to>
                                    </p:set>
                                    <p:animEffect transition="in" filter="dissolve">
                                      <p:cBhvr>
                                        <p:cTn id="52" dur="500"/>
                                        <p:tgtEl>
                                          <p:spTgt spid="4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3">
                                            <p:txEl>
                                              <p:pRg st="10" end="10"/>
                                            </p:txEl>
                                          </p:spTgt>
                                        </p:tgtEl>
                                        <p:attrNameLst>
                                          <p:attrName>style.visibility</p:attrName>
                                        </p:attrNameLst>
                                      </p:cBhvr>
                                      <p:to>
                                        <p:strVal val="visible"/>
                                      </p:to>
                                    </p:set>
                                    <p:animEffect transition="in" filter="dissolve">
                                      <p:cBhvr>
                                        <p:cTn id="57" dur="500"/>
                                        <p:tgtEl>
                                          <p:spTgt spid="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1999" cy="573365"/>
          </a:xfrm>
        </p:spPr>
        <p:txBody>
          <a:bodyPr/>
          <a:lstStyle/>
          <a:p>
            <a:pPr>
              <a:tabLst>
                <a:tab pos="1544638" algn="l"/>
              </a:tabLst>
              <a:defRPr/>
            </a:pPr>
            <a:r>
              <a:rPr lang="en-US" dirty="0"/>
              <a:t>Throughput and Batch Size- Problem 2</a:t>
            </a:r>
          </a:p>
        </p:txBody>
      </p:sp>
      <p:sp>
        <p:nvSpPr>
          <p:cNvPr id="22" name="Text Box 6"/>
          <p:cNvSpPr txBox="1">
            <a:spLocks noChangeArrowheads="1"/>
          </p:cNvSpPr>
          <p:nvPr/>
        </p:nvSpPr>
        <p:spPr bwMode="auto">
          <a:xfrm>
            <a:off x="1678009" y="520735"/>
            <a:ext cx="17828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Resource A</a:t>
            </a:r>
          </a:p>
        </p:txBody>
      </p:sp>
      <p:sp>
        <p:nvSpPr>
          <p:cNvPr id="24" name="Text Box 8"/>
          <p:cNvSpPr txBox="1">
            <a:spLocks noChangeArrowheads="1"/>
          </p:cNvSpPr>
          <p:nvPr/>
        </p:nvSpPr>
        <p:spPr bwMode="auto">
          <a:xfrm>
            <a:off x="6295130" y="794642"/>
            <a:ext cx="1800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Resource D</a:t>
            </a:r>
          </a:p>
        </p:txBody>
      </p:sp>
      <p:sp>
        <p:nvSpPr>
          <p:cNvPr id="19" name="Text Box 11"/>
          <p:cNvSpPr txBox="1">
            <a:spLocks noChangeArrowheads="1"/>
          </p:cNvSpPr>
          <p:nvPr/>
        </p:nvSpPr>
        <p:spPr bwMode="auto">
          <a:xfrm>
            <a:off x="1673171" y="2294845"/>
            <a:ext cx="408477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TpA1=1 min SpA1 60 min</a:t>
            </a:r>
          </a:p>
          <a:p>
            <a:pPr eaLnBrk="1" hangingPunct="1"/>
            <a:r>
              <a:rPr lang="en-US" sz="2400" b="1" dirty="0">
                <a:solidFill>
                  <a:srgbClr val="0070C0"/>
                </a:solidFill>
                <a:latin typeface="Book Antiqua" pitchFamily="18" charset="0"/>
              </a:rPr>
              <a:t>TpA2= 1 min SpA2= 60 min</a:t>
            </a:r>
          </a:p>
        </p:txBody>
      </p:sp>
      <p:sp>
        <p:nvSpPr>
          <p:cNvPr id="11" name="Line 9"/>
          <p:cNvSpPr>
            <a:spLocks noChangeShapeType="1"/>
          </p:cNvSpPr>
          <p:nvPr/>
        </p:nvSpPr>
        <p:spPr bwMode="auto">
          <a:xfrm rot="10800000" flipV="1">
            <a:off x="8095623" y="1681952"/>
            <a:ext cx="750451" cy="0"/>
          </a:xfrm>
          <a:prstGeom prst="line">
            <a:avLst/>
          </a:prstGeom>
          <a:noFill/>
          <a:ln w="5715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sp>
        <p:nvSpPr>
          <p:cNvPr id="28" name="Text Box 3"/>
          <p:cNvSpPr txBox="1">
            <a:spLocks noChangeArrowheads="1"/>
          </p:cNvSpPr>
          <p:nvPr/>
        </p:nvSpPr>
        <p:spPr bwMode="auto">
          <a:xfrm>
            <a:off x="1760112" y="1081177"/>
            <a:ext cx="175560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Activity A1</a:t>
            </a:r>
          </a:p>
        </p:txBody>
      </p:sp>
      <p:sp>
        <p:nvSpPr>
          <p:cNvPr id="29" name="Text Box 3"/>
          <p:cNvSpPr txBox="1">
            <a:spLocks noChangeArrowheads="1"/>
          </p:cNvSpPr>
          <p:nvPr/>
        </p:nvSpPr>
        <p:spPr bwMode="auto">
          <a:xfrm>
            <a:off x="1768579" y="1758973"/>
            <a:ext cx="175560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Activity A2</a:t>
            </a:r>
          </a:p>
        </p:txBody>
      </p:sp>
      <p:sp>
        <p:nvSpPr>
          <p:cNvPr id="30" name="Text Box 5"/>
          <p:cNvSpPr txBox="1">
            <a:spLocks noChangeArrowheads="1"/>
          </p:cNvSpPr>
          <p:nvPr/>
        </p:nvSpPr>
        <p:spPr bwMode="auto">
          <a:xfrm>
            <a:off x="6394517" y="1434539"/>
            <a:ext cx="1601721"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Activity D</a:t>
            </a:r>
          </a:p>
        </p:txBody>
      </p:sp>
      <p:sp>
        <p:nvSpPr>
          <p:cNvPr id="31" name="Line 9"/>
          <p:cNvSpPr>
            <a:spLocks noChangeShapeType="1"/>
          </p:cNvSpPr>
          <p:nvPr/>
        </p:nvSpPr>
        <p:spPr bwMode="auto">
          <a:xfrm rot="10800000" flipV="1">
            <a:off x="789392" y="1658269"/>
            <a:ext cx="769284" cy="3409"/>
          </a:xfrm>
          <a:prstGeom prst="line">
            <a:avLst/>
          </a:prstGeom>
          <a:noFill/>
          <a:ln w="5715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sp>
        <p:nvSpPr>
          <p:cNvPr id="32" name="Line 9"/>
          <p:cNvSpPr>
            <a:spLocks noChangeShapeType="1"/>
          </p:cNvSpPr>
          <p:nvPr/>
        </p:nvSpPr>
        <p:spPr bwMode="auto">
          <a:xfrm rot="10800000" flipV="1">
            <a:off x="4029752" y="1719142"/>
            <a:ext cx="1601721" cy="0"/>
          </a:xfrm>
          <a:prstGeom prst="line">
            <a:avLst/>
          </a:prstGeom>
          <a:noFill/>
          <a:ln w="5715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sp>
        <p:nvSpPr>
          <p:cNvPr id="33" name="Rectangle 3"/>
          <p:cNvSpPr txBox="1">
            <a:spLocks noChangeArrowheads="1"/>
          </p:cNvSpPr>
          <p:nvPr/>
        </p:nvSpPr>
        <p:spPr bwMode="auto">
          <a:xfrm>
            <a:off x="-1" y="3185462"/>
            <a:ext cx="12192000" cy="333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a:t>Resource A is responsible for two activities. Activity A1 produces part A1 and activity A2 produces part A2. </a:t>
            </a:r>
          </a:p>
          <a:p>
            <a:pPr>
              <a:buFont typeface="Monotype Sorts" pitchFamily="2" charset="2"/>
              <a:buNone/>
              <a:defRPr/>
            </a:pPr>
            <a:r>
              <a:rPr lang="en-US" b="1" dirty="0">
                <a:solidFill>
                  <a:srgbClr val="0070C0"/>
                </a:solidFill>
              </a:rPr>
              <a:t>TpA1</a:t>
            </a:r>
            <a:r>
              <a:rPr lang="en-US" dirty="0"/>
              <a:t>=</a:t>
            </a:r>
            <a:r>
              <a:rPr lang="en-US" b="1" dirty="0">
                <a:solidFill>
                  <a:srgbClr val="0070C0"/>
                </a:solidFill>
              </a:rPr>
              <a:t>TpA2</a:t>
            </a:r>
            <a:r>
              <a:rPr lang="en-US" dirty="0"/>
              <a:t> =</a:t>
            </a:r>
            <a:r>
              <a:rPr lang="en-US" b="1" dirty="0">
                <a:solidFill>
                  <a:srgbClr val="0070C0"/>
                </a:solidFill>
              </a:rPr>
              <a:t>1</a:t>
            </a:r>
            <a:r>
              <a:rPr lang="en-US" dirty="0"/>
              <a:t> minute per part. </a:t>
            </a:r>
          </a:p>
          <a:p>
            <a:pPr>
              <a:buFont typeface="Monotype Sorts" pitchFamily="2" charset="2"/>
              <a:buNone/>
              <a:defRPr/>
            </a:pPr>
            <a:r>
              <a:rPr lang="en-US" dirty="0"/>
              <a:t>When we switch from one  part to another, there is </a:t>
            </a:r>
            <a:r>
              <a:rPr lang="en-US" b="1" dirty="0">
                <a:solidFill>
                  <a:srgbClr val="C00000"/>
                </a:solidFill>
              </a:rPr>
              <a:t>60 minutes </a:t>
            </a:r>
            <a:r>
              <a:rPr lang="en-US" dirty="0"/>
              <a:t>setup time. </a:t>
            </a:r>
          </a:p>
          <a:p>
            <a:pPr>
              <a:buFont typeface="Monotype Sorts" pitchFamily="2" charset="2"/>
              <a:buNone/>
              <a:defRPr/>
            </a:pPr>
            <a:r>
              <a:rPr lang="en-US" dirty="0"/>
              <a:t>Volume of production of the two parts must be equal. A day is 8 hours. </a:t>
            </a:r>
          </a:p>
          <a:p>
            <a:pPr>
              <a:buNone/>
              <a:defRPr/>
            </a:pPr>
            <a:r>
              <a:rPr lang="en-US" dirty="0"/>
              <a:t>Activity D has no setup time. Activity D takes TpD= 10 mins. Consider 1 and 2 resource units at resource pool D.</a:t>
            </a:r>
          </a:p>
          <a:p>
            <a:pPr>
              <a:buFont typeface="Monotype Sorts" pitchFamily="2" charset="2"/>
              <a:buNone/>
              <a:defRPr/>
            </a:pPr>
            <a:endParaRPr lang="en-US" dirty="0"/>
          </a:p>
        </p:txBody>
      </p:sp>
      <p:sp>
        <p:nvSpPr>
          <p:cNvPr id="34" name="Text Box 11"/>
          <p:cNvSpPr txBox="1">
            <a:spLocks noChangeArrowheads="1"/>
          </p:cNvSpPr>
          <p:nvPr/>
        </p:nvSpPr>
        <p:spPr bwMode="auto">
          <a:xfrm>
            <a:off x="6377222" y="2331625"/>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SpD= 0 min TpD= 10 min</a:t>
            </a:r>
          </a:p>
          <a:p>
            <a:pPr eaLnBrk="1" hangingPunct="1"/>
            <a:r>
              <a:rPr lang="en-US" sz="2400" b="1" dirty="0">
                <a:solidFill>
                  <a:srgbClr val="00B050"/>
                </a:solidFill>
                <a:latin typeface="Book Antiqua" pitchFamily="18" charset="0"/>
              </a:rPr>
              <a:t>c=1, c=2. </a:t>
            </a:r>
          </a:p>
        </p:txBody>
      </p:sp>
      <p:sp>
        <p:nvSpPr>
          <p:cNvPr id="3" name="SMARTInkShape-2"/>
          <p:cNvSpPr/>
          <p:nvPr>
            <p:custDataLst>
              <p:tags r:id="rId1"/>
            </p:custDataLst>
          </p:nvPr>
        </p:nvSpPr>
        <p:spPr bwMode="auto">
          <a:xfrm>
            <a:off x="7996238" y="6079330"/>
            <a:ext cx="28576" cy="21434"/>
          </a:xfrm>
          <a:custGeom>
            <a:avLst/>
            <a:gdLst/>
            <a:ahLst/>
            <a:cxnLst/>
            <a:rect l="0" t="0" r="0" b="0"/>
            <a:pathLst>
              <a:path w="28576" h="21434">
                <a:moveTo>
                  <a:pt x="28575" y="21433"/>
                </a:moveTo>
                <a:lnTo>
                  <a:pt x="28575" y="21433"/>
                </a:lnTo>
                <a:lnTo>
                  <a:pt x="22424" y="21433"/>
                </a:lnTo>
                <a:lnTo>
                  <a:pt x="22093" y="20639"/>
                </a:lnTo>
                <a:lnTo>
                  <a:pt x="21725" y="17640"/>
                </a:lnTo>
                <a:lnTo>
                  <a:pt x="20833" y="16523"/>
                </a:lnTo>
                <a:lnTo>
                  <a:pt x="11582" y="10497"/>
                </a:lnTo>
                <a:lnTo>
                  <a:pt x="0" y="0"/>
                </a:lnTo>
              </a:path>
            </a:pathLst>
          </a:custGeom>
          <a:noFill/>
          <a:ln w="19050" cap="flat" cmpd="sng" algn="ctr">
            <a:solidFill>
              <a:srgbClr val="BF0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endParaRPr lang="en-US" dirty="0">
              <a:latin typeface="Verdana" pitchFamily="-112" charset="0"/>
            </a:endParaRPr>
          </a:p>
        </p:txBody>
      </p:sp>
    </p:spTree>
    <p:extLst>
      <p:ext uri="{BB962C8B-B14F-4D97-AF65-F5344CB8AC3E}">
        <p14:creationId xmlns:p14="http://schemas.microsoft.com/office/powerpoint/2010/main" val="23710922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dissolve">
                                      <p:cBhvr>
                                        <p:cTn id="7" dur="500"/>
                                        <p:tgtEl>
                                          <p:spTgt spid="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xEl>
                                              <p:pRg st="1" end="1"/>
                                            </p:txEl>
                                          </p:spTgt>
                                        </p:tgtEl>
                                        <p:attrNameLst>
                                          <p:attrName>style.visibility</p:attrName>
                                        </p:attrNameLst>
                                      </p:cBhvr>
                                      <p:to>
                                        <p:strVal val="visible"/>
                                      </p:to>
                                    </p:set>
                                    <p:animEffect transition="in" filter="dissolve">
                                      <p:cBhvr>
                                        <p:cTn id="12" dur="500"/>
                                        <p:tgtEl>
                                          <p:spTgt spid="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
                                            <p:txEl>
                                              <p:pRg st="2" end="2"/>
                                            </p:txEl>
                                          </p:spTgt>
                                        </p:tgtEl>
                                        <p:attrNameLst>
                                          <p:attrName>style.visibility</p:attrName>
                                        </p:attrNameLst>
                                      </p:cBhvr>
                                      <p:to>
                                        <p:strVal val="visible"/>
                                      </p:to>
                                    </p:set>
                                    <p:animEffect transition="in" filter="dissolve">
                                      <p:cBhvr>
                                        <p:cTn id="17" dur="500"/>
                                        <p:tgtEl>
                                          <p:spTgt spid="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
                                            <p:txEl>
                                              <p:pRg st="3" end="3"/>
                                            </p:txEl>
                                          </p:spTgt>
                                        </p:tgtEl>
                                        <p:attrNameLst>
                                          <p:attrName>style.visibility</p:attrName>
                                        </p:attrNameLst>
                                      </p:cBhvr>
                                      <p:to>
                                        <p:strVal val="visible"/>
                                      </p:to>
                                    </p:set>
                                    <p:animEffect transition="in" filter="dissolve">
                                      <p:cBhvr>
                                        <p:cTn id="22" dur="500"/>
                                        <p:tgtEl>
                                          <p:spTgt spid="3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
                                            <p:txEl>
                                              <p:pRg st="4" end="4"/>
                                            </p:txEl>
                                          </p:spTgt>
                                        </p:tgtEl>
                                        <p:attrNameLst>
                                          <p:attrName>style.visibility</p:attrName>
                                        </p:attrNameLst>
                                      </p:cBhvr>
                                      <p:to>
                                        <p:strVal val="visible"/>
                                      </p:to>
                                    </p:set>
                                    <p:animEffect transition="in" filter="dissolve">
                                      <p:cBhvr>
                                        <p:cTn id="27"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1999" cy="548680"/>
          </a:xfrm>
        </p:spPr>
        <p:txBody>
          <a:bodyPr/>
          <a:lstStyle/>
          <a:p>
            <a:pPr>
              <a:tabLst>
                <a:tab pos="1544638" algn="l"/>
              </a:tabLst>
              <a:defRPr/>
            </a:pPr>
            <a:r>
              <a:rPr lang="en-US" dirty="0"/>
              <a:t>Throughput and Batch Size- Problem 2</a:t>
            </a:r>
          </a:p>
        </p:txBody>
      </p:sp>
      <p:sp>
        <p:nvSpPr>
          <p:cNvPr id="18" name="Rectangle 5"/>
          <p:cNvSpPr>
            <a:spLocks noChangeArrowheads="1"/>
          </p:cNvSpPr>
          <p:nvPr/>
        </p:nvSpPr>
        <p:spPr bwMode="auto">
          <a:xfrm>
            <a:off x="1524000" y="990600"/>
            <a:ext cx="9144000" cy="1992524"/>
          </a:xfrm>
          <a:prstGeom prst="rect">
            <a:avLst/>
          </a:prstGeom>
          <a:noFill/>
          <a:ln w="9525">
            <a:noFill/>
            <a:miter lim="800000"/>
            <a:headEnd/>
            <a:tailEnd/>
          </a:ln>
        </p:spPr>
        <p:txBody>
          <a:bodyPr lIns="92075" tIns="46038" rIns="92075" bIns="46038"/>
          <a:lstStyle/>
          <a:p>
            <a:pPr marL="0" lvl="1"/>
            <a:endParaRPr lang="en-US" sz="2400" dirty="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790575"/>
            <a:ext cx="12192000" cy="5638800"/>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anose="02040602050305030304" pitchFamily="18" charset="0"/>
              </a:rPr>
              <a:t>a) Compute the maximum daily capacity of resource A if we want to produce </a:t>
            </a:r>
            <a:r>
              <a:rPr lang="en-US" sz="2400" b="1" dirty="0">
                <a:solidFill>
                  <a:srgbClr val="0070C0"/>
                </a:solidFill>
                <a:latin typeface="Book Antiqua" pitchFamily="18" charset="0"/>
                <a:ea typeface="ＭＳ Ｐゴシック" pitchFamily="-65" charset="-128"/>
                <a:cs typeface="Book Antiqua" pitchFamily="18" charset="0"/>
              </a:rPr>
              <a:t>the same volume of both parts A1 and A2 each day</a:t>
            </a:r>
            <a:r>
              <a:rPr lang="en-US" sz="2400" dirty="0"/>
              <a:t>.</a:t>
            </a:r>
          </a:p>
          <a:p>
            <a:pPr marL="0" lvl="1">
              <a:spcAft>
                <a:spcPts val="600"/>
              </a:spcAft>
            </a:pPr>
            <a:r>
              <a:rPr lang="en-US" sz="2400" dirty="0">
                <a:latin typeface="Book Antiqua" pitchFamily="18" charset="0"/>
              </a:rPr>
              <a:t>Setup for A1, produce as needed, then setup A2, and produce as needed.</a:t>
            </a:r>
          </a:p>
          <a:p>
            <a:pPr marL="0" lvl="1">
              <a:spcAft>
                <a:spcPts val="600"/>
              </a:spcAft>
            </a:pPr>
            <a:r>
              <a:rPr lang="en-US" sz="2400" dirty="0">
                <a:latin typeface="Book Antiqua" pitchFamily="18" charset="0"/>
              </a:rPr>
              <a:t>To total setup time =60+60=120.</a:t>
            </a:r>
          </a:p>
          <a:p>
            <a:pPr marL="0" lvl="1">
              <a:spcAft>
                <a:spcPts val="600"/>
              </a:spcAft>
            </a:pPr>
            <a:r>
              <a:rPr lang="en-US" sz="2400" dirty="0">
                <a:latin typeface="Book Antiqua" pitchFamily="18" charset="0"/>
              </a:rPr>
              <a:t>480-120= 360.</a:t>
            </a:r>
          </a:p>
          <a:p>
            <a:pPr marL="0" lvl="1">
              <a:spcAft>
                <a:spcPts val="600"/>
              </a:spcAft>
            </a:pPr>
            <a:r>
              <a:rPr lang="en-US" sz="2400" dirty="0">
                <a:latin typeface="Book Antiqua" pitchFamily="18" charset="0"/>
              </a:rPr>
              <a:t>Each product mix production takes 1+1 minuets,</a:t>
            </a:r>
          </a:p>
          <a:p>
            <a:pPr marL="0" lvl="1">
              <a:spcAft>
                <a:spcPts val="600"/>
              </a:spcAft>
            </a:pPr>
            <a:r>
              <a:rPr lang="en-US" sz="2400" dirty="0">
                <a:latin typeface="Book Antiqua" pitchFamily="18" charset="0"/>
              </a:rPr>
              <a:t>360/2= 180.</a:t>
            </a:r>
          </a:p>
          <a:p>
            <a:pPr marL="0" lvl="1">
              <a:spcAft>
                <a:spcPts val="600"/>
              </a:spcAft>
            </a:pPr>
            <a:r>
              <a:rPr lang="en-US" sz="2400" dirty="0">
                <a:latin typeface="Book Antiqua" pitchFamily="18" charset="0"/>
              </a:rPr>
              <a:t>Therefore, the batch sizes are 180 units.</a:t>
            </a:r>
          </a:p>
          <a:p>
            <a:pPr marL="0" lvl="1">
              <a:spcAft>
                <a:spcPts val="600"/>
              </a:spcAft>
            </a:pPr>
            <a:r>
              <a:rPr lang="en-US" sz="2400" dirty="0">
                <a:latin typeface="Book Antiqua" pitchFamily="18" charset="0"/>
              </a:rPr>
              <a:t>The maximum daily capacity is 180A1+180A2.</a:t>
            </a:r>
          </a:p>
          <a:p>
            <a:pPr marL="0" lvl="1">
              <a:spcAft>
                <a:spcPts val="600"/>
              </a:spcAft>
            </a:pPr>
            <a:r>
              <a:rPr lang="en-US" sz="2400" dirty="0">
                <a:latin typeface="Book Antiqua" pitchFamily="18" charset="0"/>
              </a:rPr>
              <a:t>The average hourly capacity is </a:t>
            </a:r>
          </a:p>
          <a:p>
            <a:pPr marL="0" lvl="1">
              <a:spcAft>
                <a:spcPts val="600"/>
              </a:spcAft>
            </a:pPr>
            <a:r>
              <a:rPr lang="en-US" sz="2400" dirty="0">
                <a:latin typeface="Book Antiqua" pitchFamily="18" charset="0"/>
              </a:rPr>
              <a:t>180/8= </a:t>
            </a:r>
            <a:r>
              <a:rPr lang="en-US" sz="2400" b="1" dirty="0">
                <a:solidFill>
                  <a:srgbClr val="0070C0"/>
                </a:solidFill>
                <a:latin typeface="Book Antiqua" pitchFamily="18" charset="0"/>
                <a:ea typeface="ＭＳ Ｐゴシック" pitchFamily="-65" charset="-128"/>
                <a:cs typeface="Book Antiqua" pitchFamily="18" charset="0"/>
              </a:rPr>
              <a:t>22.5A1+22.5A2. </a:t>
            </a: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11117667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dissolve">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1999" cy="548680"/>
          </a:xfrm>
        </p:spPr>
        <p:txBody>
          <a:bodyPr/>
          <a:lstStyle/>
          <a:p>
            <a:pPr>
              <a:tabLst>
                <a:tab pos="1544638" algn="l"/>
              </a:tabLst>
              <a:defRPr/>
            </a:pPr>
            <a:r>
              <a:rPr lang="en-US" dirty="0"/>
              <a:t>Throughput and Batch Size- Problem 2</a:t>
            </a:r>
          </a:p>
        </p:txBody>
      </p:sp>
      <p:sp>
        <p:nvSpPr>
          <p:cNvPr id="18" name="Rectangle 5"/>
          <p:cNvSpPr>
            <a:spLocks noChangeArrowheads="1"/>
          </p:cNvSpPr>
          <p:nvPr/>
        </p:nvSpPr>
        <p:spPr bwMode="auto">
          <a:xfrm>
            <a:off x="1524000" y="990600"/>
            <a:ext cx="9144000" cy="1992524"/>
          </a:xfrm>
          <a:prstGeom prst="rect">
            <a:avLst/>
          </a:prstGeom>
          <a:noFill/>
          <a:ln w="9525">
            <a:noFill/>
            <a:miter lim="800000"/>
            <a:headEnd/>
            <a:tailEnd/>
          </a:ln>
        </p:spPr>
        <p:txBody>
          <a:bodyPr lIns="92075" tIns="46038" rIns="92075" bIns="46038"/>
          <a:lstStyle/>
          <a:p>
            <a:pPr marL="0" lvl="1"/>
            <a:endParaRPr lang="en-US" sz="2400" dirty="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31575" y="609600"/>
            <a:ext cx="12192000" cy="5915744"/>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rPr>
              <a:t>b) Compute the capacity of Resources A if parts A1 and A2 are produced in </a:t>
            </a:r>
            <a:r>
              <a:rPr lang="en-US" sz="2400" b="1" dirty="0">
                <a:solidFill>
                  <a:srgbClr val="0070C0"/>
                </a:solidFill>
                <a:latin typeface="Book Antiqua" pitchFamily="18" charset="0"/>
                <a:ea typeface="ＭＳ Ｐゴシック" pitchFamily="-65" charset="-128"/>
                <a:cs typeface="Book Antiqua" pitchFamily="18" charset="0"/>
              </a:rPr>
              <a:t>batches of 60 units.</a:t>
            </a:r>
          </a:p>
          <a:p>
            <a:pPr marL="0" lvl="1">
              <a:spcAft>
                <a:spcPts val="600"/>
              </a:spcAft>
            </a:pPr>
            <a:r>
              <a:rPr lang="en-US" sz="2400" dirty="0">
                <a:latin typeface="Book Antiqua" pitchFamily="18" charset="0"/>
              </a:rPr>
              <a:t>For each batch of A1 we need </a:t>
            </a:r>
            <a:r>
              <a:rPr lang="en-US" sz="2400" b="1" dirty="0">
                <a:solidFill>
                  <a:srgbClr val="0070C0"/>
                </a:solidFill>
                <a:latin typeface="Book Antiqua" pitchFamily="18" charset="0"/>
                <a:ea typeface="ＭＳ Ｐゴシック" pitchFamily="-65" charset="-128"/>
                <a:cs typeface="Book Antiqua" pitchFamily="18" charset="0"/>
              </a:rPr>
              <a:t>60+60</a:t>
            </a:r>
            <a:r>
              <a:rPr lang="en-US" sz="2400" b="1" dirty="0">
                <a:solidFill>
                  <a:srgbClr val="0070C0"/>
                </a:solidFill>
                <a:latin typeface="Book Antiqua" pitchFamily="18" charset="0"/>
                <a:ea typeface="ＭＳ Ｐゴシック" pitchFamily="-65" charset="-128"/>
                <a:cs typeface="Book Antiqua" pitchFamily="18" charset="0"/>
                <a:sym typeface="Symbol" panose="05050102010706020507" pitchFamily="18" charset="2"/>
              </a:rPr>
              <a:t>1=120</a:t>
            </a:r>
          </a:p>
          <a:p>
            <a:pPr marL="0" lvl="1">
              <a:spcAft>
                <a:spcPts val="600"/>
              </a:spcAft>
            </a:pPr>
            <a:r>
              <a:rPr lang="en-US" sz="2400" dirty="0">
                <a:latin typeface="Book Antiqua" pitchFamily="18" charset="0"/>
              </a:rPr>
              <a:t>For each batch of A2 we need </a:t>
            </a:r>
            <a:r>
              <a:rPr lang="en-US" sz="2400" b="1" dirty="0">
                <a:solidFill>
                  <a:srgbClr val="0070C0"/>
                </a:solidFill>
                <a:latin typeface="Book Antiqua" pitchFamily="18" charset="0"/>
                <a:ea typeface="ＭＳ Ｐゴシック" pitchFamily="-65" charset="-128"/>
                <a:cs typeface="Book Antiqua" pitchFamily="18" charset="0"/>
              </a:rPr>
              <a:t>60+60</a:t>
            </a:r>
            <a:r>
              <a:rPr lang="en-US" sz="2400" b="1" dirty="0">
                <a:solidFill>
                  <a:srgbClr val="0070C0"/>
                </a:solidFill>
                <a:latin typeface="Book Antiqua" pitchFamily="18" charset="0"/>
                <a:ea typeface="ＭＳ Ｐゴシック" pitchFamily="-65" charset="-128"/>
                <a:cs typeface="Book Antiqua" pitchFamily="18" charset="0"/>
                <a:sym typeface="Symbol" panose="05050102010706020507" pitchFamily="18" charset="2"/>
              </a:rPr>
              <a:t>1=120</a:t>
            </a:r>
          </a:p>
          <a:p>
            <a:pPr marL="0" lvl="1">
              <a:spcAft>
                <a:spcPts val="600"/>
              </a:spcAft>
            </a:pPr>
            <a:r>
              <a:rPr lang="en-US" sz="2400" dirty="0">
                <a:latin typeface="Book Antiqua" pitchFamily="18" charset="0"/>
                <a:sym typeface="Symbol" panose="05050102010706020507" pitchFamily="18" charset="2"/>
              </a:rPr>
              <a:t>We need </a:t>
            </a:r>
            <a:r>
              <a:rPr lang="en-US" sz="2400" b="1" dirty="0">
                <a:solidFill>
                  <a:srgbClr val="0070C0"/>
                </a:solidFill>
                <a:latin typeface="Book Antiqua" pitchFamily="18" charset="0"/>
                <a:ea typeface="ＭＳ Ｐゴシック" pitchFamily="-65" charset="-128"/>
                <a:cs typeface="Book Antiqua" pitchFamily="18" charset="0"/>
                <a:sym typeface="Symbol" panose="05050102010706020507" pitchFamily="18" charset="2"/>
              </a:rPr>
              <a:t>240 minutes for 60A1 and 60A2</a:t>
            </a:r>
          </a:p>
          <a:p>
            <a:pPr marL="0" lvl="1">
              <a:spcAft>
                <a:spcPts val="600"/>
              </a:spcAft>
            </a:pPr>
            <a:r>
              <a:rPr lang="en-US" sz="2400" dirty="0">
                <a:latin typeface="Book Antiqua" pitchFamily="18" charset="0"/>
                <a:sym typeface="Symbol" panose="05050102010706020507" pitchFamily="18" charset="2"/>
              </a:rPr>
              <a:t>Time to produce 1A1 and 1A2 = 240/60= 4 mins</a:t>
            </a:r>
          </a:p>
          <a:p>
            <a:pPr marL="0" lvl="1">
              <a:spcAft>
                <a:spcPts val="600"/>
              </a:spcAft>
            </a:pPr>
            <a:r>
              <a:rPr lang="en-US" sz="2400" dirty="0">
                <a:latin typeface="Book Antiqua" pitchFamily="18" charset="0"/>
                <a:sym typeface="Symbol" panose="05050102010706020507" pitchFamily="18" charset="2"/>
              </a:rPr>
              <a:t>Throughput per minute 1/4. </a:t>
            </a:r>
          </a:p>
          <a:p>
            <a:pPr marL="0" lvl="1">
              <a:spcAft>
                <a:spcPts val="600"/>
              </a:spcAft>
            </a:pPr>
            <a:r>
              <a:rPr lang="en-US" sz="2400" dirty="0">
                <a:latin typeface="Book Antiqua" pitchFamily="18" charset="0"/>
                <a:sym typeface="Symbol" panose="05050102010706020507" pitchFamily="18" charset="2"/>
              </a:rPr>
              <a:t>That is 0.25(A1+A2) per minute. Or 0.25 60=15 pairs of parts per hour. </a:t>
            </a:r>
          </a:p>
          <a:p>
            <a:pPr marL="0" lvl="1">
              <a:spcAft>
                <a:spcPts val="600"/>
              </a:spcAft>
            </a:pPr>
            <a:r>
              <a:rPr lang="en-US" sz="2400" dirty="0">
                <a:latin typeface="Book Antiqua" pitchFamily="18" charset="0"/>
              </a:rPr>
              <a:t>c) These parts then go to Resource D and are assembled with part D. Suppose TpD= 10 mins and there is one resource unit in Resource pool D. What batch size makes  the two Resources of A and D synchronized?</a:t>
            </a:r>
          </a:p>
          <a:p>
            <a:pPr marL="0" lvl="1">
              <a:spcAft>
                <a:spcPts val="600"/>
              </a:spcAft>
            </a:pPr>
            <a:r>
              <a:rPr lang="en-US" sz="2400" dirty="0">
                <a:latin typeface="Book Antiqua" pitchFamily="18" charset="0"/>
              </a:rPr>
              <a:t>Cycle time for resource D is 10 mins. </a:t>
            </a:r>
          </a:p>
          <a:p>
            <a:pPr marL="0" lvl="1">
              <a:spcAft>
                <a:spcPts val="600"/>
              </a:spcAft>
            </a:pPr>
            <a:r>
              <a:rPr lang="en-US" sz="2400" dirty="0">
                <a:latin typeface="Book Antiqua" pitchFamily="18" charset="0"/>
              </a:rPr>
              <a:t>Q = Batch size for A1 or A2. </a:t>
            </a: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42202573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dissolve">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1999" cy="548680"/>
          </a:xfrm>
        </p:spPr>
        <p:txBody>
          <a:bodyPr/>
          <a:lstStyle/>
          <a:p>
            <a:r>
              <a:rPr lang="en-US" dirty="0"/>
              <a:t>Throughput and Batch Size- Problem 2</a:t>
            </a:r>
          </a:p>
        </p:txBody>
      </p:sp>
      <p:sp>
        <p:nvSpPr>
          <p:cNvPr id="7" name="Rectangle 5"/>
          <p:cNvSpPr>
            <a:spLocks noChangeArrowheads="1"/>
          </p:cNvSpPr>
          <p:nvPr/>
        </p:nvSpPr>
        <p:spPr bwMode="auto">
          <a:xfrm>
            <a:off x="0" y="609600"/>
            <a:ext cx="12192000" cy="5638800"/>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rPr>
              <a:t>2+120/Q= 10</a:t>
            </a:r>
          </a:p>
          <a:p>
            <a:pPr marL="0" lvl="1">
              <a:spcAft>
                <a:spcPts val="600"/>
              </a:spcAft>
            </a:pPr>
            <a:r>
              <a:rPr lang="en-US" sz="2400" dirty="0">
                <a:latin typeface="Book Antiqua" pitchFamily="18" charset="0"/>
              </a:rPr>
              <a:t>120/Q= 8 </a:t>
            </a:r>
            <a:r>
              <a:rPr lang="en-US" sz="2400" dirty="0">
                <a:latin typeface="Book Antiqua" pitchFamily="18" charset="0"/>
                <a:sym typeface="Wingdings" panose="05000000000000000000" pitchFamily="2" charset="2"/>
              </a:rPr>
              <a:t> 8Q=120 = Q = 15</a:t>
            </a:r>
          </a:p>
          <a:p>
            <a:pPr marL="0" lvl="1">
              <a:spcAft>
                <a:spcPts val="600"/>
              </a:spcAft>
            </a:pPr>
            <a:r>
              <a:rPr lang="en-US" sz="2400" dirty="0">
                <a:latin typeface="Book Antiqua" pitchFamily="18" charset="0"/>
                <a:sym typeface="Wingdings" panose="05000000000000000000" pitchFamily="2" charset="2"/>
              </a:rPr>
              <a:t>An easier way is similar to Break-Even Analysis</a:t>
            </a:r>
          </a:p>
          <a:p>
            <a:pPr marL="0" lvl="1">
              <a:spcAft>
                <a:spcPts val="600"/>
              </a:spcAft>
            </a:pPr>
            <a:r>
              <a:rPr lang="en-US" sz="2400" dirty="0">
                <a:latin typeface="Book Antiqua" pitchFamily="18" charset="0"/>
                <a:sym typeface="Wingdings" panose="05000000000000000000" pitchFamily="2" charset="2"/>
              </a:rPr>
              <a:t>F+VQ=PQ</a:t>
            </a:r>
          </a:p>
          <a:p>
            <a:pPr marL="0" lvl="1">
              <a:spcAft>
                <a:spcPts val="600"/>
              </a:spcAft>
            </a:pPr>
            <a:r>
              <a:rPr lang="en-US" sz="2400" dirty="0">
                <a:latin typeface="Book Antiqua" pitchFamily="18" charset="0"/>
                <a:sym typeface="Wingdings" panose="05000000000000000000" pitchFamily="2" charset="2"/>
              </a:rPr>
              <a:t>120+2Q=10Q  8Q=120  Q=15</a:t>
            </a:r>
          </a:p>
          <a:p>
            <a:pPr marL="0" lvl="1">
              <a:spcAft>
                <a:spcPts val="600"/>
              </a:spcAft>
            </a:pPr>
            <a:r>
              <a:rPr lang="en-US" sz="2400" dirty="0">
                <a:latin typeface="Book Antiqua" pitchFamily="18" charset="0"/>
                <a:sym typeface="Wingdings" panose="05000000000000000000" pitchFamily="2" charset="2"/>
              </a:rPr>
              <a:t>A more difficult wat is</a:t>
            </a:r>
          </a:p>
          <a:p>
            <a:pPr marL="0" lvl="1">
              <a:spcAft>
                <a:spcPts val="600"/>
              </a:spcAft>
            </a:pPr>
            <a:r>
              <a:rPr lang="en-US" sz="2400" dirty="0">
                <a:latin typeface="Book Antiqua" pitchFamily="18" charset="0"/>
                <a:sym typeface="Wingdings" panose="05000000000000000000" pitchFamily="2" charset="2"/>
              </a:rPr>
              <a:t>Throughput at A is Q/(120+2Q) </a:t>
            </a:r>
          </a:p>
          <a:p>
            <a:pPr marL="0" lvl="1">
              <a:spcAft>
                <a:spcPts val="600"/>
              </a:spcAft>
            </a:pPr>
            <a:r>
              <a:rPr lang="en-US" sz="2400" dirty="0" err="1">
                <a:latin typeface="Book Antiqua" pitchFamily="18" charset="0"/>
                <a:sym typeface="Wingdings" panose="05000000000000000000" pitchFamily="2" charset="2"/>
              </a:rPr>
              <a:t>PpD</a:t>
            </a:r>
            <a:r>
              <a:rPr lang="en-US" sz="2400" dirty="0">
                <a:latin typeface="Book Antiqua" pitchFamily="18" charset="0"/>
                <a:sym typeface="Wingdings" panose="05000000000000000000" pitchFamily="2" charset="2"/>
              </a:rPr>
              <a:t>=1/TpD = 1/10</a:t>
            </a:r>
          </a:p>
          <a:p>
            <a:pPr marL="0" lvl="1">
              <a:spcAft>
                <a:spcPts val="600"/>
              </a:spcAft>
            </a:pPr>
            <a:r>
              <a:rPr lang="en-US" sz="2400" dirty="0">
                <a:latin typeface="Book Antiqua" pitchFamily="18" charset="0"/>
                <a:sym typeface="Wingdings" panose="05000000000000000000" pitchFamily="2" charset="2"/>
              </a:rPr>
              <a:t>RpA=RpD</a:t>
            </a:r>
          </a:p>
          <a:p>
            <a:pPr marL="0" lvl="1">
              <a:spcAft>
                <a:spcPts val="600"/>
              </a:spcAft>
            </a:pPr>
            <a:r>
              <a:rPr lang="en-US" sz="2400" dirty="0">
                <a:latin typeface="Book Antiqua" pitchFamily="18" charset="0"/>
                <a:sym typeface="Wingdings" panose="05000000000000000000" pitchFamily="2" charset="2"/>
              </a:rPr>
              <a:t>Q/(120+2Q)=1/10  10Q=120+2Q  Q= 15</a:t>
            </a: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41043355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dissolve">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1999" cy="548680"/>
          </a:xfrm>
        </p:spPr>
        <p:txBody>
          <a:bodyPr/>
          <a:lstStyle/>
          <a:p>
            <a:r>
              <a:rPr lang="en-US" dirty="0"/>
              <a:t>Throughput and Batch Size- Problem 2</a:t>
            </a:r>
          </a:p>
        </p:txBody>
      </p:sp>
      <p:sp>
        <p:nvSpPr>
          <p:cNvPr id="7" name="Rectangle 5"/>
          <p:cNvSpPr>
            <a:spLocks noChangeArrowheads="1"/>
          </p:cNvSpPr>
          <p:nvPr/>
        </p:nvSpPr>
        <p:spPr bwMode="auto">
          <a:xfrm>
            <a:off x="0" y="609600"/>
            <a:ext cx="12192000" cy="5843736"/>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rPr>
              <a:t>d) Suppose we have added a second resource unit to the resource pool D to increase the production of part D. What batch size makes  the capacity of  the two Resources of A and D equal?</a:t>
            </a:r>
          </a:p>
          <a:p>
            <a:pPr marL="0" lvl="1">
              <a:spcAft>
                <a:spcPts val="600"/>
              </a:spcAft>
            </a:pPr>
            <a:r>
              <a:rPr lang="en-US" sz="2400" dirty="0">
                <a:latin typeface="Book Antiqua" pitchFamily="18" charset="0"/>
              </a:rPr>
              <a:t>(120+2Q) minutes to produce QA1 and QA2. </a:t>
            </a:r>
          </a:p>
          <a:p>
            <a:pPr marL="0" lvl="1">
              <a:spcAft>
                <a:spcPts val="600"/>
              </a:spcAft>
            </a:pPr>
            <a:r>
              <a:rPr lang="en-US" sz="2400" dirty="0">
                <a:latin typeface="Book Antiqua" pitchFamily="18" charset="0"/>
              </a:rPr>
              <a:t>Therefore, the average  cycle time to produce 1A1+1A2 is</a:t>
            </a:r>
          </a:p>
          <a:p>
            <a:pPr marL="0" lvl="1">
              <a:spcAft>
                <a:spcPts val="600"/>
              </a:spcAft>
            </a:pPr>
            <a:r>
              <a:rPr lang="en-US" sz="2400" dirty="0">
                <a:latin typeface="Book Antiqua" pitchFamily="18" charset="0"/>
              </a:rPr>
              <a:t>(120+2Q)/Q= 2+120/Q</a:t>
            </a:r>
          </a:p>
          <a:p>
            <a:pPr marL="0" lvl="1">
              <a:spcAft>
                <a:spcPts val="600"/>
              </a:spcAft>
            </a:pPr>
            <a:r>
              <a:rPr lang="en-US" sz="2400" dirty="0">
                <a:latin typeface="Book Antiqua" pitchFamily="18" charset="0"/>
              </a:rPr>
              <a:t>CT(A1&amp;A2) = CT(D)</a:t>
            </a:r>
          </a:p>
          <a:p>
            <a:pPr marL="0" lvl="1">
              <a:spcAft>
                <a:spcPts val="600"/>
              </a:spcAft>
            </a:pPr>
            <a:r>
              <a:rPr lang="en-US" sz="2400" dirty="0">
                <a:latin typeface="Book Antiqua" pitchFamily="18" charset="0"/>
              </a:rPr>
              <a:t>2+120/Q= 10</a:t>
            </a:r>
          </a:p>
          <a:p>
            <a:pPr marL="0" lvl="1">
              <a:spcAft>
                <a:spcPts val="600"/>
              </a:spcAft>
            </a:pPr>
            <a:r>
              <a:rPr lang="en-US" sz="2400" dirty="0">
                <a:latin typeface="Book Antiqua" pitchFamily="18" charset="0"/>
              </a:rPr>
              <a:t>120/Q = 8 </a:t>
            </a:r>
            <a:r>
              <a:rPr lang="en-US" sz="2400" dirty="0">
                <a:latin typeface="Book Antiqua" pitchFamily="18" charset="0"/>
                <a:sym typeface="Wingdings" panose="05000000000000000000" pitchFamily="2" charset="2"/>
              </a:rPr>
              <a:t> 8Q=120  Q=15 batches </a:t>
            </a:r>
          </a:p>
          <a:p>
            <a:pPr marL="0" lvl="1">
              <a:spcAft>
                <a:spcPts val="600"/>
              </a:spcAft>
            </a:pPr>
            <a:r>
              <a:rPr lang="en-US" sz="2400" dirty="0">
                <a:latin typeface="Book Antiqua" pitchFamily="18" charset="0"/>
                <a:sym typeface="Wingdings" panose="05000000000000000000" pitchFamily="2" charset="2"/>
              </a:rPr>
              <a:t>15A1 and 15A2.</a:t>
            </a:r>
          </a:p>
          <a:p>
            <a:pPr marL="0" lvl="1">
              <a:spcAft>
                <a:spcPts val="600"/>
              </a:spcAft>
            </a:pPr>
            <a:r>
              <a:rPr lang="en-US" sz="2400" dirty="0">
                <a:latin typeface="Book Antiqua" pitchFamily="18" charset="0"/>
                <a:sym typeface="Wingdings" panose="05000000000000000000" pitchFamily="2" charset="2"/>
              </a:rPr>
              <a:t>An alternative solution is</a:t>
            </a:r>
          </a:p>
          <a:p>
            <a:pPr marL="0" lvl="1">
              <a:spcAft>
                <a:spcPts val="600"/>
              </a:spcAft>
            </a:pPr>
            <a:r>
              <a:rPr lang="en-US" sz="2400" dirty="0">
                <a:latin typeface="Book Antiqua" pitchFamily="18" charset="0"/>
                <a:sym typeface="Wingdings" panose="05000000000000000000" pitchFamily="2" charset="2"/>
              </a:rPr>
              <a:t>120+Alternatively, we could have looked at it as a break-even analysis</a:t>
            </a:r>
          </a:p>
          <a:p>
            <a:pPr marL="0" lvl="1">
              <a:spcAft>
                <a:spcPts val="600"/>
              </a:spcAft>
            </a:pPr>
            <a:r>
              <a:rPr lang="en-US" sz="2400" dirty="0">
                <a:latin typeface="Book Antiqua" pitchFamily="18" charset="0"/>
                <a:sym typeface="Wingdings" panose="05000000000000000000" pitchFamily="2" charset="2"/>
              </a:rPr>
              <a:t>120 +2Q=5Q</a:t>
            </a: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14156342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dissolv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dissolve">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Lean Thinking Final.ppt">
  <a:themeElements>
    <a:clrScheme name="Custom 5">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00B0F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24728</TotalTime>
  <Words>4293</Words>
  <Application>Microsoft Office PowerPoint</Application>
  <PresentationFormat>Widescreen</PresentationFormat>
  <Paragraphs>486</Paragraphs>
  <Slides>30</Slides>
  <Notes>26</Notes>
  <HiddenSlides>0</HiddenSlides>
  <MMClips>1</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30</vt:i4>
      </vt:variant>
    </vt:vector>
  </HeadingPairs>
  <TitlesOfParts>
    <vt:vector size="44" baseType="lpstr">
      <vt:lpstr>Arial</vt:lpstr>
      <vt:lpstr>Book Antiqua</vt:lpstr>
      <vt:lpstr>Calibri</vt:lpstr>
      <vt:lpstr>Garamond</vt:lpstr>
      <vt:lpstr>Impact</vt:lpstr>
      <vt:lpstr>Lucida Calligraphy</vt:lpstr>
      <vt:lpstr>Monotype Sorts</vt:lpstr>
      <vt:lpstr>MS Reference Sans Serif</vt:lpstr>
      <vt:lpstr>Verdana</vt:lpstr>
      <vt:lpstr>Wingdings</vt:lpstr>
      <vt:lpstr>Lean Thinking Final.ppt</vt:lpstr>
      <vt:lpstr>1_Lean Thinking Final</vt:lpstr>
      <vt:lpstr>Lean Thinking Final</vt:lpstr>
      <vt:lpstr>2_Lean Thinking Final</vt:lpstr>
      <vt:lpstr>PowerPoint Presentation</vt:lpstr>
      <vt:lpstr>Setup Batch and  Total Unit Load</vt:lpstr>
      <vt:lpstr>Throughput and Batch Size- Problem 1</vt:lpstr>
      <vt:lpstr>Throughput and Batch Size- Problem 1</vt:lpstr>
      <vt:lpstr>Throughput and Batch Size- Problem 2</vt:lpstr>
      <vt:lpstr>Throughput and Batch Size- Problem 2</vt:lpstr>
      <vt:lpstr>Throughput and Batch Size- Problem 2</vt:lpstr>
      <vt:lpstr>Throughput and Batch Size- Problem 2</vt:lpstr>
      <vt:lpstr>Throughput and Batch Size- Problem 2</vt:lpstr>
      <vt:lpstr>Throughput and Batch Size- Problem 2</vt:lpstr>
      <vt:lpstr>A Process with Three Stations </vt:lpstr>
      <vt:lpstr>A Process with Three Stations </vt:lpstr>
      <vt:lpstr>A Process with Three Stations </vt:lpstr>
      <vt:lpstr>A Process with Three Stations </vt:lpstr>
      <vt:lpstr>A Process with Three Stations </vt:lpstr>
      <vt:lpstr>A Process with Three Stations </vt:lpstr>
      <vt:lpstr>Reducing S – JIT</vt:lpstr>
      <vt:lpstr>Mixed Model Production </vt:lpstr>
      <vt:lpstr>Setup Time Reduction- Toyota Production System</vt:lpstr>
      <vt:lpstr>How to Reduce EOQ- Setup Time Reduction- </vt:lpstr>
      <vt:lpstr>STOP HERE</vt:lpstr>
      <vt:lpstr>A Process with Three Stations </vt:lpstr>
      <vt:lpstr>A Process with Three Stations </vt:lpstr>
      <vt:lpstr>A Process with Three Stations </vt:lpstr>
      <vt:lpstr>Two Parts</vt:lpstr>
      <vt:lpstr>Throughput Loss, Limited Buffer, Blocking</vt:lpstr>
      <vt:lpstr>Throughput Loss, Limited Buffer, Starvation</vt:lpstr>
      <vt:lpstr>K4. New Process: Intermediate Probabilities </vt:lpstr>
      <vt:lpstr>PowerPoint Presentation</vt:lpstr>
      <vt:lpstr>PowerPoint Presentation</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707</cp:revision>
  <dcterms:created xsi:type="dcterms:W3CDTF">2008-11-22T01:06:20Z</dcterms:created>
  <dcterms:modified xsi:type="dcterms:W3CDTF">2022-06-29T02:14:17Z</dcterms:modified>
</cp:coreProperties>
</file>