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7"/>
  </p:notesMasterIdLst>
  <p:handoutMasterIdLst>
    <p:handoutMasterId r:id="rId18"/>
  </p:handoutMasterIdLst>
  <p:sldIdLst>
    <p:sldId id="662" r:id="rId7"/>
    <p:sldId id="659" r:id="rId8"/>
    <p:sldId id="660" r:id="rId9"/>
    <p:sldId id="661" r:id="rId10"/>
    <p:sldId id="663" r:id="rId11"/>
    <p:sldId id="664" r:id="rId12"/>
    <p:sldId id="668" r:id="rId13"/>
    <p:sldId id="667" r:id="rId14"/>
    <p:sldId id="672" r:id="rId15"/>
    <p:sldId id="673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88" autoAdjust="0"/>
    <p:restoredTop sz="91573" autoAdjust="0"/>
  </p:normalViewPr>
  <p:slideViewPr>
    <p:cSldViewPr>
      <p:cViewPr varScale="1">
        <p:scale>
          <a:sx n="101" d="100"/>
          <a:sy n="101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5/5/2022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B6729-F60D-4679-8256-495EE6F6C3A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1D4087"/>
                </a:solidFill>
              </a:rPr>
              <a:t>Setup batch</a:t>
            </a:r>
            <a:r>
              <a:rPr lang="en-US" dirty="0"/>
              <a:t> (also </a:t>
            </a:r>
            <a:r>
              <a:rPr lang="en-US" b="1" dirty="0">
                <a:solidFill>
                  <a:srgbClr val="1D4087"/>
                </a:solidFill>
              </a:rPr>
              <a:t>lot size</a:t>
            </a:r>
            <a:r>
              <a:rPr lang="en-US" dirty="0"/>
              <a:t>): number of units processed consecutively after a setup</a:t>
            </a:r>
          </a:p>
          <a:p>
            <a:pPr eaLnBrk="1" hangingPunct="1"/>
            <a:r>
              <a:rPr lang="en-US" dirty="0"/>
              <a:t>EXAMPLE: painting cars-&gt;how many cars before you change paint color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5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33D367-5A3D-47C1-85BD-CD9403F78DA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1D4087"/>
                </a:solidFill>
              </a:rPr>
              <a:t>Setup batch</a:t>
            </a:r>
            <a:r>
              <a:rPr lang="en-US" dirty="0"/>
              <a:t> (also </a:t>
            </a:r>
            <a:r>
              <a:rPr lang="en-US" b="1" dirty="0">
                <a:solidFill>
                  <a:srgbClr val="1D4087"/>
                </a:solidFill>
              </a:rPr>
              <a:t>lot size</a:t>
            </a:r>
            <a:r>
              <a:rPr lang="en-US" dirty="0"/>
              <a:t>): number of units processed consecutively after a setup</a:t>
            </a:r>
          </a:p>
          <a:p>
            <a:pPr eaLnBrk="1" hangingPunct="1"/>
            <a:r>
              <a:rPr lang="en-US" dirty="0"/>
              <a:t>EXAMPLE: painting cars-&gt;how many cars before you change paint color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050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223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66820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8505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412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18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058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72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0595" y="6675227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6178" y="6678405"/>
            <a:ext cx="9170773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89189" y="6598093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7060962" y="6502378"/>
            <a:ext cx="1905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16572" y="6550223"/>
            <a:ext cx="7067140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Throughput Basic Problems.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5/5/2022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k-vMM3LYQY0" TargetMode="External"/><Relationship Id="rId4" Type="http://schemas.openxmlformats.org/officeDocument/2006/relationships/hyperlink" Target="https://youtu.be/k-vMM3LYQY0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eaLnBrk="1" hangingPunct="1">
              <a:buNone/>
            </a:pP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Impact of Setup Time on R&amp;T</a:t>
            </a:r>
          </a:p>
        </p:txBody>
      </p:sp>
      <p:pic>
        <p:nvPicPr>
          <p:cNvPr id="2" name="k-vMM3LYQY0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6586" y="876300"/>
            <a:ext cx="9076267" cy="5105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7536" y="6172200"/>
            <a:ext cx="44370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hlinkClick r:id="rId4"/>
              </a:rPr>
              <a:t>https://youtu.be/k-vMM3LYQY0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673614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dirty="0"/>
              <a:t>Throughput and Batch Size- Problem 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762000"/>
            <a:ext cx="9220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2+120/Q=5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120/Q=3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Q= 40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A more </a:t>
            </a:r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difficult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 way to solve (c) and (d) parts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a) Time to produce 1A1 and 1A2 = (120+2Q)/Q =TpA</a:t>
            </a:r>
          </a:p>
          <a:p>
            <a:pPr marL="0" lvl="1">
              <a:spcAft>
                <a:spcPts val="600"/>
              </a:spcAft>
            </a:pPr>
            <a:r>
              <a:rPr lang="en-US" sz="2400" dirty="0" err="1">
                <a:latin typeface="Book Antiqua" pitchFamily="18" charset="0"/>
              </a:rPr>
              <a:t>RpA</a:t>
            </a:r>
            <a:r>
              <a:rPr lang="en-US" sz="2400" dirty="0">
                <a:latin typeface="Book Antiqua" pitchFamily="18" charset="0"/>
              </a:rPr>
              <a:t>=1/TpA </a:t>
            </a:r>
          </a:p>
          <a:p>
            <a:pPr marL="0" lvl="1">
              <a:spcAft>
                <a:spcPts val="600"/>
              </a:spcAft>
            </a:pPr>
            <a:r>
              <a:rPr lang="en-US" sz="2400" dirty="0" err="1">
                <a:latin typeface="Book Antiqua" pitchFamily="18" charset="0"/>
              </a:rPr>
              <a:t>RpA</a:t>
            </a:r>
            <a:r>
              <a:rPr lang="en-US" sz="2400" dirty="0">
                <a:latin typeface="Book Antiqua" pitchFamily="18" charset="0"/>
              </a:rPr>
              <a:t>= 1/[120+2Q]/Q]= Q/(120+2Q)</a:t>
            </a:r>
          </a:p>
          <a:p>
            <a:pPr marL="0" lvl="1">
              <a:spcAft>
                <a:spcPts val="600"/>
              </a:spcAft>
            </a:pPr>
            <a:r>
              <a:rPr lang="en-US" sz="2400" dirty="0" err="1">
                <a:latin typeface="Book Antiqua" pitchFamily="18" charset="0"/>
              </a:rPr>
              <a:t>RpA</a:t>
            </a:r>
            <a:r>
              <a:rPr lang="en-US" sz="2400" dirty="0">
                <a:latin typeface="Book Antiqua" pitchFamily="18" charset="0"/>
              </a:rPr>
              <a:t>=</a:t>
            </a:r>
            <a:r>
              <a:rPr lang="en-US" sz="2400" dirty="0" err="1">
                <a:latin typeface="Book Antiqua" pitchFamily="18" charset="0"/>
              </a:rPr>
              <a:t>RpD</a:t>
            </a: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Q/(120+2Q) = 1/10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10Q=120Q+2Q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latin typeface="Book Antiqua" pitchFamily="18" charset="0"/>
              </a:rPr>
              <a:t>8Q=120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Q=15 produce batches of 15 pairs of A1 and A2 in each batch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d) </a:t>
            </a:r>
            <a:r>
              <a:rPr lang="en-US" sz="2400" dirty="0" err="1">
                <a:latin typeface="Book Antiqua" pitchFamily="18" charset="0"/>
              </a:rPr>
              <a:t>TpD</a:t>
            </a:r>
            <a:r>
              <a:rPr lang="en-US" sz="2400" dirty="0">
                <a:latin typeface="Book Antiqua" pitchFamily="18" charset="0"/>
              </a:rPr>
              <a:t>=2/10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Q/(120+2Q)=2/10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10Q = 240+4Q  6Q=240Q = 40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b="1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2" name="SMARTInkShape-14"/>
          <p:cNvSpPr/>
          <p:nvPr>
            <p:custDataLst>
              <p:tags r:id="rId1"/>
            </p:custDataLst>
          </p:nvPr>
        </p:nvSpPr>
        <p:spPr bwMode="auto">
          <a:xfrm>
            <a:off x="3971925" y="3967979"/>
            <a:ext cx="1" cy="3947"/>
          </a:xfrm>
          <a:custGeom>
            <a:avLst/>
            <a:gdLst/>
            <a:ahLst/>
            <a:cxnLst/>
            <a:rect l="0" t="0" r="0" b="0"/>
            <a:pathLst>
              <a:path w="1" h="3947">
                <a:moveTo>
                  <a:pt x="0" y="3946"/>
                </a:moveTo>
                <a:lnTo>
                  <a:pt x="0" y="3946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750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Setup Batch and  Total Unit Load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82216"/>
            <a:ext cx="9167954" cy="4788941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Setup</a:t>
            </a:r>
            <a:r>
              <a:rPr lang="en-US" sz="2400" dirty="0">
                <a:latin typeface="Book Antiqua" panose="02040602050305030304" pitchFamily="18" charset="0"/>
              </a:rPr>
              <a:t> or </a:t>
            </a: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Changeover</a:t>
            </a:r>
            <a:r>
              <a:rPr lang="en-US" sz="2400" dirty="0">
                <a:latin typeface="Book Antiqua" panose="02040602050305030304" pitchFamily="18" charset="0"/>
              </a:rPr>
              <a:t>: activities related to cleaning, resetting and retooling of equipment in order to process a different product.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400" b="1" i="1" dirty="0">
              <a:solidFill>
                <a:srgbClr val="A50023"/>
              </a:solidFill>
              <a:latin typeface="Book Antiqua" panose="02040602050305030304" pitchFamily="18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Q : Setup batch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or </a:t>
            </a: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lot size; </a:t>
            </a:r>
            <a:r>
              <a:rPr lang="en-US" sz="2400" dirty="0">
                <a:latin typeface="Book Antiqua" panose="02040602050305030304" pitchFamily="18" charset="0"/>
              </a:rPr>
              <a:t>the number of units processed consecutively after a setup.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S</a:t>
            </a:r>
            <a:r>
              <a:rPr lang="en-US" sz="2400" b="1" baseline="-25000" dirty="0">
                <a:solidFill>
                  <a:srgbClr val="A50023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:</a:t>
            </a:r>
            <a:r>
              <a:rPr lang="en-US" sz="2400" b="1" baseline="-25000" dirty="0">
                <a:solidFill>
                  <a:srgbClr val="A50023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dirty="0">
                <a:solidFill>
                  <a:srgbClr val="A50023"/>
                </a:solidFill>
                <a:latin typeface="Book Antiqua" panose="02040602050305030304" pitchFamily="18" charset="0"/>
              </a:rPr>
              <a:t>Average time to set up </a:t>
            </a:r>
            <a:r>
              <a:rPr lang="en-US" sz="2400" dirty="0">
                <a:latin typeface="Book Antiqua" panose="02040602050305030304" pitchFamily="18" charset="0"/>
              </a:rPr>
              <a:t>a resource at resource pool p for a particular product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400" dirty="0">
              <a:latin typeface="Book Antiqua" panose="02040602050305030304" pitchFamily="18" charset="0"/>
            </a:endParaRP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solidFill>
                  <a:srgbClr val="94020C"/>
                </a:solidFill>
                <a:latin typeface="Book Antiqua" panose="02040602050305030304" pitchFamily="18" charset="0"/>
              </a:rPr>
              <a:t>Average setup time </a:t>
            </a:r>
            <a:r>
              <a:rPr lang="en-US" sz="2400" b="1" dirty="0">
                <a:solidFill>
                  <a:srgbClr val="94020C"/>
                </a:solidFill>
                <a:latin typeface="Book Antiqua" panose="02040602050305030304" pitchFamily="18" charset="0"/>
              </a:rPr>
              <a:t>per unit</a:t>
            </a:r>
            <a:r>
              <a:rPr lang="en-US" sz="2400" dirty="0">
                <a:solidFill>
                  <a:srgbClr val="94020C"/>
                </a:solidFill>
                <a:latin typeface="Book Antiqua" panose="02040602050305030304" pitchFamily="18" charset="0"/>
              </a:rPr>
              <a:t> is then </a:t>
            </a:r>
            <a:r>
              <a:rPr lang="en-US" sz="2400" b="1" dirty="0">
                <a:solidFill>
                  <a:srgbClr val="94020C"/>
                </a:solidFill>
                <a:latin typeface="Book Antiqua" panose="02040602050305030304" pitchFamily="18" charset="0"/>
              </a:rPr>
              <a:t>S</a:t>
            </a:r>
            <a:r>
              <a:rPr lang="en-US" sz="2400" dirty="0">
                <a:solidFill>
                  <a:srgbClr val="94020C"/>
                </a:solidFill>
                <a:latin typeface="Book Antiqua" panose="02040602050305030304" pitchFamily="18" charset="0"/>
              </a:rPr>
              <a:t>/</a:t>
            </a:r>
            <a:r>
              <a:rPr lang="en-US" sz="2400" b="1" dirty="0">
                <a:solidFill>
                  <a:srgbClr val="94020C"/>
                </a:solidFill>
                <a:latin typeface="Book Antiqua" panose="02040602050305030304" pitchFamily="18" charset="0"/>
              </a:rPr>
              <a:t>Q</a:t>
            </a:r>
            <a:endParaRPr lang="en-US" sz="2400" dirty="0">
              <a:solidFill>
                <a:srgbClr val="94020C"/>
              </a:solidFill>
              <a:latin typeface="Book Antiqua" panose="0204060205030503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94020C"/>
                </a:solidFill>
                <a:latin typeface="Book Antiqua" panose="02040602050305030304" pitchFamily="18" charset="0"/>
              </a:rPr>
              <a:t>S</a:t>
            </a:r>
            <a:r>
              <a:rPr lang="en-US" sz="2400" dirty="0">
                <a:solidFill>
                  <a:srgbClr val="94020C"/>
                </a:solidFill>
                <a:latin typeface="Book Antiqua" panose="02040602050305030304" pitchFamily="18" charset="0"/>
              </a:rPr>
              <a:t>/</a:t>
            </a:r>
            <a:r>
              <a:rPr lang="en-US" sz="2400" b="1" dirty="0">
                <a:solidFill>
                  <a:srgbClr val="94020C"/>
                </a:solidFill>
                <a:latin typeface="Book Antiqua" panose="02040602050305030304" pitchFamily="18" charset="0"/>
              </a:rPr>
              <a:t>Q</a:t>
            </a:r>
            <a:r>
              <a:rPr lang="en-US" sz="2400" b="1" baseline="-25000" dirty="0">
                <a:solidFill>
                  <a:srgbClr val="94020C"/>
                </a:solidFill>
                <a:latin typeface="Book Antiqua" panose="02040602050305030304" pitchFamily="18" charset="0"/>
              </a:rPr>
              <a:t>  </a:t>
            </a:r>
            <a:r>
              <a:rPr lang="en-US" sz="2400" dirty="0">
                <a:solidFill>
                  <a:srgbClr val="94020C"/>
                </a:solidFill>
                <a:latin typeface="Book Antiqua" panose="02040602050305030304" pitchFamily="18" charset="0"/>
              </a:rPr>
              <a:t>is also included in </a:t>
            </a:r>
            <a:r>
              <a:rPr lang="en-US" sz="2400" b="1" dirty="0">
                <a:solidFill>
                  <a:srgbClr val="94020C"/>
                </a:solidFill>
                <a:latin typeface="Book Antiqua" panose="02040602050305030304" pitchFamily="18" charset="0"/>
              </a:rPr>
              <a:t>Tp</a:t>
            </a:r>
            <a:r>
              <a:rPr lang="en-US" sz="2400" dirty="0">
                <a:solidFill>
                  <a:srgbClr val="94020C"/>
                </a:solidFill>
                <a:latin typeface="Book Antiqua" panose="02040602050305030304" pitchFamily="18" charset="0"/>
              </a:rPr>
              <a:t> </a:t>
            </a:r>
            <a:r>
              <a:rPr lang="en-US" sz="2400" b="1" baseline="-25000" dirty="0">
                <a:solidFill>
                  <a:srgbClr val="94020C"/>
                </a:solidFill>
                <a:latin typeface="Book Antiqua" panose="02040602050305030304" pitchFamily="18" charset="0"/>
              </a:rPr>
              <a:t> </a:t>
            </a:r>
          </a:p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endParaRPr lang="en-US" sz="2400" b="1" i="1" baseline="-25000" dirty="0">
              <a:solidFill>
                <a:srgbClr val="94020C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6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6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56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6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67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Setup Batch Size: Throughput or Flow Time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1" y="838200"/>
            <a:ext cx="9102969" cy="514857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Book Antiqua" panose="02040602050305030304" pitchFamily="18" charset="0"/>
              </a:rPr>
              <a:t>What is the right lot size or the size of the set up batch? Lot Size 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 </a:t>
            </a:r>
            <a:r>
              <a:rPr lang="en-US" sz="2400" dirty="0">
                <a:latin typeface="Book Antiqua" panose="02040602050305030304" pitchFamily="18" charset="0"/>
                <a:sym typeface="Symbol" pitchFamily="18" charset="2"/>
              </a:rPr>
              <a:t>or  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</a:t>
            </a:r>
            <a:r>
              <a:rPr lang="en-US" sz="2400" dirty="0">
                <a:latin typeface="Book Antiqua" panose="02040602050305030304" pitchFamily="18" charset="0"/>
              </a:rPr>
              <a:t> 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Book Antiqua" panose="02040602050305030304" pitchFamily="18" charset="0"/>
              </a:rPr>
              <a:t>The higher the lot size, the lower the unit load and thus 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the higher the capacity</a:t>
            </a:r>
            <a:r>
              <a:rPr lang="en-US" sz="2400" dirty="0">
                <a:latin typeface="Book Antiqua" panose="02040602050305030304" pitchFamily="18" charset="0"/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Book Antiqua" panose="02040602050305030304" pitchFamily="18" charset="0"/>
              </a:rPr>
              <a:t>The higher the lot size, the higher the inventory and therefore 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  <a:ea typeface="ＭＳ Ｐゴシック" pitchFamily="-65" charset="-128"/>
                <a:cs typeface="MS Reference Sans Serif" pitchFamily="34" charset="0"/>
              </a:rPr>
              <a:t>the higher the flow time</a:t>
            </a:r>
            <a:r>
              <a:rPr lang="en-US" sz="2400" dirty="0">
                <a:latin typeface="Book Antiqua" panose="0204060205030503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>
                <a:latin typeface="Book Antiqua" panose="02040602050305030304" pitchFamily="18" charset="0"/>
              </a:rPr>
              <a:t>Reducing the size of the setup batch is one of the most effective ways to reduce the waiting part of the flow time.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b="1" dirty="0">
              <a:latin typeface="Book Antiqua" panose="0204060205030503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Book Antiqua" panose="02040602050305030304" pitchFamily="18" charset="0"/>
              </a:rPr>
              <a:t>Load batch:</a:t>
            </a:r>
            <a:r>
              <a:rPr lang="en-US" sz="2400" dirty="0">
                <a:latin typeface="Book Antiqua" panose="02040602050305030304" pitchFamily="18" charset="0"/>
              </a:rPr>
              <a:t> the number of units processed 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simultaneously</a:t>
            </a:r>
            <a:r>
              <a:rPr lang="en-US" sz="2400" dirty="0">
                <a:latin typeface="Book Antiqua" panose="02040602050305030304" pitchFamily="18" charset="0"/>
              </a:rPr>
              <a:t>. Often constrained by 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technological</a:t>
            </a:r>
            <a:r>
              <a:rPr lang="en-US" sz="2400" dirty="0">
                <a:latin typeface="Book Antiqua" panose="02040602050305030304" pitchFamily="18" charset="0"/>
              </a:rPr>
              <a:t> capabilities of the resource.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>
                <a:latin typeface="Book Antiqua" panose="02040602050305030304" pitchFamily="18" charset="0"/>
              </a:rPr>
              <a:t>Setup batch:</a:t>
            </a:r>
            <a:r>
              <a:rPr lang="en-US" sz="2400" dirty="0">
                <a:latin typeface="Book Antiqua" panose="02040602050305030304" pitchFamily="18" charset="0"/>
              </a:rPr>
              <a:t> the number of units processed 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consecutively</a:t>
            </a:r>
            <a:r>
              <a:rPr lang="en-US" sz="2400" dirty="0">
                <a:latin typeface="Book Antiqua" panose="02040602050305030304" pitchFamily="18" charset="0"/>
              </a:rPr>
              <a:t> after a setup. Setup is determined </a:t>
            </a:r>
            <a:r>
              <a:rPr lang="en-US" sz="2400" dirty="0">
                <a:solidFill>
                  <a:srgbClr val="A50023"/>
                </a:solidFill>
                <a:latin typeface="Book Antiqua" panose="02040602050305030304" pitchFamily="18" charset="0"/>
              </a:rPr>
              <a:t>managerially.</a:t>
            </a:r>
          </a:p>
          <a:p>
            <a:pPr lvl="1">
              <a:lnSpc>
                <a:spcPct val="90000"/>
              </a:lnSpc>
            </a:pP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00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66" y="29308"/>
            <a:ext cx="9118934" cy="7606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/>
              <a:t>Throughput and Batch Size- Problem 1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V="1">
            <a:off x="4989436" y="1573928"/>
            <a:ext cx="979487" cy="7937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7929488" y="1573928"/>
            <a:ext cx="1022348" cy="3968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4298210" y="1288178"/>
            <a:ext cx="619125" cy="458787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A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5000549" y="2183527"/>
            <a:ext cx="9794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4298210" y="1950165"/>
            <a:ext cx="619125" cy="458787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D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5791200" y="2713004"/>
            <a:ext cx="2398635" cy="82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1 machine  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400" dirty="0">
                <a:solidFill>
                  <a:schemeClr val="tx1"/>
                </a:solidFill>
                <a:latin typeface="Book Antiqua" pitchFamily="18" charset="0"/>
              </a:rPr>
              <a:t>100% available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3770236" y="2347711"/>
            <a:ext cx="2198687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20  min/unit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3770236" y="860365"/>
            <a:ext cx="1838325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10 min/unit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6056236" y="1688224"/>
            <a:ext cx="17055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800" dirty="0">
                <a:effectLst/>
                <a:latin typeface="Book Antiqua" pitchFamily="18" charset="0"/>
              </a:rPr>
              <a:t>Operation 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46837" y="789922"/>
            <a:ext cx="3290935" cy="2791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/>
              <a:t>Product Mix: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	50%-50%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Set-up time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	30 min per product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Working hours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	8 hours/day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6014697" y="1242315"/>
            <a:ext cx="1796093" cy="141019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>
            <a:off x="7945360" y="2179497"/>
            <a:ext cx="9794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25066" y="3745582"/>
            <a:ext cx="8890027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/>
              <a:t>Compute the effective capacity under min cost strategy.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Two set-ups each for 30 min = 60 mins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An aggregate product (formed by 1A+1D) takes 10+20 = 30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Production time = 8*60-60 = 420 mins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Capacity = 420/30 = 14 aggregate units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Each aggregate unit is 1A and 1B (total of </a:t>
            </a:r>
            <a:r>
              <a:rPr lang="en-US" b="1" dirty="0">
                <a:solidFill>
                  <a:srgbClr val="A50023"/>
                </a:solidFill>
              </a:rPr>
              <a:t>14A and 14D</a:t>
            </a:r>
            <a:r>
              <a:rPr lang="en-US" dirty="0"/>
              <a:t>).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15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66" y="29308"/>
            <a:ext cx="9118934" cy="76061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4000" dirty="0"/>
              <a:t>Throughput and Batch Size- Problem 1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-14555" y="825024"/>
            <a:ext cx="9158555" cy="420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/>
              <a:t>Now suppose we produce in batches of two units of each product.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Two setups each for 30 min = 60 mins.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Production time = 2</a:t>
            </a:r>
            <a:r>
              <a:rPr lang="en-US" dirty="0">
                <a:sym typeface="Symbol" panose="05050102010706020507" pitchFamily="18" charset="2"/>
              </a:rPr>
              <a:t>10+</a:t>
            </a:r>
            <a:r>
              <a:rPr lang="en-US" dirty="0"/>
              <a:t>2</a:t>
            </a:r>
            <a:r>
              <a:rPr lang="en-US" dirty="0">
                <a:sym typeface="Symbol" panose="05050102010706020507" pitchFamily="18" charset="2"/>
              </a:rPr>
              <a:t>20= 60 mins.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>
                <a:sym typeface="Symbol" panose="05050102010706020507" pitchFamily="18" charset="2"/>
              </a:rPr>
              <a:t>Production time of each batch = 60+60=120 mins.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>
                <a:sym typeface="Symbol" panose="05050102010706020507" pitchFamily="18" charset="2"/>
              </a:rPr>
              <a:t>Production time of an a aggregate product = 120/2=60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Each aggregate unit is 1A+1D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>
                <a:sym typeface="Symbol" panose="05050102010706020507" pitchFamily="18" charset="2"/>
              </a:rPr>
              <a:t>Capacity = 480/60= 8 aggregate products.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That is a total of </a:t>
            </a:r>
            <a:r>
              <a:rPr lang="en-US" b="1" dirty="0">
                <a:solidFill>
                  <a:srgbClr val="A50023"/>
                </a:solidFill>
              </a:rPr>
              <a:t>8A and 8D</a:t>
            </a:r>
            <a:r>
              <a:rPr lang="en-US" dirty="0"/>
              <a:t>.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3726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36016"/>
          </a:xfrm>
        </p:spPr>
        <p:txBody>
          <a:bodyPr/>
          <a:lstStyle/>
          <a:p>
            <a:pPr>
              <a:tabLst>
                <a:tab pos="1544638" algn="l"/>
              </a:tabLst>
            </a:pPr>
            <a:r>
              <a:rPr lang="en-US" sz="4000" dirty="0"/>
              <a:t>Throughput and Batch Size- Problem 2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672594" y="919864"/>
            <a:ext cx="1782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Resource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4467265" y="1245912"/>
            <a:ext cx="18004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Resource D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-36472" y="2686261"/>
            <a:ext cx="423866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TpA1 = 1 min SpA1 = 60 min</a:t>
            </a:r>
          </a:p>
          <a:p>
            <a:pPr eaLnBrk="1" hangingPunct="1"/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TpA2 = 1 min SpA2 = 60 min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rot="10800000" flipV="1">
            <a:off x="6296325" y="211295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754696" y="1480306"/>
            <a:ext cx="1755609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Activity A1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763163" y="2158102"/>
            <a:ext cx="1755609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Activity A2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566652" y="1885809"/>
            <a:ext cx="1601721" cy="461665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Activity D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rot="10800000" flipV="1">
            <a:off x="201435" y="205740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rot="10800000" flipV="1">
            <a:off x="4038600" y="2057400"/>
            <a:ext cx="351826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-36472" y="3668858"/>
            <a:ext cx="9180471" cy="2808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/>
              <a:t>Resource A is responsible for two activities: A1&amp;A2. Activity A1 produces part A1 and activity A2 produces part A2.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TpA1=TpA2=1 minute per part.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When we switch from one  part to another, there is 60 minutes setup time.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Volume of production of the two parts must be equal. A day is 8 hours. 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4390426" y="2697297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SpD= 0 min TpD= 10 min</a:t>
            </a:r>
          </a:p>
          <a:p>
            <a:pPr eaLnBrk="1" hangingPunct="1"/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c=1, c=2. </a:t>
            </a:r>
          </a:p>
        </p:txBody>
      </p:sp>
      <p:sp>
        <p:nvSpPr>
          <p:cNvPr id="3" name="SMARTInkShape-2"/>
          <p:cNvSpPr/>
          <p:nvPr>
            <p:custDataLst>
              <p:tags r:id="rId1"/>
            </p:custDataLst>
          </p:nvPr>
        </p:nvSpPr>
        <p:spPr bwMode="auto">
          <a:xfrm>
            <a:off x="6472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39"/>
                </a:lnTo>
                <a:lnTo>
                  <a:pt x="21725" y="17640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789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dirty="0"/>
              <a:t>Throughput and Batch Size- Problem 2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anose="02040602050305030304" pitchFamily="18" charset="0"/>
              </a:rPr>
              <a:t>a) Compute the maximum daily capacity of resource A if we want to produce both parts A1 and A2 each day</a:t>
            </a:r>
            <a:r>
              <a:rPr lang="en-US" sz="2400" dirty="0"/>
              <a:t>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Setup for A1, produce as needed, then setup A2, and produce as needed.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To total setup time =60+60=120.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480-120= 360.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Each product mix production takes 1+1 minuets,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360/2= 180.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Therefore the batch sizes are 180 units.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maximum daily capacity is 180A1+180A2.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 average hourly capacity is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180/8= 22.5A1+22.5A2 per hour. 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7237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dirty="0"/>
              <a:t>Throughput and Batch Size- Problem 2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990600"/>
            <a:ext cx="9144000" cy="1992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/>
            <a:endParaRPr lang="en-US" sz="2400" dirty="0">
              <a:latin typeface="Book Antiqua" pitchFamily="18" charset="0"/>
            </a:endParaRPr>
          </a:p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624" y="762000"/>
            <a:ext cx="9220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b) Compute the capacity of Resources A if parts A1 and A2 are produced in batches of 60 units.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For each batch of A1 we need 60+60</a:t>
            </a: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1=120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For each batch of A2 we need 60+60</a:t>
            </a: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1=120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We need 240 minutes for 60A1 and 60A2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The average throughput per minute is 60/240 for 1A1 and 1A2.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Symbol" panose="05050102010706020507" pitchFamily="18" charset="2"/>
              </a:rPr>
              <a:t>That is 0.25 per minute or 0.25 60=15 pairs of parts A1 &amp; A2 per hour.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c) These parts then go to Resource D and are assembled with part D. Suppose TpD= 10 mins and there is one resource unit in Resource pool D. What batch size makes  the capacity of  the two Resources of A and D equal?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 for resource D is 10 mins.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Q = Batch size for A1 or A2. 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3663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762000"/>
          </a:xfrm>
        </p:spPr>
        <p:txBody>
          <a:bodyPr/>
          <a:lstStyle/>
          <a:p>
            <a:r>
              <a:rPr lang="en-US" dirty="0"/>
              <a:t>Throughput and Batch Size- Problem 2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838200"/>
            <a:ext cx="92202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(120+2Q) minutes to produce QA1 and QA2.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Therefore, the average  cycle time to produce 1A1+1A2 is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(120+2Q)/Q= 2+120/Q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CT(A1&amp;A2) = CT(D)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2+120/Q= 10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120/Q = 8 </a:t>
            </a: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 8Q=120  Q=15 batches 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  <a:sym typeface="Wingdings" panose="05000000000000000000" pitchFamily="2" charset="2"/>
              </a:rPr>
              <a:t>15A1 and 15A2.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d) Suppose we have added a second resource unit to the resource pool D to increase the production of part D. What batch size makes  the capacity of  the two Resources of A and D equal?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Cycle time of resource D is 5 mins.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That is Rp=2/10 =0.2</a:t>
            </a:r>
          </a:p>
          <a:p>
            <a:pPr marL="0" lvl="1">
              <a:spcAft>
                <a:spcPts val="600"/>
              </a:spcAft>
            </a:pPr>
            <a:r>
              <a:rPr lang="en-US" sz="2400" dirty="0">
                <a:latin typeface="Book Antiqua" pitchFamily="18" charset="0"/>
              </a:rPr>
              <a:t>CT=1/Rp=5</a:t>
            </a: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b="1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  <a:p>
            <a:pPr marL="0" lvl="1">
              <a:spcAft>
                <a:spcPts val="600"/>
              </a:spcAft>
            </a:pP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1034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bldLvl="2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49852</TotalTime>
  <Words>1080</Words>
  <Application>Microsoft Office PowerPoint</Application>
  <PresentationFormat>On-screen Show (4:3)</PresentationFormat>
  <Paragraphs>141</Paragraphs>
  <Slides>10</Slides>
  <Notes>9</Notes>
  <HiddenSlides>0</HiddenSlides>
  <MMClips>1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26" baseType="lpstr">
      <vt:lpstr>Arial</vt:lpstr>
      <vt:lpstr>Book Antiqua</vt:lpstr>
      <vt:lpstr>Calibri</vt:lpstr>
      <vt:lpstr>Calibri Light</vt:lpstr>
      <vt:lpstr>Garamond</vt:lpstr>
      <vt:lpstr>Impact</vt:lpstr>
      <vt:lpstr>Monotype Sorts</vt:lpstr>
      <vt:lpstr>MS Reference Sans Serif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PowerPoint Presentation</vt:lpstr>
      <vt:lpstr>Setup Batch and  Total Unit Load</vt:lpstr>
      <vt:lpstr>Setup Batch Size: Throughput or Flow Time </vt:lpstr>
      <vt:lpstr>Throughput and Batch Size- Problem 1</vt:lpstr>
      <vt:lpstr>Throughput and Batch Size- Problem 1</vt:lpstr>
      <vt:lpstr>Throughput and Batch Size- Problem 2</vt:lpstr>
      <vt:lpstr>Throughput and Batch Size- Problem 2</vt:lpstr>
      <vt:lpstr>Throughput and Batch Size- Problem 2</vt:lpstr>
      <vt:lpstr>Throughput and Batch Size- Problem 2</vt:lpstr>
      <vt:lpstr>Throughput and Batch Size- Problem 2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690</cp:revision>
  <cp:lastPrinted>2019-05-09T17:43:43Z</cp:lastPrinted>
  <dcterms:created xsi:type="dcterms:W3CDTF">2008-11-22T01:06:20Z</dcterms:created>
  <dcterms:modified xsi:type="dcterms:W3CDTF">2022-05-06T01:14:54Z</dcterms:modified>
</cp:coreProperties>
</file>