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801" r:id="rId2"/>
    <p:sldMasterId id="2147483788" r:id="rId3"/>
    <p:sldMasterId id="2147483784" r:id="rId4"/>
    <p:sldMasterId id="2147483764" r:id="rId5"/>
    <p:sldMasterId id="2147483785" r:id="rId6"/>
  </p:sldMasterIdLst>
  <p:notesMasterIdLst>
    <p:notesMasterId r:id="rId17"/>
  </p:notesMasterIdLst>
  <p:handoutMasterIdLst>
    <p:handoutMasterId r:id="rId18"/>
  </p:handoutMasterIdLst>
  <p:sldIdLst>
    <p:sldId id="603" r:id="rId7"/>
    <p:sldId id="660" r:id="rId8"/>
    <p:sldId id="616" r:id="rId9"/>
    <p:sldId id="617" r:id="rId10"/>
    <p:sldId id="609" r:id="rId11"/>
    <p:sldId id="615" r:id="rId12"/>
    <p:sldId id="661" r:id="rId13"/>
    <p:sldId id="652" r:id="rId14"/>
    <p:sldId id="637" r:id="rId15"/>
    <p:sldId id="653" r:id="rId16"/>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3"/>
    <a:srgbClr val="00007D"/>
    <a:srgbClr val="A80000"/>
    <a:srgbClr val="000000"/>
    <a:srgbClr val="AA0000"/>
    <a:srgbClr val="9E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25" autoAdjust="0"/>
    <p:restoredTop sz="91618" autoAdjust="0"/>
  </p:normalViewPr>
  <p:slideViewPr>
    <p:cSldViewPr>
      <p:cViewPr varScale="1">
        <p:scale>
          <a:sx n="110" d="100"/>
          <a:sy n="110" d="100"/>
        </p:scale>
        <p:origin x="936" y="10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11/30/2020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11/30/2020</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2218256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3</a:t>
            </a:fld>
            <a:endParaRPr lang="en-US" dirty="0"/>
          </a:p>
        </p:txBody>
      </p:sp>
    </p:spTree>
    <p:extLst>
      <p:ext uri="{BB962C8B-B14F-4D97-AF65-F5344CB8AC3E}">
        <p14:creationId xmlns:p14="http://schemas.microsoft.com/office/powerpoint/2010/main" val="3704867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4</a:t>
            </a:fld>
            <a:endParaRPr lang="en-US" dirty="0"/>
          </a:p>
        </p:txBody>
      </p:sp>
    </p:spTree>
    <p:extLst>
      <p:ext uri="{BB962C8B-B14F-4D97-AF65-F5344CB8AC3E}">
        <p14:creationId xmlns:p14="http://schemas.microsoft.com/office/powerpoint/2010/main" val="948845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5</a:t>
            </a:fld>
            <a:endParaRPr lang="en-US" dirty="0"/>
          </a:p>
        </p:txBody>
      </p:sp>
    </p:spTree>
    <p:extLst>
      <p:ext uri="{BB962C8B-B14F-4D97-AF65-F5344CB8AC3E}">
        <p14:creationId xmlns:p14="http://schemas.microsoft.com/office/powerpoint/2010/main" val="3447474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6</a:t>
            </a:fld>
            <a:endParaRPr lang="en-US" dirty="0"/>
          </a:p>
        </p:txBody>
      </p:sp>
    </p:spTree>
    <p:extLst>
      <p:ext uri="{BB962C8B-B14F-4D97-AF65-F5344CB8AC3E}">
        <p14:creationId xmlns:p14="http://schemas.microsoft.com/office/powerpoint/2010/main" val="2780635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7</a:t>
            </a:fld>
            <a:endParaRPr lang="en-US" dirty="0"/>
          </a:p>
        </p:txBody>
      </p:sp>
    </p:spTree>
    <p:extLst>
      <p:ext uri="{BB962C8B-B14F-4D97-AF65-F5344CB8AC3E}">
        <p14:creationId xmlns:p14="http://schemas.microsoft.com/office/powerpoint/2010/main" val="846980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8</a:t>
            </a:fld>
            <a:endParaRPr lang="en-US" dirty="0"/>
          </a:p>
        </p:txBody>
      </p:sp>
    </p:spTree>
    <p:extLst>
      <p:ext uri="{BB962C8B-B14F-4D97-AF65-F5344CB8AC3E}">
        <p14:creationId xmlns:p14="http://schemas.microsoft.com/office/powerpoint/2010/main" val="931282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39976-7488-4967-A659-4DA87FA0AB07}" type="datetimeFigureOut">
              <a:rPr lang="en-US" smtClean="0"/>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89612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639976-7488-4967-A659-4DA87FA0AB07}" type="datetimeFigureOut">
              <a:rPr lang="en-US" smtClean="0"/>
              <a:t>11/30/2020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517077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639976-7488-4967-A659-4DA87FA0AB07}" type="datetimeFigureOut">
              <a:rPr lang="en-US" smtClean="0"/>
              <a:t>11/30/2020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954698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39976-7488-4967-A659-4DA87FA0AB07}" type="datetimeFigureOut">
              <a:rPr lang="en-US" smtClean="0"/>
              <a:t>11/30/2020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225967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1770814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898136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4148790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976902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12C82F-F615-45AA-8B9A-E34A0A5FCA12}" type="datetimeFigureOut">
              <a:rPr lang="en-US" smtClean="0"/>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0208075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564487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12C82F-F615-45AA-8B9A-E34A0A5FCA12}" type="datetimeFigureOut">
              <a:rPr lang="en-US" smtClean="0"/>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120280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2C82F-F615-45AA-8B9A-E34A0A5FCA12}" type="datetimeFigureOut">
              <a:rPr lang="en-US" smtClean="0"/>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2699618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12C82F-F615-45AA-8B9A-E34A0A5FCA12}" type="datetimeFigureOut">
              <a:rPr lang="en-US" smtClean="0"/>
              <a:t>11/30/2020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74095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12C82F-F615-45AA-8B9A-E34A0A5FCA12}" type="datetimeFigureOut">
              <a:rPr lang="en-US" smtClean="0"/>
              <a:t>11/30/2020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213828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2C82F-F615-45AA-8B9A-E34A0A5FCA12}" type="datetimeFigureOut">
              <a:rPr lang="en-US" smtClean="0"/>
              <a:t>11/30/2020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507454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216988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055349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12556859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8335202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marL="0" marR="0" indent="0" algn="l" defTabSz="685800" rtl="0" eaLnBrk="0" fontAlgn="base" latinLnBrk="0" hangingPunct="0">
              <a:lnSpc>
                <a:spcPct val="100000"/>
              </a:lnSpc>
              <a:spcBef>
                <a:spcPct val="0"/>
              </a:spcBef>
              <a:spcAft>
                <a:spcPct val="0"/>
              </a:spcAft>
              <a:buClrTx/>
              <a:buSzTx/>
              <a:buFontTx/>
              <a:buNone/>
              <a:tabLst/>
            </a:pPr>
            <a:endParaRPr kumimoji="0" lang="en-US" sz="135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405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a:prstGeom prst="rect">
            <a:avLst/>
          </a:prstGeo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extLst>
      <p:ext uri="{BB962C8B-B14F-4D97-AF65-F5344CB8AC3E}">
        <p14:creationId xmlns:p14="http://schemas.microsoft.com/office/powerpoint/2010/main" val="7992717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639976-7488-4967-A659-4DA87FA0AB07}" type="datetimeFigureOut">
              <a:rPr lang="en-US" smtClean="0"/>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323534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343592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639976-7488-4967-A659-4DA87FA0AB07}" type="datetimeFigureOut">
              <a:rPr lang="en-US" smtClean="0"/>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2149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33.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pic>
        <p:nvPicPr>
          <p:cNvPr id="8" name="Picture 7">
            <a:extLst>
              <a:ext uri="{FF2B5EF4-FFF2-40B4-BE49-F238E27FC236}">
                <a16:creationId xmlns:a16="http://schemas.microsoft.com/office/drawing/2014/main" id="{499AC113-6F25-9D47-8F20-2C9E9E8AD645}"/>
              </a:ext>
            </a:extLst>
          </p:cNvPr>
          <p:cNvPicPr>
            <a:picLocks noChangeAspect="1"/>
          </p:cNvPicPr>
          <p:nvPr userDrawn="1"/>
        </p:nvPicPr>
        <p:blipFill>
          <a:blip r:embed="rId8"/>
          <a:stretch>
            <a:fillRect/>
          </a:stretch>
        </p:blipFill>
        <p:spPr>
          <a:xfrm>
            <a:off x="9414616" y="6502379"/>
            <a:ext cx="2540000" cy="337457"/>
          </a:xfrm>
          <a:prstGeom prst="rect">
            <a:avLst/>
          </a:prstGeom>
          <a:noFill/>
        </p:spPr>
      </p:pic>
      <p:sp>
        <p:nvSpPr>
          <p:cNvPr id="15" name="Text Box 57"/>
          <p:cNvSpPr txBox="1">
            <a:spLocks noChangeArrowheads="1"/>
          </p:cNvSpPr>
          <p:nvPr userDrawn="1"/>
        </p:nvSpPr>
        <p:spPr bwMode="auto">
          <a:xfrm>
            <a:off x="-22096" y="6550224"/>
            <a:ext cx="9422853"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baseline="0" dirty="0">
                <a:ln>
                  <a:noFill/>
                </a:ln>
                <a:solidFill>
                  <a:schemeClr val="bg1"/>
                </a:solidFill>
                <a:latin typeface="Book Antiqua" panose="02040602050305030304" pitchFamily="18" charset="0"/>
                <a:sym typeface="Symbol" panose="05050102010706020507" pitchFamily="18" charset="2"/>
              </a:rPr>
              <a:t>Throughput Analysis Basica-2,  </a:t>
            </a:r>
            <a:r>
              <a:rPr lang="en-US" sz="1400" b="1" i="1" dirty="0">
                <a:ln>
                  <a:noFill/>
                </a:ln>
                <a:solidFill>
                  <a:schemeClr val="bg1"/>
                </a:solidFill>
                <a:latin typeface="Book Antiqua" panose="02040602050305030304" pitchFamily="18" charset="0"/>
              </a:rPr>
              <a:t>A. Asef-Vaziri, Systems &amp; Operations Management. </a:t>
            </a: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813" r:id="rId6"/>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39976-7488-4967-A659-4DA87FA0AB07}" type="datetimeFigureOut">
              <a:rPr lang="en-US" smtClean="0"/>
              <a:t>11/30/2020</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1EBAF-3216-4F7E-8823-7907CE9086A5}" type="slidenum">
              <a:rPr lang="en-US" smtClean="0"/>
              <a:t>‹#›</a:t>
            </a:fld>
            <a:endParaRPr lang="en-US" dirty="0"/>
          </a:p>
        </p:txBody>
      </p:sp>
    </p:spTree>
    <p:extLst>
      <p:ext uri="{BB962C8B-B14F-4D97-AF65-F5344CB8AC3E}">
        <p14:creationId xmlns:p14="http://schemas.microsoft.com/office/powerpoint/2010/main" val="248669784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2C82F-F615-45AA-8B9A-E34A0A5FCA12}" type="datetimeFigureOut">
              <a:rPr lang="en-US" smtClean="0"/>
              <a:t>11/30/2020</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3009A-CCF2-487A-95ED-24161486F27F}" type="slidenum">
              <a:rPr lang="en-US" smtClean="0"/>
              <a:t>‹#›</a:t>
            </a:fld>
            <a:endParaRPr lang="en-US" dirty="0"/>
          </a:p>
        </p:txBody>
      </p:sp>
    </p:spTree>
    <p:extLst>
      <p:ext uri="{BB962C8B-B14F-4D97-AF65-F5344CB8AC3E}">
        <p14:creationId xmlns:p14="http://schemas.microsoft.com/office/powerpoint/2010/main" val="397140043"/>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EC7937-D187-4864-82AA-120E410D8415}"/>
              </a:ext>
            </a:extLst>
          </p:cNvPr>
          <p:cNvSpPr>
            <a:spLocks noGrp="1"/>
          </p:cNvSpPr>
          <p:nvPr>
            <p:ph type="ctrTitle"/>
          </p:nvPr>
        </p:nvSpPr>
        <p:spPr>
          <a:xfrm>
            <a:off x="0" y="17417"/>
            <a:ext cx="12192000" cy="6840583"/>
          </a:xfrm>
        </p:spPr>
        <p:txBody>
          <a:bodyPr anchor="t"/>
          <a:lstStyle/>
          <a:p>
            <a:r>
              <a:rPr lang="en-US" sz="7200" dirty="0"/>
              <a:t>Throughput Analysis</a:t>
            </a:r>
            <a:br>
              <a:rPr lang="en-US" dirty="0"/>
            </a:br>
            <a:br>
              <a:rPr lang="en-US" dirty="0"/>
            </a:br>
            <a:br>
              <a:rPr lang="en-US" dirty="0"/>
            </a:br>
            <a:br>
              <a:rPr lang="en-US" dirty="0"/>
            </a:br>
            <a:br>
              <a:rPr lang="en-US" dirty="0"/>
            </a:br>
            <a:br>
              <a:rPr lang="en-US" sz="800" dirty="0"/>
            </a:br>
            <a:br>
              <a:rPr lang="en-US" sz="800" dirty="0"/>
            </a:br>
            <a:br>
              <a:rPr lang="en-US" dirty="0"/>
            </a:br>
            <a:br>
              <a:rPr lang="en-US" dirty="0"/>
            </a:br>
            <a:br>
              <a:rPr lang="en-US" dirty="0"/>
            </a:br>
            <a:br>
              <a:rPr lang="en-US" dirty="0"/>
            </a:br>
            <a:r>
              <a:rPr lang="en-US" sz="3600" dirty="0">
                <a:latin typeface="Brush Script MT" panose="03060802040406070304" pitchFamily="66" charset="0"/>
                <a:cs typeface="Hadassah Friedlaender" panose="020B0604020202020204" pitchFamily="18" charset="-79"/>
              </a:rPr>
              <a:t>Ardavan Asef-Vaziri</a:t>
            </a:r>
            <a:br>
              <a:rPr lang="en-US" dirty="0"/>
            </a:br>
            <a:endParaRPr lang="en-US" dirty="0"/>
          </a:p>
        </p:txBody>
      </p:sp>
    </p:spTree>
    <p:extLst>
      <p:ext uri="{BB962C8B-B14F-4D97-AF65-F5344CB8AC3E}">
        <p14:creationId xmlns:p14="http://schemas.microsoft.com/office/powerpoint/2010/main" val="231326408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8" y="0"/>
            <a:ext cx="12148457" cy="762000"/>
          </a:xfrm>
        </p:spPr>
        <p:txBody>
          <a:bodyPr/>
          <a:lstStyle/>
          <a:p>
            <a:r>
              <a:rPr lang="en-US" sz="4000" dirty="0"/>
              <a:t>Multiple Choice  </a:t>
            </a:r>
          </a:p>
        </p:txBody>
      </p:sp>
      <p:sp>
        <p:nvSpPr>
          <p:cNvPr id="25" name="Rectangle 23"/>
          <p:cNvSpPr>
            <a:spLocks noChangeArrowheads="1"/>
          </p:cNvSpPr>
          <p:nvPr/>
        </p:nvSpPr>
        <p:spPr bwMode="auto">
          <a:xfrm>
            <a:off x="43542" y="762000"/>
            <a:ext cx="12148458"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a:spcBef>
                <a:spcPts val="0"/>
              </a:spcBef>
              <a:spcAft>
                <a:spcPts val="0"/>
              </a:spcAft>
            </a:pPr>
            <a:r>
              <a:rPr lang="en-US" sz="2400" dirty="0">
                <a:latin typeface="Book Antiqua" pitchFamily="18" charset="0"/>
                <a:ea typeface="Times New Roman"/>
              </a:rPr>
              <a:t>To improve the utilization, we can</a:t>
            </a:r>
          </a:p>
          <a:p>
            <a:pPr marL="347663">
              <a:spcBef>
                <a:spcPts val="0"/>
              </a:spcBef>
              <a:spcAft>
                <a:spcPts val="0"/>
              </a:spcAft>
            </a:pPr>
            <a:r>
              <a:rPr lang="en-US" sz="2400" dirty="0">
                <a:latin typeface="Book Antiqua" pitchFamily="18" charset="0"/>
                <a:ea typeface="Times New Roman"/>
              </a:rPr>
              <a:t>I. cross-train the workers</a:t>
            </a:r>
          </a:p>
          <a:p>
            <a:pPr marL="347663">
              <a:spcBef>
                <a:spcPts val="0"/>
              </a:spcBef>
              <a:spcAft>
                <a:spcPts val="0"/>
              </a:spcAft>
            </a:pPr>
            <a:r>
              <a:rPr lang="en-US" sz="2400" dirty="0">
                <a:latin typeface="Book Antiqua" pitchFamily="18" charset="0"/>
                <a:ea typeface="Times New Roman"/>
              </a:rPr>
              <a:t>II. adopt flexibility equipment</a:t>
            </a:r>
          </a:p>
          <a:p>
            <a:pPr marL="347663">
              <a:spcBef>
                <a:spcPts val="0"/>
              </a:spcBef>
              <a:spcAft>
                <a:spcPts val="0"/>
              </a:spcAft>
            </a:pPr>
            <a:r>
              <a:rPr lang="en-US" sz="2400" dirty="0">
                <a:latin typeface="Book Antiqua" pitchFamily="18" charset="0"/>
                <a:ea typeface="Times New Roman"/>
              </a:rPr>
              <a:t>III. Combine resources in a resource pool. </a:t>
            </a:r>
          </a:p>
          <a:p>
            <a:pPr>
              <a:spcBef>
                <a:spcPts val="0"/>
              </a:spcBef>
              <a:spcAft>
                <a:spcPts val="0"/>
              </a:spcAft>
            </a:pPr>
            <a:r>
              <a:rPr lang="en-US" sz="2400" dirty="0">
                <a:latin typeface="Book Antiqua" pitchFamily="18" charset="0"/>
                <a:ea typeface="Times New Roman"/>
              </a:rPr>
              <a:t>Choose the most appropriate.</a:t>
            </a:r>
          </a:p>
          <a:p>
            <a:pPr marL="914400" lvl="1" indent="-457200">
              <a:spcBef>
                <a:spcPts val="0"/>
              </a:spcBef>
              <a:spcAft>
                <a:spcPts val="0"/>
              </a:spcAft>
              <a:buAutoNum type="alphaUcParenR"/>
              <a:tabLst>
                <a:tab pos="914400" algn="l"/>
              </a:tabLst>
            </a:pPr>
            <a:r>
              <a:rPr lang="en-US" sz="2400" dirty="0">
                <a:latin typeface="Book Antiqua" pitchFamily="18" charset="0"/>
                <a:ea typeface="Times New Roman"/>
              </a:rPr>
              <a:t>I</a:t>
            </a:r>
          </a:p>
          <a:p>
            <a:pPr marL="914400" lvl="1" indent="-457200">
              <a:spcBef>
                <a:spcPts val="0"/>
              </a:spcBef>
              <a:spcAft>
                <a:spcPts val="0"/>
              </a:spcAft>
              <a:buAutoNum type="alphaUcParenR"/>
              <a:tabLst>
                <a:tab pos="914400" algn="l"/>
              </a:tabLst>
            </a:pPr>
            <a:r>
              <a:rPr lang="en-US" sz="2400" dirty="0">
                <a:latin typeface="Book Antiqua" pitchFamily="18" charset="0"/>
                <a:ea typeface="Times New Roman"/>
              </a:rPr>
              <a:t>II</a:t>
            </a:r>
          </a:p>
          <a:p>
            <a:pPr marL="914400" lvl="1" indent="-457200">
              <a:spcBef>
                <a:spcPts val="0"/>
              </a:spcBef>
              <a:spcAft>
                <a:spcPts val="0"/>
              </a:spcAft>
              <a:buAutoNum type="alphaUcParenR"/>
              <a:tabLst>
                <a:tab pos="914400" algn="l"/>
              </a:tabLst>
            </a:pPr>
            <a:r>
              <a:rPr lang="en-US" sz="2400" dirty="0">
                <a:latin typeface="Book Antiqua" pitchFamily="18" charset="0"/>
                <a:ea typeface="Times New Roman"/>
              </a:rPr>
              <a:t>III</a:t>
            </a:r>
          </a:p>
          <a:p>
            <a:pPr marL="914400" lvl="1" indent="-457200">
              <a:spcBef>
                <a:spcPts val="0"/>
              </a:spcBef>
              <a:spcAft>
                <a:spcPts val="0"/>
              </a:spcAft>
              <a:buAutoNum type="alphaUcParenR"/>
              <a:tabLst>
                <a:tab pos="914400" algn="l"/>
              </a:tabLst>
            </a:pPr>
            <a:r>
              <a:rPr lang="en-US" sz="2400" dirty="0">
                <a:latin typeface="Book Antiqua" pitchFamily="18" charset="0"/>
                <a:ea typeface="Times New Roman"/>
              </a:rPr>
              <a:t>I,  II, and III</a:t>
            </a:r>
          </a:p>
          <a:p>
            <a:pPr marL="914400" lvl="1" indent="-457200">
              <a:spcBef>
                <a:spcPts val="0"/>
              </a:spcBef>
              <a:spcAft>
                <a:spcPts val="0"/>
              </a:spcAft>
              <a:buAutoNum type="alphaUcParenR"/>
              <a:tabLst>
                <a:tab pos="914400" algn="l"/>
              </a:tabLst>
            </a:pPr>
            <a:r>
              <a:rPr lang="en-US" sz="2400" dirty="0">
                <a:latin typeface="Book Antiqua" pitchFamily="18" charset="0"/>
                <a:ea typeface="Times New Roman"/>
              </a:rPr>
              <a:t>I and II</a:t>
            </a:r>
          </a:p>
        </p:txBody>
      </p:sp>
    </p:spTree>
    <p:extLst>
      <p:ext uri="{BB962C8B-B14F-4D97-AF65-F5344CB8AC3E}">
        <p14:creationId xmlns:p14="http://schemas.microsoft.com/office/powerpoint/2010/main" val="39326720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25">
                                            <p:txEl>
                                              <p:pRg st="8" end="8"/>
                                            </p:txEl>
                                          </p:spTgt>
                                        </p:tgtEl>
                                        <p:attrNameLst>
                                          <p:attrName>style.color</p:attrName>
                                        </p:attrNameLst>
                                      </p:cBhvr>
                                      <p:to>
                                        <a:srgbClr val="FF0000"/>
                                      </p:to>
                                    </p:animClr>
                                    <p:animClr clrSpc="rgb" dir="cw">
                                      <p:cBhvr>
                                        <p:cTn id="7" dur="500" fill="hold"/>
                                        <p:tgtEl>
                                          <p:spTgt spid="25">
                                            <p:txEl>
                                              <p:pRg st="8" end="8"/>
                                            </p:txEl>
                                          </p:spTgt>
                                        </p:tgtEl>
                                        <p:attrNameLst>
                                          <p:attrName>fillcolor</p:attrName>
                                        </p:attrNameLst>
                                      </p:cBhvr>
                                      <p:to>
                                        <a:srgbClr val="FF0000"/>
                                      </p:to>
                                    </p:animClr>
                                    <p:set>
                                      <p:cBhvr>
                                        <p:cTn id="8" dur="500" fill="hold"/>
                                        <p:tgtEl>
                                          <p:spTgt spid="25">
                                            <p:txEl>
                                              <p:pRg st="8" end="8"/>
                                            </p:txEl>
                                          </p:spTgt>
                                        </p:tgtEl>
                                        <p:attrNameLst>
                                          <p:attrName>fill.type</p:attrName>
                                        </p:attrNameLst>
                                      </p:cBhvr>
                                      <p:to>
                                        <p:strVal val="solid"/>
                                      </p:to>
                                    </p:set>
                                    <p:set>
                                      <p:cBhvr>
                                        <p:cTn id="9" dur="500" fill="hold"/>
                                        <p:tgtEl>
                                          <p:spTgt spid="25">
                                            <p:txEl>
                                              <p:pRg st="8" end="8"/>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D847E54-F9D1-467F-B56C-6DBF3C534754}"/>
              </a:ext>
            </a:extLst>
          </p:cNvPr>
          <p:cNvSpPr>
            <a:spLocks noGrp="1"/>
          </p:cNvSpPr>
          <p:nvPr>
            <p:ph type="title"/>
          </p:nvPr>
        </p:nvSpPr>
        <p:spPr/>
        <p:txBody>
          <a:bodyPr/>
          <a:lstStyle/>
          <a:p>
            <a:r>
              <a:rPr lang="en-US" dirty="0"/>
              <a:t>The Situation</a:t>
            </a:r>
          </a:p>
        </p:txBody>
      </p:sp>
      <p:pic>
        <p:nvPicPr>
          <p:cNvPr id="4" name="Picture 3">
            <a:extLst>
              <a:ext uri="{FF2B5EF4-FFF2-40B4-BE49-F238E27FC236}">
                <a16:creationId xmlns:a16="http://schemas.microsoft.com/office/drawing/2014/main" id="{D5DDD294-5855-43C5-82CC-66D15FEDE625}"/>
              </a:ext>
            </a:extLst>
          </p:cNvPr>
          <p:cNvPicPr>
            <a:picLocks noChangeAspect="1"/>
          </p:cNvPicPr>
          <p:nvPr/>
        </p:nvPicPr>
        <p:blipFill>
          <a:blip r:embed="rId2"/>
          <a:stretch>
            <a:fillRect/>
          </a:stretch>
        </p:blipFill>
        <p:spPr>
          <a:xfrm>
            <a:off x="1524000" y="990600"/>
            <a:ext cx="9135759" cy="4419618"/>
          </a:xfrm>
          <a:prstGeom prst="rect">
            <a:avLst/>
          </a:prstGeom>
        </p:spPr>
      </p:pic>
      <p:sp>
        <p:nvSpPr>
          <p:cNvPr id="5" name="TextBox 4">
            <a:extLst>
              <a:ext uri="{FF2B5EF4-FFF2-40B4-BE49-F238E27FC236}">
                <a16:creationId xmlns:a16="http://schemas.microsoft.com/office/drawing/2014/main" id="{ED31C7B1-931B-4F1E-AD60-8D5BA51E6CE0}"/>
              </a:ext>
            </a:extLst>
          </p:cNvPr>
          <p:cNvSpPr txBox="1"/>
          <p:nvPr/>
        </p:nvSpPr>
        <p:spPr>
          <a:xfrm>
            <a:off x="4724401" y="1101654"/>
            <a:ext cx="2157549" cy="1200329"/>
          </a:xfrm>
          <a:prstGeom prst="rect">
            <a:avLst/>
          </a:prstGeom>
          <a:noFill/>
        </p:spPr>
        <p:txBody>
          <a:bodyPr wrap="square" rtlCol="0">
            <a:spAutoFit/>
          </a:bodyPr>
          <a:lstStyle/>
          <a:p>
            <a:r>
              <a:rPr lang="en-US" b="1" dirty="0">
                <a:solidFill>
                  <a:srgbClr val="0070C0"/>
                </a:solidFill>
              </a:rPr>
              <a:t>Tp=3 hrs</a:t>
            </a:r>
          </a:p>
          <a:p>
            <a:r>
              <a:rPr lang="en-US" b="1" dirty="0">
                <a:solidFill>
                  <a:srgbClr val="0070C0"/>
                </a:solidFill>
              </a:rPr>
              <a:t>Rp1=0.667/hr</a:t>
            </a:r>
          </a:p>
          <a:p>
            <a:r>
              <a:rPr lang="en-US" b="1" dirty="0">
                <a:solidFill>
                  <a:srgbClr val="0070C0"/>
                </a:solidFill>
              </a:rPr>
              <a:t>Rp1=8/day</a:t>
            </a:r>
          </a:p>
          <a:p>
            <a:r>
              <a:rPr lang="en-US" b="1" dirty="0">
                <a:solidFill>
                  <a:srgbClr val="0070C0"/>
                </a:solidFill>
              </a:rPr>
              <a:t>c=2</a:t>
            </a:r>
          </a:p>
        </p:txBody>
      </p:sp>
      <p:sp>
        <p:nvSpPr>
          <p:cNvPr id="6" name="TextBox 5">
            <a:extLst>
              <a:ext uri="{FF2B5EF4-FFF2-40B4-BE49-F238E27FC236}">
                <a16:creationId xmlns:a16="http://schemas.microsoft.com/office/drawing/2014/main" id="{9C18409D-35D5-44BF-B1BE-8706AFE29DC7}"/>
              </a:ext>
            </a:extLst>
          </p:cNvPr>
          <p:cNvSpPr txBox="1"/>
          <p:nvPr/>
        </p:nvSpPr>
        <p:spPr>
          <a:xfrm>
            <a:off x="7086600" y="1092946"/>
            <a:ext cx="2057400" cy="1200329"/>
          </a:xfrm>
          <a:prstGeom prst="rect">
            <a:avLst/>
          </a:prstGeom>
          <a:noFill/>
        </p:spPr>
        <p:txBody>
          <a:bodyPr wrap="square" rtlCol="0">
            <a:spAutoFit/>
          </a:bodyPr>
          <a:lstStyle/>
          <a:p>
            <a:r>
              <a:rPr lang="en-US" b="1" dirty="0">
                <a:solidFill>
                  <a:srgbClr val="A50023"/>
                </a:solidFill>
              </a:rPr>
              <a:t>Tp=4 hrs</a:t>
            </a:r>
          </a:p>
          <a:p>
            <a:r>
              <a:rPr lang="en-US" b="1" dirty="0">
                <a:solidFill>
                  <a:srgbClr val="A50023"/>
                </a:solidFill>
              </a:rPr>
              <a:t>Rp1=0.75/hr</a:t>
            </a:r>
          </a:p>
          <a:p>
            <a:r>
              <a:rPr lang="en-US" b="1" dirty="0">
                <a:solidFill>
                  <a:srgbClr val="A50023"/>
                </a:solidFill>
              </a:rPr>
              <a:t>Rp1=6/day</a:t>
            </a:r>
          </a:p>
          <a:p>
            <a:r>
              <a:rPr lang="en-US" b="1" dirty="0">
                <a:solidFill>
                  <a:srgbClr val="A50023"/>
                </a:solidFill>
              </a:rPr>
              <a:t>c=3</a:t>
            </a:r>
          </a:p>
        </p:txBody>
      </p:sp>
      <p:sp>
        <p:nvSpPr>
          <p:cNvPr id="7" name="TextBox 6">
            <a:extLst>
              <a:ext uri="{FF2B5EF4-FFF2-40B4-BE49-F238E27FC236}">
                <a16:creationId xmlns:a16="http://schemas.microsoft.com/office/drawing/2014/main" id="{EEE70437-C3E6-49AB-81DC-2B9F47D917BF}"/>
              </a:ext>
            </a:extLst>
          </p:cNvPr>
          <p:cNvSpPr txBox="1"/>
          <p:nvPr/>
        </p:nvSpPr>
        <p:spPr>
          <a:xfrm>
            <a:off x="7162800" y="5191036"/>
            <a:ext cx="2057400" cy="1200329"/>
          </a:xfrm>
          <a:prstGeom prst="rect">
            <a:avLst/>
          </a:prstGeom>
          <a:noFill/>
        </p:spPr>
        <p:txBody>
          <a:bodyPr wrap="square" rtlCol="0">
            <a:spAutoFit/>
          </a:bodyPr>
          <a:lstStyle/>
          <a:p>
            <a:r>
              <a:rPr lang="en-US" b="1" dirty="0">
                <a:solidFill>
                  <a:srgbClr val="00B050"/>
                </a:solidFill>
              </a:rPr>
              <a:t>Tp=2.4</a:t>
            </a:r>
          </a:p>
          <a:p>
            <a:r>
              <a:rPr lang="en-US" b="1" dirty="0">
                <a:solidFill>
                  <a:srgbClr val="00B050"/>
                </a:solidFill>
              </a:rPr>
              <a:t>Rp1=0.833/hr</a:t>
            </a:r>
          </a:p>
          <a:p>
            <a:r>
              <a:rPr lang="en-US" b="1" dirty="0">
                <a:solidFill>
                  <a:srgbClr val="00B050"/>
                </a:solidFill>
              </a:rPr>
              <a:t>Rp1=10/day</a:t>
            </a:r>
          </a:p>
          <a:p>
            <a:r>
              <a:rPr lang="en-US" b="1" dirty="0">
                <a:solidFill>
                  <a:srgbClr val="00B050"/>
                </a:solidFill>
              </a:rPr>
              <a:t>c=2</a:t>
            </a:r>
          </a:p>
        </p:txBody>
      </p:sp>
    </p:spTree>
    <p:extLst>
      <p:ext uri="{BB962C8B-B14F-4D97-AF65-F5344CB8AC3E}">
        <p14:creationId xmlns:p14="http://schemas.microsoft.com/office/powerpoint/2010/main" val="293776331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12163424" cy="736016"/>
          </a:xfrm>
        </p:spPr>
        <p:txBody>
          <a:bodyPr/>
          <a:lstStyle/>
          <a:p>
            <a:pPr>
              <a:tabLst>
                <a:tab pos="1544638" algn="l"/>
              </a:tabLst>
            </a:pPr>
            <a:r>
              <a:rPr lang="en-US" sz="4000" dirty="0"/>
              <a:t>Utilization, Inventory, Flow Time, Little’s Law</a:t>
            </a:r>
          </a:p>
        </p:txBody>
      </p:sp>
      <p:sp>
        <p:nvSpPr>
          <p:cNvPr id="7" name="Rectangle 5"/>
          <p:cNvSpPr>
            <a:spLocks noChangeArrowheads="1"/>
          </p:cNvSpPr>
          <p:nvPr/>
        </p:nvSpPr>
        <p:spPr bwMode="auto">
          <a:xfrm>
            <a:off x="1546295" y="2884483"/>
            <a:ext cx="9144000" cy="989612"/>
          </a:xfrm>
          <a:prstGeom prst="rect">
            <a:avLst/>
          </a:prstGeom>
          <a:noFill/>
          <a:ln w="9525">
            <a:noFill/>
            <a:miter lim="800000"/>
            <a:headEnd/>
            <a:tailEnd/>
          </a:ln>
        </p:spPr>
        <p:txBody>
          <a:bodyPr lIns="92075" tIns="46038" rIns="92075" bIns="46038"/>
          <a:lstStyle/>
          <a:p>
            <a:pPr marL="0" lvl="1">
              <a:spcAft>
                <a:spcPts val="800"/>
              </a:spcAft>
            </a:pPr>
            <a:endParaRPr lang="en-US" sz="2400" dirty="0">
              <a:latin typeface="Book Antiqua" pitchFamily="18" charset="0"/>
            </a:endParaRPr>
          </a:p>
        </p:txBody>
      </p:sp>
      <p:sp>
        <p:nvSpPr>
          <p:cNvPr id="25" name="Rectangle 5"/>
          <p:cNvSpPr>
            <a:spLocks noChangeArrowheads="1"/>
          </p:cNvSpPr>
          <p:nvPr/>
        </p:nvSpPr>
        <p:spPr bwMode="auto">
          <a:xfrm>
            <a:off x="-17417" y="868659"/>
            <a:ext cx="12126413" cy="838200"/>
          </a:xfrm>
          <a:prstGeom prst="rect">
            <a:avLst/>
          </a:prstGeom>
          <a:noFill/>
          <a:ln w="9525">
            <a:noFill/>
            <a:miter lim="800000"/>
            <a:headEnd/>
            <a:tailEnd/>
          </a:ln>
        </p:spPr>
        <p:txBody>
          <a:bodyPr lIns="92075" tIns="46038" rIns="92075" bIns="46038"/>
          <a:lstStyle/>
          <a:p>
            <a:pPr lvl="1" indent="-457200">
              <a:spcAft>
                <a:spcPts val="600"/>
              </a:spcAft>
              <a:buAutoNum type="alphaLcParenR"/>
            </a:pPr>
            <a:r>
              <a:rPr lang="en-US" sz="2400" dirty="0">
                <a:latin typeface="Book Antiqua" pitchFamily="18" charset="0"/>
              </a:rPr>
              <a:t>Suppose throughput is 12 contracts per day. Compute the average number of jobs on all machines. </a:t>
            </a:r>
          </a:p>
        </p:txBody>
      </p:sp>
      <p:sp>
        <p:nvSpPr>
          <p:cNvPr id="26" name="Rectangle 5"/>
          <p:cNvSpPr>
            <a:spLocks noChangeArrowheads="1"/>
          </p:cNvSpPr>
          <p:nvPr/>
        </p:nvSpPr>
        <p:spPr bwMode="auto">
          <a:xfrm>
            <a:off x="76200" y="1874336"/>
            <a:ext cx="9350305" cy="2249694"/>
          </a:xfrm>
          <a:prstGeom prst="rect">
            <a:avLst/>
          </a:prstGeom>
          <a:noFill/>
          <a:ln w="9525">
            <a:noFill/>
            <a:miter lim="800000"/>
            <a:headEnd/>
            <a:tailEnd/>
          </a:ln>
        </p:spPr>
        <p:txBody>
          <a:bodyPr lIns="92075" tIns="46038" rIns="92075" bIns="46038"/>
          <a:lstStyle/>
          <a:p>
            <a:pPr marL="0" lvl="1">
              <a:spcAft>
                <a:spcPts val="800"/>
              </a:spcAft>
            </a:pPr>
            <a:r>
              <a:rPr lang="en-US" sz="2400" dirty="0">
                <a:latin typeface="Book Antiqua" pitchFamily="18" charset="0"/>
              </a:rPr>
              <a:t>Station	Rp	R	</a:t>
            </a:r>
            <a:r>
              <a:rPr lang="en-US" sz="2400" dirty="0">
                <a:solidFill>
                  <a:srgbClr val="FF0000"/>
                </a:solidFill>
                <a:latin typeface="Book Antiqua" pitchFamily="18" charset="0"/>
              </a:rPr>
              <a:t>U</a:t>
            </a:r>
            <a:r>
              <a:rPr lang="en-US" sz="2400" dirty="0">
                <a:latin typeface="Book Antiqua" pitchFamily="18" charset="0"/>
              </a:rPr>
              <a:t>	</a:t>
            </a:r>
            <a:r>
              <a:rPr lang="en-US" sz="2400" dirty="0">
                <a:solidFill>
                  <a:srgbClr val="FF0000"/>
                </a:solidFill>
                <a:latin typeface="Book Antiqua" pitchFamily="18" charset="0"/>
              </a:rPr>
              <a:t>c</a:t>
            </a:r>
            <a:r>
              <a:rPr lang="en-US" sz="2400" dirty="0">
                <a:latin typeface="Book Antiqua" pitchFamily="18" charset="0"/>
              </a:rPr>
              <a:t>	</a:t>
            </a:r>
            <a:r>
              <a:rPr lang="en-US" sz="2400" dirty="0">
                <a:solidFill>
                  <a:srgbClr val="FF0000"/>
                </a:solidFill>
                <a:latin typeface="Book Antiqua" pitchFamily="18" charset="0"/>
              </a:rPr>
              <a:t>Ip</a:t>
            </a:r>
          </a:p>
          <a:p>
            <a:pPr marL="0" lvl="1">
              <a:spcAft>
                <a:spcPts val="800"/>
              </a:spcAft>
            </a:pPr>
            <a:r>
              <a:rPr lang="en-US" sz="2400" dirty="0">
                <a:latin typeface="Book Antiqua" pitchFamily="18" charset="0"/>
              </a:rPr>
              <a:t>Station1	16	12	0.75	2	2* 0.75 = 1.5</a:t>
            </a:r>
          </a:p>
          <a:p>
            <a:pPr marL="0" lvl="1">
              <a:spcAft>
                <a:spcPts val="800"/>
              </a:spcAft>
            </a:pPr>
            <a:r>
              <a:rPr lang="en-US" sz="2400" dirty="0">
                <a:latin typeface="Book Antiqua" pitchFamily="18" charset="0"/>
              </a:rPr>
              <a:t>Station2	18	12	0.667 	3	3* 0.667 = 2</a:t>
            </a:r>
          </a:p>
          <a:p>
            <a:pPr marL="0" lvl="1">
              <a:spcAft>
                <a:spcPts val="800"/>
              </a:spcAft>
            </a:pPr>
            <a:r>
              <a:rPr lang="en-US" sz="2400" dirty="0">
                <a:latin typeface="Book Antiqua" pitchFamily="18" charset="0"/>
              </a:rPr>
              <a:t>Station3 	20	12	.6 	2	2*0.6 = 1.2</a:t>
            </a:r>
          </a:p>
          <a:p>
            <a:pPr marL="0" lvl="1">
              <a:spcAft>
                <a:spcPts val="600"/>
              </a:spcAft>
            </a:pPr>
            <a:r>
              <a:rPr lang="en-US" sz="2400" dirty="0">
                <a:latin typeface="Book Antiqua" pitchFamily="18" charset="0"/>
              </a:rPr>
              <a:t>Ip = 1.5+2+1.2 =  4.7</a:t>
            </a:r>
            <a:endParaRPr lang="en-US" sz="2400" b="1" dirty="0">
              <a:latin typeface="Book Antiqua" pitchFamily="18" charset="0"/>
            </a:endParaRPr>
          </a:p>
        </p:txBody>
      </p:sp>
      <p:sp>
        <p:nvSpPr>
          <p:cNvPr id="2" name="SMARTInkShape-1"/>
          <p:cNvSpPr/>
          <p:nvPr>
            <p:custDataLst>
              <p:tags r:id="rId1"/>
            </p:custDataLst>
          </p:nvPr>
        </p:nvSpPr>
        <p:spPr bwMode="auto">
          <a:xfrm>
            <a:off x="7996238" y="6079330"/>
            <a:ext cx="28576" cy="21434"/>
          </a:xfrm>
          <a:custGeom>
            <a:avLst/>
            <a:gdLst/>
            <a:ahLst/>
            <a:cxnLst/>
            <a:rect l="0" t="0" r="0" b="0"/>
            <a:pathLst>
              <a:path w="28576" h="21434">
                <a:moveTo>
                  <a:pt x="28575" y="21433"/>
                </a:moveTo>
                <a:lnTo>
                  <a:pt x="28575" y="21433"/>
                </a:lnTo>
                <a:lnTo>
                  <a:pt x="22424" y="21433"/>
                </a:lnTo>
                <a:lnTo>
                  <a:pt x="22093" y="20639"/>
                </a:lnTo>
                <a:lnTo>
                  <a:pt x="21725" y="17640"/>
                </a:lnTo>
                <a:lnTo>
                  <a:pt x="20833" y="16523"/>
                </a:lnTo>
                <a:lnTo>
                  <a:pt x="11582" y="10497"/>
                </a:lnTo>
                <a:lnTo>
                  <a:pt x="0" y="0"/>
                </a:lnTo>
              </a:path>
            </a:pathLst>
          </a:custGeom>
          <a:noFill/>
          <a:ln w="19050" cap="flat" cmpd="sng" algn="ctr">
            <a:solidFill>
              <a:srgbClr val="BF0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endParaRPr lang="en-US">
              <a:latin typeface="Verdana" pitchFamily="-112" charset="0"/>
            </a:endParaRPr>
          </a:p>
        </p:txBody>
      </p:sp>
      <p:sp>
        <p:nvSpPr>
          <p:cNvPr id="8" name="Rectangle 5">
            <a:extLst>
              <a:ext uri="{FF2B5EF4-FFF2-40B4-BE49-F238E27FC236}">
                <a16:creationId xmlns:a16="http://schemas.microsoft.com/office/drawing/2014/main" id="{CB83A0A1-1B9E-45EF-BB16-CFD20D573BC1}"/>
              </a:ext>
            </a:extLst>
          </p:cNvPr>
          <p:cNvSpPr>
            <a:spLocks noChangeArrowheads="1"/>
          </p:cNvSpPr>
          <p:nvPr/>
        </p:nvSpPr>
        <p:spPr bwMode="auto">
          <a:xfrm>
            <a:off x="56333" y="4269736"/>
            <a:ext cx="12098383" cy="5638800"/>
          </a:xfrm>
          <a:prstGeom prst="rect">
            <a:avLst/>
          </a:prstGeom>
          <a:noFill/>
          <a:ln w="9525">
            <a:noFill/>
            <a:miter lim="800000"/>
            <a:headEnd/>
            <a:tailEnd/>
          </a:ln>
        </p:spPr>
        <p:txBody>
          <a:bodyPr lIns="92075" tIns="46038" rIns="92075" bIns="46038"/>
          <a:lstStyle/>
          <a:p>
            <a:pPr marL="0" lvl="1">
              <a:spcAft>
                <a:spcPts val="600"/>
              </a:spcAft>
            </a:pPr>
            <a:r>
              <a:rPr lang="en-US" sz="2400" dirty="0">
                <a:latin typeface="Book Antiqua" pitchFamily="18" charset="0"/>
              </a:rPr>
              <a:t>Using the Little’s Law</a:t>
            </a:r>
          </a:p>
          <a:p>
            <a:pPr marL="0" lvl="1">
              <a:spcAft>
                <a:spcPts val="600"/>
              </a:spcAft>
            </a:pPr>
            <a:r>
              <a:rPr lang="en-US" sz="2400" dirty="0">
                <a:latin typeface="Book Antiqua" pitchFamily="18" charset="0"/>
              </a:rPr>
              <a:t>Theoretical Flow Time = 3+4+2.4= 9.4 </a:t>
            </a:r>
            <a:r>
              <a:rPr lang="en-US" sz="2400" dirty="0" err="1">
                <a:latin typeface="Book Antiqua" pitchFamily="18" charset="0"/>
              </a:rPr>
              <a:t>hrs</a:t>
            </a:r>
            <a:r>
              <a:rPr lang="en-US" sz="2400" dirty="0">
                <a:latin typeface="Book Antiqua" pitchFamily="18" charset="0"/>
              </a:rPr>
              <a:t>       </a:t>
            </a:r>
            <a:r>
              <a:rPr lang="en-US" sz="2000" dirty="0">
                <a:latin typeface="Book Antiqua" pitchFamily="18" charset="0"/>
              </a:rPr>
              <a:t>ex: 3 = 24hrs (1/8)       [8 is capacity of station 1]</a:t>
            </a:r>
          </a:p>
          <a:p>
            <a:pPr marL="0" lvl="1">
              <a:spcAft>
                <a:spcPts val="600"/>
              </a:spcAft>
            </a:pPr>
            <a:r>
              <a:rPr lang="en-US" sz="2400" dirty="0">
                <a:latin typeface="Book Antiqua" pitchFamily="18" charset="0"/>
              </a:rPr>
              <a:t>RT=I </a:t>
            </a:r>
            <a:endParaRPr lang="en-US" sz="2400" dirty="0">
              <a:latin typeface="Book Antiqua" pitchFamily="18" charset="0"/>
              <a:sym typeface="Wingdings" panose="05000000000000000000" pitchFamily="2" charset="2"/>
            </a:endParaRPr>
          </a:p>
          <a:p>
            <a:pPr marL="0" lvl="1">
              <a:spcAft>
                <a:spcPts val="600"/>
              </a:spcAft>
            </a:pPr>
            <a:r>
              <a:rPr lang="en-US" sz="2400" dirty="0">
                <a:latin typeface="Book Antiqua" pitchFamily="18" charset="0"/>
                <a:sym typeface="Wingdings" panose="05000000000000000000" pitchFamily="2" charset="2"/>
              </a:rPr>
              <a:t>12</a:t>
            </a:r>
            <a:r>
              <a:rPr lang="en-US" sz="2400" dirty="0">
                <a:latin typeface="Book Antiqua" pitchFamily="18" charset="0"/>
              </a:rPr>
              <a:t>(9.4/24) = I</a:t>
            </a:r>
          </a:p>
          <a:p>
            <a:pPr marL="0" lvl="1">
              <a:spcAft>
                <a:spcPts val="600"/>
              </a:spcAft>
            </a:pPr>
            <a:r>
              <a:rPr lang="en-US" sz="2400" dirty="0">
                <a:latin typeface="Book Antiqua" pitchFamily="18" charset="0"/>
                <a:sym typeface="Wingdings" panose="05000000000000000000" pitchFamily="2" charset="2"/>
              </a:rPr>
              <a:t>I = 4.7</a:t>
            </a:r>
          </a:p>
          <a:p>
            <a:pPr marL="0" lvl="1">
              <a:spcAft>
                <a:spcPts val="600"/>
              </a:spcAft>
            </a:pPr>
            <a:endParaRPr lang="en-US" sz="2400" dirty="0">
              <a:latin typeface="Book Antiqua" pitchFamily="18" charset="0"/>
            </a:endParaRPr>
          </a:p>
        </p:txBody>
      </p:sp>
    </p:spTree>
    <p:extLst>
      <p:ext uri="{BB962C8B-B14F-4D97-AF65-F5344CB8AC3E}">
        <p14:creationId xmlns:p14="http://schemas.microsoft.com/office/powerpoint/2010/main" val="30909179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dissolv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dissolve">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dissolve">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dissolve">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dissolve">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dissolve">
                                      <p:cBhvr>
                                        <p:cTn id="3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P spid="26" grpId="0"/>
      <p:bldP spid="8"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12192000" cy="762000"/>
          </a:xfrm>
        </p:spPr>
        <p:txBody>
          <a:bodyPr/>
          <a:lstStyle/>
          <a:p>
            <a:r>
              <a:rPr lang="en-US" sz="4000" dirty="0"/>
              <a:t>Utilization, Inventory, Flow Time, Little’s Law</a:t>
            </a:r>
          </a:p>
        </p:txBody>
      </p:sp>
      <p:sp>
        <p:nvSpPr>
          <p:cNvPr id="18" name="Rectangle 5"/>
          <p:cNvSpPr>
            <a:spLocks noChangeArrowheads="1"/>
          </p:cNvSpPr>
          <p:nvPr/>
        </p:nvSpPr>
        <p:spPr bwMode="auto">
          <a:xfrm>
            <a:off x="1524000" y="990600"/>
            <a:ext cx="9144000" cy="1992524"/>
          </a:xfrm>
          <a:prstGeom prst="rect">
            <a:avLst/>
          </a:prstGeom>
          <a:noFill/>
          <a:ln w="9525">
            <a:noFill/>
            <a:miter lim="800000"/>
            <a:headEnd/>
            <a:tailEnd/>
          </a:ln>
        </p:spPr>
        <p:txBody>
          <a:bodyPr lIns="92075" tIns="46038" rIns="92075" bIns="46038"/>
          <a:lstStyle/>
          <a:p>
            <a:pPr marL="0" lvl="1"/>
            <a:endParaRPr lang="en-US" sz="2400" dirty="0">
              <a:latin typeface="Book Antiqua" pitchFamily="18" charset="0"/>
            </a:endParaRPr>
          </a:p>
          <a:p>
            <a:endParaRPr lang="en-US" sz="2400" dirty="0">
              <a:latin typeface="Book Antiqua" pitchFamily="18" charset="0"/>
            </a:endParaRPr>
          </a:p>
        </p:txBody>
      </p:sp>
      <p:sp>
        <p:nvSpPr>
          <p:cNvPr id="7" name="Rectangle 5"/>
          <p:cNvSpPr>
            <a:spLocks noChangeArrowheads="1"/>
          </p:cNvSpPr>
          <p:nvPr/>
        </p:nvSpPr>
        <p:spPr bwMode="auto">
          <a:xfrm>
            <a:off x="0" y="785949"/>
            <a:ext cx="12098383" cy="5638800"/>
          </a:xfrm>
          <a:prstGeom prst="rect">
            <a:avLst/>
          </a:prstGeom>
          <a:noFill/>
          <a:ln w="9525">
            <a:noFill/>
            <a:miter lim="800000"/>
            <a:headEnd/>
            <a:tailEnd/>
          </a:ln>
        </p:spPr>
        <p:txBody>
          <a:bodyPr lIns="92075" tIns="46038" rIns="92075" bIns="46038"/>
          <a:lstStyle/>
          <a:p>
            <a:pPr marL="230188" lvl="1" indent="-230188">
              <a:spcAft>
                <a:spcPts val="600"/>
              </a:spcAft>
            </a:pPr>
            <a:r>
              <a:rPr lang="en-US" sz="2400" dirty="0">
                <a:latin typeface="Book Antiqua" pitchFamily="18" charset="0"/>
                <a:sym typeface="Wingdings" panose="05000000000000000000" pitchFamily="2" charset="2"/>
              </a:rPr>
              <a:t>b) Suppose Max-WIP in the game is set to 20, and average WIP is 18. That means on average there are 18 either  in the waiting lines or on the machines. Compute the Flow Time ?</a:t>
            </a:r>
          </a:p>
          <a:p>
            <a:pPr marL="0" lvl="1">
              <a:spcAft>
                <a:spcPts val="600"/>
              </a:spcAft>
            </a:pPr>
            <a:r>
              <a:rPr lang="en-US" sz="2400" dirty="0">
                <a:latin typeface="Book Antiqua" pitchFamily="18" charset="0"/>
                <a:sym typeface="Wingdings" panose="05000000000000000000" pitchFamily="2" charset="2"/>
              </a:rPr>
              <a:t>RT=I</a:t>
            </a:r>
          </a:p>
          <a:p>
            <a:pPr marL="0" lvl="1">
              <a:spcAft>
                <a:spcPts val="600"/>
              </a:spcAft>
            </a:pPr>
            <a:r>
              <a:rPr lang="en-US" sz="2400" dirty="0">
                <a:latin typeface="Book Antiqua" pitchFamily="18" charset="0"/>
                <a:sym typeface="Wingdings" panose="05000000000000000000" pitchFamily="2" charset="2"/>
              </a:rPr>
              <a:t>12T= 18</a:t>
            </a:r>
          </a:p>
          <a:p>
            <a:pPr marL="0" lvl="1">
              <a:spcAft>
                <a:spcPts val="600"/>
              </a:spcAft>
            </a:pPr>
            <a:r>
              <a:rPr lang="en-US" sz="2400" dirty="0">
                <a:latin typeface="Book Antiqua" pitchFamily="18" charset="0"/>
                <a:sym typeface="Wingdings" panose="05000000000000000000" pitchFamily="2" charset="2"/>
              </a:rPr>
              <a:t>T = 1.5 days </a:t>
            </a:r>
          </a:p>
          <a:p>
            <a:pPr marL="0" lvl="1">
              <a:spcAft>
                <a:spcPts val="600"/>
              </a:spcAft>
            </a:pPr>
            <a:r>
              <a:rPr lang="en-US" sz="2400" dirty="0">
                <a:latin typeface="Book Antiqua" pitchFamily="18" charset="0"/>
                <a:sym typeface="Wingdings" panose="05000000000000000000" pitchFamily="2" charset="2"/>
              </a:rPr>
              <a:t>How long a job spends in the waiting lines</a:t>
            </a:r>
          </a:p>
          <a:p>
            <a:pPr marL="0" lvl="1">
              <a:spcAft>
                <a:spcPts val="600"/>
              </a:spcAft>
            </a:pPr>
            <a:r>
              <a:rPr lang="en-US" sz="2400" dirty="0">
                <a:latin typeface="Book Antiqua" pitchFamily="18" charset="0"/>
                <a:sym typeface="Wingdings" panose="05000000000000000000" pitchFamily="2" charset="2"/>
              </a:rPr>
              <a:t>T=1.5(24) = 36 </a:t>
            </a:r>
            <a:r>
              <a:rPr lang="en-US" sz="2400" dirty="0" err="1">
                <a:latin typeface="Book Antiqua" pitchFamily="18" charset="0"/>
                <a:sym typeface="Wingdings" panose="05000000000000000000" pitchFamily="2" charset="2"/>
              </a:rPr>
              <a:t>hrs</a:t>
            </a:r>
            <a:endParaRPr lang="en-US" sz="2400" dirty="0">
              <a:latin typeface="Book Antiqua" pitchFamily="18" charset="0"/>
              <a:sym typeface="Wingdings" panose="05000000000000000000" pitchFamily="2" charset="2"/>
            </a:endParaRPr>
          </a:p>
          <a:p>
            <a:pPr marL="0" lvl="1">
              <a:spcAft>
                <a:spcPts val="600"/>
              </a:spcAft>
            </a:pPr>
            <a:r>
              <a:rPr lang="en-US" sz="2400" dirty="0">
                <a:latin typeface="Book Antiqua" pitchFamily="18" charset="0"/>
                <a:sym typeface="Wingdings" panose="05000000000000000000" pitchFamily="2" charset="2"/>
              </a:rPr>
              <a:t>T=</a:t>
            </a:r>
            <a:r>
              <a:rPr lang="en-US" sz="2400" dirty="0" err="1">
                <a:latin typeface="Book Antiqua" pitchFamily="18" charset="0"/>
                <a:sym typeface="Wingdings" panose="05000000000000000000" pitchFamily="2" charset="2"/>
              </a:rPr>
              <a:t>Tp+Ti</a:t>
            </a:r>
            <a:endParaRPr lang="en-US" sz="2400" dirty="0">
              <a:latin typeface="Book Antiqua" pitchFamily="18" charset="0"/>
              <a:sym typeface="Wingdings" panose="05000000000000000000" pitchFamily="2" charset="2"/>
            </a:endParaRPr>
          </a:p>
          <a:p>
            <a:pPr marL="0" lvl="1">
              <a:spcAft>
                <a:spcPts val="600"/>
              </a:spcAft>
            </a:pPr>
            <a:r>
              <a:rPr lang="en-US" sz="2400" dirty="0">
                <a:latin typeface="Book Antiqua" pitchFamily="18" charset="0"/>
                <a:sym typeface="Wingdings" panose="05000000000000000000" pitchFamily="2" charset="2"/>
              </a:rPr>
              <a:t>36=9.4+Ti</a:t>
            </a:r>
          </a:p>
          <a:p>
            <a:pPr marL="0" lvl="1">
              <a:spcAft>
                <a:spcPts val="600"/>
              </a:spcAft>
            </a:pPr>
            <a:r>
              <a:rPr lang="en-US" sz="2400" dirty="0">
                <a:latin typeface="Book Antiqua" pitchFamily="18" charset="0"/>
                <a:sym typeface="Wingdings" panose="05000000000000000000" pitchFamily="2" charset="2"/>
              </a:rPr>
              <a:t>Ti= 26.6 </a:t>
            </a:r>
            <a:r>
              <a:rPr lang="en-US" sz="2400" dirty="0" err="1">
                <a:latin typeface="Book Antiqua" pitchFamily="18" charset="0"/>
                <a:sym typeface="Wingdings" panose="05000000000000000000" pitchFamily="2" charset="2"/>
              </a:rPr>
              <a:t>hrs</a:t>
            </a:r>
            <a:endParaRPr lang="en-US" sz="2400" dirty="0">
              <a:latin typeface="Book Antiqua" pitchFamily="18" charset="0"/>
              <a:sym typeface="Wingdings" panose="05000000000000000000" pitchFamily="2" charset="2"/>
            </a:endParaRPr>
          </a:p>
          <a:p>
            <a:pPr marL="0" lvl="1">
              <a:spcAft>
                <a:spcPts val="600"/>
              </a:spcAft>
            </a:pPr>
            <a:r>
              <a:rPr lang="en-US" sz="2400" dirty="0">
                <a:latin typeface="Book Antiqua" pitchFamily="18" charset="0"/>
                <a:sym typeface="Wingdings" panose="05000000000000000000" pitchFamily="2" charset="2"/>
              </a:rPr>
              <a:t>Compute the ratio of the time in waiting lines to the time on the machines</a:t>
            </a:r>
          </a:p>
          <a:p>
            <a:pPr marL="0" lvl="1">
              <a:spcAft>
                <a:spcPts val="600"/>
              </a:spcAft>
            </a:pPr>
            <a:r>
              <a:rPr lang="en-US" sz="2400" dirty="0">
                <a:latin typeface="Book Antiqua" pitchFamily="18" charset="0"/>
                <a:sym typeface="Wingdings" panose="05000000000000000000" pitchFamily="2" charset="2"/>
              </a:rPr>
              <a:t>Ti/Tp= 26.6/9.4= 2.83</a:t>
            </a:r>
          </a:p>
          <a:p>
            <a:pPr marL="0" lvl="1">
              <a:spcAft>
                <a:spcPts val="600"/>
              </a:spcAft>
            </a:pPr>
            <a:endParaRPr lang="en-US" sz="2400" dirty="0">
              <a:latin typeface="Book Antiqua" pitchFamily="18" charset="0"/>
            </a:endParaRPr>
          </a:p>
        </p:txBody>
      </p:sp>
    </p:spTree>
    <p:extLst>
      <p:ext uri="{BB962C8B-B14F-4D97-AF65-F5344CB8AC3E}">
        <p14:creationId xmlns:p14="http://schemas.microsoft.com/office/powerpoint/2010/main" val="9399277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dissolv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dissolv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dissolv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dissolv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dissolv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dissolve">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dissolve">
                                      <p:cBhvr>
                                        <p:cTn id="57"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12192000" cy="797793"/>
          </a:xfrm>
        </p:spPr>
        <p:txBody>
          <a:bodyPr/>
          <a:lstStyle/>
          <a:p>
            <a:r>
              <a:rPr lang="en-US" sz="4000" dirty="0"/>
              <a:t>Implied Utilization</a:t>
            </a:r>
          </a:p>
        </p:txBody>
      </p:sp>
      <p:sp>
        <p:nvSpPr>
          <p:cNvPr id="23" name="Rectangle 5"/>
          <p:cNvSpPr>
            <a:spLocks noChangeArrowheads="1"/>
          </p:cNvSpPr>
          <p:nvPr/>
        </p:nvSpPr>
        <p:spPr bwMode="auto">
          <a:xfrm>
            <a:off x="0" y="990600"/>
            <a:ext cx="11963400" cy="5486400"/>
          </a:xfrm>
          <a:prstGeom prst="rect">
            <a:avLst/>
          </a:prstGeom>
          <a:noFill/>
          <a:ln w="9525">
            <a:noFill/>
            <a:miter lim="800000"/>
            <a:headEnd/>
            <a:tailEnd/>
          </a:ln>
        </p:spPr>
        <p:txBody>
          <a:bodyPr lIns="92075" tIns="46038" rIns="92075" bIns="46038"/>
          <a:lstStyle/>
          <a:p>
            <a:pPr marL="0" lvl="1">
              <a:spcAft>
                <a:spcPts val="800"/>
              </a:spcAft>
            </a:pPr>
            <a:r>
              <a:rPr lang="en-US" sz="2400" dirty="0">
                <a:latin typeface="Book Antiqua" pitchFamily="18" charset="0"/>
              </a:rPr>
              <a:t>c) Can this system handle 19 contracts per day?</a:t>
            </a:r>
          </a:p>
          <a:p>
            <a:pPr marL="0" lvl="1">
              <a:spcAft>
                <a:spcPts val="800"/>
              </a:spcAft>
            </a:pPr>
            <a:r>
              <a:rPr lang="en-US" sz="2400" dirty="0">
                <a:latin typeface="Book Antiqua" pitchFamily="18" charset="0"/>
              </a:rPr>
              <a:t>The system cannot even handle 16 orders per day because when utilization get close to 100%, flow time increases exponentially. </a:t>
            </a:r>
          </a:p>
          <a:p>
            <a:pPr marL="0" lvl="1">
              <a:spcAft>
                <a:spcPts val="800"/>
              </a:spcAft>
            </a:pPr>
            <a:r>
              <a:rPr lang="en-US" sz="2400" dirty="0">
                <a:latin typeface="Book Antiqua" pitchFamily="18" charset="0"/>
              </a:rPr>
              <a:t>At 16 contracts per day, U1=1, U2=0.89, U3=0.8. </a:t>
            </a:r>
          </a:p>
          <a:p>
            <a:pPr marL="0" lvl="1">
              <a:spcAft>
                <a:spcPts val="800"/>
              </a:spcAft>
            </a:pPr>
            <a:r>
              <a:rPr lang="en-US" sz="2400" dirty="0">
                <a:latin typeface="Book Antiqua" pitchFamily="18" charset="0"/>
              </a:rPr>
              <a:t>Utilization of Station-2 also is a sign of warning.  </a:t>
            </a:r>
          </a:p>
          <a:p>
            <a:pPr marL="0" lvl="1">
              <a:spcAft>
                <a:spcPts val="800"/>
              </a:spcAft>
            </a:pPr>
            <a:r>
              <a:rPr lang="en-US" sz="2400" dirty="0">
                <a:latin typeface="Book Antiqua" pitchFamily="18" charset="0"/>
              </a:rPr>
              <a:t>To handle 19 contracts per day, since capacity of the system is 16 contracts per day.</a:t>
            </a:r>
          </a:p>
          <a:p>
            <a:pPr marL="0" lvl="1">
              <a:spcAft>
                <a:spcPts val="800"/>
              </a:spcAft>
            </a:pPr>
            <a:r>
              <a:rPr lang="en-US" sz="2400" b="1" dirty="0">
                <a:solidFill>
                  <a:srgbClr val="A50023"/>
                </a:solidFill>
                <a:latin typeface="Book Antiqua" pitchFamily="18" charset="0"/>
                <a:sym typeface="Wingdings" panose="05000000000000000000" pitchFamily="2" charset="2"/>
              </a:rPr>
              <a:t>Implied</a:t>
            </a:r>
            <a:r>
              <a:rPr lang="en-US" sz="2400" dirty="0">
                <a:latin typeface="Book Antiqua" pitchFamily="18" charset="0"/>
                <a:sym typeface="Wingdings" panose="05000000000000000000" pitchFamily="2" charset="2"/>
              </a:rPr>
              <a:t> Utilization =19</a:t>
            </a:r>
            <a:r>
              <a:rPr lang="en-US" sz="2400" dirty="0">
                <a:latin typeface="Book Antiqua" pitchFamily="18" charset="0"/>
              </a:rPr>
              <a:t>/16 = 1.1875</a:t>
            </a:r>
          </a:p>
          <a:p>
            <a:pPr marL="0" lvl="1">
              <a:spcAft>
                <a:spcPts val="800"/>
              </a:spcAft>
            </a:pPr>
            <a:r>
              <a:rPr lang="en-US" sz="2400" dirty="0">
                <a:latin typeface="Book Antiqua" pitchFamily="18" charset="0"/>
              </a:rPr>
              <a:t>d) If the firm wishes to process all the contracts, how many machines of each type are needed? </a:t>
            </a:r>
          </a:p>
          <a:p>
            <a:pPr marL="0" lvl="1">
              <a:spcAft>
                <a:spcPts val="600"/>
              </a:spcAft>
            </a:pPr>
            <a:r>
              <a:rPr lang="en-US" sz="2400" dirty="0">
                <a:latin typeface="Book Antiqua" pitchFamily="18" charset="0"/>
              </a:rPr>
              <a:t># of Station-1 machines  required = 19/8 = 2.375</a:t>
            </a:r>
          </a:p>
          <a:p>
            <a:pPr marL="0" lvl="1">
              <a:spcAft>
                <a:spcPts val="600"/>
              </a:spcAft>
            </a:pPr>
            <a:r>
              <a:rPr lang="en-US" sz="2400" dirty="0">
                <a:latin typeface="Book Antiqua" pitchFamily="18" charset="0"/>
              </a:rPr>
              <a:t># of Station-2 machines  required = 19/6 = 3.167</a:t>
            </a:r>
          </a:p>
          <a:p>
            <a:pPr marL="0" lvl="1">
              <a:spcAft>
                <a:spcPts val="600"/>
              </a:spcAft>
            </a:pPr>
            <a:r>
              <a:rPr lang="en-US" sz="2400" dirty="0">
                <a:latin typeface="Book Antiqua" pitchFamily="18" charset="0"/>
              </a:rPr>
              <a:t># of Station-3 machines  required = 19/10 = 1.9 </a:t>
            </a: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p:txBody>
      </p:sp>
    </p:spTree>
    <p:extLst>
      <p:ext uri="{BB962C8B-B14F-4D97-AF65-F5344CB8AC3E}">
        <p14:creationId xmlns:p14="http://schemas.microsoft.com/office/powerpoint/2010/main" val="13778703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
                                            <p:txEl>
                                              <p:pRg st="0" end="0"/>
                                            </p:txEl>
                                          </p:spTgt>
                                        </p:tgtEl>
                                        <p:attrNameLst>
                                          <p:attrName>style.visibility</p:attrName>
                                        </p:attrNameLst>
                                      </p:cBhvr>
                                      <p:to>
                                        <p:strVal val="visible"/>
                                      </p:to>
                                    </p:set>
                                    <p:animEffect transition="in" filter="dissolve">
                                      <p:cBhvr>
                                        <p:cTn id="7" dur="500"/>
                                        <p:tgtEl>
                                          <p:spTgt spid="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
                                            <p:txEl>
                                              <p:pRg st="1" end="1"/>
                                            </p:txEl>
                                          </p:spTgt>
                                        </p:tgtEl>
                                        <p:attrNameLst>
                                          <p:attrName>style.visibility</p:attrName>
                                        </p:attrNameLst>
                                      </p:cBhvr>
                                      <p:to>
                                        <p:strVal val="visible"/>
                                      </p:to>
                                    </p:set>
                                    <p:animEffect transition="in" filter="dissolve">
                                      <p:cBhvr>
                                        <p:cTn id="12" dur="500"/>
                                        <p:tgtEl>
                                          <p:spTgt spid="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3">
                                            <p:txEl>
                                              <p:pRg st="2" end="2"/>
                                            </p:txEl>
                                          </p:spTgt>
                                        </p:tgtEl>
                                        <p:attrNameLst>
                                          <p:attrName>style.visibility</p:attrName>
                                        </p:attrNameLst>
                                      </p:cBhvr>
                                      <p:to>
                                        <p:strVal val="visible"/>
                                      </p:to>
                                    </p:set>
                                    <p:animEffect transition="in" filter="dissolve">
                                      <p:cBhvr>
                                        <p:cTn id="17" dur="500"/>
                                        <p:tgtEl>
                                          <p:spTgt spid="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3">
                                            <p:txEl>
                                              <p:pRg st="3" end="3"/>
                                            </p:txEl>
                                          </p:spTgt>
                                        </p:tgtEl>
                                        <p:attrNameLst>
                                          <p:attrName>style.visibility</p:attrName>
                                        </p:attrNameLst>
                                      </p:cBhvr>
                                      <p:to>
                                        <p:strVal val="visible"/>
                                      </p:to>
                                    </p:set>
                                    <p:animEffect transition="in" filter="dissolve">
                                      <p:cBhvr>
                                        <p:cTn id="22" dur="500"/>
                                        <p:tgtEl>
                                          <p:spTgt spid="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3">
                                            <p:txEl>
                                              <p:pRg st="4" end="4"/>
                                            </p:txEl>
                                          </p:spTgt>
                                        </p:tgtEl>
                                        <p:attrNameLst>
                                          <p:attrName>style.visibility</p:attrName>
                                        </p:attrNameLst>
                                      </p:cBhvr>
                                      <p:to>
                                        <p:strVal val="visible"/>
                                      </p:to>
                                    </p:set>
                                    <p:animEffect transition="in" filter="dissolve">
                                      <p:cBhvr>
                                        <p:cTn id="27" dur="500"/>
                                        <p:tgtEl>
                                          <p:spTgt spid="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3">
                                            <p:txEl>
                                              <p:pRg st="5" end="5"/>
                                            </p:txEl>
                                          </p:spTgt>
                                        </p:tgtEl>
                                        <p:attrNameLst>
                                          <p:attrName>style.visibility</p:attrName>
                                        </p:attrNameLst>
                                      </p:cBhvr>
                                      <p:to>
                                        <p:strVal val="visible"/>
                                      </p:to>
                                    </p:set>
                                    <p:animEffect transition="in" filter="dissolve">
                                      <p:cBhvr>
                                        <p:cTn id="32" dur="500"/>
                                        <p:tgtEl>
                                          <p:spTgt spid="2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3">
                                            <p:txEl>
                                              <p:pRg st="6" end="6"/>
                                            </p:txEl>
                                          </p:spTgt>
                                        </p:tgtEl>
                                        <p:attrNameLst>
                                          <p:attrName>style.visibility</p:attrName>
                                        </p:attrNameLst>
                                      </p:cBhvr>
                                      <p:to>
                                        <p:strVal val="visible"/>
                                      </p:to>
                                    </p:set>
                                    <p:animEffect transition="in" filter="dissolve">
                                      <p:cBhvr>
                                        <p:cTn id="37" dur="500"/>
                                        <p:tgtEl>
                                          <p:spTgt spid="2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3">
                                            <p:txEl>
                                              <p:pRg st="7" end="7"/>
                                            </p:txEl>
                                          </p:spTgt>
                                        </p:tgtEl>
                                        <p:attrNameLst>
                                          <p:attrName>style.visibility</p:attrName>
                                        </p:attrNameLst>
                                      </p:cBhvr>
                                      <p:to>
                                        <p:strVal val="visible"/>
                                      </p:to>
                                    </p:set>
                                    <p:animEffect transition="in" filter="dissolve">
                                      <p:cBhvr>
                                        <p:cTn id="42" dur="500"/>
                                        <p:tgtEl>
                                          <p:spTgt spid="2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3">
                                            <p:txEl>
                                              <p:pRg st="8" end="8"/>
                                            </p:txEl>
                                          </p:spTgt>
                                        </p:tgtEl>
                                        <p:attrNameLst>
                                          <p:attrName>style.visibility</p:attrName>
                                        </p:attrNameLst>
                                      </p:cBhvr>
                                      <p:to>
                                        <p:strVal val="visible"/>
                                      </p:to>
                                    </p:set>
                                    <p:animEffect transition="in" filter="dissolve">
                                      <p:cBhvr>
                                        <p:cTn id="47" dur="500"/>
                                        <p:tgtEl>
                                          <p:spTgt spid="2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3">
                                            <p:txEl>
                                              <p:pRg st="9" end="9"/>
                                            </p:txEl>
                                          </p:spTgt>
                                        </p:tgtEl>
                                        <p:attrNameLst>
                                          <p:attrName>style.visibility</p:attrName>
                                        </p:attrNameLst>
                                      </p:cBhvr>
                                      <p:to>
                                        <p:strVal val="visible"/>
                                      </p:to>
                                    </p:set>
                                    <p:animEffect transition="in" filter="dissolve">
                                      <p:cBhvr>
                                        <p:cTn id="52" dur="500"/>
                                        <p:tgtEl>
                                          <p:spTgt spid="2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7417" y="0"/>
            <a:ext cx="12192000" cy="762000"/>
          </a:xfrm>
        </p:spPr>
        <p:txBody>
          <a:bodyPr/>
          <a:lstStyle/>
          <a:p>
            <a:r>
              <a:rPr lang="en-US" sz="4000" dirty="0"/>
              <a:t>Resources</a:t>
            </a:r>
          </a:p>
        </p:txBody>
      </p:sp>
      <p:sp>
        <p:nvSpPr>
          <p:cNvPr id="18" name="Rectangle 5"/>
          <p:cNvSpPr>
            <a:spLocks noChangeArrowheads="1"/>
          </p:cNvSpPr>
          <p:nvPr/>
        </p:nvSpPr>
        <p:spPr bwMode="auto">
          <a:xfrm>
            <a:off x="1524000" y="990600"/>
            <a:ext cx="9144000" cy="1992524"/>
          </a:xfrm>
          <a:prstGeom prst="rect">
            <a:avLst/>
          </a:prstGeom>
          <a:noFill/>
          <a:ln w="9525">
            <a:noFill/>
            <a:miter lim="800000"/>
            <a:headEnd/>
            <a:tailEnd/>
          </a:ln>
        </p:spPr>
        <p:txBody>
          <a:bodyPr lIns="92075" tIns="46038" rIns="92075" bIns="46038"/>
          <a:lstStyle/>
          <a:p>
            <a:pPr marL="0" lvl="1"/>
            <a:endParaRPr lang="en-US" sz="2400" dirty="0">
              <a:latin typeface="Book Antiqua" pitchFamily="18" charset="0"/>
            </a:endParaRPr>
          </a:p>
          <a:p>
            <a:endParaRPr lang="en-US" sz="2400" dirty="0">
              <a:latin typeface="Book Antiqua" pitchFamily="18" charset="0"/>
            </a:endParaRPr>
          </a:p>
        </p:txBody>
      </p:sp>
      <p:sp>
        <p:nvSpPr>
          <p:cNvPr id="7" name="Rectangle 5"/>
          <p:cNvSpPr>
            <a:spLocks noChangeArrowheads="1"/>
          </p:cNvSpPr>
          <p:nvPr/>
        </p:nvSpPr>
        <p:spPr bwMode="auto">
          <a:xfrm>
            <a:off x="0" y="762000"/>
            <a:ext cx="6400800" cy="1676400"/>
          </a:xfrm>
          <a:prstGeom prst="rect">
            <a:avLst/>
          </a:prstGeom>
          <a:noFill/>
          <a:ln w="9525">
            <a:noFill/>
            <a:miter lim="800000"/>
            <a:headEnd/>
            <a:tailEnd/>
          </a:ln>
        </p:spPr>
        <p:txBody>
          <a:bodyPr lIns="92075" tIns="46038" rIns="92075" bIns="46038"/>
          <a:lstStyle/>
          <a:p>
            <a:pPr marL="0" lvl="1">
              <a:spcAft>
                <a:spcPts val="600"/>
              </a:spcAft>
            </a:pPr>
            <a:r>
              <a:rPr lang="en-US" sz="2400" dirty="0">
                <a:latin typeface="Book Antiqua" pitchFamily="18" charset="0"/>
              </a:rPr>
              <a:t>We need 2.375, 3.167, and 1.9 resource units. </a:t>
            </a:r>
          </a:p>
          <a:p>
            <a:pPr>
              <a:spcAft>
                <a:spcPts val="600"/>
              </a:spcAft>
            </a:pPr>
            <a:r>
              <a:rPr lang="en-US" sz="2400" dirty="0">
                <a:latin typeface="Book Antiqua" pitchFamily="18" charset="0"/>
              </a:rPr>
              <a:t>Indeed 3, 4, and 2.  We have 2, 3, and 2.  </a:t>
            </a:r>
          </a:p>
          <a:p>
            <a:pPr>
              <a:spcAft>
                <a:spcPts val="600"/>
              </a:spcAft>
            </a:pPr>
            <a:r>
              <a:rPr lang="en-US" sz="2400" dirty="0">
                <a:latin typeface="Book Antiqua" pitchFamily="18" charset="0"/>
              </a:rPr>
              <a:t>We may buy one machine for each of the three stations. In that case, utilization of the three stations are as follows.</a:t>
            </a:r>
          </a:p>
        </p:txBody>
      </p:sp>
      <p:graphicFrame>
        <p:nvGraphicFramePr>
          <p:cNvPr id="2" name="Object 1">
            <a:extLst>
              <a:ext uri="{FF2B5EF4-FFF2-40B4-BE49-F238E27FC236}">
                <a16:creationId xmlns:a16="http://schemas.microsoft.com/office/drawing/2014/main" id="{33A9CAA5-AF38-4A0F-AC26-768E3EA46177}"/>
              </a:ext>
            </a:extLst>
          </p:cNvPr>
          <p:cNvGraphicFramePr>
            <a:graphicFrameLocks noChangeAspect="1"/>
          </p:cNvGraphicFramePr>
          <p:nvPr>
            <p:extLst>
              <p:ext uri="{D42A27DB-BD31-4B8C-83A1-F6EECF244321}">
                <p14:modId xmlns:p14="http://schemas.microsoft.com/office/powerpoint/2010/main" val="2863908392"/>
              </p:ext>
            </p:extLst>
          </p:nvPr>
        </p:nvGraphicFramePr>
        <p:xfrm>
          <a:off x="6553200" y="1000912"/>
          <a:ext cx="5475552" cy="1208888"/>
        </p:xfrm>
        <a:graphic>
          <a:graphicData uri="http://schemas.openxmlformats.org/presentationml/2006/ole">
            <mc:AlternateContent xmlns:mc="http://schemas.openxmlformats.org/markup-compatibility/2006">
              <mc:Choice xmlns:v="urn:schemas-microsoft-com:vml" Requires="v">
                <p:oleObj spid="_x0000_s2055" name="Worksheet" r:id="rId4" imgW="3667169" imgH="809704" progId="Excel.Sheet.12">
                  <p:embed/>
                </p:oleObj>
              </mc:Choice>
              <mc:Fallback>
                <p:oleObj name="Worksheet" r:id="rId4" imgW="3667169" imgH="809704" progId="Excel.Sheet.12">
                  <p:embed/>
                  <p:pic>
                    <p:nvPicPr>
                      <p:cNvPr id="0" name=""/>
                      <p:cNvPicPr/>
                      <p:nvPr/>
                    </p:nvPicPr>
                    <p:blipFill>
                      <a:blip r:embed="rId5"/>
                      <a:stretch>
                        <a:fillRect/>
                      </a:stretch>
                    </p:blipFill>
                    <p:spPr>
                      <a:xfrm>
                        <a:off x="6553200" y="1000912"/>
                        <a:ext cx="5475552" cy="1208888"/>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BA484F8F-18B4-4073-AEDF-4DF829C69303}"/>
              </a:ext>
            </a:extLst>
          </p:cNvPr>
          <p:cNvSpPr>
            <a:spLocks noChangeArrowheads="1"/>
          </p:cNvSpPr>
          <p:nvPr/>
        </p:nvSpPr>
        <p:spPr bwMode="auto">
          <a:xfrm>
            <a:off x="15240" y="2983124"/>
            <a:ext cx="12192000" cy="5638800"/>
          </a:xfrm>
          <a:prstGeom prst="rect">
            <a:avLst/>
          </a:prstGeom>
          <a:noFill/>
          <a:ln w="9525">
            <a:noFill/>
            <a:miter lim="800000"/>
            <a:headEnd/>
            <a:tailEnd/>
          </a:ln>
        </p:spPr>
        <p:txBody>
          <a:bodyPr lIns="92075" tIns="46038" rIns="92075" bIns="46038"/>
          <a:lstStyle/>
          <a:p>
            <a:pPr>
              <a:spcAft>
                <a:spcPts val="600"/>
              </a:spcAft>
            </a:pPr>
            <a:r>
              <a:rPr lang="en-US" sz="2400" dirty="0">
                <a:latin typeface="Book Antiqua" pitchFamily="18" charset="0"/>
              </a:rPr>
              <a:t>The utilization of station 3 is scary. High utilization, in presence of variability, leads to long waiting lines. </a:t>
            </a:r>
          </a:p>
          <a:p>
            <a:pPr>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p:txBody>
      </p:sp>
    </p:spTree>
    <p:extLst>
      <p:ext uri="{BB962C8B-B14F-4D97-AF65-F5344CB8AC3E}">
        <p14:creationId xmlns:p14="http://schemas.microsoft.com/office/powerpoint/2010/main" val="35348770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dissolve">
                                      <p:cBhvr>
                                        <p:cTn id="2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P spid="6"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6126" y="0"/>
            <a:ext cx="12192000" cy="762000"/>
          </a:xfrm>
        </p:spPr>
        <p:txBody>
          <a:bodyPr/>
          <a:lstStyle/>
          <a:p>
            <a:r>
              <a:rPr lang="en-US" sz="4000" dirty="0"/>
              <a:t>Resources</a:t>
            </a:r>
          </a:p>
        </p:txBody>
      </p:sp>
      <p:sp>
        <p:nvSpPr>
          <p:cNvPr id="18" name="Rectangle 5"/>
          <p:cNvSpPr>
            <a:spLocks noChangeArrowheads="1"/>
          </p:cNvSpPr>
          <p:nvPr/>
        </p:nvSpPr>
        <p:spPr bwMode="auto">
          <a:xfrm>
            <a:off x="1524000" y="990600"/>
            <a:ext cx="9144000" cy="1992524"/>
          </a:xfrm>
          <a:prstGeom prst="rect">
            <a:avLst/>
          </a:prstGeom>
          <a:noFill/>
          <a:ln w="9525">
            <a:noFill/>
            <a:miter lim="800000"/>
            <a:headEnd/>
            <a:tailEnd/>
          </a:ln>
        </p:spPr>
        <p:txBody>
          <a:bodyPr lIns="92075" tIns="46038" rIns="92075" bIns="46038"/>
          <a:lstStyle/>
          <a:p>
            <a:pPr marL="0" lvl="1"/>
            <a:endParaRPr lang="en-US" sz="2400" dirty="0">
              <a:latin typeface="Book Antiqua" pitchFamily="18" charset="0"/>
            </a:endParaRPr>
          </a:p>
          <a:p>
            <a:endParaRPr lang="en-US" sz="2400" dirty="0">
              <a:latin typeface="Book Antiqua" pitchFamily="18" charset="0"/>
            </a:endParaRPr>
          </a:p>
        </p:txBody>
      </p:sp>
      <p:sp>
        <p:nvSpPr>
          <p:cNvPr id="7" name="Rectangle 5"/>
          <p:cNvSpPr>
            <a:spLocks noChangeArrowheads="1"/>
          </p:cNvSpPr>
          <p:nvPr/>
        </p:nvSpPr>
        <p:spPr bwMode="auto">
          <a:xfrm>
            <a:off x="0" y="762000"/>
            <a:ext cx="6400800" cy="1676400"/>
          </a:xfrm>
          <a:prstGeom prst="rect">
            <a:avLst/>
          </a:prstGeom>
          <a:noFill/>
          <a:ln w="9525">
            <a:noFill/>
            <a:miter lim="800000"/>
            <a:headEnd/>
            <a:tailEnd/>
          </a:ln>
        </p:spPr>
        <p:txBody>
          <a:bodyPr lIns="92075" tIns="46038" rIns="92075" bIns="46038"/>
          <a:lstStyle/>
          <a:p>
            <a:pPr marL="0" lvl="1">
              <a:spcAft>
                <a:spcPts val="600"/>
              </a:spcAft>
            </a:pPr>
            <a:r>
              <a:rPr lang="en-US" sz="2400" dirty="0">
                <a:latin typeface="Book Antiqua" pitchFamily="18" charset="0"/>
              </a:rPr>
              <a:t>We need 2.375, 3.167, and 1.9 resource units. </a:t>
            </a:r>
          </a:p>
          <a:p>
            <a:pPr>
              <a:spcAft>
                <a:spcPts val="600"/>
              </a:spcAft>
            </a:pPr>
            <a:r>
              <a:rPr lang="en-US" sz="2400" dirty="0">
                <a:latin typeface="Book Antiqua" pitchFamily="18" charset="0"/>
              </a:rPr>
              <a:t>Indeed 3, 4, and 2.  We have 2, 3, and 2.  </a:t>
            </a:r>
          </a:p>
          <a:p>
            <a:pPr>
              <a:spcAft>
                <a:spcPts val="600"/>
              </a:spcAft>
            </a:pPr>
            <a:r>
              <a:rPr lang="en-US" sz="2400" dirty="0">
                <a:latin typeface="Book Antiqua" pitchFamily="18" charset="0"/>
              </a:rPr>
              <a:t>We may buy one machine for each of the three stations. In that case, utilization of the three stations are as follows.</a:t>
            </a:r>
          </a:p>
        </p:txBody>
      </p:sp>
      <p:graphicFrame>
        <p:nvGraphicFramePr>
          <p:cNvPr id="2" name="Object 1">
            <a:extLst>
              <a:ext uri="{FF2B5EF4-FFF2-40B4-BE49-F238E27FC236}">
                <a16:creationId xmlns:a16="http://schemas.microsoft.com/office/drawing/2014/main" id="{33A9CAA5-AF38-4A0F-AC26-768E3EA46177}"/>
              </a:ext>
            </a:extLst>
          </p:cNvPr>
          <p:cNvGraphicFramePr>
            <a:graphicFrameLocks noChangeAspect="1"/>
          </p:cNvGraphicFramePr>
          <p:nvPr/>
        </p:nvGraphicFramePr>
        <p:xfrm>
          <a:off x="6553200" y="1000912"/>
          <a:ext cx="5475552" cy="1208888"/>
        </p:xfrm>
        <a:graphic>
          <a:graphicData uri="http://schemas.openxmlformats.org/presentationml/2006/ole">
            <mc:AlternateContent xmlns:mc="http://schemas.openxmlformats.org/markup-compatibility/2006">
              <mc:Choice xmlns:v="urn:schemas-microsoft-com:vml" Requires="v">
                <p:oleObj spid="_x0000_s3079" name="Worksheet" r:id="rId4" imgW="3667169" imgH="809704" progId="Excel.Sheet.12">
                  <p:embed/>
                </p:oleObj>
              </mc:Choice>
              <mc:Fallback>
                <p:oleObj name="Worksheet" r:id="rId4" imgW="3667169" imgH="809704" progId="Excel.Sheet.12">
                  <p:embed/>
                  <p:pic>
                    <p:nvPicPr>
                      <p:cNvPr id="2" name="Object 1">
                        <a:extLst>
                          <a:ext uri="{FF2B5EF4-FFF2-40B4-BE49-F238E27FC236}">
                            <a16:creationId xmlns:a16="http://schemas.microsoft.com/office/drawing/2014/main" id="{33A9CAA5-AF38-4A0F-AC26-768E3EA46177}"/>
                          </a:ext>
                        </a:extLst>
                      </p:cNvPr>
                      <p:cNvPicPr/>
                      <p:nvPr/>
                    </p:nvPicPr>
                    <p:blipFill>
                      <a:blip r:embed="rId5"/>
                      <a:stretch>
                        <a:fillRect/>
                      </a:stretch>
                    </p:blipFill>
                    <p:spPr>
                      <a:xfrm>
                        <a:off x="6553200" y="1000912"/>
                        <a:ext cx="5475552" cy="1208888"/>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BA484F8F-18B4-4073-AEDF-4DF829C69303}"/>
              </a:ext>
            </a:extLst>
          </p:cNvPr>
          <p:cNvSpPr>
            <a:spLocks noChangeArrowheads="1"/>
          </p:cNvSpPr>
          <p:nvPr/>
        </p:nvSpPr>
        <p:spPr bwMode="auto">
          <a:xfrm>
            <a:off x="-26126" y="2919768"/>
            <a:ext cx="12192000" cy="3785832"/>
          </a:xfrm>
          <a:prstGeom prst="rect">
            <a:avLst/>
          </a:prstGeom>
          <a:noFill/>
          <a:ln w="9525">
            <a:noFill/>
            <a:miter lim="800000"/>
            <a:headEnd/>
            <a:tailEnd/>
          </a:ln>
        </p:spPr>
        <p:txBody>
          <a:bodyPr lIns="92075" tIns="46038" rIns="92075" bIns="46038"/>
          <a:lstStyle/>
          <a:p>
            <a:pPr>
              <a:spcAft>
                <a:spcPts val="600"/>
              </a:spcAft>
            </a:pPr>
            <a:r>
              <a:rPr lang="en-US" sz="2400" dirty="0">
                <a:latin typeface="Book Antiqua" pitchFamily="18" charset="0"/>
              </a:rPr>
              <a:t>For example: </a:t>
            </a:r>
          </a:p>
          <a:p>
            <a:pPr>
              <a:spcAft>
                <a:spcPts val="600"/>
              </a:spcAft>
            </a:pPr>
            <a:r>
              <a:rPr lang="en-US" sz="2400" dirty="0">
                <a:latin typeface="Book Antiqua" pitchFamily="18" charset="0"/>
              </a:rPr>
              <a:t>A paralegal who works 8hrs/ day will need to work overtime of 0.25hrs. </a:t>
            </a:r>
          </a:p>
          <a:p>
            <a:pPr>
              <a:spcAft>
                <a:spcPts val="600"/>
              </a:spcAft>
            </a:pPr>
            <a:r>
              <a:rPr lang="en-US" sz="2400" dirty="0">
                <a:latin typeface="Book Antiqua" pitchFamily="18" charset="0"/>
              </a:rPr>
              <a:t>0.25(8) = 2 hours total over time. </a:t>
            </a:r>
          </a:p>
          <a:p>
            <a:pPr>
              <a:spcAft>
                <a:spcPts val="600"/>
              </a:spcAft>
            </a:pPr>
            <a:r>
              <a:rPr lang="en-US" sz="2400" dirty="0">
                <a:latin typeface="Book Antiqua" pitchFamily="18" charset="0"/>
              </a:rPr>
              <a:t>There will be 6 paralegals; over time of each = 2hrs/6  = 1/3 hour</a:t>
            </a:r>
          </a:p>
          <a:p>
            <a:pPr>
              <a:spcAft>
                <a:spcPts val="600"/>
              </a:spcAft>
            </a:pPr>
            <a:r>
              <a:rPr lang="en-US" sz="2400" dirty="0">
                <a:latin typeface="Book Antiqua" pitchFamily="18" charset="0"/>
              </a:rPr>
              <a:t>Or 20 minute per paralegal.  PLUS some safety Capacity. </a:t>
            </a:r>
          </a:p>
          <a:p>
            <a:pPr>
              <a:spcAft>
                <a:spcPts val="600"/>
              </a:spcAft>
            </a:pPr>
            <a:r>
              <a:rPr lang="en-US" sz="2400" dirty="0">
                <a:latin typeface="Book Antiqua" pitchFamily="18" charset="0"/>
              </a:rPr>
              <a:t>Or we may use tax lawyers as flexible resources and they may help the paralegals</a:t>
            </a:r>
          </a:p>
          <a:p>
            <a:pPr>
              <a:spcAft>
                <a:spcPts val="600"/>
              </a:spcAft>
            </a:pPr>
            <a:r>
              <a:rPr lang="en-US" sz="2400" dirty="0">
                <a:latin typeface="Book Antiqua" pitchFamily="18" charset="0"/>
              </a:rPr>
              <a:t>(Flexible resources can increase capacity). </a:t>
            </a:r>
          </a:p>
          <a:p>
            <a:pPr marL="0" lvl="1">
              <a:spcAft>
                <a:spcPts val="600"/>
              </a:spcAft>
            </a:pPr>
            <a:endParaRPr lang="en-US" sz="2400" dirty="0">
              <a:latin typeface="Book Antiqua" pitchFamily="18" charset="0"/>
            </a:endParaRPr>
          </a:p>
        </p:txBody>
      </p:sp>
    </p:spTree>
    <p:extLst>
      <p:ext uri="{BB962C8B-B14F-4D97-AF65-F5344CB8AC3E}">
        <p14:creationId xmlns:p14="http://schemas.microsoft.com/office/powerpoint/2010/main" val="4970905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dissolve">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dissolve">
                                      <p:cBhvr>
                                        <p:cTn id="27" dur="500"/>
                                        <p:tgtEl>
                                          <p:spTgt spid="6">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2" end="2"/>
                                            </p:txEl>
                                          </p:spTgt>
                                        </p:tgtEl>
                                        <p:attrNameLst>
                                          <p:attrName>style.visibility</p:attrName>
                                        </p:attrNameLst>
                                      </p:cBhvr>
                                      <p:to>
                                        <p:strVal val="visible"/>
                                      </p:to>
                                    </p:set>
                                    <p:animEffect transition="in" filter="dissolve">
                                      <p:cBhvr>
                                        <p:cTn id="32" dur="500"/>
                                        <p:tgtEl>
                                          <p:spTgt spid="6">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Effect transition="in" filter="dissolve">
                                      <p:cBhvr>
                                        <p:cTn id="37" dur="500"/>
                                        <p:tgtEl>
                                          <p:spTgt spid="6">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
                                            <p:txEl>
                                              <p:pRg st="4" end="4"/>
                                            </p:txEl>
                                          </p:spTgt>
                                        </p:tgtEl>
                                        <p:attrNameLst>
                                          <p:attrName>style.visibility</p:attrName>
                                        </p:attrNameLst>
                                      </p:cBhvr>
                                      <p:to>
                                        <p:strVal val="visible"/>
                                      </p:to>
                                    </p:set>
                                    <p:animEffect transition="in" filter="dissolve">
                                      <p:cBhvr>
                                        <p:cTn id="42" dur="500"/>
                                        <p:tgtEl>
                                          <p:spTgt spid="6">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
                                            <p:txEl>
                                              <p:pRg st="5" end="5"/>
                                            </p:txEl>
                                          </p:spTgt>
                                        </p:tgtEl>
                                        <p:attrNameLst>
                                          <p:attrName>style.visibility</p:attrName>
                                        </p:attrNameLst>
                                      </p:cBhvr>
                                      <p:to>
                                        <p:strVal val="visible"/>
                                      </p:to>
                                    </p:set>
                                    <p:animEffect transition="in" filter="dissolve">
                                      <p:cBhvr>
                                        <p:cTn id="47" dur="500"/>
                                        <p:tgtEl>
                                          <p:spTgt spid="6">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
                                            <p:txEl>
                                              <p:pRg st="6" end="6"/>
                                            </p:txEl>
                                          </p:spTgt>
                                        </p:tgtEl>
                                        <p:attrNameLst>
                                          <p:attrName>style.visibility</p:attrName>
                                        </p:attrNameLst>
                                      </p:cBhvr>
                                      <p:to>
                                        <p:strVal val="visible"/>
                                      </p:to>
                                    </p:set>
                                    <p:animEffect transition="in" filter="dissolve">
                                      <p:cBhvr>
                                        <p:cTn id="5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P spid="6"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354" y="0"/>
            <a:ext cx="12196354" cy="762000"/>
          </a:xfrm>
        </p:spPr>
        <p:txBody>
          <a:bodyPr/>
          <a:lstStyle/>
          <a:p>
            <a:r>
              <a:rPr lang="en-US" dirty="0"/>
              <a:t>Cross-Training (Flexibility) Increases Capacity </a:t>
            </a:r>
          </a:p>
        </p:txBody>
      </p:sp>
      <p:sp>
        <p:nvSpPr>
          <p:cNvPr id="18" name="Rectangle 5"/>
          <p:cNvSpPr>
            <a:spLocks noChangeArrowheads="1"/>
          </p:cNvSpPr>
          <p:nvPr/>
        </p:nvSpPr>
        <p:spPr bwMode="auto">
          <a:xfrm>
            <a:off x="1524000" y="990600"/>
            <a:ext cx="9144000" cy="1992524"/>
          </a:xfrm>
          <a:prstGeom prst="rect">
            <a:avLst/>
          </a:prstGeom>
          <a:noFill/>
          <a:ln w="9525">
            <a:noFill/>
            <a:miter lim="800000"/>
            <a:headEnd/>
            <a:tailEnd/>
          </a:ln>
        </p:spPr>
        <p:txBody>
          <a:bodyPr lIns="92075" tIns="46038" rIns="92075" bIns="46038"/>
          <a:lstStyle/>
          <a:p>
            <a:pPr marL="0" lvl="1"/>
            <a:endParaRPr lang="en-US" sz="2400" dirty="0">
              <a:latin typeface="Book Antiqua" pitchFamily="18" charset="0"/>
            </a:endParaRPr>
          </a:p>
          <a:p>
            <a:endParaRPr lang="en-US" sz="2400" dirty="0">
              <a:latin typeface="Book Antiqua" pitchFamily="18" charset="0"/>
            </a:endParaRPr>
          </a:p>
        </p:txBody>
      </p:sp>
      <p:sp>
        <p:nvSpPr>
          <p:cNvPr id="7" name="Rectangle 5"/>
          <p:cNvSpPr>
            <a:spLocks noChangeArrowheads="1"/>
          </p:cNvSpPr>
          <p:nvPr/>
        </p:nvSpPr>
        <p:spPr bwMode="auto">
          <a:xfrm>
            <a:off x="15240" y="762000"/>
            <a:ext cx="12157166" cy="5638800"/>
          </a:xfrm>
          <a:prstGeom prst="rect">
            <a:avLst/>
          </a:prstGeom>
          <a:noFill/>
          <a:ln w="9525">
            <a:noFill/>
            <a:miter lim="800000"/>
            <a:headEnd/>
            <a:tailEnd/>
          </a:ln>
        </p:spPr>
        <p:txBody>
          <a:bodyPr lIns="92075" tIns="46038" rIns="92075" bIns="46038"/>
          <a:lstStyle/>
          <a:p>
            <a:pPr>
              <a:spcAft>
                <a:spcPts val="600"/>
              </a:spcAft>
            </a:pPr>
            <a:r>
              <a:rPr lang="en-US" sz="2400" b="1" dirty="0">
                <a:latin typeface="Book Antiqua" pitchFamily="18" charset="0"/>
              </a:rPr>
              <a:t>Suppose we have two resources, and they work sequentially. They are both expert in their own tasks.  </a:t>
            </a:r>
          </a:p>
          <a:p>
            <a:pPr marL="0" lvl="1">
              <a:spcAft>
                <a:spcPts val="600"/>
              </a:spcAft>
            </a:pPr>
            <a:r>
              <a:rPr lang="en-US" sz="2300" dirty="0">
                <a:latin typeface="Book Antiqua" pitchFamily="18" charset="0"/>
              </a:rPr>
              <a:t>Suppose the first resource completes its task in 5 mins (Tp=5 mins). Rp=60/5 =12 per hour.</a:t>
            </a:r>
          </a:p>
          <a:p>
            <a:pPr marL="0" lvl="1">
              <a:spcAft>
                <a:spcPts val="600"/>
              </a:spcAft>
            </a:pPr>
            <a:r>
              <a:rPr lang="en-US" sz="2300" dirty="0">
                <a:latin typeface="Book Antiqua" pitchFamily="18" charset="0"/>
              </a:rPr>
              <a:t>Suppose the second resource completes its task in 10 mins (Tp=10 mins). Rp=60/10 =6 per hour.</a:t>
            </a:r>
          </a:p>
          <a:p>
            <a:pPr marL="0" lvl="1">
              <a:spcAft>
                <a:spcPts val="600"/>
              </a:spcAft>
            </a:pPr>
            <a:r>
              <a:rPr lang="en-US" sz="2300" dirty="0">
                <a:latin typeface="Book Antiqua" pitchFamily="18" charset="0"/>
              </a:rPr>
              <a:t>Both resources are highly specialized in their task. The capacity of the system is 6 per hours.</a:t>
            </a:r>
          </a:p>
          <a:p>
            <a:pPr marL="0" lvl="1">
              <a:spcAft>
                <a:spcPts val="600"/>
              </a:spcAft>
            </a:pPr>
            <a:endParaRPr lang="en-US" sz="2300" dirty="0">
              <a:latin typeface="Book Antiqua" pitchFamily="18" charset="0"/>
            </a:endParaRPr>
          </a:p>
          <a:p>
            <a:pPr marL="0" lvl="1">
              <a:spcAft>
                <a:spcPts val="600"/>
              </a:spcAft>
            </a:pPr>
            <a:r>
              <a:rPr lang="en-US" sz="2400" dirty="0">
                <a:latin typeface="Book Antiqua" pitchFamily="18" charset="0"/>
              </a:rPr>
              <a:t>Now suppose the first resource is cross-trained (we increase flexibility of this resource) to do the second job too. But under the new situation, due to moving back and forth, it takes 6 mins to do the first task and 12 mins to do the second task. </a:t>
            </a:r>
          </a:p>
          <a:p>
            <a:pPr marL="0" lvl="1">
              <a:spcAft>
                <a:spcPts val="600"/>
              </a:spcAft>
            </a:pPr>
            <a:r>
              <a:rPr lang="en-US" sz="2400" dirty="0">
                <a:latin typeface="Book Antiqua" pitchFamily="18" charset="0"/>
              </a:rPr>
              <a:t>Under the new situation, he can complete 7 units in the first task (7*6=42 min) and still has 18 minutes for the second task where they can complete 18/12= 1.5 task. </a:t>
            </a:r>
          </a:p>
          <a:p>
            <a:pPr marL="0" lvl="1">
              <a:spcAft>
                <a:spcPts val="600"/>
              </a:spcAft>
            </a:pPr>
            <a:r>
              <a:rPr lang="en-US" sz="2400" dirty="0">
                <a:latin typeface="Book Antiqua" pitchFamily="18" charset="0"/>
              </a:rPr>
              <a:t>By increasing the flexibility, the capacity increases from 6 to 7+. </a:t>
            </a: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a:p>
            <a:pPr marL="0" lvl="1">
              <a:spcAft>
                <a:spcPts val="600"/>
              </a:spcAft>
            </a:pPr>
            <a:endParaRPr lang="en-US" sz="2400" dirty="0">
              <a:latin typeface="Book Antiqua" pitchFamily="18" charset="0"/>
            </a:endParaRPr>
          </a:p>
        </p:txBody>
      </p:sp>
    </p:spTree>
    <p:extLst>
      <p:ext uri="{BB962C8B-B14F-4D97-AF65-F5344CB8AC3E}">
        <p14:creationId xmlns:p14="http://schemas.microsoft.com/office/powerpoint/2010/main" val="36791935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dissolve">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dissolve">
                                      <p:cBhvr>
                                        <p:cTn id="32" dur="5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dissolve">
                                      <p:cBhvr>
                                        <p:cTn id="37"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709"/>
            <a:ext cx="12192000" cy="762000"/>
          </a:xfrm>
        </p:spPr>
        <p:txBody>
          <a:bodyPr/>
          <a:lstStyle/>
          <a:p>
            <a:r>
              <a:rPr lang="en-US" sz="4000" dirty="0"/>
              <a:t>Multiple Choice </a:t>
            </a:r>
          </a:p>
        </p:txBody>
      </p:sp>
      <p:sp>
        <p:nvSpPr>
          <p:cNvPr id="25" name="Rectangle 23"/>
          <p:cNvSpPr>
            <a:spLocks noChangeArrowheads="1"/>
          </p:cNvSpPr>
          <p:nvPr/>
        </p:nvSpPr>
        <p:spPr bwMode="auto">
          <a:xfrm>
            <a:off x="62345" y="990600"/>
            <a:ext cx="12115800"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z="2400" dirty="0">
                <a:latin typeface="Book Antiqua" pitchFamily="18" charset="0"/>
              </a:rPr>
              <a:t>Which of the following 2 statements is true?</a:t>
            </a:r>
          </a:p>
          <a:p>
            <a:r>
              <a:rPr lang="en-US" sz="2400" dirty="0">
                <a:latin typeface="Book Antiqua" pitchFamily="18" charset="0"/>
              </a:rPr>
              <a:t>I.     A process can have more than 1 bottleneck resource.</a:t>
            </a:r>
          </a:p>
          <a:p>
            <a:r>
              <a:rPr lang="en-US" sz="2400" dirty="0">
                <a:latin typeface="Book Antiqua" pitchFamily="18" charset="0"/>
              </a:rPr>
              <a:t>II.   Having flexible resources can increase capacity.</a:t>
            </a:r>
          </a:p>
          <a:p>
            <a:pPr marL="914400" lvl="1" indent="-457200">
              <a:buAutoNum type="alphaUcParenR"/>
            </a:pPr>
            <a:r>
              <a:rPr lang="en-US" sz="2200" dirty="0">
                <a:latin typeface="Book Antiqua" pitchFamily="18" charset="0"/>
              </a:rPr>
              <a:t>Only I</a:t>
            </a:r>
          </a:p>
          <a:p>
            <a:pPr marL="914400" lvl="1" indent="-457200">
              <a:buAutoNum type="alphaUcParenR"/>
            </a:pPr>
            <a:r>
              <a:rPr lang="en-US" sz="2200" dirty="0">
                <a:latin typeface="Book Antiqua" pitchFamily="18" charset="0"/>
              </a:rPr>
              <a:t>Only II</a:t>
            </a:r>
          </a:p>
          <a:p>
            <a:pPr marL="914400" lvl="1" indent="-457200">
              <a:buAutoNum type="alphaUcParenR"/>
            </a:pPr>
            <a:r>
              <a:rPr lang="en-US" sz="2200" dirty="0">
                <a:latin typeface="Book Antiqua" pitchFamily="18" charset="0"/>
              </a:rPr>
              <a:t>Both I and II</a:t>
            </a:r>
          </a:p>
          <a:p>
            <a:pPr marL="914400" lvl="1" indent="-457200">
              <a:buAutoNum type="alphaUcParenR"/>
            </a:pPr>
            <a:r>
              <a:rPr lang="en-US" sz="2200" dirty="0">
                <a:latin typeface="Book Antiqua" pitchFamily="18" charset="0"/>
              </a:rPr>
              <a:t>Neither I nor II</a:t>
            </a:r>
          </a:p>
          <a:p>
            <a:pPr marL="914400" lvl="1" indent="-457200">
              <a:buAutoNum type="alphaUcParenR"/>
            </a:pPr>
            <a:r>
              <a:rPr lang="en-US" sz="2200" dirty="0">
                <a:latin typeface="Book Antiqua" pitchFamily="18" charset="0"/>
              </a:rPr>
              <a:t>Cannot be determined</a:t>
            </a:r>
          </a:p>
          <a:p>
            <a:pPr lvl="1"/>
            <a:endParaRPr lang="en-US" sz="2400" dirty="0">
              <a:latin typeface="Book Antiqua" pitchFamily="18" charset="0"/>
            </a:endParaRPr>
          </a:p>
          <a:p>
            <a:pPr>
              <a:spcBef>
                <a:spcPts val="0"/>
              </a:spcBef>
              <a:spcAft>
                <a:spcPts val="0"/>
              </a:spcAft>
              <a:tabLst>
                <a:tab pos="457200" algn="l"/>
              </a:tabLst>
            </a:pPr>
            <a:r>
              <a:rPr lang="en-US" sz="2400" dirty="0">
                <a:latin typeface="Book Antiqua" pitchFamily="18" charset="0"/>
                <a:ea typeface="MS Mincho"/>
              </a:rPr>
              <a:t>Which of the following statement is false?</a:t>
            </a:r>
          </a:p>
          <a:p>
            <a:pPr marL="914400" lvl="1" indent="-457200">
              <a:buAutoNum type="alphaUcParenR"/>
              <a:tabLst>
                <a:tab pos="1143000" algn="l"/>
              </a:tabLst>
            </a:pPr>
            <a:r>
              <a:rPr lang="en-US" sz="2200" dirty="0">
                <a:latin typeface="Book Antiqua" pitchFamily="18" charset="0"/>
              </a:rPr>
              <a:t>Throughput is always smaller than or equal to the capacity. </a:t>
            </a:r>
          </a:p>
          <a:p>
            <a:pPr marL="914400" lvl="1" indent="-457200">
              <a:buAutoNum type="alphaUcParenR"/>
              <a:tabLst>
                <a:tab pos="1143000" algn="l"/>
              </a:tabLst>
            </a:pPr>
            <a:r>
              <a:rPr lang="en-US" sz="2200" dirty="0">
                <a:latin typeface="Book Antiqua" pitchFamily="18" charset="0"/>
              </a:rPr>
              <a:t>Customers may wait even if the utilization of a resource is 80%.</a:t>
            </a:r>
          </a:p>
          <a:p>
            <a:pPr marL="914400" lvl="1" indent="-457200">
              <a:buAutoNum type="alphaUcParenR"/>
              <a:tabLst>
                <a:tab pos="1143000" algn="l"/>
              </a:tabLst>
            </a:pPr>
            <a:r>
              <a:rPr lang="en-US" sz="2200" dirty="0">
                <a:latin typeface="Book Antiqua" pitchFamily="18" charset="0"/>
              </a:rPr>
              <a:t>Bottleneck resources always have 100% utilization. </a:t>
            </a:r>
          </a:p>
          <a:p>
            <a:pPr marL="914400" lvl="1" indent="-457200">
              <a:buAutoNum type="alphaUcParenR"/>
              <a:tabLst>
                <a:tab pos="1143000" algn="l"/>
              </a:tabLst>
            </a:pPr>
            <a:r>
              <a:rPr lang="en-US" sz="2200" dirty="0">
                <a:latin typeface="Book Antiqua" pitchFamily="18" charset="0"/>
              </a:rPr>
              <a:t>Increasing inventory may increase utilization.</a:t>
            </a:r>
          </a:p>
          <a:p>
            <a:pPr marL="914400" lvl="1" indent="-457200">
              <a:buAutoNum type="alphaUcParenR"/>
              <a:tabLst>
                <a:tab pos="1143000" algn="l"/>
              </a:tabLst>
            </a:pPr>
            <a:r>
              <a:rPr lang="en-US" sz="2200" dirty="0">
                <a:latin typeface="Book Antiqua" pitchFamily="18" charset="0"/>
              </a:rPr>
              <a:t>Increasing flexibility of the resources may increase the capacity</a:t>
            </a:r>
          </a:p>
        </p:txBody>
      </p:sp>
    </p:spTree>
    <p:extLst>
      <p:ext uri="{BB962C8B-B14F-4D97-AF65-F5344CB8AC3E}">
        <p14:creationId xmlns:p14="http://schemas.microsoft.com/office/powerpoint/2010/main" val="9700188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25">
                                            <p:txEl>
                                              <p:pRg st="5" end="5"/>
                                            </p:txEl>
                                          </p:spTgt>
                                        </p:tgtEl>
                                        <p:attrNameLst>
                                          <p:attrName>style.color</p:attrName>
                                        </p:attrNameLst>
                                      </p:cBhvr>
                                      <p:to>
                                        <a:srgbClr val="FF0000"/>
                                      </p:to>
                                    </p:animClr>
                                    <p:animClr clrSpc="rgb" dir="cw">
                                      <p:cBhvr>
                                        <p:cTn id="7" dur="500" fill="hold"/>
                                        <p:tgtEl>
                                          <p:spTgt spid="25">
                                            <p:txEl>
                                              <p:pRg st="5" end="5"/>
                                            </p:txEl>
                                          </p:spTgt>
                                        </p:tgtEl>
                                        <p:attrNameLst>
                                          <p:attrName>fillcolor</p:attrName>
                                        </p:attrNameLst>
                                      </p:cBhvr>
                                      <p:to>
                                        <a:srgbClr val="FF0000"/>
                                      </p:to>
                                    </p:animClr>
                                    <p:set>
                                      <p:cBhvr>
                                        <p:cTn id="8" dur="500" fill="hold"/>
                                        <p:tgtEl>
                                          <p:spTgt spid="25">
                                            <p:txEl>
                                              <p:pRg st="5" end="5"/>
                                            </p:txEl>
                                          </p:spTgt>
                                        </p:tgtEl>
                                        <p:attrNameLst>
                                          <p:attrName>fill.type</p:attrName>
                                        </p:attrNameLst>
                                      </p:cBhvr>
                                      <p:to>
                                        <p:strVal val="solid"/>
                                      </p:to>
                                    </p:set>
                                    <p:set>
                                      <p:cBhvr>
                                        <p:cTn id="9" dur="500" fill="hold"/>
                                        <p:tgtEl>
                                          <p:spTgt spid="25">
                                            <p:txEl>
                                              <p:pRg st="5" end="5"/>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nodeType="clickEffect">
                                  <p:stCondLst>
                                    <p:cond delay="0"/>
                                  </p:stCondLst>
                                  <p:childTnLst>
                                    <p:animClr clrSpc="rgb" dir="cw">
                                      <p:cBhvr override="childStyle">
                                        <p:cTn id="13" dur="500" fill="hold"/>
                                        <p:tgtEl>
                                          <p:spTgt spid="25">
                                            <p:txEl>
                                              <p:pRg st="12" end="12"/>
                                            </p:txEl>
                                          </p:spTgt>
                                        </p:tgtEl>
                                        <p:attrNameLst>
                                          <p:attrName>style.color</p:attrName>
                                        </p:attrNameLst>
                                      </p:cBhvr>
                                      <p:to>
                                        <a:srgbClr val="FF0000"/>
                                      </p:to>
                                    </p:animClr>
                                    <p:animClr clrSpc="rgb" dir="cw">
                                      <p:cBhvr>
                                        <p:cTn id="14" dur="500" fill="hold"/>
                                        <p:tgtEl>
                                          <p:spTgt spid="25">
                                            <p:txEl>
                                              <p:pRg st="12" end="12"/>
                                            </p:txEl>
                                          </p:spTgt>
                                        </p:tgtEl>
                                        <p:attrNameLst>
                                          <p:attrName>fillcolor</p:attrName>
                                        </p:attrNameLst>
                                      </p:cBhvr>
                                      <p:to>
                                        <a:srgbClr val="FF0000"/>
                                      </p:to>
                                    </p:animClr>
                                    <p:set>
                                      <p:cBhvr>
                                        <p:cTn id="15" dur="500" fill="hold"/>
                                        <p:tgtEl>
                                          <p:spTgt spid="25">
                                            <p:txEl>
                                              <p:pRg st="12" end="12"/>
                                            </p:txEl>
                                          </p:spTgt>
                                        </p:tgtEl>
                                        <p:attrNameLst>
                                          <p:attrName>fill.type</p:attrName>
                                        </p:attrNameLst>
                                      </p:cBhvr>
                                      <p:to>
                                        <p:strVal val="solid"/>
                                      </p:to>
                                    </p:set>
                                    <p:set>
                                      <p:cBhvr>
                                        <p:cTn id="16" dur="500" fill="hold"/>
                                        <p:tgtEl>
                                          <p:spTgt spid="25">
                                            <p:txEl>
                                              <p:pRg st="12" end="1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Lean Thinking Final.ppt">
  <a:themeElements>
    <a:clrScheme name="Custom 2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FFFF"/>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48599</TotalTime>
  <Words>975</Words>
  <Application>Microsoft Office PowerPoint</Application>
  <PresentationFormat>Widescreen</PresentationFormat>
  <Paragraphs>111</Paragraphs>
  <Slides>10</Slides>
  <Notes>7</Notes>
  <HiddenSlides>0</HiddenSlides>
  <MMClips>0</MMClips>
  <ScaleCrop>false</ScaleCrop>
  <HeadingPairs>
    <vt:vector size="8" baseType="variant">
      <vt:variant>
        <vt:lpstr>Fonts Used</vt:lpstr>
      </vt:variant>
      <vt:variant>
        <vt:i4>11</vt:i4>
      </vt:variant>
      <vt:variant>
        <vt:lpstr>Theme</vt:lpstr>
      </vt:variant>
      <vt:variant>
        <vt:i4>6</vt:i4>
      </vt:variant>
      <vt:variant>
        <vt:lpstr>Embedded OLE Servers</vt:lpstr>
      </vt:variant>
      <vt:variant>
        <vt:i4>1</vt:i4>
      </vt:variant>
      <vt:variant>
        <vt:lpstr>Slide Titles</vt:lpstr>
      </vt:variant>
      <vt:variant>
        <vt:i4>10</vt:i4>
      </vt:variant>
    </vt:vector>
  </HeadingPairs>
  <TitlesOfParts>
    <vt:vector size="28" baseType="lpstr">
      <vt:lpstr>Arial</vt:lpstr>
      <vt:lpstr>Book Antiqua</vt:lpstr>
      <vt:lpstr>Brush Script MT</vt:lpstr>
      <vt:lpstr>Calibri</vt:lpstr>
      <vt:lpstr>Calibri Light</vt:lpstr>
      <vt:lpstr>Garamond</vt:lpstr>
      <vt:lpstr>Impact</vt:lpstr>
      <vt:lpstr>Lucida Calligraphy</vt:lpstr>
      <vt:lpstr>MS Reference Sans Serif</vt:lpstr>
      <vt:lpstr>Verdana</vt:lpstr>
      <vt:lpstr>Wingdings</vt:lpstr>
      <vt:lpstr>Lean Thinking Final.ppt</vt:lpstr>
      <vt:lpstr>1_Custom Design</vt:lpstr>
      <vt:lpstr>Custom Design</vt:lpstr>
      <vt:lpstr>1_Lean Thinking Final</vt:lpstr>
      <vt:lpstr>Lean Thinking Final</vt:lpstr>
      <vt:lpstr>2_Lean Thinking Final</vt:lpstr>
      <vt:lpstr>Worksheet</vt:lpstr>
      <vt:lpstr>Throughput Analysis           Ardavan Asef-Vaziri </vt:lpstr>
      <vt:lpstr>The Situation</vt:lpstr>
      <vt:lpstr>Utilization, Inventory, Flow Time, Little’s Law</vt:lpstr>
      <vt:lpstr>Utilization, Inventory, Flow Time, Little’s Law</vt:lpstr>
      <vt:lpstr>Implied Utilization</vt:lpstr>
      <vt:lpstr>Resources</vt:lpstr>
      <vt:lpstr>Resources</vt:lpstr>
      <vt:lpstr>Cross-Training (Flexibility) Increases Capacity </vt:lpstr>
      <vt:lpstr>Multiple Choice </vt:lpstr>
      <vt:lpstr>Multiple Choice  </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688</cp:revision>
  <cp:lastPrinted>2019-05-09T17:43:43Z</cp:lastPrinted>
  <dcterms:created xsi:type="dcterms:W3CDTF">2008-11-22T01:06:20Z</dcterms:created>
  <dcterms:modified xsi:type="dcterms:W3CDTF">2020-11-30T17:33:02Z</dcterms:modified>
</cp:coreProperties>
</file>