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4"/>
  </p:notesMasterIdLst>
  <p:handoutMasterIdLst>
    <p:handoutMasterId r:id="rId15"/>
  </p:handoutMasterIdLst>
  <p:sldIdLst>
    <p:sldId id="603" r:id="rId7"/>
    <p:sldId id="607" r:id="rId8"/>
    <p:sldId id="608" r:id="rId9"/>
    <p:sldId id="390" r:id="rId10"/>
    <p:sldId id="609" r:id="rId11"/>
    <p:sldId id="610" r:id="rId12"/>
    <p:sldId id="604" r:id="rId13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A80000"/>
    <a:srgbClr val="000000"/>
    <a:srgbClr val="AA0000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5" autoAdjust="0"/>
    <p:restoredTop sz="91618" autoAdjust="0"/>
  </p:normalViewPr>
  <p:slideViewPr>
    <p:cSldViewPr>
      <p:cViewPr varScale="1">
        <p:scale>
          <a:sx n="110" d="100"/>
          <a:sy n="110" d="100"/>
        </p:scale>
        <p:origin x="582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11/30/2020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56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985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46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63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021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6138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Throughput Analysis-Basics.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 Systems &amp; Operations Management.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9" r:id="rId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Excel_Worksheet3.xlsx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Microsoft_Excel_Worksheet5.xlsx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4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0"/>
            <a:ext cx="9144000" cy="914400"/>
          </a:xfrm>
        </p:spPr>
        <p:txBody>
          <a:bodyPr/>
          <a:lstStyle/>
          <a:p>
            <a:r>
              <a:rPr lang="en-US" dirty="0"/>
              <a:t>Throughput Analysis-2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95425" y="6400800"/>
            <a:ext cx="92011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  <a:t>Ardavan Asef-Vaziri</a:t>
            </a:r>
          </a:p>
        </p:txBody>
      </p:sp>
    </p:spTree>
    <p:extLst>
      <p:ext uri="{BB962C8B-B14F-4D97-AF65-F5344CB8AC3E}">
        <p14:creationId xmlns:p14="http://schemas.microsoft.com/office/powerpoint/2010/main" val="23132640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55AD5D4-545C-425B-9C43-392EC6BF2CBD}"/>
              </a:ext>
            </a:extLst>
          </p:cNvPr>
          <p:cNvGrpSpPr/>
          <p:nvPr/>
        </p:nvGrpSpPr>
        <p:grpSpPr>
          <a:xfrm>
            <a:off x="804571" y="838200"/>
            <a:ext cx="10582858" cy="5681503"/>
            <a:chOff x="804571" y="838200"/>
            <a:chExt cx="10582858" cy="5681503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4EC4DC51-E61C-42E6-B7F1-4FDB19FDBF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571" y="838200"/>
              <a:ext cx="10582858" cy="56815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BBFB0B3-569C-4C59-BFE7-D72DED10B62D}"/>
                </a:ext>
              </a:extLst>
            </p:cNvPr>
            <p:cNvSpPr/>
            <p:nvPr/>
          </p:nvSpPr>
          <p:spPr bwMode="auto">
            <a:xfrm>
              <a:off x="4114800" y="1219200"/>
              <a:ext cx="6858000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E187A04F-6F23-4CAE-B639-52316B481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Machine in Each Station</a:t>
            </a:r>
          </a:p>
        </p:txBody>
      </p:sp>
    </p:spTree>
    <p:extLst>
      <p:ext uri="{BB962C8B-B14F-4D97-AF65-F5344CB8AC3E}">
        <p14:creationId xmlns:p14="http://schemas.microsoft.com/office/powerpoint/2010/main" val="394772872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9144000" cy="838200"/>
          </a:xfrm>
        </p:spPr>
        <p:txBody>
          <a:bodyPr/>
          <a:lstStyle/>
          <a:p>
            <a:r>
              <a:rPr lang="en-US" dirty="0"/>
              <a:t>Capacity Planning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44062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>
                <a:latin typeface="Book Antiqua" pitchFamily="18" charset="0"/>
              </a:rPr>
              <a:t>The average utilization of the three stations in the past 50 days were 0.6875, 0.916667, and 0.55, respectively. 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Given, R=5.5 per day, and U=R/Rp, we estimate the capacity of the machines as  </a:t>
            </a:r>
          </a:p>
          <a:p>
            <a:r>
              <a:rPr lang="en-US" sz="2400" dirty="0">
                <a:latin typeface="Book Antiqua" pitchFamily="18" charset="0"/>
              </a:rPr>
              <a:t>A machine in Station-1: 5.5/ 0.6875 = 8 contracts per day.</a:t>
            </a:r>
          </a:p>
          <a:p>
            <a:r>
              <a:rPr lang="en-US" sz="2400" dirty="0">
                <a:latin typeface="Book Antiqua" pitchFamily="18" charset="0"/>
              </a:rPr>
              <a:t>A machine in Station-2: 5.5/ 0.916667 = 6 contract per day.</a:t>
            </a:r>
          </a:p>
          <a:p>
            <a:r>
              <a:rPr lang="en-US" sz="2400" dirty="0">
                <a:latin typeface="Book Antiqua" pitchFamily="18" charset="0"/>
              </a:rPr>
              <a:t>A machine in Station-2: 5.5/ 0.55 = 10 contract per day.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The current Binding constraint (bottleneck) is our capacity. </a:t>
            </a:r>
          </a:p>
          <a:p>
            <a:r>
              <a:rPr lang="en-US" sz="2400" dirty="0">
                <a:latin typeface="Book Antiqua" pitchFamily="18" charset="0"/>
              </a:rPr>
              <a:t>During the past 50 days, the average demand per day was 16 contracts. Due to our Max-WIP=25, we have accepted and processed 5.5 jobs per day, and have rejected 11.5 contract per day.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439D3BD-8966-41E4-A312-6886975F2C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554839"/>
              </p:ext>
            </p:extLst>
          </p:nvPr>
        </p:nvGraphicFramePr>
        <p:xfrm>
          <a:off x="8534400" y="2362200"/>
          <a:ext cx="1219200" cy="1144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7" name="Worksheet" r:id="rId4" imgW="619347" imgH="581162" progId="Excel.Sheet.12">
                  <p:embed/>
                </p:oleObj>
              </mc:Choice>
              <mc:Fallback>
                <p:oleObj name="Worksheet" r:id="rId4" imgW="619347" imgH="58116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34400" y="2362200"/>
                        <a:ext cx="1219200" cy="11441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987399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9144000" cy="838200"/>
          </a:xfrm>
        </p:spPr>
        <p:txBody>
          <a:bodyPr/>
          <a:lstStyle/>
          <a:p>
            <a:r>
              <a:rPr lang="en-US" dirty="0"/>
              <a:t>Capacity Planning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844062"/>
            <a:ext cx="12192000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>
                <a:latin typeface="Book Antiqua" pitchFamily="18" charset="0"/>
              </a:rPr>
              <a:t>Compute the total loss due to las of capacity.</a:t>
            </a:r>
          </a:p>
          <a:p>
            <a:r>
              <a:rPr lang="en-US" sz="2400" dirty="0">
                <a:latin typeface="Book Antiqua" pitchFamily="18" charset="0"/>
              </a:rPr>
              <a:t>Currently our daily profit is 5.5($750-$600) = $825.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If we buy enough capacity and move to contract 3, then our potential daily profit could reach 16($1250-$600) = $10,400</a:t>
            </a:r>
          </a:p>
          <a:p>
            <a:r>
              <a:rPr lang="en-US" sz="2400" dirty="0">
                <a:latin typeface="Book Antiqua" pitchFamily="18" charset="0"/>
              </a:rPr>
              <a:t>Therefore we are missing the opportunity of ($10400-$825) = $9575 profit per day. 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Assuming 7(24)+50= 218 days. </a:t>
            </a:r>
          </a:p>
          <a:p>
            <a:r>
              <a:rPr lang="en-US" sz="2400" dirty="0">
                <a:latin typeface="Book Antiqua" pitchFamily="18" charset="0"/>
              </a:rPr>
              <a:t>A clever aggressive team whose members have watched all the lectures may make about 2 million dollars more compared to a DoNothing team. </a:t>
            </a:r>
          </a:p>
          <a:p>
            <a:r>
              <a:rPr lang="en-US" sz="2400" dirty="0">
                <a:latin typeface="Book Antiqua" pitchFamily="18" charset="0"/>
              </a:rPr>
              <a:t>Suppose the purchase price of each machine is 100,000. With $2,000,000, we can purchase 20 machines. </a:t>
            </a:r>
          </a:p>
          <a:p>
            <a:r>
              <a:rPr lang="en-US" sz="2400" dirty="0">
                <a:latin typeface="Book Antiqua" pitchFamily="18" charset="0"/>
              </a:rPr>
              <a:t>Therefore the payback-period for each machine that we purchase for capacity expansion (in harmony with all three stations) is 100,000/9575  </a:t>
            </a:r>
            <a:r>
              <a:rPr lang="en-US" sz="2400" dirty="0">
                <a:latin typeface="Book Antiqua" pitchFamily="18" charset="0"/>
                <a:sym typeface="Symbol" panose="05050102010706020507" pitchFamily="18" charset="2"/>
              </a:rPr>
              <a:t> 11 days. </a:t>
            </a: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04182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0264"/>
            <a:ext cx="9144000" cy="838200"/>
          </a:xfrm>
        </p:spPr>
        <p:txBody>
          <a:bodyPr/>
          <a:lstStyle/>
          <a:p>
            <a:r>
              <a:rPr lang="en-US" dirty="0"/>
              <a:t>Capacity Planning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12EB420-8C16-4B48-8930-6350326FF6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945833"/>
              </p:ext>
            </p:extLst>
          </p:nvPr>
        </p:nvGraphicFramePr>
        <p:xfrm>
          <a:off x="152400" y="914400"/>
          <a:ext cx="11545390" cy="5466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1" name="Worksheet" r:id="rId4" imgW="7543800" imgH="3571816" progId="Excel.Sheet.12">
                  <p:embed/>
                </p:oleObj>
              </mc:Choice>
              <mc:Fallback>
                <p:oleObj name="Worksheet" r:id="rId4" imgW="7543800" imgH="357181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914400"/>
                        <a:ext cx="11545390" cy="54665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997681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5E169B-F7B4-4CA0-A683-285456587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Investment, Capacity, and Implied Utilization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4E56529-2252-428C-93C8-88F2E30819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641404"/>
              </p:ext>
            </p:extLst>
          </p:nvPr>
        </p:nvGraphicFramePr>
        <p:xfrm>
          <a:off x="152399" y="914400"/>
          <a:ext cx="5725459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0" name="Worksheet" r:id="rId3" imgW="4562431" imgH="2914827" progId="Excel.Sheet.12">
                  <p:embed/>
                </p:oleObj>
              </mc:Choice>
              <mc:Fallback>
                <p:oleObj name="Worksheet" r:id="rId3" imgW="4562431" imgH="291482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399" y="914400"/>
                        <a:ext cx="5725459" cy="365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D730365-569C-45CC-82FF-74621D5DF3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389178"/>
              </p:ext>
            </p:extLst>
          </p:nvPr>
        </p:nvGraphicFramePr>
        <p:xfrm>
          <a:off x="6314144" y="2797968"/>
          <a:ext cx="5715000" cy="354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1" name="Worksheet" r:id="rId5" imgW="4572000" imgH="2838470" progId="Excel.Sheet.12">
                  <p:embed/>
                </p:oleObj>
              </mc:Choice>
              <mc:Fallback>
                <p:oleObj name="Worksheet" r:id="rId5" imgW="4572000" imgH="28384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14144" y="2797968"/>
                        <a:ext cx="5715000" cy="354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220675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43"/>
            <a:ext cx="12192000" cy="702306"/>
          </a:xfrm>
        </p:spPr>
        <p:txBody>
          <a:bodyPr/>
          <a:lstStyle/>
          <a:p>
            <a:r>
              <a:rPr lang="en-US" dirty="0"/>
              <a:t>Capacity &amp; Cycle Time</a:t>
            </a: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94327FC8-035E-4EDF-8620-0722C90984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437707"/>
              </p:ext>
            </p:extLst>
          </p:nvPr>
        </p:nvGraphicFramePr>
        <p:xfrm>
          <a:off x="176349" y="3886200"/>
          <a:ext cx="7162800" cy="125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9" name="Worksheet" r:id="rId4" imgW="4838790" imgH="847997" progId="Excel.Sheet.12">
                  <p:embed/>
                </p:oleObj>
              </mc:Choice>
              <mc:Fallback>
                <p:oleObj name="Worksheet" r:id="rId4" imgW="4838790" imgH="8479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6349" y="3886200"/>
                        <a:ext cx="7162800" cy="125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247BABF1-FDB2-43B1-B829-E252080EB3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542250"/>
              </p:ext>
            </p:extLst>
          </p:nvPr>
        </p:nvGraphicFramePr>
        <p:xfrm>
          <a:off x="176349" y="1096979"/>
          <a:ext cx="7086600" cy="1311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0" name="Worksheet" r:id="rId6" imgW="4581682" imgH="847997" progId="Excel.Sheet.12">
                  <p:embed/>
                </p:oleObj>
              </mc:Choice>
              <mc:Fallback>
                <p:oleObj name="Worksheet" r:id="rId6" imgW="4581682" imgH="8479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6349" y="1096979"/>
                        <a:ext cx="7086600" cy="1311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5">
            <a:extLst>
              <a:ext uri="{FF2B5EF4-FFF2-40B4-BE49-F238E27FC236}">
                <a16:creationId xmlns:a16="http://schemas.microsoft.com/office/drawing/2014/main" id="{77CA93C9-D14B-45A2-8243-883628935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1" y="838200"/>
            <a:ext cx="4648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400" dirty="0">
                <a:latin typeface="Book Antiqua" pitchFamily="18" charset="0"/>
              </a:rPr>
              <a:t>Compute the cycle time?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Capacity is 16 per day.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1/16 days.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24(1/16) = 1.5  hrs.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8CE71219-C582-43DB-A57F-025CB79C7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799" y="3860180"/>
            <a:ext cx="4648201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r>
              <a:rPr lang="en-US" sz="2400" dirty="0">
                <a:latin typeface="Book Antiqua" pitchFamily="18" charset="0"/>
              </a:rPr>
              <a:t>Capacity is 0.666666667 per hr.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1/Capacity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1/ 0.666666667 hrs. </a:t>
            </a:r>
          </a:p>
          <a:p>
            <a:pPr marL="0" lvl="1"/>
            <a:r>
              <a:rPr lang="en-US" sz="2400" dirty="0">
                <a:latin typeface="Book Antiqua" pitchFamily="18" charset="0"/>
              </a:rPr>
              <a:t>Cycle Time = 1.5 hrs.</a:t>
            </a:r>
          </a:p>
        </p:txBody>
      </p:sp>
    </p:spTree>
    <p:extLst>
      <p:ext uri="{BB962C8B-B14F-4D97-AF65-F5344CB8AC3E}">
        <p14:creationId xmlns:p14="http://schemas.microsoft.com/office/powerpoint/2010/main" val="1881815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 bldLvl="2"/>
      <p:bldP spid="27" grpId="0" build="p" bldLvl="2"/>
    </p:bldLst>
  </p:timing>
</p:sld>
</file>

<file path=ppt/theme/theme1.xml><?xml version="1.0" encoding="utf-8"?>
<a:theme xmlns:a="http://schemas.openxmlformats.org/drawingml/2006/main" name="Lean Thinking Final.ppt">
  <a:themeElements>
    <a:clrScheme name="Custom 27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46200</TotalTime>
  <Words>375</Words>
  <Application>Microsoft Office PowerPoint</Application>
  <PresentationFormat>Widescreen</PresentationFormat>
  <Paragraphs>41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4" baseType="lpstr">
      <vt:lpstr>Arial</vt:lpstr>
      <vt:lpstr>Book Antiqua</vt:lpstr>
      <vt:lpstr>Calibri</vt:lpstr>
      <vt:lpstr>Calibri Light</vt:lpstr>
      <vt:lpstr>Garamond</vt:lpstr>
      <vt:lpstr>Impact</vt:lpstr>
      <vt:lpstr>Lucida Calligraphy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Throughput Analysis-2</vt:lpstr>
      <vt:lpstr>One Machine in Each Station</vt:lpstr>
      <vt:lpstr>Capacity Planning</vt:lpstr>
      <vt:lpstr>Capacity Planning</vt:lpstr>
      <vt:lpstr>Capacity Planning</vt:lpstr>
      <vt:lpstr>Investment, Capacity, and Implied Utilization</vt:lpstr>
      <vt:lpstr>Capacity &amp; Cycle Time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642</cp:revision>
  <cp:lastPrinted>2019-05-09T17:43:43Z</cp:lastPrinted>
  <dcterms:created xsi:type="dcterms:W3CDTF">2008-11-22T01:06:20Z</dcterms:created>
  <dcterms:modified xsi:type="dcterms:W3CDTF">2020-11-30T17:32:35Z</dcterms:modified>
</cp:coreProperties>
</file>