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0"/>
  </p:notesMasterIdLst>
  <p:handoutMasterIdLst>
    <p:handoutMasterId r:id="rId21"/>
  </p:handoutMasterIdLst>
  <p:sldIdLst>
    <p:sldId id="603" r:id="rId7"/>
    <p:sldId id="660" r:id="rId8"/>
    <p:sldId id="390" r:id="rId9"/>
    <p:sldId id="604" r:id="rId10"/>
    <p:sldId id="392" r:id="rId11"/>
    <p:sldId id="393" r:id="rId12"/>
    <p:sldId id="605" r:id="rId13"/>
    <p:sldId id="606" r:id="rId14"/>
    <p:sldId id="448" r:id="rId15"/>
    <p:sldId id="473" r:id="rId16"/>
    <p:sldId id="449" r:id="rId17"/>
    <p:sldId id="484" r:id="rId18"/>
    <p:sldId id="483" r:id="rId19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00"/>
    <a:srgbClr val="AA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58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11/30/2020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4856E-63A1-431F-80E5-37696E1515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6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21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3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9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61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88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9AD3C-1BF0-480F-8109-9054F6AFB9D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8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208175-BEB2-4564-9CEF-6B10DE33073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00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Analysis-Basics.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Excel_Worksheet8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4.xlsx"/><Relationship Id="rId13" Type="http://schemas.openxmlformats.org/officeDocument/2006/relationships/image" Target="../media/image9.e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emf"/><Relationship Id="rId12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3.xlsx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10" Type="http://schemas.openxmlformats.org/officeDocument/2006/relationships/package" Target="../embeddings/Microsoft_Excel_Worksheet5.xlsx"/><Relationship Id="rId4" Type="http://schemas.openxmlformats.org/officeDocument/2006/relationships/package" Target="../embeddings/Microsoft_Excel_Worksheet2.xlsx"/><Relationship Id="rId9" Type="http://schemas.openxmlformats.org/officeDocument/2006/relationships/image" Target="../media/image7.emf"/><Relationship Id="rId14" Type="http://schemas.openxmlformats.org/officeDocument/2006/relationships/package" Target="../embeddings/Microsoft_Excel_Worksheet7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8212B47F-A593-45C3-9259-CA051F68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Throughput Analysis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10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224644"/>
            <a:ext cx="8820980" cy="838200"/>
          </a:xfrm>
        </p:spPr>
        <p:txBody>
          <a:bodyPr/>
          <a:lstStyle/>
          <a:p>
            <a:r>
              <a:rPr lang="en-US" dirty="0"/>
              <a:t>100% Utilization is a High Risk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847528" y="1412777"/>
            <a:ext cx="8568952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latin typeface="Book Antiqua" pitchFamily="18" charset="0"/>
              </a:rPr>
              <a:t>Imagine a a freeway where all the cars are driving exactly 65 and the distance between pairs of cars in 1 inch. As long as every one has a speed of exactly 65 that is fine. But can they do that?</a:t>
            </a:r>
          </a:p>
          <a:p>
            <a:pPr eaLnBrk="1" hangingPunct="1"/>
            <a:r>
              <a:rPr lang="en-US" dirty="0">
                <a:latin typeface="Book Antiqua" pitchFamily="18" charset="0"/>
              </a:rPr>
              <a:t>What happens if one hits the break?  How long does it take to clean the freeway. Do cars pass freeway easier when utilization is 1 and they are moving bumper to bumper, or when 50% of the freeway is empty, U = 0.5, or when U = 0.25. How long it takes to clean up accidents in these situations?</a:t>
            </a:r>
          </a:p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Never make U of all the sub-processes or activities, and not even a single sub-process = 1</a:t>
            </a:r>
          </a:p>
          <a:p>
            <a:pPr eaLnBrk="1" hangingPunct="1"/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/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10</a:t>
            </a:fld>
            <a:endParaRPr lang="en-US" dirty="0">
              <a:ea typeface="+mn-ea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667508" y="6492876"/>
            <a:ext cx="5076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>
                <a:ea typeface="+mn-ea"/>
              </a:rPr>
              <a:t>Process Flow Analytics, Throughput Analysis, A. Asef-Vaziri </a:t>
            </a:r>
          </a:p>
        </p:txBody>
      </p:sp>
    </p:spTree>
    <p:extLst>
      <p:ext uri="{BB962C8B-B14F-4D97-AF65-F5344CB8AC3E}">
        <p14:creationId xmlns:p14="http://schemas.microsoft.com/office/powerpoint/2010/main" val="342379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/>
              <a:t>Capacity Utilization</a:t>
            </a:r>
          </a:p>
        </p:txBody>
      </p:sp>
      <p:sp>
        <p:nvSpPr>
          <p:cNvPr id="3078" name="Rectangle 64"/>
          <p:cNvSpPr>
            <a:spLocks noChangeArrowheads="1"/>
          </p:cNvSpPr>
          <p:nvPr/>
        </p:nvSpPr>
        <p:spPr bwMode="auto">
          <a:xfrm>
            <a:off x="1824134" y="4243145"/>
            <a:ext cx="86868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dirty="0">
                <a:latin typeface="Book Antiqua" pitchFamily="18" charset="0"/>
              </a:rPr>
              <a:t>Capacity utilization of a resource pool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b="1" i="1" dirty="0">
                <a:solidFill>
                  <a:srgbClr val="94020C"/>
                </a:solidFill>
                <a:latin typeface="Book Antiqua" pitchFamily="18" charset="0"/>
                <a:cs typeface="Times New Roman" pitchFamily="18" charset="0"/>
              </a:rPr>
              <a:t>U</a:t>
            </a:r>
            <a:r>
              <a:rPr lang="en-US" b="1" i="1" baseline="-25000" dirty="0">
                <a:solidFill>
                  <a:srgbClr val="94020C"/>
                </a:solidFill>
                <a:latin typeface="Book Antiqua" pitchFamily="18" charset="0"/>
              </a:rPr>
              <a:t>p</a:t>
            </a:r>
            <a:r>
              <a:rPr lang="en-US" dirty="0">
                <a:solidFill>
                  <a:srgbClr val="94020C"/>
                </a:solidFill>
                <a:latin typeface="Book Antiqua" pitchFamily="18" charset="0"/>
              </a:rPr>
              <a:t> = Throughput/Effective capacity of a resource pool = </a:t>
            </a:r>
            <a:r>
              <a:rPr lang="en-US" b="1" i="1" dirty="0">
                <a:solidFill>
                  <a:srgbClr val="94020C"/>
                </a:solidFill>
                <a:latin typeface="Book Antiqua" pitchFamily="18" charset="0"/>
              </a:rPr>
              <a:t>R/</a:t>
            </a:r>
            <a:r>
              <a:rPr lang="en-US" b="1" i="1" dirty="0" err="1">
                <a:solidFill>
                  <a:srgbClr val="94020C"/>
                </a:solidFill>
                <a:latin typeface="Book Antiqua" pitchFamily="18" charset="0"/>
              </a:rPr>
              <a:t>R</a:t>
            </a:r>
            <a:r>
              <a:rPr lang="en-US" b="1" i="1" baseline="-25000" dirty="0" err="1">
                <a:solidFill>
                  <a:srgbClr val="94020C"/>
                </a:solidFill>
                <a:latin typeface="Book Antiqua" pitchFamily="18" charset="0"/>
              </a:rPr>
              <a:t>p</a:t>
            </a:r>
            <a:endParaRPr lang="en-US" b="1" i="1" baseline="-25000" dirty="0">
              <a:solidFill>
                <a:srgbClr val="94020C"/>
              </a:solidFill>
              <a:latin typeface="Book Antiqua" pitchFamily="18" charset="0"/>
            </a:endParaRPr>
          </a:p>
        </p:txBody>
      </p:sp>
      <p:sp>
        <p:nvSpPr>
          <p:cNvPr id="3079" name="Rectangle 72"/>
          <p:cNvSpPr>
            <a:spLocks noChangeArrowheads="1"/>
          </p:cNvSpPr>
          <p:nvPr/>
        </p:nvSpPr>
        <p:spPr bwMode="auto">
          <a:xfrm>
            <a:off x="1756896" y="5210837"/>
            <a:ext cx="8686800" cy="118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dirty="0">
                <a:latin typeface="Book Antiqua" pitchFamily="18" charset="0"/>
              </a:rPr>
              <a:t>Capacity utilization of the process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b="1" i="1" dirty="0">
                <a:solidFill>
                  <a:srgbClr val="94020C"/>
                </a:solidFill>
                <a:latin typeface="Book Antiqua" pitchFamily="18" charset="0"/>
                <a:cs typeface="Times New Roman" pitchFamily="18" charset="0"/>
              </a:rPr>
              <a:t>U</a:t>
            </a:r>
            <a:r>
              <a:rPr lang="en-US" b="1" i="1" baseline="-25000" dirty="0">
                <a:solidFill>
                  <a:srgbClr val="94020C"/>
                </a:solidFill>
                <a:latin typeface="Book Antiqua" pitchFamily="18" charset="0"/>
              </a:rPr>
              <a:t> </a:t>
            </a:r>
            <a:r>
              <a:rPr lang="en-US" dirty="0">
                <a:solidFill>
                  <a:srgbClr val="94020C"/>
                </a:solidFill>
                <a:latin typeface="Book Antiqua" pitchFamily="18" charset="0"/>
              </a:rPr>
              <a:t>= Throughput/Effective capacity of  the bottleneck resource pool </a:t>
            </a:r>
            <a:endParaRPr lang="en-US" b="1" i="1" baseline="-25000" dirty="0">
              <a:solidFill>
                <a:srgbClr val="94020C"/>
              </a:solidFill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sz="2800" b="1" i="1" baseline="-25000" dirty="0">
              <a:solidFill>
                <a:srgbClr val="94020C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b="1" i="1" dirty="0">
              <a:solidFill>
                <a:srgbClr val="94020C"/>
              </a:solidFill>
              <a:latin typeface="Times New Roman" pitchFamily="18" charset="0"/>
            </a:endParaRPr>
          </a:p>
        </p:txBody>
      </p:sp>
      <p:sp>
        <p:nvSpPr>
          <p:cNvPr id="11" name="Rectangle 72"/>
          <p:cNvSpPr>
            <a:spLocks noChangeArrowheads="1"/>
          </p:cNvSpPr>
          <p:nvPr/>
        </p:nvSpPr>
        <p:spPr bwMode="auto">
          <a:xfrm>
            <a:off x="1811524" y="3789040"/>
            <a:ext cx="283667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dirty="0">
                <a:latin typeface="Book Antiqua" pitchFamily="18" charset="0"/>
              </a:rPr>
              <a:t>R = 400 per day. </a:t>
            </a:r>
            <a:endParaRPr lang="en-US" b="1" i="1" dirty="0">
              <a:solidFill>
                <a:srgbClr val="94020C"/>
              </a:solidFill>
              <a:latin typeface="Times New Roman" pitchFamily="18" charset="0"/>
            </a:endParaRP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896" y="1304764"/>
            <a:ext cx="6158812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864" y="1304765"/>
            <a:ext cx="784007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357" y="1304183"/>
            <a:ext cx="1272140" cy="241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656" y="1304766"/>
            <a:ext cx="818852" cy="24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11</a:t>
            </a:fld>
            <a:endParaRPr lang="en-US" dirty="0">
              <a:ea typeface="+mn-ea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1667508" y="6492876"/>
            <a:ext cx="5076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>
                <a:ea typeface="+mn-ea"/>
              </a:rPr>
              <a:t>Process Flow Analytics, Throughput Analysis, A. Asef-Vaziri </a:t>
            </a:r>
          </a:p>
        </p:txBody>
      </p:sp>
    </p:spTree>
    <p:extLst>
      <p:ext uri="{BB962C8B-B14F-4D97-AF65-F5344CB8AC3E}">
        <p14:creationId xmlns:p14="http://schemas.microsoft.com/office/powerpoint/2010/main" val="1886263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Time, </a:t>
            </a:r>
            <a:r>
              <a:rPr lang="en-US" dirty="0" err="1"/>
              <a:t>Takt</a:t>
            </a:r>
            <a:r>
              <a:rPr lang="en-US" dirty="0"/>
              <a:t> Time, Flow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1268760"/>
            <a:ext cx="4320480" cy="26137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Day = 480 minutes.</a:t>
            </a:r>
          </a:p>
          <a:p>
            <a:pPr marL="0" indent="0">
              <a:buNone/>
            </a:pPr>
            <a:r>
              <a:rPr lang="en-US" dirty="0" err="1"/>
              <a:t>Rp</a:t>
            </a:r>
            <a:r>
              <a:rPr lang="en-US" dirty="0"/>
              <a:t> = 480 per 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Cycle time =  1/</a:t>
            </a:r>
            <a:r>
              <a:rPr lang="en-US" dirty="0" err="1"/>
              <a:t>Rp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CT = 1/480 day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CT = 480(1/480) = 1 minute</a:t>
            </a:r>
          </a:p>
          <a:p>
            <a:pPr marL="0" indent="0">
              <a:buNone/>
            </a:pPr>
            <a:r>
              <a:rPr lang="en-US" dirty="0"/>
              <a:t>We already knew CT = 1 min.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12</a:t>
            </a:fld>
            <a:endParaRPr lang="en-US" dirty="0">
              <a:ea typeface="+mn-e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312024" y="1290250"/>
            <a:ext cx="4068452" cy="228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R = 400 per day</a:t>
            </a:r>
          </a:p>
          <a:p>
            <a:pPr marL="0" indent="0"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kern="0" dirty="0" err="1"/>
              <a:t>Takt</a:t>
            </a:r>
            <a:r>
              <a:rPr lang="en-US" kern="0" dirty="0"/>
              <a:t> Time = 1/R</a:t>
            </a:r>
          </a:p>
          <a:p>
            <a:pPr marL="0" indent="0">
              <a:buNone/>
            </a:pPr>
            <a:r>
              <a:rPr lang="en-US" kern="0" dirty="0"/>
              <a:t>TT = 1/400 day</a:t>
            </a:r>
          </a:p>
          <a:p>
            <a:pPr marL="0" indent="0">
              <a:buNone/>
            </a:pPr>
            <a:r>
              <a:rPr lang="en-US" b="1" kern="0" dirty="0">
                <a:solidFill>
                  <a:srgbClr val="C00000"/>
                </a:solidFill>
              </a:rPr>
              <a:t>TT=480(1/400) = 1.2 minute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861982" y="5013176"/>
            <a:ext cx="3873979" cy="87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/>
              <a:t>Flow Time = 1+5+8+2.5</a:t>
            </a:r>
          </a:p>
          <a:p>
            <a:pPr marL="0" indent="0">
              <a:buNone/>
            </a:pPr>
            <a:r>
              <a:rPr lang="en-US" b="1" kern="0" dirty="0">
                <a:solidFill>
                  <a:srgbClr val="C00000"/>
                </a:solidFill>
              </a:rPr>
              <a:t>FT = 16.5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1667508" y="6492876"/>
            <a:ext cx="5076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>
                <a:ea typeface="+mn-ea"/>
              </a:rPr>
              <a:t>Process Flow Analytics, Throughput Analysis, A. Asef-Vaziri </a:t>
            </a:r>
          </a:p>
        </p:txBody>
      </p:sp>
    </p:spTree>
    <p:extLst>
      <p:ext uri="{BB962C8B-B14F-4D97-AF65-F5344CB8AC3E}">
        <p14:creationId xmlns:p14="http://schemas.microsoft.com/office/powerpoint/2010/main" val="6810571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188913"/>
            <a:ext cx="8497888" cy="863600"/>
          </a:xfrm>
        </p:spPr>
        <p:txBody>
          <a:bodyPr/>
          <a:lstStyle/>
          <a:p>
            <a:pPr eaLnBrk="1" hangingPunct="1"/>
            <a:r>
              <a:rPr lang="en-US" dirty="0"/>
              <a:t> Unit Load for a Product Mix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1338" y="1341439"/>
            <a:ext cx="8686800" cy="38417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Billing: Physician claims 60%, Hospital claims 40%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13</a:t>
            </a:fld>
            <a:endParaRPr lang="en-US" dirty="0">
              <a:ea typeface="+mn-ea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39516" y="5085184"/>
            <a:ext cx="86868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kern="0" dirty="0"/>
              <a:t>Throughput is 400 units per day.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kern="0" dirty="0"/>
              <a:t>Process utilization: U =100%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r>
              <a:rPr lang="en-US" kern="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kern="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0289" y="1916832"/>
          <a:ext cx="8493759" cy="2988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4" name="Worksheet" r:id="rId4" imgW="7038992" imgH="2476440" progId="Excel.Sheet.12">
                  <p:embed/>
                </p:oleObj>
              </mc:Choice>
              <mc:Fallback>
                <p:oleObj name="Worksheet" r:id="rId4" imgW="7038992" imgH="2476440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0289" y="1916832"/>
                        <a:ext cx="8493759" cy="2988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3"/>
          <p:cNvSpPr txBox="1">
            <a:spLocks/>
          </p:cNvSpPr>
          <p:nvPr/>
        </p:nvSpPr>
        <p:spPr>
          <a:xfrm>
            <a:off x="1667508" y="6492876"/>
            <a:ext cx="5076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>
                <a:ea typeface="+mn-ea"/>
              </a:rPr>
              <a:t>Process Flow Analytics, Throughput Analysis, A. Asef-Vaziri </a:t>
            </a:r>
          </a:p>
        </p:txBody>
      </p:sp>
    </p:spTree>
    <p:extLst>
      <p:ext uri="{BB962C8B-B14F-4D97-AF65-F5344CB8AC3E}">
        <p14:creationId xmlns:p14="http://schemas.microsoft.com/office/powerpoint/2010/main" val="955949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7E54-F9D1-467F-B56C-6DBF3C53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Situation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DD294-5855-43C5-82CC-66D15FEDE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90600"/>
            <a:ext cx="9135759" cy="44196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31C7B1-931B-4F1E-AD60-8D5BA51E6CE0}"/>
              </a:ext>
            </a:extLst>
          </p:cNvPr>
          <p:cNvSpPr txBox="1"/>
          <p:nvPr/>
        </p:nvSpPr>
        <p:spPr>
          <a:xfrm>
            <a:off x="4724400" y="1828800"/>
            <a:ext cx="215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Rp1=8/day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8409D-35D5-44BF-B1BE-8706AFE29DC7}"/>
              </a:ext>
            </a:extLst>
          </p:cNvPr>
          <p:cNvSpPr txBox="1"/>
          <p:nvPr/>
        </p:nvSpPr>
        <p:spPr>
          <a:xfrm>
            <a:off x="7158446" y="182225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50023"/>
                </a:solidFill>
              </a:rPr>
              <a:t>Rp1=6/day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70437-C3E6-49AB-81DC-2B9F47D917BF}"/>
              </a:ext>
            </a:extLst>
          </p:cNvPr>
          <p:cNvSpPr txBox="1"/>
          <p:nvPr/>
        </p:nvSpPr>
        <p:spPr>
          <a:xfrm>
            <a:off x="7162800" y="519103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Rp1=10/day</a:t>
            </a:r>
          </a:p>
        </p:txBody>
      </p:sp>
    </p:spTree>
    <p:extLst>
      <p:ext uri="{BB962C8B-B14F-4D97-AF65-F5344CB8AC3E}">
        <p14:creationId xmlns:p14="http://schemas.microsoft.com/office/powerpoint/2010/main" val="29377633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9144000" cy="838200"/>
          </a:xfrm>
        </p:spPr>
        <p:txBody>
          <a:bodyPr/>
          <a:lstStyle/>
          <a:p>
            <a:r>
              <a:rPr lang="en-US" dirty="0"/>
              <a:t>Throughput-Problem-1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In Game 2, there are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2  machines </a:t>
            </a:r>
            <a:r>
              <a:rPr lang="en-US" sz="2400" dirty="0">
                <a:latin typeface="Book Antiqua" pitchFamily="18" charset="0"/>
              </a:rPr>
              <a:t>in Station-1,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3 machines </a:t>
            </a:r>
            <a:r>
              <a:rPr lang="en-US" sz="2400" dirty="0">
                <a:latin typeface="Book Antiqua" pitchFamily="18" charset="0"/>
              </a:rPr>
              <a:t>in Station-2, and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2  machines </a:t>
            </a:r>
            <a:r>
              <a:rPr lang="en-US" sz="2400" dirty="0">
                <a:latin typeface="Book Antiqua" pitchFamily="18" charset="0"/>
              </a:rPr>
              <a:t>in Station-3. Capacity of a single machine at each station is 8, 6, 10 jobs per day. A day is 24 hours, and a month is 30 days. </a:t>
            </a:r>
          </a:p>
          <a:p>
            <a:r>
              <a:rPr lang="en-US" sz="2400" dirty="0">
                <a:latin typeface="Book Antiqua" pitchFamily="18" charset="0"/>
              </a:rPr>
              <a:t>Compute the Theoretical Flow Time. </a:t>
            </a:r>
          </a:p>
          <a:p>
            <a:r>
              <a:rPr lang="en-US" sz="2400" dirty="0">
                <a:latin typeface="Book Antiqua" pitchFamily="18" charset="0"/>
              </a:rPr>
              <a:t>The theoretical flow time is a time a flow unit spends on a resource or with a resource. </a:t>
            </a:r>
          </a:p>
          <a:p>
            <a:r>
              <a:rPr lang="en-US" sz="2400" dirty="0">
                <a:latin typeface="Book Antiqua" pitchFamily="18" charset="0"/>
              </a:rPr>
              <a:t>Flow Time = Theoretical Flow Time + Waiting times.</a:t>
            </a:r>
          </a:p>
          <a:p>
            <a:r>
              <a:rPr lang="en-US" sz="2400" dirty="0">
                <a:latin typeface="Book Antiqua" pitchFamily="18" charset="0"/>
              </a:rPr>
              <a:t>Since the average capacities are 8, 6, 10 jobs per  day. </a:t>
            </a:r>
          </a:p>
          <a:p>
            <a:r>
              <a:rPr lang="en-US" sz="2400" dirty="0">
                <a:latin typeface="Book Antiqua" pitchFamily="18" charset="0"/>
              </a:rPr>
              <a:t>Each job takes 1/8 days at Station-1, 1/6 day at Station-2, and 1/10 days at Station-3. </a:t>
            </a:r>
          </a:p>
          <a:p>
            <a:r>
              <a:rPr lang="en-US" sz="2400" dirty="0">
                <a:latin typeface="Book Antiqua" pitchFamily="18" charset="0"/>
              </a:rPr>
              <a:t>Since a day is 24 hours, therefore the average time for each job on each machine is </a:t>
            </a:r>
          </a:p>
          <a:p>
            <a:r>
              <a:rPr lang="en-US" sz="2400" dirty="0">
                <a:latin typeface="Book Antiqua" pitchFamily="18" charset="0"/>
              </a:rPr>
              <a:t>Station		Capacity/Day 		Time in Day		Time in hours</a:t>
            </a:r>
          </a:p>
          <a:p>
            <a:r>
              <a:rPr lang="en-US" sz="2400" dirty="0">
                <a:latin typeface="Book Antiqua" pitchFamily="18" charset="0"/>
              </a:rPr>
              <a:t>Station-1		8				1/8			24(1/8)= 3</a:t>
            </a:r>
          </a:p>
          <a:p>
            <a:r>
              <a:rPr lang="en-US" sz="2400" dirty="0">
                <a:latin typeface="Book Antiqua" pitchFamily="18" charset="0"/>
              </a:rPr>
              <a:t>Station-2		6				1/6			24(1/6)= 4</a:t>
            </a:r>
          </a:p>
          <a:p>
            <a:r>
              <a:rPr lang="en-US" sz="2400" dirty="0">
                <a:latin typeface="Book Antiqua" pitchFamily="18" charset="0"/>
              </a:rPr>
              <a:t>Station-3		10				1/10			24(1/10) =2.4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Theoretical</a:t>
            </a:r>
            <a:r>
              <a:rPr lang="en-US" sz="2400" dirty="0">
                <a:latin typeface="Book Antiqua" pitchFamily="18" charset="0"/>
              </a:rPr>
              <a:t> Flow Time = 3+4+2.4= 9.4 hours.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418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43"/>
            <a:ext cx="12192000" cy="702306"/>
          </a:xfrm>
        </p:spPr>
        <p:txBody>
          <a:bodyPr/>
          <a:lstStyle/>
          <a:p>
            <a:r>
              <a:rPr lang="en-US" dirty="0"/>
              <a:t>Capacity &amp; Cycle Time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94327FC8-035E-4EDF-8620-0722C90984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49768"/>
              </p:ext>
            </p:extLst>
          </p:nvPr>
        </p:nvGraphicFramePr>
        <p:xfrm>
          <a:off x="184680" y="4940002"/>
          <a:ext cx="71628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7" name="Worksheet" r:id="rId4" imgW="4838790" imgH="847997" progId="Excel.Sheet.12">
                  <p:embed/>
                </p:oleObj>
              </mc:Choice>
              <mc:Fallback>
                <p:oleObj name="Worksheet" r:id="rId4" imgW="4838790" imgH="8479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680" y="4940002"/>
                        <a:ext cx="7162800" cy="125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47BABF1-FDB2-43B1-B829-E252080EB3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88998"/>
              </p:ext>
            </p:extLst>
          </p:nvPr>
        </p:nvGraphicFramePr>
        <p:xfrm>
          <a:off x="100148" y="1735515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8" name="Worksheet" r:id="rId6" imgW="4581682" imgH="847997" progId="Excel.Sheet.12">
                  <p:embed/>
                </p:oleObj>
              </mc:Choice>
              <mc:Fallback>
                <p:oleObj name="Worksheet" r:id="rId6" imgW="4581682" imgH="8479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0148" y="1735515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">
            <a:extLst>
              <a:ext uri="{FF2B5EF4-FFF2-40B4-BE49-F238E27FC236}">
                <a16:creationId xmlns:a16="http://schemas.microsoft.com/office/drawing/2014/main" id="{77CA93C9-D14B-45A2-8243-88362893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0346" y="1643917"/>
            <a:ext cx="464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Compute the cycle time?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Capacity is 16 per day.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1/16 days.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24(1/16) = 1.5  hrs.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8CE71219-C582-43DB-A57F-025CB79C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799" y="4762277"/>
            <a:ext cx="46482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Capacity is 0.666666667 per hr.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 0.666666667 hrs.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1.5 hrs.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9AE3EB-8BDB-A641-9B1E-8AAFD9E21F8F}"/>
              </a:ext>
            </a:extLst>
          </p:cNvPr>
          <p:cNvSpPr/>
          <p:nvPr/>
        </p:nvSpPr>
        <p:spPr>
          <a:xfrm>
            <a:off x="100148" y="951438"/>
            <a:ext cx="96534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Compute the Capacity of each of the  three 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Resource Pools </a:t>
            </a:r>
            <a:r>
              <a:rPr lang="en-US" sz="2400" dirty="0">
                <a:latin typeface="Book Antiqua" pitchFamily="18" charset="0"/>
              </a:rPr>
              <a:t>(Stations)</a:t>
            </a:r>
          </a:p>
        </p:txBody>
      </p:sp>
    </p:spTree>
    <p:extLst>
      <p:ext uri="{BB962C8B-B14F-4D97-AF65-F5344CB8AC3E}">
        <p14:creationId xmlns:p14="http://schemas.microsoft.com/office/powerpoint/2010/main" val="1881815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  <p:bldP spid="2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Theoretical Flow Time, Capacity &amp;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Suppose you produce at capacity. Compute the pipeline inventory (the absolute minimal inventory in this system.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Theoretical Flow Time = </a:t>
            </a:r>
            <a:r>
              <a:rPr lang="en-US" sz="2400" dirty="0" err="1">
                <a:latin typeface="Book Antiqua" pitchFamily="18" charset="0"/>
              </a:rPr>
              <a:t>ThFT</a:t>
            </a:r>
            <a:r>
              <a:rPr lang="en-US" sz="2400" dirty="0">
                <a:latin typeface="Book Antiqua" pitchFamily="18" charset="0"/>
              </a:rPr>
              <a:t>= 9.4 hours or 9.4/24 = 0.392 day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Capacity = Throughout = Rp=R= 16  per hour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RT = I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 = 16(9.4/24) = 6.2667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This is the absolute minimal inventory that we can have to allow 16 output a day. They are all with the processors. We refer to this minimal inventory as the Pipeline Inventory.</a:t>
            </a:r>
          </a:p>
        </p:txBody>
      </p:sp>
    </p:spTree>
    <p:extLst>
      <p:ext uri="{BB962C8B-B14F-4D97-AF65-F5344CB8AC3E}">
        <p14:creationId xmlns:p14="http://schemas.microsoft.com/office/powerpoint/2010/main" val="465860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354"/>
            <a:ext cx="12192000" cy="838200"/>
          </a:xfrm>
        </p:spPr>
        <p:txBody>
          <a:bodyPr/>
          <a:lstStyle/>
          <a:p>
            <a:r>
              <a:rPr lang="en-US" dirty="0"/>
              <a:t>Utilization &amp; Pipeline Inventory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304926"/>
            <a:ext cx="8893175" cy="3816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833846"/>
            <a:ext cx="12172406" cy="564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Compute utilization of each station assuming throughput =capacity.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	Capacity  Throughput 	Utilization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Station-1	16		16     		16/16 = 1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Station-2	18		16		16/18 = 0.89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Station-3 	20		16		16/20 = 0.8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On average 1 job is on each machine (resource unit) in Station-1 (resource pool 1), 0.89 job on each machine in station-2, and 0.8 job on each machine in station-3.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Inventory with the processors (Ip) is 1+ 0.89+0.8 = 2.69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 pipeline inventory or Inventory in the processors (Ip) is equal to 2.69 flow units.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It seems we have already computed </a:t>
            </a:r>
            <a:r>
              <a:rPr lang="en-US" sz="2400" dirty="0" err="1">
                <a:latin typeface="Book Antiqua" pitchFamily="18" charset="0"/>
              </a:rPr>
              <a:t>Ii</a:t>
            </a:r>
            <a:r>
              <a:rPr lang="en-US" sz="2400" dirty="0">
                <a:latin typeface="Book Antiqua" pitchFamily="18" charset="0"/>
              </a:rPr>
              <a:t>=16(9.4/24) = 6.27.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Where we made a mistake? 2.67 vs 6.27?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There are more than one machine in each station. 1(2)+ 0.89(3)+0.8(2) = 2+2.67+1.6= 6.27</a:t>
            </a: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16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Theoretical Flow Time, Capacity &amp;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Suppose the flow time is 0.75 day. How many flow units are in the waiting lines?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R=16, T=0.75.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16(0.75) I= 12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</a:t>
            </a:r>
            <a:r>
              <a:rPr lang="en-US" sz="2400" dirty="0" err="1">
                <a:latin typeface="Book Antiqua" pitchFamily="18" charset="0"/>
                <a:sym typeface="Wingdings" panose="05000000000000000000" pitchFamily="2" charset="2"/>
              </a:rPr>
              <a:t>Ii+Ip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 12 = 6.27 +Ip  Ip = 5.73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Estimate the capacity for in process inventory (Max-WIP) if we are on contract-3. That is a flow time of less than 0.5 day to earn $1250 per job which goes to zero if the flow time exceeds 1 day. We refer to it as (0.5, 1250,1).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 (capacity)= 16 per day, T=0.5 day.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RT=I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16(0.5)=8, set Max-WIP to 8.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The inventory of jobs (WIP) is always &lt;= Max-WIP.  Because some days we may reject the demand since the number of jobs inside the system WIP is equal to Max-WIP, and in other days while WIP&lt;Max-WIP there may be no demand. </a:t>
            </a: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volume of variability in interarrival time and service time, after setting Max-WIP to 8, you may keep an eye on it. You may increase or decrease it by one or two units.</a:t>
            </a: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62558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Ip, Ii, Tp, and Ti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requirements of contract-3, on average how many flow-units are in the waiting lines?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R=16, T=0.5.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16(0.5) I= 8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</a:t>
            </a:r>
            <a:r>
              <a:rPr lang="en-US" sz="2400" dirty="0" err="1">
                <a:latin typeface="Book Antiqua" pitchFamily="18" charset="0"/>
                <a:sym typeface="Wingdings" panose="05000000000000000000" pitchFamily="2" charset="2"/>
              </a:rPr>
              <a:t>Ii+Ip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 8 = 6.27 +Ip  Ip = 1.73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How long a job spends in the waiting lines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Procedure-1.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T=0.5 day, </a:t>
            </a:r>
            <a:r>
              <a:rPr lang="en-US" sz="2400" dirty="0" err="1">
                <a:latin typeface="Book Antiqua" pitchFamily="18" charset="0"/>
              </a:rPr>
              <a:t>ThFT</a:t>
            </a:r>
            <a:r>
              <a:rPr lang="en-US" sz="2400" dirty="0">
                <a:latin typeface="Book Antiqua" pitchFamily="18" charset="0"/>
              </a:rPr>
              <a:t>= 0.392 Day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Tp= 0.5-0.392 =0.108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Procedure-2.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R=16, Ip=1.73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Tp= Ip/R = 1.73/16 = 0.108</a:t>
            </a:r>
          </a:p>
        </p:txBody>
      </p:sp>
    </p:spTree>
    <p:extLst>
      <p:ext uri="{BB962C8B-B14F-4D97-AF65-F5344CB8AC3E}">
        <p14:creationId xmlns:p14="http://schemas.microsoft.com/office/powerpoint/2010/main" val="3001711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/>
              <a:t>Effective Capacity 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516" y="1311276"/>
            <a:ext cx="9037004" cy="1038225"/>
          </a:xfrm>
        </p:spPr>
        <p:txBody>
          <a:bodyPr/>
          <a:lstStyle/>
          <a:p>
            <a:pPr marL="0">
              <a:spcBef>
                <a:spcPct val="0"/>
              </a:spcBef>
              <a:buNone/>
            </a:pPr>
            <a:r>
              <a:rPr lang="en-US" b="1" dirty="0">
                <a:solidFill>
                  <a:srgbClr val="1A1A70"/>
                </a:solidFill>
              </a:rPr>
              <a:t>Effective Capacity of a Resource</a:t>
            </a:r>
            <a:r>
              <a:rPr lang="en-US" b="1" dirty="0"/>
              <a:t> Unit  </a:t>
            </a:r>
            <a:r>
              <a:rPr lang="en-US" b="1" dirty="0" err="1"/>
              <a:t>Rp</a:t>
            </a:r>
            <a:r>
              <a:rPr lang="en-US" b="1" dirty="0">
                <a:solidFill>
                  <a:srgbClr val="1A1A70"/>
                </a:solidFill>
              </a:rPr>
              <a:t>=  1/unit load = </a:t>
            </a:r>
            <a:r>
              <a:rPr lang="en-US" b="1" dirty="0">
                <a:solidFill>
                  <a:srgbClr val="94020C"/>
                </a:solidFill>
              </a:rPr>
              <a:t>1/ </a:t>
            </a:r>
            <a:r>
              <a:rPr lang="en-US" b="1" dirty="0" err="1">
                <a:solidFill>
                  <a:srgbClr val="94020C"/>
                </a:solidFill>
              </a:rPr>
              <a:t>Tp</a:t>
            </a:r>
            <a:endParaRPr lang="en-US" b="1" baseline="-25000" dirty="0">
              <a:solidFill>
                <a:srgbClr val="94020C"/>
              </a:solidFill>
            </a:endParaRPr>
          </a:p>
          <a:p>
            <a:pPr marL="0">
              <a:spcBef>
                <a:spcPct val="0"/>
              </a:spcBef>
              <a:buNone/>
            </a:pPr>
            <a:endParaRPr lang="en-US" sz="800" b="1" dirty="0"/>
          </a:p>
          <a:p>
            <a:pPr marL="0">
              <a:spcBef>
                <a:spcPct val="0"/>
              </a:spcBef>
              <a:buNone/>
            </a:pPr>
            <a:r>
              <a:rPr lang="en-US" b="1" dirty="0"/>
              <a:t>Effective Capacity of a Resource Pool </a:t>
            </a:r>
            <a:r>
              <a:rPr lang="en-US" dirty="0"/>
              <a:t>= </a:t>
            </a:r>
            <a:r>
              <a:rPr lang="en-US" b="1" dirty="0" err="1">
                <a:solidFill>
                  <a:srgbClr val="94020C"/>
                </a:solidFill>
              </a:rPr>
              <a:t>Rp</a:t>
            </a:r>
            <a:r>
              <a:rPr lang="en-US" b="1" dirty="0">
                <a:solidFill>
                  <a:srgbClr val="94020C"/>
                </a:solidFill>
              </a:rPr>
              <a:t>=c/</a:t>
            </a:r>
            <a:r>
              <a:rPr lang="en-US" b="1" dirty="0" err="1">
                <a:solidFill>
                  <a:srgbClr val="94020C"/>
                </a:solidFill>
              </a:rPr>
              <a:t>Tp</a:t>
            </a:r>
            <a:endParaRPr lang="en-US" b="1" dirty="0">
              <a:solidFill>
                <a:srgbClr val="94020C"/>
              </a:solidFill>
            </a:endParaRPr>
          </a:p>
          <a:p>
            <a:pPr marL="0">
              <a:spcBef>
                <a:spcPct val="0"/>
              </a:spcBef>
              <a:buNone/>
            </a:pPr>
            <a:endParaRPr lang="en-US" dirty="0">
              <a:solidFill>
                <a:srgbClr val="94020C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811338" y="4365104"/>
            <a:ext cx="8856662" cy="212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-342900">
              <a:buClr>
                <a:srgbClr val="000000"/>
              </a:buClr>
              <a:buSzPct val="80000"/>
              <a:defRPr/>
            </a:pPr>
            <a:r>
              <a:rPr lang="en-US" b="1" kern="0" dirty="0">
                <a:latin typeface="Book Antiqua" pitchFamily="18" charset="0"/>
              </a:rPr>
              <a:t>Bottleneck</a:t>
            </a:r>
            <a:r>
              <a:rPr lang="en-US" kern="0" dirty="0">
                <a:latin typeface="Book Antiqua" pitchFamily="18" charset="0"/>
              </a:rPr>
              <a:t> – The resource pool with the minimum effective capacity. </a:t>
            </a:r>
            <a:endParaRPr lang="en-US" b="1" kern="0" dirty="0">
              <a:latin typeface="Book Antiqua" pitchFamily="18" charset="0"/>
            </a:endParaRPr>
          </a:p>
          <a:p>
            <a:pPr indent="-342900">
              <a:buClr>
                <a:srgbClr val="000000"/>
              </a:buClr>
              <a:buSzPct val="80000"/>
              <a:defRPr/>
            </a:pPr>
            <a:r>
              <a:rPr lang="en-US" b="1" kern="0" dirty="0">
                <a:latin typeface="Book Antiqua" pitchFamily="18" charset="0"/>
              </a:rPr>
              <a:t>Effective capacity of a process</a:t>
            </a:r>
            <a:r>
              <a:rPr lang="en-US" kern="0" dirty="0">
                <a:latin typeface="Book Antiqua" pitchFamily="18" charset="0"/>
              </a:rPr>
              <a:t>: </a:t>
            </a:r>
            <a:r>
              <a:rPr lang="en-US" b="1" kern="0" dirty="0">
                <a:solidFill>
                  <a:srgbClr val="94020C"/>
                </a:solidFill>
                <a:latin typeface="Book Antiqua" pitchFamily="18" charset="0"/>
              </a:rPr>
              <a:t>Effective capacity</a:t>
            </a:r>
            <a:r>
              <a:rPr lang="en-US" kern="0" dirty="0">
                <a:latin typeface="Book Antiqua" pitchFamily="18" charset="0"/>
              </a:rPr>
              <a:t> of the </a:t>
            </a:r>
            <a:r>
              <a:rPr lang="en-US" b="1" kern="0" dirty="0">
                <a:solidFill>
                  <a:srgbClr val="94020C"/>
                </a:solidFill>
                <a:latin typeface="Book Antiqua" pitchFamily="18" charset="0"/>
              </a:rPr>
              <a:t> bottleneck. </a:t>
            </a:r>
            <a:r>
              <a:rPr lang="en-US" dirty="0">
                <a:latin typeface="Book Antiqua" pitchFamily="18" charset="0"/>
              </a:rPr>
              <a:t>Cross train Claims Supervisor to help Mailroom clerk </a:t>
            </a:r>
            <a:r>
              <a:rPr lang="en-US" dirty="0">
                <a:latin typeface="Book Antiqua" pitchFamily="18" charset="0"/>
                <a:sym typeface="Wingdings" pitchFamily="2" charset="2"/>
              </a:rPr>
              <a:t> Increase </a:t>
            </a:r>
            <a:r>
              <a:rPr lang="en-US" dirty="0">
                <a:latin typeface="Book Antiqua" pitchFamily="18" charset="0"/>
              </a:rPr>
              <a:t>Capacity. </a:t>
            </a:r>
            <a:endParaRPr lang="en-US" b="1" i="1" dirty="0">
              <a:latin typeface="Book Antiqua" pitchFamily="18" charset="0"/>
            </a:endParaRPr>
          </a:p>
          <a:p>
            <a:pPr indent="-342900">
              <a:buClr>
                <a:srgbClr val="000000"/>
              </a:buClr>
              <a:buSzPct val="80000"/>
              <a:defRPr/>
            </a:pPr>
            <a:endParaRPr lang="en-US" b="1" kern="0" dirty="0">
              <a:solidFill>
                <a:srgbClr val="94020C"/>
              </a:solidFill>
              <a:latin typeface="+mn-lt"/>
            </a:endParaRPr>
          </a:p>
          <a:p>
            <a:pPr indent="-342900">
              <a:buClr>
                <a:srgbClr val="000000"/>
              </a:buClr>
              <a:buSzPct val="80000"/>
              <a:defRPr/>
            </a:pPr>
            <a:endParaRPr lang="en-US" kern="0" dirty="0">
              <a:solidFill>
                <a:srgbClr val="94020C"/>
              </a:solidFill>
              <a:latin typeface="+mn-lt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824764" y="2264621"/>
          <a:ext cx="168592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0" name="Worksheet" r:id="rId4" imgW="1686051" imgH="2104942" progId="Excel.Sheet.12">
                  <p:embed/>
                </p:oleObj>
              </mc:Choice>
              <mc:Fallback>
                <p:oleObj name="Worksheet" r:id="rId4" imgW="1686051" imgH="2104942" progId="Excel.Sheet.12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4764" y="2264621"/>
                        <a:ext cx="168592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525796" y="2260080"/>
          <a:ext cx="105727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1" name="Worksheet" r:id="rId6" imgW="1057358" imgH="2104942" progId="Excel.Sheet.12">
                  <p:embed/>
                </p:oleObj>
              </mc:Choice>
              <mc:Fallback>
                <p:oleObj name="Worksheet" r:id="rId6" imgW="1057358" imgH="2104942" progId="Excel.Shee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25796" y="2260080"/>
                        <a:ext cx="105727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605915" y="2260080"/>
          <a:ext cx="180975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2" name="Worksheet" r:id="rId8" imgW="1809684" imgH="2104942" progId="Excel.Sheet.12">
                  <p:embed/>
                </p:oleObj>
              </mc:Choice>
              <mc:Fallback>
                <p:oleObj name="Worksheet" r:id="rId8" imgW="1809684" imgH="2104942" progId="Excel.Sheet.12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605915" y="2260080"/>
                        <a:ext cx="1809750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442119" y="2260080"/>
          <a:ext cx="20955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Worksheet" r:id="rId10" imgW="2095551" imgH="2104942" progId="Excel.Sheet.12">
                  <p:embed/>
                </p:oleObj>
              </mc:Choice>
              <mc:Fallback>
                <p:oleObj name="Worksheet" r:id="rId10" imgW="2095551" imgH="2104942" progId="Excel.Sheet.12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42119" y="2260080"/>
                        <a:ext cx="2095500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8566356" y="2260080"/>
          <a:ext cx="202882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Worksheet" r:id="rId12" imgW="2028876" imgH="2104942" progId="Excel.Sheet.12">
                  <p:embed/>
                </p:oleObj>
              </mc:Choice>
              <mc:Fallback>
                <p:oleObj name="Worksheet" r:id="rId12" imgW="2028876" imgH="2104942" progId="Excel.Sheet.12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566356" y="2260080"/>
                        <a:ext cx="202882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798552" y="2235289"/>
          <a:ext cx="8833953" cy="2152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Worksheet" r:id="rId14" imgW="8639188" imgH="2104942" progId="Excel.Sheet.12">
                  <p:embed/>
                </p:oleObj>
              </mc:Choice>
              <mc:Fallback>
                <p:oleObj name="Worksheet" r:id="rId14" imgW="8639188" imgH="2104942" progId="Excel.Sheet.1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552" y="2235289"/>
                        <a:ext cx="8833953" cy="2152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9</a:t>
            </a:fld>
            <a:endParaRPr lang="en-US" dirty="0">
              <a:ea typeface="+mn-ea"/>
            </a:endParaRPr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1667508" y="6492876"/>
            <a:ext cx="5076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>
                <a:ea typeface="+mn-ea"/>
              </a:rPr>
              <a:t>Process Flow Analytics, Throughput Analysis, A. Asef-Vaziri </a:t>
            </a:r>
          </a:p>
        </p:txBody>
      </p:sp>
    </p:spTree>
    <p:extLst>
      <p:ext uri="{BB962C8B-B14F-4D97-AF65-F5344CB8AC3E}">
        <p14:creationId xmlns:p14="http://schemas.microsoft.com/office/powerpoint/2010/main" val="1248622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  <p:bldP spid="7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50532</TotalTime>
  <Words>1311</Words>
  <Application>Microsoft Office PowerPoint</Application>
  <PresentationFormat>Widescreen</PresentationFormat>
  <Paragraphs>134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Lucida Calligraphy</vt:lpstr>
      <vt:lpstr>MS Reference Sans Serif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Throughput Analysis        Ardavan Asef-Vaziri </vt:lpstr>
      <vt:lpstr>The Situation</vt:lpstr>
      <vt:lpstr>Throughput-Problem-1</vt:lpstr>
      <vt:lpstr>Capacity &amp; Cycle Time</vt:lpstr>
      <vt:lpstr>Theoretical Flow Time, Capacity &amp; Pipeline Inventory</vt:lpstr>
      <vt:lpstr>Utilization &amp; Pipeline Inventory </vt:lpstr>
      <vt:lpstr>Theoretical Flow Time, Capacity &amp; Pipeline Inventory</vt:lpstr>
      <vt:lpstr>Ip, Ii, Tp, and Ti</vt:lpstr>
      <vt:lpstr>Effective Capacity </vt:lpstr>
      <vt:lpstr>100% Utilization is a High Risk</vt:lpstr>
      <vt:lpstr>Capacity Utilization</vt:lpstr>
      <vt:lpstr>Cycle Time, Takt Time, Flow Time</vt:lpstr>
      <vt:lpstr> Unit Load for a Product Mix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638</cp:revision>
  <cp:lastPrinted>2019-05-09T17:43:43Z</cp:lastPrinted>
  <dcterms:created xsi:type="dcterms:W3CDTF">2008-11-22T01:06:20Z</dcterms:created>
  <dcterms:modified xsi:type="dcterms:W3CDTF">2020-11-30T17:32:03Z</dcterms:modified>
</cp:coreProperties>
</file>