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7"/>
  </p:notesMasterIdLst>
  <p:handoutMasterIdLst>
    <p:handoutMasterId r:id="rId18"/>
  </p:handoutMasterIdLst>
  <p:sldIdLst>
    <p:sldId id="603" r:id="rId7"/>
    <p:sldId id="660" r:id="rId8"/>
    <p:sldId id="390" r:id="rId9"/>
    <p:sldId id="392" r:id="rId10"/>
    <p:sldId id="393" r:id="rId11"/>
    <p:sldId id="666" r:id="rId12"/>
    <p:sldId id="606" r:id="rId13"/>
    <p:sldId id="669" r:id="rId14"/>
    <p:sldId id="473" r:id="rId15"/>
    <p:sldId id="483" r:id="rId16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00"/>
    <a:srgbClr val="AA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35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58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12/3/2020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46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3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9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31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88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874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4856E-63A1-431F-80E5-37696E15153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6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Analysis-Basics.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Systems &amp; Operations Management.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9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8212B47F-A593-45C3-9259-CA051F68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17"/>
            <a:ext cx="12192000" cy="6840583"/>
          </a:xfrm>
        </p:spPr>
        <p:txBody>
          <a:bodyPr anchor="t"/>
          <a:lstStyle/>
          <a:p>
            <a:r>
              <a:rPr lang="en-US" sz="7200" dirty="0"/>
              <a:t>Throughput Analysis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10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600" dirty="0">
                <a:latin typeface="Brush Script MT" panose="03060802040406070304" pitchFamily="66" charset="0"/>
                <a:cs typeface="Hadassah Friedlaender" panose="020B0604020202020204" pitchFamily="18" charset="-79"/>
              </a:rPr>
              <a:t>Ardavan Asef-Vaziri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640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79"/>
            <a:ext cx="12192000" cy="753621"/>
          </a:xfrm>
        </p:spPr>
        <p:txBody>
          <a:bodyPr/>
          <a:lstStyle/>
          <a:p>
            <a:pPr eaLnBrk="1" hangingPunct="1"/>
            <a:r>
              <a:rPr lang="en-US" dirty="0"/>
              <a:t> Unit Load for a Product Mix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71979"/>
            <a:ext cx="12039600" cy="38417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latin typeface="Book Antiqua" panose="02040602050305030304" pitchFamily="18" charset="0"/>
              </a:rPr>
              <a:t>Billing: Contract Type A, 70%, Contract Type B, 40%. 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10</a:t>
            </a:fld>
            <a:endParaRPr lang="en-US" dirty="0">
              <a:ea typeface="+mn-ea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0BE9082-DA84-4FA5-8289-3D61A8CDFD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631129"/>
              </p:ext>
            </p:extLst>
          </p:nvPr>
        </p:nvGraphicFramePr>
        <p:xfrm>
          <a:off x="141453" y="1811338"/>
          <a:ext cx="11917197" cy="192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6" name="Worksheet" r:id="rId4" imgW="10982369" imgH="1771591" progId="Excel.Sheet.12">
                  <p:embed/>
                </p:oleObj>
              </mc:Choice>
              <mc:Fallback>
                <p:oleObj name="Worksheet" r:id="rId4" imgW="10982369" imgH="17715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453" y="1811338"/>
                        <a:ext cx="11917197" cy="192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949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7E54-F9D1-467F-B56C-6DBF3C53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Situation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DD294-5855-43C5-82CC-66D15FEDE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90600"/>
            <a:ext cx="9135759" cy="44196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31C7B1-931B-4F1E-AD60-8D5BA51E6CE0}"/>
              </a:ext>
            </a:extLst>
          </p:cNvPr>
          <p:cNvSpPr txBox="1"/>
          <p:nvPr/>
        </p:nvSpPr>
        <p:spPr>
          <a:xfrm>
            <a:off x="4724400" y="1828800"/>
            <a:ext cx="215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Rp1=8/day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8409D-35D5-44BF-B1BE-8706AFE29DC7}"/>
              </a:ext>
            </a:extLst>
          </p:cNvPr>
          <p:cNvSpPr txBox="1"/>
          <p:nvPr/>
        </p:nvSpPr>
        <p:spPr>
          <a:xfrm>
            <a:off x="7158446" y="182225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50023"/>
                </a:solidFill>
              </a:rPr>
              <a:t>Rp1=6/day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E70437-C3E6-49AB-81DC-2B9F47D917BF}"/>
              </a:ext>
            </a:extLst>
          </p:cNvPr>
          <p:cNvSpPr txBox="1"/>
          <p:nvPr/>
        </p:nvSpPr>
        <p:spPr>
          <a:xfrm>
            <a:off x="7162800" y="5191036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Rp1=10/day</a:t>
            </a:r>
          </a:p>
        </p:txBody>
      </p:sp>
    </p:spTree>
    <p:extLst>
      <p:ext uri="{BB962C8B-B14F-4D97-AF65-F5344CB8AC3E}">
        <p14:creationId xmlns:p14="http://schemas.microsoft.com/office/powerpoint/2010/main" val="29377633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9144000" cy="838200"/>
          </a:xfrm>
        </p:spPr>
        <p:txBody>
          <a:bodyPr/>
          <a:lstStyle/>
          <a:p>
            <a:r>
              <a:rPr lang="en-US" dirty="0"/>
              <a:t>Throughput-Problem-1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13836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In Game 2, there are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2  machines </a:t>
            </a:r>
            <a:r>
              <a:rPr lang="en-US" sz="2400" dirty="0">
                <a:latin typeface="Book Antiqua" pitchFamily="18" charset="0"/>
              </a:rPr>
              <a:t>in Station-1,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3 machines </a:t>
            </a:r>
            <a:r>
              <a:rPr lang="en-US" sz="2400" dirty="0">
                <a:latin typeface="Book Antiqua" pitchFamily="18" charset="0"/>
              </a:rPr>
              <a:t>in Station-2, and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2  machines </a:t>
            </a:r>
            <a:r>
              <a:rPr lang="en-US" sz="2400" dirty="0">
                <a:latin typeface="Book Antiqua" pitchFamily="18" charset="0"/>
              </a:rPr>
              <a:t>in Station-3. Capacity of a single machine at each station is 8, 6, 10 jobs per day. A day is 24 hours, and a month is 30 days. Compute the Theoretical Flow Time. </a:t>
            </a:r>
          </a:p>
          <a:p>
            <a:pPr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The theoretical flow time is a time a flow unit spends on a resource or with a resource. </a:t>
            </a:r>
          </a:p>
          <a:p>
            <a:pPr>
              <a:spcAft>
                <a:spcPts val="900"/>
              </a:spcAft>
            </a:pP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Flow Time = Theoretical Flow Time + Waiting times.</a:t>
            </a:r>
          </a:p>
          <a:p>
            <a:pPr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Since the average capacities are 8, 6, 10 jobs per  day. </a:t>
            </a:r>
          </a:p>
          <a:p>
            <a:pPr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Each job takes 1/8 days at Station-1, 1/6 day at Station-2, and 1/10 days at Station-3. </a:t>
            </a:r>
          </a:p>
          <a:p>
            <a:pPr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Since a day is 24 hours, therefore the average time for each job on each machine is </a:t>
            </a:r>
          </a:p>
          <a:p>
            <a:pPr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Station		Capacity/Day 		Time in Day		Time in hours</a:t>
            </a:r>
          </a:p>
          <a:p>
            <a:pPr>
              <a:spcAft>
                <a:spcPts val="0"/>
              </a:spcAft>
            </a:pPr>
            <a:r>
              <a:rPr lang="en-US" sz="2400" dirty="0">
                <a:latin typeface="Book Antiqua" pitchFamily="18" charset="0"/>
              </a:rPr>
              <a:t>Station-1		8				1/8			24(1/8)= 3</a:t>
            </a:r>
          </a:p>
          <a:p>
            <a:pPr>
              <a:spcAft>
                <a:spcPts val="0"/>
              </a:spcAft>
            </a:pPr>
            <a:r>
              <a:rPr lang="en-US" sz="2400" dirty="0">
                <a:latin typeface="Book Antiqua" pitchFamily="18" charset="0"/>
              </a:rPr>
              <a:t>Station-2		6				1/6			24(1/6)= 4</a:t>
            </a:r>
          </a:p>
          <a:p>
            <a:pPr>
              <a:spcAft>
                <a:spcPts val="0"/>
              </a:spcAft>
            </a:pPr>
            <a:r>
              <a:rPr lang="en-US" sz="2400" dirty="0">
                <a:latin typeface="Book Antiqua" pitchFamily="18" charset="0"/>
              </a:rPr>
              <a:t>Station-3		10				1/10			24(1/10) =2.4</a:t>
            </a:r>
            <a:endParaRPr lang="en-US" sz="2400" b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spcAft>
                <a:spcPts val="900"/>
              </a:spcAft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Theoretical</a:t>
            </a:r>
            <a:r>
              <a:rPr lang="en-US" sz="2400" dirty="0">
                <a:latin typeface="Book Antiqua" pitchFamily="18" charset="0"/>
              </a:rPr>
              <a:t> Flow Time = 3+4+2.4= 9.4 hours.</a:t>
            </a:r>
          </a:p>
          <a:p>
            <a:pPr>
              <a:spcAft>
                <a:spcPts val="900"/>
              </a:spcAft>
            </a:pPr>
            <a:endParaRPr lang="en-US" sz="2400" dirty="0">
              <a:latin typeface="Book Antiqua" pitchFamily="18" charset="0"/>
            </a:endParaRPr>
          </a:p>
          <a:p>
            <a:pPr>
              <a:spcAft>
                <a:spcPts val="9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418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/>
              <a:t>Capacity, Theoretical Flow Time, and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8DFB6F9-C632-4966-A244-BAACC2CD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86" y="838200"/>
            <a:ext cx="1227908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Suppose you produce at capacity. Compute the pipeline inventory (the absolute minimal inventory in this system).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034CC17-FF37-4D0E-90B4-AB8161D585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02078"/>
              </p:ext>
            </p:extLst>
          </p:nvPr>
        </p:nvGraphicFramePr>
        <p:xfrm>
          <a:off x="76199" y="1676400"/>
          <a:ext cx="576551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4" name="Worksheet" r:id="rId4" imgW="4581569" imgH="847882" progId="Excel.Sheet.12">
                  <p:embed/>
                </p:oleObj>
              </mc:Choice>
              <mc:Fallback>
                <p:oleObj name="Worksheet" r:id="rId4" imgW="4581569" imgH="847882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59B28AD-605D-499D-9675-3E4FC434A2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199" y="1676400"/>
                        <a:ext cx="5765517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B53EDB1-3235-4C2A-B234-83E00BDD98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967077"/>
              </p:ext>
            </p:extLst>
          </p:nvPr>
        </p:nvGraphicFramePr>
        <p:xfrm>
          <a:off x="6026650" y="1676400"/>
          <a:ext cx="608915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5" name="Worksheet" r:id="rId6" imgW="4838877" imgH="847882" progId="Excel.Sheet.12">
                  <p:embed/>
                </p:oleObj>
              </mc:Choice>
              <mc:Fallback>
                <p:oleObj name="Worksheet" r:id="rId6" imgW="4838877" imgH="847882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7FA1D99-4CF4-440E-8E90-DB5D042E5D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26650" y="1676400"/>
                        <a:ext cx="6089151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AAE131D1-3030-45DC-89E2-1F5E04EF1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0"/>
            <a:ext cx="1227908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Theoretical Flow Time = </a:t>
            </a:r>
            <a:r>
              <a:rPr lang="en-US" sz="2400" dirty="0" err="1">
                <a:latin typeface="Book Antiqua" pitchFamily="18" charset="0"/>
              </a:rPr>
              <a:t>ThFT</a:t>
            </a:r>
            <a:r>
              <a:rPr lang="en-US" sz="2400" dirty="0">
                <a:latin typeface="Book Antiqua" pitchFamily="18" charset="0"/>
              </a:rPr>
              <a:t>= 9.4 hours or 9.4/24 = 0.392 day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Capacity = Throughout = Rp=R= 18  per day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RT = I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I = 18(9.4/24) = 7.05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This is 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the absolute minimal inventory </a:t>
            </a:r>
            <a:r>
              <a:rPr lang="en-US" sz="2400" dirty="0">
                <a:latin typeface="Book Antiqua" pitchFamily="18" charset="0"/>
              </a:rPr>
              <a:t>that we can have to allow 16 output a day. They are all with the processors. We refer to this minimal inventory as the 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Pipeline Inventory</a:t>
            </a:r>
            <a:r>
              <a:rPr lang="en-US" sz="2400" dirty="0"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5860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  <p:bldP spid="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354"/>
            <a:ext cx="12192000" cy="838200"/>
          </a:xfrm>
        </p:spPr>
        <p:txBody>
          <a:bodyPr/>
          <a:lstStyle/>
          <a:p>
            <a:r>
              <a:rPr lang="en-US" dirty="0"/>
              <a:t>Utilization, Pipeline Inventory, </a:t>
            </a:r>
            <a:r>
              <a:rPr lang="en-US"/>
              <a:t>and Little’s Law 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304926"/>
            <a:ext cx="8893175" cy="38162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833846"/>
            <a:ext cx="12172406" cy="564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Compute utilization of each station assuming throughput = capacity.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	Capacity  Throughput 	Utilization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Station-1	24		18     		18/24 = 0.75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Station-2	18		18		18/18 = 1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Station-3 	20		18		18/20 = 0.9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On average 0.75 job is on each machine (resource unit) in Station-1 (resource pool 1), 1 job on each machine in station-2, and 0.9 job on each machine in station-3.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Inventory with the processors (Ip) is 0.75+1+0.9 = 2.65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The pipeline inventory or Inventory in the processors (Ip) is equal to 2.65 flow units.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It seems we have already computed Ii=(18/24)(9.4) = 7.05.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Where we made a mistake? 2.65 vs 7.05?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There are more than one machine in each station. 0.75(3)+ 1(3)+0.9(2) = 2.25+3+1.8= 7.05</a:t>
            </a: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16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/>
              <a:t>Theoretical Flow Time, Capacity &amp;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8DFB6F9-C632-4966-A244-BAACC2CD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86" y="838200"/>
            <a:ext cx="1227908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Given the requirements of contract-3, on average how many flow-units can be allowed in the system? On average, how many are in the waiting lines?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R=18, T=0.5.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  18(0.5) I= 9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The inventory of jobs (WIP) is always &lt;= Max-WIP.  Because some days we may reject the demand since the number of jobs inside the system WIP is equal to Max-WIP, and in other days while WIP&lt;Max-WIP there may be no demand. </a:t>
            </a: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Given the volume of variability in interarrival time and service time, after setting Max-WIP to 9, you may keep an eye on it. You may increase or decrease it by one or two units.</a:t>
            </a: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67778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/>
              <a:t>Ip, Ii, Tp, and Ti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8DFB6F9-C632-4966-A244-BAACC2CD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86" y="838200"/>
            <a:ext cx="1227908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Given the requirements of contract-3, on average how many flow-units are in the waiting lines?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 = 9 = </a:t>
            </a:r>
            <a:r>
              <a:rPr lang="en-US" sz="2400" dirty="0" err="1">
                <a:latin typeface="Book Antiqua" pitchFamily="18" charset="0"/>
                <a:sym typeface="Wingdings" panose="05000000000000000000" pitchFamily="2" charset="2"/>
              </a:rPr>
              <a:t>Ii+Ip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9 = Ii +7.05  Ii = 1.95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How long a job spends in the waiting lines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Procedure-1.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T=0.5 day, </a:t>
            </a:r>
            <a:r>
              <a:rPr lang="en-US" sz="2400" dirty="0" err="1">
                <a:latin typeface="Book Antiqua" pitchFamily="18" charset="0"/>
              </a:rPr>
              <a:t>ThFT</a:t>
            </a:r>
            <a:r>
              <a:rPr lang="en-US" sz="2400" dirty="0">
                <a:latin typeface="Book Antiqua" pitchFamily="18" charset="0"/>
              </a:rPr>
              <a:t>= 9.4/24=0.39167 Day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Tp= 0.5-0.39167 =0.108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Procedure-2.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R=18, Ip=1.95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Tp= Ip/R = 1.95/18 = 0.108</a:t>
            </a:r>
          </a:p>
        </p:txBody>
      </p:sp>
    </p:spTree>
    <p:extLst>
      <p:ext uri="{BB962C8B-B14F-4D97-AF65-F5344CB8AC3E}">
        <p14:creationId xmlns:p14="http://schemas.microsoft.com/office/powerpoint/2010/main" val="30017117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/>
              <a:t>Ip, Ii, Tp, and Ti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8DFB6F9-C632-4966-A244-BAACC2CD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86" y="838200"/>
            <a:ext cx="1227908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Given the requirements of contract-2, on average how many flow-units can be inside the system? On average how many are in the waiting lines?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R=18, T=1,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  18(1) I= 18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 =</a:t>
            </a:r>
            <a:r>
              <a:rPr lang="en-US" sz="2400" dirty="0" err="1">
                <a:latin typeface="Book Antiqua" pitchFamily="18" charset="0"/>
                <a:sym typeface="Wingdings" panose="05000000000000000000" pitchFamily="2" charset="2"/>
              </a:rPr>
              <a:t>Ii+Ip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 18 = Ii +7.05  Ip = 10.95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How long a job spends in the waiting lines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Procedure-1.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T=1 day, </a:t>
            </a:r>
            <a:r>
              <a:rPr lang="en-US" sz="2400" dirty="0" err="1">
                <a:latin typeface="Book Antiqua" pitchFamily="18" charset="0"/>
              </a:rPr>
              <a:t>ThFT</a:t>
            </a:r>
            <a:r>
              <a:rPr lang="en-US" sz="2400" dirty="0">
                <a:latin typeface="Book Antiqua" pitchFamily="18" charset="0"/>
              </a:rPr>
              <a:t>= 9.4/24=0.39167 Day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Tp= 1-0.39167 =0.60833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Procedure-2.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R=18, Ip=10.95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Tp= Ip/R = 10.95/18 = 0.60833</a:t>
            </a:r>
          </a:p>
          <a:p>
            <a:pPr marL="0" lvl="1">
              <a:spcAft>
                <a:spcPts val="12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01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164" y="-13855"/>
            <a:ext cx="12208164" cy="838200"/>
          </a:xfrm>
        </p:spPr>
        <p:txBody>
          <a:bodyPr/>
          <a:lstStyle/>
          <a:p>
            <a:r>
              <a:rPr lang="en-US" dirty="0"/>
              <a:t>100% Utilization is a High Risk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-34552" y="762000"/>
            <a:ext cx="12226552" cy="655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Currently, under any contract with R=18, utilizations are 0.95, 1. 0.9.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Too high.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Imagine a freeway where all cars driving exactly 65 and the distance between pairs of cars in 1”. As long as everyone has a speed of exactly 65 – no variability- that is fine. 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What happens if one hits the break?  How long does it take to clean the freeway. Do cars pass freeway easier when utilization is 1 and they are moving bumper to bumper, or when 50% of the freeway is empty, U = 0.5, or when U = 0.25. How long it takes to clean up accidents in these situations?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Never make U of all the sub-processes or activities, and not even a single sub-process = 1. If possible, consider cross taring and pooling.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b="1" dirty="0">
                <a:solidFill>
                  <a:srgbClr val="94020C"/>
                </a:solidFill>
                <a:latin typeface="Book Antiqua" pitchFamily="18" charset="0"/>
                <a:cs typeface="Times New Roman" pitchFamily="18" charset="0"/>
              </a:rPr>
              <a:t>Utilization of the Resource Pool= </a:t>
            </a:r>
            <a:r>
              <a:rPr lang="en-US" sz="2400" dirty="0">
                <a:solidFill>
                  <a:srgbClr val="94020C"/>
                </a:solidFill>
                <a:latin typeface="Book Antiqua" pitchFamily="18" charset="0"/>
              </a:rPr>
              <a:t>Throughput/Effective capacity of a resource pool = </a:t>
            </a:r>
            <a:r>
              <a:rPr lang="en-US" sz="2400" b="1" dirty="0">
                <a:solidFill>
                  <a:srgbClr val="94020C"/>
                </a:solidFill>
                <a:latin typeface="Book Antiqua" pitchFamily="18" charset="0"/>
              </a:rPr>
              <a:t>R/Rp. Utilization of the Process = </a:t>
            </a:r>
            <a:r>
              <a:rPr lang="en-US" sz="2400" b="1" dirty="0">
                <a:solidFill>
                  <a:srgbClr val="94020C"/>
                </a:solidFill>
                <a:latin typeface="Book Antiqua" pitchFamily="18" charset="0"/>
                <a:cs typeface="Times New Roman" pitchFamily="18" charset="0"/>
              </a:rPr>
              <a:t>U</a:t>
            </a:r>
            <a:r>
              <a:rPr lang="en-US" sz="2400" b="1" baseline="-25000" dirty="0">
                <a:solidFill>
                  <a:srgbClr val="94020C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94020C"/>
                </a:solidFill>
                <a:latin typeface="Book Antiqua" pitchFamily="18" charset="0"/>
              </a:rPr>
              <a:t>= Throughput/Effective capacity of  the bottleneck resource pool.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Compute Cycle time and Takt Time: CT=1/18 days = 24(1/18) = 1.333 hours. TT= 1/16 days = 24(1/16)= 1.5 hours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534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eaLnBrk="1" hangingPunct="1">
              <a:defRPr/>
            </a:pPr>
            <a:fld id="{1D331E90-ED23-40F1-83B5-F035C5BC55BC}" type="slidenum">
              <a:rPr lang="en-US">
                <a:ea typeface="+mn-ea"/>
              </a:rPr>
              <a:pPr eaLnBrk="1" hangingPunct="1">
                <a:defRPr/>
              </a:pPr>
              <a:t>9</a:t>
            </a:fld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379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51075</TotalTime>
  <Words>1092</Words>
  <Application>Microsoft Office PowerPoint</Application>
  <PresentationFormat>Widescreen</PresentationFormat>
  <Paragraphs>92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9" baseType="lpstr">
      <vt:lpstr>Arial</vt:lpstr>
      <vt:lpstr>Book Antiqua</vt:lpstr>
      <vt:lpstr>Brush Script MT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Microsoft Excel Worksheet</vt:lpstr>
      <vt:lpstr>Throughput Analysis        Ardavan Asef-Vaziri </vt:lpstr>
      <vt:lpstr>The Situation</vt:lpstr>
      <vt:lpstr>Throughput-Problem-1</vt:lpstr>
      <vt:lpstr>Capacity, Theoretical Flow Time, and Pipeline Inventory</vt:lpstr>
      <vt:lpstr>Utilization, Pipeline Inventory, and Little’s Law </vt:lpstr>
      <vt:lpstr>Theoretical Flow Time, Capacity &amp; Pipeline Inventory</vt:lpstr>
      <vt:lpstr>Ip, Ii, Tp, and Ti</vt:lpstr>
      <vt:lpstr>Ip, Ii, Tp, and Ti</vt:lpstr>
      <vt:lpstr>100% Utilization is a High Risk</vt:lpstr>
      <vt:lpstr> Unit Load for a Product Mix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660</cp:revision>
  <cp:lastPrinted>2019-05-09T17:43:43Z</cp:lastPrinted>
  <dcterms:created xsi:type="dcterms:W3CDTF">2008-11-22T01:06:20Z</dcterms:created>
  <dcterms:modified xsi:type="dcterms:W3CDTF">2020-12-04T04:28:15Z</dcterms:modified>
</cp:coreProperties>
</file>