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5"/>
  </p:notesMasterIdLst>
  <p:handoutMasterIdLst>
    <p:handoutMasterId r:id="rId16"/>
  </p:handoutMasterIdLst>
  <p:sldIdLst>
    <p:sldId id="611" r:id="rId7"/>
    <p:sldId id="660" r:id="rId8"/>
    <p:sldId id="608" r:id="rId9"/>
    <p:sldId id="390" r:id="rId10"/>
    <p:sldId id="609" r:id="rId11"/>
    <p:sldId id="610" r:id="rId12"/>
    <p:sldId id="661" r:id="rId13"/>
    <p:sldId id="662" r:id="rId14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A80000"/>
    <a:srgbClr val="000000"/>
    <a:srgbClr val="AA0000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5" autoAdjust="0"/>
    <p:restoredTop sz="91618" autoAdjust="0"/>
  </p:normalViewPr>
  <p:slideViewPr>
    <p:cSldViewPr>
      <p:cViewPr varScale="1">
        <p:scale>
          <a:sx n="110" d="100"/>
          <a:sy n="110" d="100"/>
        </p:scale>
        <p:origin x="582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12/1/2020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56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985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46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63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834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322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6138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Throughput Analysis-Basics.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 Systems &amp; Operations Management.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9" r:id="rId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Excel_Worksheet4.xlsx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3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Microsoft_Excel_Worksheet6.xlsx"/><Relationship Id="rId5" Type="http://schemas.openxmlformats.org/officeDocument/2006/relationships/image" Target="../media/image8.emf"/><Relationship Id="rId4" Type="http://schemas.openxmlformats.org/officeDocument/2006/relationships/package" Target="../embeddings/Microsoft_Excel_Worksheet5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EC7937-D187-4864-82AA-120E410D84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417"/>
            <a:ext cx="12192000" cy="6840583"/>
          </a:xfrm>
        </p:spPr>
        <p:txBody>
          <a:bodyPr anchor="t"/>
          <a:lstStyle/>
          <a:p>
            <a:r>
              <a:rPr lang="en-US" sz="7200" dirty="0"/>
              <a:t>Throughput Analysis-Game 2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800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3600" dirty="0">
                <a:latin typeface="Brush Script MT" panose="03060802040406070304" pitchFamily="66" charset="0"/>
                <a:cs typeface="Hadassah Friedlaender" panose="020B0604020202020204" pitchFamily="18" charset="-79"/>
              </a:rPr>
              <a:t>Ardavan Asef-Vaziri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2728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847E54-F9D1-467F-B56C-6DBF3C534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Situation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DDD294-5855-43C5-82CC-66D15FEDE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600200"/>
            <a:ext cx="9135759" cy="44196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31C7B1-931B-4F1E-AD60-8D5BA51E6CE0}"/>
              </a:ext>
            </a:extLst>
          </p:cNvPr>
          <p:cNvSpPr txBox="1"/>
          <p:nvPr/>
        </p:nvSpPr>
        <p:spPr>
          <a:xfrm>
            <a:off x="4953000" y="2225013"/>
            <a:ext cx="2157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U= 0.6875 </a:t>
            </a:r>
          </a:p>
          <a:p>
            <a:r>
              <a:rPr lang="en-US" b="1" dirty="0">
                <a:solidFill>
                  <a:srgbClr val="0070C0"/>
                </a:solidFill>
              </a:rPr>
              <a:t>c=1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18409D-35D5-44BF-B1BE-8706AFE29DC7}"/>
              </a:ext>
            </a:extLst>
          </p:cNvPr>
          <p:cNvSpPr txBox="1"/>
          <p:nvPr/>
        </p:nvSpPr>
        <p:spPr>
          <a:xfrm>
            <a:off x="7467600" y="2225012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50023"/>
                </a:solidFill>
              </a:rPr>
              <a:t>U= 0.916667  c=1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E70437-C3E6-49AB-81DC-2B9F47D917BF}"/>
              </a:ext>
            </a:extLst>
          </p:cNvPr>
          <p:cNvSpPr txBox="1"/>
          <p:nvPr/>
        </p:nvSpPr>
        <p:spPr>
          <a:xfrm>
            <a:off x="7315200" y="5800636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U= 0.55 </a:t>
            </a:r>
          </a:p>
          <a:p>
            <a:r>
              <a:rPr lang="en-US" b="1" dirty="0">
                <a:solidFill>
                  <a:srgbClr val="00B050"/>
                </a:solidFill>
              </a:rPr>
              <a:t>c=1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D8BD61-58A5-4842-ADDE-E7793C79394B}"/>
              </a:ext>
            </a:extLst>
          </p:cNvPr>
          <p:cNvSpPr/>
          <p:nvPr/>
        </p:nvSpPr>
        <p:spPr>
          <a:xfrm>
            <a:off x="9220200" y="1533066"/>
            <a:ext cx="1055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R=5.5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622705-73A9-4324-9854-57B9DE32ED16}"/>
              </a:ext>
            </a:extLst>
          </p:cNvPr>
          <p:cNvSpPr/>
          <p:nvPr/>
        </p:nvSpPr>
        <p:spPr>
          <a:xfrm>
            <a:off x="129587" y="3474016"/>
            <a:ext cx="25005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Max-WIP= 25</a:t>
            </a:r>
          </a:p>
          <a:p>
            <a:r>
              <a:rPr lang="en-US" b="1" dirty="0"/>
              <a:t>Contract 1: $750</a:t>
            </a:r>
          </a:p>
          <a:p>
            <a:r>
              <a:rPr lang="en-US" b="1" dirty="0"/>
              <a:t>Contract 2: $1000</a:t>
            </a:r>
          </a:p>
          <a:p>
            <a:r>
              <a:rPr lang="en-US" b="1" dirty="0"/>
              <a:t>Contract 3: $1250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17B57E-52B6-4C04-B3F4-46EA84D04A4F}"/>
              </a:ext>
            </a:extLst>
          </p:cNvPr>
          <p:cNvSpPr/>
          <p:nvPr/>
        </p:nvSpPr>
        <p:spPr>
          <a:xfrm>
            <a:off x="2352824" y="1159582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60 Kits per Contract</a:t>
            </a:r>
          </a:p>
          <a:p>
            <a:r>
              <a:rPr lang="en-US" b="1" dirty="0"/>
              <a:t>60(10)=$600</a:t>
            </a:r>
          </a:p>
        </p:txBody>
      </p:sp>
    </p:spTree>
    <p:extLst>
      <p:ext uri="{BB962C8B-B14F-4D97-AF65-F5344CB8AC3E}">
        <p14:creationId xmlns:p14="http://schemas.microsoft.com/office/powerpoint/2010/main" val="293776331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12192000" cy="838200"/>
          </a:xfrm>
        </p:spPr>
        <p:txBody>
          <a:bodyPr/>
          <a:lstStyle/>
          <a:p>
            <a:r>
              <a:rPr lang="en-US" dirty="0"/>
              <a:t>Capacity, Demand, and Binding Constraint (Bottleneck)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44062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>
                <a:latin typeface="Book Antiqua" pitchFamily="18" charset="0"/>
              </a:rPr>
              <a:t>The average utilization of the three stations in the past 50 days were 0.6875, 0.916667, and 0.55, respectively. 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Given, R=5.5 per day, and U=R/Rp, we estimate the capacity of the machines as  </a:t>
            </a:r>
          </a:p>
          <a:p>
            <a:r>
              <a:rPr lang="en-US" sz="2400" dirty="0">
                <a:latin typeface="Book Antiqua" pitchFamily="18" charset="0"/>
              </a:rPr>
              <a:t>A machine in Station-1: Rp = 5.5/ 0.6875 = 8 contracts per day.</a:t>
            </a:r>
          </a:p>
          <a:p>
            <a:r>
              <a:rPr lang="en-US" sz="2400" dirty="0">
                <a:latin typeface="Book Antiqua" pitchFamily="18" charset="0"/>
              </a:rPr>
              <a:t>A machine in Station-2: Rp = 5.5/ 0.916667 = 6 contract per day.</a:t>
            </a:r>
          </a:p>
          <a:p>
            <a:r>
              <a:rPr lang="en-US" sz="2400" dirty="0">
                <a:latin typeface="Book Antiqua" pitchFamily="18" charset="0"/>
              </a:rPr>
              <a:t>A machine in Station-2: Rp = 5.5/ 0.55 = 10 contract per day.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Process Capacity is min(8, 6, 10) = 6 contracts per day.</a:t>
            </a:r>
          </a:p>
          <a:p>
            <a:r>
              <a:rPr lang="en-US" sz="2400" dirty="0">
                <a:latin typeface="Book Antiqua" pitchFamily="18" charset="0"/>
              </a:rPr>
              <a:t>Currently we are processing 5.5 contracts per day.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The ceiling for our daily profit is 5.5($750-$600) = $825.</a:t>
            </a:r>
          </a:p>
          <a:p>
            <a:r>
              <a:rPr lang="en-US" sz="2400" dirty="0">
                <a:latin typeface="Book Antiqua" pitchFamily="18" charset="0"/>
              </a:rPr>
              <a:t>During the past 50 days, the average demand per day was 16 contracts. </a:t>
            </a:r>
          </a:p>
          <a:p>
            <a:r>
              <a:rPr lang="en-US" sz="2400" dirty="0">
                <a:latin typeface="Book Antiqua" pitchFamily="18" charset="0"/>
              </a:rPr>
              <a:t>The current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Binding Constraint </a:t>
            </a:r>
            <a:r>
              <a:rPr lang="en-US" sz="2400" dirty="0">
                <a:latin typeface="Book Antiqua" pitchFamily="18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Bottleneck</a:t>
            </a:r>
            <a:r>
              <a:rPr lang="en-US" sz="2400" dirty="0">
                <a:latin typeface="Book Antiqua" pitchFamily="18" charset="0"/>
              </a:rPr>
              <a:t>) is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Internal </a:t>
            </a:r>
            <a:r>
              <a:rPr lang="en-US" sz="2400" dirty="0">
                <a:latin typeface="Book Antiqua" pitchFamily="18" charset="0"/>
              </a:rPr>
              <a:t>and is our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Capacity</a:t>
            </a:r>
            <a:r>
              <a:rPr lang="en-US" sz="2400" dirty="0">
                <a:latin typeface="Book Antiqua" pitchFamily="18" charset="0"/>
              </a:rPr>
              <a:t>. </a:t>
            </a:r>
          </a:p>
          <a:p>
            <a:r>
              <a:rPr lang="en-US" sz="2400" dirty="0">
                <a:latin typeface="Book Antiqua" pitchFamily="18" charset="0"/>
              </a:rPr>
              <a:t>Compute the total loss due to lack of capacity.</a:t>
            </a: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8739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7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12192000" cy="838200"/>
          </a:xfrm>
        </p:spPr>
        <p:txBody>
          <a:bodyPr/>
          <a:lstStyle/>
          <a:p>
            <a:r>
              <a:rPr lang="en-US" dirty="0"/>
              <a:t>Loss of Profit Due to Lack of Capacity, and Payback Period 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44062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>
                <a:latin typeface="Book Antiqua" pitchFamily="18" charset="0"/>
              </a:rPr>
              <a:t>Due to our Capacity and also Max-WIP=25, we have accepted and processed 5.5 jobs per day, and have rejected 11.5 contract per day. 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Suppose we buy enough capacity to match the demand and also move to contract 3.</a:t>
            </a:r>
          </a:p>
          <a:p>
            <a:r>
              <a:rPr lang="en-US" sz="2400" dirty="0">
                <a:latin typeface="Book Antiqua" pitchFamily="18" charset="0"/>
              </a:rPr>
              <a:t>Then our potential daily profit could reach 16($1250-$600) = $10,400</a:t>
            </a:r>
          </a:p>
          <a:p>
            <a:r>
              <a:rPr lang="en-US" sz="2400" dirty="0">
                <a:latin typeface="Book Antiqua" pitchFamily="18" charset="0"/>
              </a:rPr>
              <a:t>We are missing the opportunity of ($10400-$825) = $9575 profit per day. 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Assuming 7(24)+50= 218 days. </a:t>
            </a:r>
          </a:p>
          <a:p>
            <a:r>
              <a:rPr lang="en-US" sz="2400" dirty="0">
                <a:latin typeface="Book Antiqua" pitchFamily="18" charset="0"/>
              </a:rPr>
              <a:t>A clever aggressive team whose members have watched all the lectures may make about 2 million dollars more compared to a DoNothing team. </a:t>
            </a:r>
          </a:p>
          <a:p>
            <a:r>
              <a:rPr lang="en-US" sz="2400" dirty="0">
                <a:latin typeface="Book Antiqua" pitchFamily="18" charset="0"/>
              </a:rPr>
              <a:t>Suppose the purchase price of each machine is 100,000. With $2,000,000, we can purchase 20 machines. </a:t>
            </a:r>
          </a:p>
          <a:p>
            <a:r>
              <a:rPr lang="en-US" sz="2400" dirty="0">
                <a:latin typeface="Book Antiqua" pitchFamily="18" charset="0"/>
              </a:rPr>
              <a:t>The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payback-period</a:t>
            </a:r>
            <a:r>
              <a:rPr lang="en-US" sz="2400" dirty="0">
                <a:latin typeface="Book Antiqua" pitchFamily="18" charset="0"/>
              </a:rPr>
              <a:t> for each machine that we purchase for capacity expansion (in harmony with all three stations) is 100,000/9575  </a:t>
            </a:r>
            <a:r>
              <a:rPr lang="en-US" sz="2400" dirty="0">
                <a:latin typeface="Book Antiqua" pitchFamily="18" charset="0"/>
                <a:sym typeface="Symbol" panose="05050102010706020507" pitchFamily="18" charset="2"/>
              </a:rPr>
              <a:t> 11 days. </a:t>
            </a: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0418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12192000" cy="838200"/>
          </a:xfrm>
        </p:spPr>
        <p:txBody>
          <a:bodyPr/>
          <a:lstStyle/>
          <a:p>
            <a:r>
              <a:rPr lang="en-US" dirty="0"/>
              <a:t>Capacity Expansion, Investment, and Utilization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12EB420-8C16-4B48-8930-6350326FF6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945833"/>
              </p:ext>
            </p:extLst>
          </p:nvPr>
        </p:nvGraphicFramePr>
        <p:xfrm>
          <a:off x="152400" y="914400"/>
          <a:ext cx="11545390" cy="5466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7" name="Worksheet" r:id="rId4" imgW="7543800" imgH="3571816" progId="Excel.Sheet.12">
                  <p:embed/>
                </p:oleObj>
              </mc:Choice>
              <mc:Fallback>
                <p:oleObj name="Worksheet" r:id="rId4" imgW="7543800" imgH="357181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914400"/>
                        <a:ext cx="11545390" cy="54665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997681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5E169B-F7B4-4CA0-A683-285456587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Investment, Capacity, and Implied Utilization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4E56529-2252-428C-93C8-88F2E30819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641404"/>
              </p:ext>
            </p:extLst>
          </p:nvPr>
        </p:nvGraphicFramePr>
        <p:xfrm>
          <a:off x="152399" y="914400"/>
          <a:ext cx="5725459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0" name="Worksheet" r:id="rId3" imgW="4562431" imgH="2914827" progId="Excel.Sheet.12">
                  <p:embed/>
                </p:oleObj>
              </mc:Choice>
              <mc:Fallback>
                <p:oleObj name="Worksheet" r:id="rId3" imgW="4562431" imgH="291482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399" y="914400"/>
                        <a:ext cx="5725459" cy="365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D730365-569C-45CC-82FF-74621D5DF3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389178"/>
              </p:ext>
            </p:extLst>
          </p:nvPr>
        </p:nvGraphicFramePr>
        <p:xfrm>
          <a:off x="6314144" y="2797968"/>
          <a:ext cx="5715000" cy="354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1" name="Worksheet" r:id="rId5" imgW="4572000" imgH="2838470" progId="Excel.Sheet.12">
                  <p:embed/>
                </p:oleObj>
              </mc:Choice>
              <mc:Fallback>
                <p:oleObj name="Worksheet" r:id="rId5" imgW="4572000" imgH="28384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14144" y="2797968"/>
                        <a:ext cx="5715000" cy="354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220675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43"/>
            <a:ext cx="12192000" cy="702306"/>
          </a:xfrm>
        </p:spPr>
        <p:txBody>
          <a:bodyPr/>
          <a:lstStyle/>
          <a:p>
            <a:r>
              <a:rPr lang="en-US" dirty="0"/>
              <a:t>Very Conservative vs. Aggressive Capacity and Cycle Time</a:t>
            </a: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247BABF1-FDB2-43B1-B829-E252080EB3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161612"/>
              </p:ext>
            </p:extLst>
          </p:nvPr>
        </p:nvGraphicFramePr>
        <p:xfrm>
          <a:off x="176349" y="1096979"/>
          <a:ext cx="7086600" cy="1311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8" name="Worksheet" r:id="rId4" imgW="4581569" imgH="847882" progId="Excel.Sheet.12">
                  <p:embed/>
                </p:oleObj>
              </mc:Choice>
              <mc:Fallback>
                <p:oleObj name="Worksheet" r:id="rId4" imgW="4581569" imgH="847882" progId="Excel.Sheet.12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247BABF1-FDB2-43B1-B829-E252080EB3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6349" y="1096979"/>
                        <a:ext cx="7086600" cy="1311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5">
            <a:extLst>
              <a:ext uri="{FF2B5EF4-FFF2-40B4-BE49-F238E27FC236}">
                <a16:creationId xmlns:a16="http://schemas.microsoft.com/office/drawing/2014/main" id="{77CA93C9-D14B-45A2-8243-883628935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1" y="838200"/>
            <a:ext cx="4648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400" dirty="0">
                <a:latin typeface="Book Antiqua" pitchFamily="18" charset="0"/>
              </a:rPr>
              <a:t>Compute the cycle time?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Capacity is 6 per day.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1/6 days.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24(1/6) = 4 hrs.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59B28AD-605D-499D-9675-3E4FC434A2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456783"/>
              </p:ext>
            </p:extLst>
          </p:nvPr>
        </p:nvGraphicFramePr>
        <p:xfrm>
          <a:off x="147446" y="4221179"/>
          <a:ext cx="7086600" cy="1311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9" name="Worksheet" r:id="rId6" imgW="4581569" imgH="847882" progId="Excel.Sheet.12">
                  <p:embed/>
                </p:oleObj>
              </mc:Choice>
              <mc:Fallback>
                <p:oleObj name="Worksheet" r:id="rId6" imgW="4581569" imgH="847882" progId="Excel.Sheet.12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247BABF1-FDB2-43B1-B829-E252080EB3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7446" y="4221179"/>
                        <a:ext cx="7086600" cy="1311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>
            <a:extLst>
              <a:ext uri="{FF2B5EF4-FFF2-40B4-BE49-F238E27FC236}">
                <a16:creationId xmlns:a16="http://schemas.microsoft.com/office/drawing/2014/main" id="{568DFB88-C657-40A0-AFBF-93857CAAC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4898" y="3962400"/>
            <a:ext cx="4648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400" dirty="0">
                <a:latin typeface="Book Antiqua" pitchFamily="18" charset="0"/>
              </a:rPr>
              <a:t>Compute the cycle time?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Capacity is 18 per day.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1/18 days.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24(1/18) = 1.33 hrs.</a:t>
            </a:r>
          </a:p>
        </p:txBody>
      </p:sp>
    </p:spTree>
    <p:extLst>
      <p:ext uri="{BB962C8B-B14F-4D97-AF65-F5344CB8AC3E}">
        <p14:creationId xmlns:p14="http://schemas.microsoft.com/office/powerpoint/2010/main" val="36326463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 bldLvl="2"/>
      <p:bldP spid="8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43"/>
            <a:ext cx="12192000" cy="702306"/>
          </a:xfrm>
        </p:spPr>
        <p:txBody>
          <a:bodyPr/>
          <a:lstStyle/>
          <a:p>
            <a:r>
              <a:rPr lang="en-US" dirty="0"/>
              <a:t>Capacity &amp; Cycle Time- Very Conservative vs. Aggressive</a:t>
            </a: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94327FC8-035E-4EDF-8620-0722C90984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2190" y="914400"/>
          <a:ext cx="7162800" cy="125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4" name="Worksheet" r:id="rId4" imgW="4838877" imgH="847882" progId="Excel.Sheet.12">
                  <p:embed/>
                </p:oleObj>
              </mc:Choice>
              <mc:Fallback>
                <p:oleObj name="Worksheet" r:id="rId4" imgW="4838877" imgH="847882" progId="Excel.Sheet.12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94327FC8-035E-4EDF-8620-0722C90984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2190" y="914400"/>
                        <a:ext cx="7162800" cy="125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5">
            <a:extLst>
              <a:ext uri="{FF2B5EF4-FFF2-40B4-BE49-F238E27FC236}">
                <a16:creationId xmlns:a16="http://schemas.microsoft.com/office/drawing/2014/main" id="{8CE71219-C582-43DB-A57F-025CB79C7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9640" y="888380"/>
            <a:ext cx="4648201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400" dirty="0">
                <a:latin typeface="Book Antiqua" pitchFamily="18" charset="0"/>
              </a:rPr>
              <a:t>Capacity is 0.25 per hr.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 0.25 hrs.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4 hrs.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C44CA55-D6A0-4005-9606-123AA79FAD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6349" y="3886200"/>
          <a:ext cx="7162800" cy="125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5" name="Worksheet" r:id="rId6" imgW="4838877" imgH="847882" progId="Excel.Sheet.12">
                  <p:embed/>
                </p:oleObj>
              </mc:Choice>
              <mc:Fallback>
                <p:oleObj name="Worksheet" r:id="rId6" imgW="4838877" imgH="847882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C44CA55-D6A0-4005-9606-123AA79FAD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6349" y="3886200"/>
                        <a:ext cx="7162800" cy="125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>
            <a:extLst>
              <a:ext uri="{FF2B5EF4-FFF2-40B4-BE49-F238E27FC236}">
                <a16:creationId xmlns:a16="http://schemas.microsoft.com/office/drawing/2014/main" id="{B7E97245-899B-4348-B4C0-A82C4F25C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799" y="3860180"/>
            <a:ext cx="4648201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400" dirty="0">
                <a:latin typeface="Book Antiqua" pitchFamily="18" charset="0"/>
              </a:rPr>
              <a:t>Capacity is 0.75 per hr.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 0.75 hrs.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1.33 hrs.</a:t>
            </a:r>
          </a:p>
        </p:txBody>
      </p:sp>
    </p:spTree>
    <p:extLst>
      <p:ext uri="{BB962C8B-B14F-4D97-AF65-F5344CB8AC3E}">
        <p14:creationId xmlns:p14="http://schemas.microsoft.com/office/powerpoint/2010/main" val="2351558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 bldLvl="2"/>
      <p:bldP spid="8" grpId="0" build="p" bldLvl="2"/>
    </p:bldLst>
  </p:timing>
</p:sld>
</file>

<file path=ppt/theme/theme1.xml><?xml version="1.0" encoding="utf-8"?>
<a:theme xmlns:a="http://schemas.openxmlformats.org/drawingml/2006/main" name="Lean Thinking Final.ppt">
  <a:themeElements>
    <a:clrScheme name="Custom 27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47693</TotalTime>
  <Words>566</Words>
  <Application>Microsoft Office PowerPoint</Application>
  <PresentationFormat>Widescreen</PresentationFormat>
  <Paragraphs>70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6" baseType="lpstr">
      <vt:lpstr>Arial</vt:lpstr>
      <vt:lpstr>Book Antiqua</vt:lpstr>
      <vt:lpstr>Brush Script MT</vt:lpstr>
      <vt:lpstr>Calibri</vt:lpstr>
      <vt:lpstr>Calibri Light</vt:lpstr>
      <vt:lpstr>Garamond</vt:lpstr>
      <vt:lpstr>Impact</vt:lpstr>
      <vt:lpstr>Lucida Calligraphy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Throughput Analysis-Game 2        Ardavan Asef-Vaziri </vt:lpstr>
      <vt:lpstr>The Situation</vt:lpstr>
      <vt:lpstr>Capacity, Demand, and Binding Constraint (Bottleneck)</vt:lpstr>
      <vt:lpstr>Loss of Profit Due to Lack of Capacity, and Payback Period </vt:lpstr>
      <vt:lpstr>Capacity Expansion, Investment, and Utilization</vt:lpstr>
      <vt:lpstr>Investment, Capacity, and Implied Utilization</vt:lpstr>
      <vt:lpstr>Very Conservative vs. Aggressive Capacity and Cycle Time</vt:lpstr>
      <vt:lpstr>Capacity &amp; Cycle Time- Very Conservative vs. Aggressive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655</cp:revision>
  <cp:lastPrinted>2019-05-09T17:43:43Z</cp:lastPrinted>
  <dcterms:created xsi:type="dcterms:W3CDTF">2008-11-22T01:06:20Z</dcterms:created>
  <dcterms:modified xsi:type="dcterms:W3CDTF">2020-12-02T20:00:22Z</dcterms:modified>
</cp:coreProperties>
</file>