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5"/>
  </p:notesMasterIdLst>
  <p:handoutMasterIdLst>
    <p:handoutMasterId r:id="rId16"/>
  </p:handoutMasterIdLst>
  <p:sldIdLst>
    <p:sldId id="387" r:id="rId5"/>
    <p:sldId id="373" r:id="rId6"/>
    <p:sldId id="375" r:id="rId7"/>
    <p:sldId id="376" r:id="rId8"/>
    <p:sldId id="377" r:id="rId9"/>
    <p:sldId id="384" r:id="rId10"/>
    <p:sldId id="388" r:id="rId11"/>
    <p:sldId id="378" r:id="rId12"/>
    <p:sldId id="385" r:id="rId13"/>
    <p:sldId id="386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D"/>
    <a:srgbClr val="FF0000"/>
    <a:srgbClr val="A50023"/>
    <a:srgbClr val="D519B1"/>
    <a:srgbClr val="000078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4660"/>
  </p:normalViewPr>
  <p:slideViewPr>
    <p:cSldViewPr>
      <p:cViewPr>
        <p:scale>
          <a:sx n="70" d="100"/>
          <a:sy n="70" d="100"/>
        </p:scale>
        <p:origin x="-14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2/22/2014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91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80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3745031" y="6553199"/>
            <a:ext cx="36463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Asef-Vaziri     April 22, 2013 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2667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Throughput Profit Multiplier</a:t>
            </a:r>
            <a:r>
              <a:rPr lang="en-US" sz="1200" b="1" i="1" dirty="0" smtClean="0">
                <a:solidFill>
                  <a:schemeClr val="tx1"/>
                </a:solidFill>
              </a:rPr>
              <a:t>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2.xls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5562600"/>
          </a:xfrm>
        </p:spPr>
        <p:txBody>
          <a:bodyPr/>
          <a:lstStyle/>
          <a:p>
            <a:r>
              <a:rPr lang="en-US" dirty="0" smtClean="0"/>
              <a:t>Throughput Profit Multiplier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Based on the books: </a:t>
            </a:r>
            <a:br>
              <a:rPr lang="en-US" sz="2000" dirty="0" smtClean="0"/>
            </a:br>
            <a:r>
              <a:rPr lang="en-US" sz="2000" dirty="0" smtClean="0"/>
              <a:t>Building Lean Supply Chains with the Theory </a:t>
            </a:r>
            <a:r>
              <a:rPr lang="en-US" sz="2000" dirty="0"/>
              <a:t>of </a:t>
            </a:r>
            <a:r>
              <a:rPr lang="en-US" sz="2000" dirty="0" smtClean="0"/>
              <a:t>Constraints </a:t>
            </a:r>
            <a:br>
              <a:rPr lang="en-US" sz="2000" dirty="0" smtClean="0"/>
            </a:br>
            <a:r>
              <a:rPr lang="en-US" sz="2000" dirty="0"/>
              <a:t>M</a:t>
            </a:r>
            <a:r>
              <a:rPr lang="en-US" sz="2000" dirty="0" smtClean="0"/>
              <a:t>anaging </a:t>
            </a:r>
            <a:r>
              <a:rPr lang="en-US" sz="2000" dirty="0"/>
              <a:t>Business Process Flow </a:t>
            </a:r>
          </a:p>
        </p:txBody>
      </p:sp>
    </p:spTree>
    <p:extLst>
      <p:ext uri="{BB962C8B-B14F-4D97-AF65-F5344CB8AC3E}">
        <p14:creationId xmlns:p14="http://schemas.microsoft.com/office/powerpoint/2010/main" val="252843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922"/>
            <a:ext cx="9144000" cy="822278"/>
          </a:xfrm>
        </p:spPr>
        <p:txBody>
          <a:bodyPr/>
          <a:lstStyle/>
          <a:p>
            <a:r>
              <a:rPr lang="en-US" sz="3200" dirty="0"/>
              <a:t>A Viable Vision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half" idx="1"/>
          </p:nvPr>
        </p:nvSpPr>
        <p:spPr>
          <a:xfrm>
            <a:off x="108012" y="5193196"/>
            <a:ext cx="8964488" cy="136815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Variable cost is less than 60% of the sales prose, the viable vision is achievable by incensing the throughput by less </a:t>
            </a:r>
            <a:r>
              <a:rPr lang="en-US" smtClean="0"/>
              <a:t>than 2.5x. 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405438"/>
              </p:ext>
            </p:extLst>
          </p:nvPr>
        </p:nvGraphicFramePr>
        <p:xfrm>
          <a:off x="431540" y="1484784"/>
          <a:ext cx="8460940" cy="3446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Worksheet" r:id="rId4" imgW="6219708" imgH="2533597" progId="Excel.Sheet.12">
                  <p:embed/>
                </p:oleObj>
              </mc:Choice>
              <mc:Fallback>
                <p:oleObj name="Worksheet" r:id="rId4" imgW="6219708" imgH="25335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1540" y="1484784"/>
                        <a:ext cx="8460940" cy="3446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41769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sz="3200" dirty="0" smtClean="0"/>
              <a:t>Throughput Profit Multiplier (TPM)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half" idx="1"/>
          </p:nvPr>
        </p:nvSpPr>
        <p:spPr>
          <a:xfrm>
            <a:off x="-27296" y="914400"/>
            <a:ext cx="9171296" cy="55626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dirty="0" smtClean="0"/>
              <a:t>A large fraction of the operating costs are fixed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>
                <a:sym typeface="Wingdings" pitchFamily="2" charset="2"/>
              </a:rPr>
              <a:t>s</a:t>
            </a:r>
            <a:r>
              <a:rPr lang="en-US" dirty="0" smtClean="0"/>
              <a:t>mall changes in throughput could be translated into large changes in profits.  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C00000"/>
                </a:solidFill>
              </a:rPr>
              <a:t>Throughput profit multiplier (TPM) = 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C00000"/>
                </a:solidFill>
              </a:rPr>
              <a:t>TPM =  % Changes in Profit/ % Changes in Throughput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% Changes in Profit </a:t>
            </a:r>
            <a:r>
              <a:rPr lang="en-US" dirty="0" smtClean="0">
                <a:solidFill>
                  <a:srgbClr val="C00000"/>
                </a:solidFill>
              </a:rPr>
              <a:t>= (Profit2-Profit1)/Profit1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% Changes in </a:t>
            </a:r>
            <a:r>
              <a:rPr lang="en-US" dirty="0" smtClean="0">
                <a:solidFill>
                  <a:srgbClr val="C00000"/>
                </a:solidFill>
              </a:rPr>
              <a:t>Throughput = (Throughput2-Throoughput1)/Throughput1   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TPM  =  (Prof2-Prof1</a:t>
            </a:r>
            <a:r>
              <a:rPr lang="en-US" dirty="0">
                <a:solidFill>
                  <a:srgbClr val="C00000"/>
                </a:solidFill>
              </a:rPr>
              <a:t>)/</a:t>
            </a:r>
            <a:r>
              <a:rPr lang="en-US" dirty="0" smtClean="0">
                <a:solidFill>
                  <a:srgbClr val="C00000"/>
                </a:solidFill>
              </a:rPr>
              <a:t>Prof1]/[ (Q2-Q1)/Q1]    </a:t>
            </a:r>
            <a:endParaRPr lang="en-US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Suppose fixed cost F = $180,000 per month. Sales price per unit  P = 22, and variable cost per unit V = 2. In July, the process throughput was 10,000 units. </a:t>
            </a:r>
            <a:r>
              <a:rPr lang="en-US" dirty="0"/>
              <a:t>A process improvement increased throughput  in August by </a:t>
            </a:r>
            <a:r>
              <a:rPr lang="en-US" dirty="0" smtClean="0"/>
              <a:t>2% </a:t>
            </a:r>
            <a:r>
              <a:rPr lang="en-US" dirty="0"/>
              <a:t>to </a:t>
            </a:r>
            <a:r>
              <a:rPr lang="en-US" dirty="0" smtClean="0"/>
              <a:t>10,200 </a:t>
            </a:r>
            <a:r>
              <a:rPr lang="en-US" dirty="0"/>
              <a:t>units without any increase in the fixed cost.  Compute throughput profit multiplier.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560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9334" y="0"/>
            <a:ext cx="9124666" cy="900112"/>
          </a:xfrm>
        </p:spPr>
        <p:txBody>
          <a:bodyPr/>
          <a:lstStyle/>
          <a:p>
            <a:r>
              <a:rPr lang="en-US" sz="3200" dirty="0"/>
              <a:t>Financial Throughput and Fixed Operating Costs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" y="948085"/>
            <a:ext cx="8856476" cy="537651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 smtClean="0">
                <a:solidFill>
                  <a:srgbClr val="C00000"/>
                </a:solidFill>
              </a:rPr>
              <a:t>We define financial throughput as the rate at which the enterprise generates money. </a:t>
            </a:r>
            <a:r>
              <a:rPr lang="en-US" dirty="0" smtClean="0"/>
              <a:t>By selling one unit of product we generate P dollars, at the same time we incur V dollars pure variable cost. Pure variable cost is the cost directly  related to the production of one additional unit -  such as raw material. It does not include sunk costs such as salary, rent, and depreciation. Since we produce and sell Q units per unit of time. </a:t>
            </a:r>
            <a:r>
              <a:rPr lang="en-US" b="1" dirty="0" smtClean="0">
                <a:solidFill>
                  <a:srgbClr val="C00000"/>
                </a:solidFill>
              </a:rPr>
              <a:t>The financial throughput is Q(P-V).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Fixed Operating Expenses (F) include all costs not directly related to production of one additional unit. That includes costs such as human and capital resources. </a:t>
            </a:r>
          </a:p>
          <a:p>
            <a:pPr>
              <a:buNone/>
            </a:pPr>
            <a:r>
              <a:rPr lang="en-US" dirty="0"/>
              <a:t>In our example, F = $180,000 per month,  P = 22, and V = 2. In July, financial throughput was 10,000(22-2) = 200,000.  In August R increased by  2%. 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16049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z="3200" dirty="0"/>
              <a:t>Another Look at Throughput Profit Multiplier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" y="948085"/>
            <a:ext cx="9067800" cy="5452715"/>
          </a:xfrm>
        </p:spPr>
        <p:txBody>
          <a:bodyPr/>
          <a:lstStyle/>
          <a:p>
            <a:pPr>
              <a:buNone/>
            </a:pPr>
            <a:r>
              <a:rPr lang="en-US" dirty="0"/>
              <a:t>F</a:t>
            </a:r>
            <a:r>
              <a:rPr lang="en-US" dirty="0" smtClean="0"/>
              <a:t>inancial throughput is (22-2)10000 = 200000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smtClean="0"/>
              <a:t>Fixed </a:t>
            </a:r>
            <a:r>
              <a:rPr lang="en-US" dirty="0"/>
              <a:t>O</a:t>
            </a:r>
            <a:r>
              <a:rPr lang="en-US" dirty="0" smtClean="0"/>
              <a:t>perating Expense = 180000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In this example, Fixed Operating Expense is 90% of Financial Throughput.  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F= 0.9(P-V)Q </a:t>
            </a:r>
          </a:p>
          <a:p>
            <a:pPr>
              <a:buNone/>
            </a:pPr>
            <a:r>
              <a:rPr lang="en-US" dirty="0"/>
              <a:t>P</a:t>
            </a:r>
            <a:r>
              <a:rPr lang="en-US" dirty="0" smtClean="0"/>
              <a:t>rofit = 10% of financial throughput. Profit = 0.1(P-V)Q</a:t>
            </a:r>
            <a:endParaRPr lang="en-US" dirty="0"/>
          </a:p>
          <a:p>
            <a:pPr>
              <a:buNone/>
            </a:pPr>
            <a:r>
              <a:rPr lang="en-US" dirty="0" smtClean="0"/>
              <a:t>If Q increases </a:t>
            </a:r>
            <a:r>
              <a:rPr lang="en-US" dirty="0"/>
              <a:t>by </a:t>
            </a:r>
            <a:r>
              <a:rPr lang="en-US" dirty="0" smtClean="0"/>
              <a:t>1%</a:t>
            </a:r>
            <a:r>
              <a:rPr lang="en-US" dirty="0" smtClean="0">
                <a:sym typeface="Wingdings" pitchFamily="2" charset="2"/>
              </a:rPr>
              <a:t> F</a:t>
            </a:r>
            <a:r>
              <a:rPr lang="en-US" dirty="0" smtClean="0"/>
              <a:t>inancial throughput increases by 1% too, and it is all profit because we have already covered all fixed operating expenses. </a:t>
            </a:r>
          </a:p>
          <a:p>
            <a:pPr>
              <a:buNone/>
            </a:pPr>
            <a:r>
              <a:rPr lang="en-US" dirty="0" smtClean="0"/>
              <a:t>Therefore increase in profit = 0.01(P-V)Q, and % change in profit = 0.01(P-V)Q/0.1(P-V)Q =0.1 = 10%.</a:t>
            </a:r>
          </a:p>
          <a:p>
            <a:pPr>
              <a:buNone/>
            </a:pPr>
            <a:r>
              <a:rPr lang="en-US" dirty="0" smtClean="0"/>
              <a:t>1% change in Throughput, 10% change in profit</a:t>
            </a:r>
            <a:r>
              <a:rPr lang="en-US" dirty="0"/>
              <a:t>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/>
              <a:t>% increase in throughput </a:t>
            </a:r>
            <a:r>
              <a:rPr lang="en-US" dirty="0">
                <a:sym typeface="Wingdings" pitchFamily="2" charset="2"/>
              </a:rPr>
              <a:t> 20% increase in profit</a:t>
            </a:r>
            <a:r>
              <a:rPr lang="en-US" dirty="0" smtClean="0">
                <a:sym typeface="Wingdings" pitchFamily="2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8410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z="3200" dirty="0"/>
              <a:t>Throughput Profit Multiplier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" y="914400"/>
            <a:ext cx="8856476" cy="522411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Let us summarize our notations (these notations benefit from E. </a:t>
            </a:r>
            <a:r>
              <a:rPr lang="en-US" dirty="0" err="1" smtClean="0"/>
              <a:t>Goldratt</a:t>
            </a:r>
            <a:r>
              <a:rPr lang="en-US" dirty="0" smtClean="0"/>
              <a:t> and M. M. </a:t>
            </a:r>
            <a:r>
              <a:rPr lang="en-US" dirty="0" err="1" smtClean="0"/>
              <a:t>Srinivasan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Throughput:  Q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Fixed Operating Expenses; cost </a:t>
            </a:r>
            <a:r>
              <a:rPr lang="en-US" dirty="0"/>
              <a:t>of human resources and depreciation </a:t>
            </a:r>
            <a:r>
              <a:rPr lang="en-US" dirty="0" smtClean="0"/>
              <a:t>of </a:t>
            </a:r>
            <a:r>
              <a:rPr lang="en-US" dirty="0"/>
              <a:t>capital resources plus all other indirect </a:t>
            </a:r>
            <a:r>
              <a:rPr lang="en-US" dirty="0" smtClean="0"/>
              <a:t>costs: F</a:t>
            </a:r>
            <a:endParaRPr lang="en-US" dirty="0"/>
          </a:p>
          <a:p>
            <a:pPr>
              <a:buNone/>
            </a:pPr>
            <a:r>
              <a:rPr lang="en-US" dirty="0" smtClean="0"/>
              <a:t>Total </a:t>
            </a:r>
            <a:r>
              <a:rPr lang="en-US" dirty="0"/>
              <a:t>Revenue: </a:t>
            </a:r>
            <a:r>
              <a:rPr lang="en-US" dirty="0" smtClean="0"/>
              <a:t>PQ</a:t>
            </a:r>
            <a:endParaRPr lang="en-US" dirty="0"/>
          </a:p>
          <a:p>
            <a:pPr>
              <a:buNone/>
            </a:pPr>
            <a:r>
              <a:rPr lang="en-US" dirty="0"/>
              <a:t>Total </a:t>
            </a:r>
            <a:r>
              <a:rPr lang="en-US" dirty="0" smtClean="0"/>
              <a:t>Cost: VQ+F</a:t>
            </a:r>
          </a:p>
          <a:p>
            <a:pPr>
              <a:buNone/>
            </a:pPr>
            <a:r>
              <a:rPr lang="en-US" dirty="0" smtClean="0"/>
              <a:t>Profit Margin; the money generated by producing (and selling)  additional unit : P-V </a:t>
            </a:r>
          </a:p>
          <a:p>
            <a:pPr>
              <a:buNone/>
            </a:pPr>
            <a:r>
              <a:rPr lang="en-US" dirty="0" smtClean="0"/>
              <a:t>Financial throughput. The rate at which the enterprise generates money: (P-V)Q</a:t>
            </a:r>
          </a:p>
          <a:p>
            <a:pPr>
              <a:buNone/>
            </a:pPr>
            <a:r>
              <a:rPr lang="en-US" dirty="0" smtClean="0"/>
              <a:t>Profit = (P-V)Q-F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0667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236" y="-11373"/>
            <a:ext cx="9144000" cy="773373"/>
          </a:xfrm>
        </p:spPr>
        <p:txBody>
          <a:bodyPr/>
          <a:lstStyle/>
          <a:p>
            <a:r>
              <a:rPr lang="en-US" sz="3200" dirty="0" smtClean="0"/>
              <a:t>Relationship </a:t>
            </a:r>
            <a:r>
              <a:rPr lang="en-US" sz="3200" dirty="0"/>
              <a:t>Between Financial Throughput  and Fixed Operation Expenses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" y="838200"/>
            <a:ext cx="8856476" cy="4267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Suppose F/Financial-Throughput </a:t>
            </a:r>
            <a:r>
              <a:rPr lang="en-US" dirty="0"/>
              <a:t>= </a:t>
            </a:r>
            <a:r>
              <a:rPr lang="en-US" dirty="0" smtClean="0"/>
              <a:t>y =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dirty="0"/>
              <a:t>/</a:t>
            </a:r>
            <a:r>
              <a:rPr lang="en-US" dirty="0">
                <a:solidFill>
                  <a:srgbClr val="00B050"/>
                </a:solidFill>
              </a:rPr>
              <a:t>(P-V)Q </a:t>
            </a:r>
            <a:r>
              <a:rPr lang="en-US" dirty="0"/>
              <a:t>= </a:t>
            </a:r>
            <a:r>
              <a:rPr lang="en-US" dirty="0" smtClean="0"/>
              <a:t>y;</a:t>
            </a:r>
            <a:r>
              <a:rPr lang="en-US" dirty="0"/>
              <a:t> 1&gt;y &gt;0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Therefore, </a:t>
            </a:r>
            <a:r>
              <a:rPr lang="en-US" dirty="0" smtClean="0">
                <a:solidFill>
                  <a:srgbClr val="C00000"/>
                </a:solidFill>
              </a:rPr>
              <a:t>F = y(P-V)Q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Profit = (P-V)Q</a:t>
            </a:r>
            <a:r>
              <a:rPr lang="en-US" dirty="0" smtClean="0">
                <a:solidFill>
                  <a:srgbClr val="C00000"/>
                </a:solidFill>
              </a:rPr>
              <a:t>-F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solidFill>
                  <a:srgbClr val="92D050"/>
                </a:solidFill>
              </a:rPr>
              <a:t>(</a:t>
            </a:r>
            <a:r>
              <a:rPr lang="en-US" dirty="0" smtClean="0">
                <a:solidFill>
                  <a:srgbClr val="92D050"/>
                </a:solidFill>
              </a:rPr>
              <a:t>P-V)Q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C00000"/>
                </a:solidFill>
              </a:rPr>
              <a:t>y(P-V)Q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00B050"/>
                </a:solidFill>
              </a:rPr>
              <a:t>(1-y)(P-V)Q</a:t>
            </a:r>
          </a:p>
          <a:p>
            <a:pPr>
              <a:buNone/>
            </a:pPr>
            <a:r>
              <a:rPr lang="en-US" dirty="0" smtClean="0"/>
              <a:t>If  % increase in throughput is x%.</a:t>
            </a:r>
          </a:p>
          <a:p>
            <a:pPr>
              <a:buNone/>
            </a:pPr>
            <a:r>
              <a:rPr lang="en-US" dirty="0" smtClean="0"/>
              <a:t>Then the increase in profit is </a:t>
            </a:r>
            <a:r>
              <a:rPr lang="en-US" dirty="0" smtClean="0">
                <a:solidFill>
                  <a:srgbClr val="00B050"/>
                </a:solidFill>
              </a:rPr>
              <a:t>x(P-V)Q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/>
              <a:t>% change in </a:t>
            </a:r>
            <a:r>
              <a:rPr lang="en-US" dirty="0" smtClean="0"/>
              <a:t>profit =</a:t>
            </a:r>
            <a:r>
              <a:rPr lang="en-US" dirty="0"/>
              <a:t> </a:t>
            </a:r>
            <a:r>
              <a:rPr lang="en-US" dirty="0" smtClean="0"/>
              <a:t>[x(P-V)Q]/[(1-y)(P-V)Q]</a:t>
            </a:r>
            <a:endParaRPr lang="en-US" dirty="0"/>
          </a:p>
          <a:p>
            <a:pPr>
              <a:buNone/>
            </a:pPr>
            <a:r>
              <a:rPr lang="en-US" dirty="0"/>
              <a:t>% change in profit = </a:t>
            </a:r>
            <a:r>
              <a:rPr lang="en-US" dirty="0" smtClean="0"/>
              <a:t>x/(1-y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 smtClean="0"/>
              <a:t>TPM = </a:t>
            </a:r>
            <a:r>
              <a:rPr lang="en-US" dirty="0"/>
              <a:t>% change in profit /% changes in throughput</a:t>
            </a:r>
          </a:p>
          <a:p>
            <a:pPr>
              <a:buNone/>
            </a:pPr>
            <a:r>
              <a:rPr lang="en-US" dirty="0" smtClean="0"/>
              <a:t>TPM = [x/(1-y)]/x </a:t>
            </a:r>
          </a:p>
          <a:p>
            <a:pPr>
              <a:buNone/>
            </a:pPr>
            <a:r>
              <a:rPr lang="en-US" dirty="0" smtClean="0"/>
              <a:t>TPM = 1/(1-y)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973050"/>
              </p:ext>
            </p:extLst>
          </p:nvPr>
        </p:nvGraphicFramePr>
        <p:xfrm>
          <a:off x="251520" y="5265204"/>
          <a:ext cx="8797834" cy="1188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name="Worksheet" r:id="rId4" imgW="5924662" imgH="800083" progId="Excel.Sheet.12">
                  <p:embed/>
                </p:oleObj>
              </mc:Choice>
              <mc:Fallback>
                <p:oleObj name="Worksheet" r:id="rId4" imgW="5924662" imgH="80008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520" y="5265204"/>
                        <a:ext cx="8797834" cy="11881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31579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5.6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9" y="914400"/>
            <a:ext cx="8892480" cy="16921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company's average costs and revenues for a typical month are $15 million and $18 respectively.  It is estimated that 1/3 of the costs are variable and the rest are fixed.  </a:t>
            </a:r>
          </a:p>
          <a:p>
            <a:pPr lvl="0">
              <a:buNone/>
            </a:pPr>
            <a:r>
              <a:rPr lang="en-US" dirty="0"/>
              <a:t>What is the throughput profit multiplier?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0" y="2514600"/>
            <a:ext cx="8892480" cy="356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Total Variable Cost =VQ = 5,000,000 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Fixed Operating Expenses =F = $10,000,000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Total Revenue = PQ = $18,000,000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Financial Throughput = (P-V)Q = PQ-VQ = $18,000,000-5,000,000 = 13,000,000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F/(P-V)Q = $10,000,000/ 13,000,000 = 10/13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TPM = 1/(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1-y) = 1/(1-10/13) = 13/3   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endParaRPr lang="en-US" sz="2400" dirty="0">
              <a:latin typeface="Book Antiqua" pitchFamily="18" charset="0"/>
              <a:ea typeface="ＭＳ Ｐゴシック" pitchFamily="-65" charset="-128"/>
              <a:cs typeface="Book Antiqua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endParaRPr lang="en-US" sz="2400" dirty="0">
              <a:latin typeface="Book Antiqua" pitchFamily="18" charset="0"/>
              <a:ea typeface="ＭＳ Ｐゴシック" pitchFamily="-65" charset="-128"/>
              <a:cs typeface="Book Antiqua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endParaRPr lang="en-US" sz="2400" dirty="0">
              <a:latin typeface="Book Antiqua" pitchFamily="18" charset="0"/>
              <a:ea typeface="ＭＳ Ｐゴシック" pitchFamily="-65" charset="-128"/>
              <a:cs typeface="Book Antiqua" pitchFamily="18" charset="0"/>
            </a:endParaRPr>
          </a:p>
        </p:txBody>
      </p:sp>
      <p:sp>
        <p:nvSpPr>
          <p:cNvPr id="11" name="Text Placeholder 2"/>
          <p:cNvSpPr txBox="1">
            <a:spLocks/>
          </p:cNvSpPr>
          <p:nvPr/>
        </p:nvSpPr>
        <p:spPr bwMode="auto">
          <a:xfrm>
            <a:off x="36004" y="5975432"/>
            <a:ext cx="88204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If </a:t>
            </a:r>
            <a:r>
              <a:rPr lang="en-US" sz="2400" kern="0" dirty="0" smtClean="0">
                <a:solidFill>
                  <a:srgbClr val="FF0000"/>
                </a:solidFill>
                <a:latin typeface="Book Antiqua" pitchFamily="18" charset="0"/>
              </a:rPr>
              <a:t>throughput increases by 1% profit will increase by 4.33%.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 Antiqua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996068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-25021"/>
            <a:ext cx="9220200" cy="900112"/>
          </a:xfrm>
        </p:spPr>
        <p:txBody>
          <a:bodyPr/>
          <a:lstStyle/>
          <a:p>
            <a:r>
              <a:rPr lang="en-US" sz="3200" dirty="0"/>
              <a:t>A Viable Vision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" y="914400"/>
            <a:ext cx="9067800" cy="5562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 Viable Vision (</a:t>
            </a:r>
            <a:r>
              <a:rPr lang="en-US" dirty="0" err="1" smtClean="0"/>
              <a:t>Goldratt</a:t>
            </a:r>
            <a:r>
              <a:rPr lang="en-US" dirty="0" smtClean="0"/>
              <a:t>):  What if we decide </a:t>
            </a:r>
            <a:r>
              <a:rPr lang="en-US" dirty="0"/>
              <a:t>to have </a:t>
            </a:r>
            <a:r>
              <a:rPr lang="en-US" dirty="0" smtClean="0"/>
              <a:t>todays </a:t>
            </a:r>
            <a:r>
              <a:rPr lang="en-US" dirty="0"/>
              <a:t>total revenue </a:t>
            </a:r>
            <a:r>
              <a:rPr lang="en-US" dirty="0" smtClean="0"/>
              <a:t>as </a:t>
            </a:r>
            <a:r>
              <a:rPr lang="en-US" dirty="0"/>
              <a:t>tomorrows total </a:t>
            </a:r>
            <a:r>
              <a:rPr lang="en-US" dirty="0" smtClean="0"/>
              <a:t>profit. 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In our example, Financial Throughput in July was Q1(P-V) = 10,000(22-2). 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In order to have </a:t>
            </a:r>
            <a:r>
              <a:rPr lang="en-US" dirty="0">
                <a:sym typeface="Wingdings" pitchFamily="2" charset="2"/>
              </a:rPr>
              <a:t>y</a:t>
            </a:r>
            <a:r>
              <a:rPr lang="en-US" dirty="0" smtClean="0">
                <a:sym typeface="Wingdings" pitchFamily="2" charset="2"/>
              </a:rPr>
              <a:t>our profit equal this amount we </a:t>
            </a:r>
            <a:r>
              <a:rPr lang="en-US" dirty="0">
                <a:sym typeface="Wingdings" pitchFamily="2" charset="2"/>
              </a:rPr>
              <a:t>n</a:t>
            </a:r>
            <a:r>
              <a:rPr lang="en-US" dirty="0" smtClean="0">
                <a:sym typeface="Wingdings" pitchFamily="2" charset="2"/>
              </a:rPr>
              <a:t>eed to produce Q2 units such that: 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Q2(P-V) – F = Q1(P-V)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Q2(20) -180,000 = 10,000(20)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Q2(20) = 380,000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Q2 = 19,000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In order </a:t>
            </a:r>
            <a:r>
              <a:rPr lang="en-US" dirty="0" smtClean="0"/>
              <a:t>to have </a:t>
            </a:r>
            <a:r>
              <a:rPr lang="en-US" dirty="0"/>
              <a:t>your todays total revenue as </a:t>
            </a:r>
            <a:r>
              <a:rPr lang="en-US" dirty="0" smtClean="0"/>
              <a:t>tomorrows </a:t>
            </a:r>
            <a:r>
              <a:rPr lang="en-US" dirty="0"/>
              <a:t>total profit. </a:t>
            </a:r>
            <a:r>
              <a:rPr lang="en-US" dirty="0" smtClean="0"/>
              <a:t>We </a:t>
            </a:r>
            <a:r>
              <a:rPr lang="en-US" dirty="0"/>
              <a:t>should </a:t>
            </a:r>
            <a:r>
              <a:rPr lang="en-US" dirty="0" smtClean="0"/>
              <a:t>increase our sales by (19,000-10,000)/10,000 = 90%. If we almost double our sales, our current revenue becomes our tomorrows profit. </a:t>
            </a:r>
            <a:endParaRPr lang="en-US" dirty="0"/>
          </a:p>
          <a:p>
            <a:pPr>
              <a:buNone/>
            </a:pPr>
            <a:endParaRPr lang="en-US" dirty="0">
              <a:sym typeface="Wingdings" pitchFamily="2" charset="2"/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88260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z="3200" dirty="0" smtClean="0"/>
              <a:t>A Viable Vision- </a:t>
            </a:r>
            <a:r>
              <a:rPr lang="en-US" sz="3200" dirty="0" err="1" smtClean="0"/>
              <a:t>Goldratt</a:t>
            </a:r>
            <a:endParaRPr lang="en-US" sz="3200" dirty="0" smtClean="0"/>
          </a:p>
        </p:txBody>
      </p:sp>
      <p:sp>
        <p:nvSpPr>
          <p:cNvPr id="14339" name="Text Placeholder 2"/>
          <p:cNvSpPr>
            <a:spLocks noGrp="1"/>
          </p:cNvSpPr>
          <p:nvPr>
            <p:ph type="body" sz="half" idx="1"/>
          </p:nvPr>
        </p:nvSpPr>
        <p:spPr>
          <a:xfrm>
            <a:off x="15922" y="990600"/>
            <a:ext cx="9128078" cy="522411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Decide to have your todays total revenue as your </a:t>
            </a:r>
            <a:r>
              <a:rPr lang="en-US" dirty="0" smtClean="0"/>
              <a:t>tomorrows </a:t>
            </a:r>
            <a:r>
              <a:rPr lang="en-US" dirty="0"/>
              <a:t>total profit. What should your sales </a:t>
            </a:r>
            <a:r>
              <a:rPr lang="en-US" dirty="0" smtClean="0"/>
              <a:t>be equal to? 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Todays Throughput =R, Today’s Revenue = PR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Target Profit = (P-V}R2-F, Target </a:t>
            </a:r>
            <a:r>
              <a:rPr lang="en-US" dirty="0"/>
              <a:t>Throughput =R2 </a:t>
            </a:r>
            <a:r>
              <a:rPr lang="en-US" dirty="0" smtClean="0"/>
              <a:t>= (1+x)R</a:t>
            </a:r>
          </a:p>
          <a:p>
            <a:pPr>
              <a:buNone/>
            </a:pPr>
            <a:r>
              <a:rPr lang="en-US" dirty="0" smtClean="0"/>
              <a:t>F</a:t>
            </a:r>
            <a:r>
              <a:rPr lang="en-US" dirty="0"/>
              <a:t>= </a:t>
            </a:r>
            <a:r>
              <a:rPr lang="en-US" dirty="0" smtClean="0"/>
              <a:t>y(P-V)R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PR2-F = (P-V) (1+x) R-y(P-V)R</a:t>
            </a:r>
            <a:endParaRPr lang="en-US" dirty="0"/>
          </a:p>
          <a:p>
            <a:pPr>
              <a:buNone/>
            </a:pPr>
            <a:r>
              <a:rPr lang="en-US" dirty="0" smtClean="0"/>
              <a:t>(P –V)(1+x)R-y(P-V)R= (</a:t>
            </a:r>
            <a:r>
              <a:rPr lang="en-US" dirty="0"/>
              <a:t>P –</a:t>
            </a:r>
            <a:r>
              <a:rPr lang="en-US" dirty="0" smtClean="0"/>
              <a:t>V)R[1+x-y)=PR</a:t>
            </a:r>
          </a:p>
          <a:p>
            <a:pPr>
              <a:buNone/>
            </a:pPr>
            <a:r>
              <a:rPr lang="en-US" dirty="0" smtClean="0"/>
              <a:t>1+x-y = P/(P-V)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x = P/(P-V)-1 +y </a:t>
            </a:r>
          </a:p>
          <a:p>
            <a:pPr>
              <a:buNone/>
            </a:pPr>
            <a:r>
              <a:rPr lang="en-US" dirty="0" smtClean="0"/>
              <a:t>x = V/(P-V) +y</a:t>
            </a:r>
          </a:p>
          <a:p>
            <a:pPr>
              <a:buNone/>
            </a:pPr>
            <a:r>
              <a:rPr lang="en-US" dirty="0" smtClean="0"/>
              <a:t>If V= </a:t>
            </a:r>
            <a:r>
              <a:rPr lang="en-US" dirty="0" err="1" smtClean="0"/>
              <a:t>zP</a:t>
            </a:r>
            <a:r>
              <a:rPr lang="en-US" dirty="0" smtClean="0"/>
              <a:t> then, x </a:t>
            </a:r>
            <a:r>
              <a:rPr lang="en-US" dirty="0"/>
              <a:t>= </a:t>
            </a:r>
            <a:r>
              <a:rPr lang="en-US" dirty="0" err="1" smtClean="0"/>
              <a:t>zP</a:t>
            </a:r>
            <a:r>
              <a:rPr lang="en-US" dirty="0" smtClean="0"/>
              <a:t>/(P-</a:t>
            </a:r>
            <a:r>
              <a:rPr lang="en-US" dirty="0" err="1" smtClean="0"/>
              <a:t>zP</a:t>
            </a:r>
            <a:r>
              <a:rPr lang="en-US" dirty="0" smtClean="0"/>
              <a:t>) </a:t>
            </a:r>
            <a:r>
              <a:rPr lang="en-US" dirty="0"/>
              <a:t>+</a:t>
            </a:r>
            <a:r>
              <a:rPr lang="en-US" dirty="0" smtClean="0"/>
              <a:t>y = z/(1-z)+y</a:t>
            </a:r>
            <a:endParaRPr lang="en-US" dirty="0"/>
          </a:p>
          <a:p>
            <a:pPr>
              <a:buNone/>
            </a:pPr>
            <a:r>
              <a:rPr lang="en-US" dirty="0" smtClean="0"/>
              <a:t>In our example, P=22, V=2 </a:t>
            </a:r>
            <a:r>
              <a:rPr lang="en-US" dirty="0" smtClean="0">
                <a:sym typeface="Wingdings" pitchFamily="2" charset="2"/>
              </a:rPr>
              <a:t> z =1/11, z/(1-z) = 0.1, F = 180,000, R =10,000, F = 0.9(P-V)  y=0.9  x = 0.1+0.9 = 1.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If R is doubled, todays revenue becomes tomorrows profit.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00016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8765</TotalTime>
  <Words>1047</Words>
  <Application>Microsoft Office PowerPoint</Application>
  <PresentationFormat>On-screen Show (4:3)</PresentationFormat>
  <Paragraphs>79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Lean Thinking Final.ppt</vt:lpstr>
      <vt:lpstr>1_Lean Thinking Final</vt:lpstr>
      <vt:lpstr>Lean Thinking Final</vt:lpstr>
      <vt:lpstr>2_Lean Thinking Final</vt:lpstr>
      <vt:lpstr>Worksheet</vt:lpstr>
      <vt:lpstr>Throughput Profit Multiplier      Based on the books:  Building Lean Supply Chains with the Theory of Constraints  Managing Business Process Flow </vt:lpstr>
      <vt:lpstr>Throughput Profit Multiplier (TPM)</vt:lpstr>
      <vt:lpstr>Financial Throughput and Fixed Operating Costs</vt:lpstr>
      <vt:lpstr>Another Look at Throughput Profit Multiplier</vt:lpstr>
      <vt:lpstr>Throughput Profit Multiplier</vt:lpstr>
      <vt:lpstr>Relationship Between Financial Throughput  and Fixed Operation Expenses</vt:lpstr>
      <vt:lpstr>Problem 5.6</vt:lpstr>
      <vt:lpstr>A Viable Vision</vt:lpstr>
      <vt:lpstr>A Viable Vision- Goldratt</vt:lpstr>
      <vt:lpstr>A Viable Vision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310</cp:revision>
  <dcterms:created xsi:type="dcterms:W3CDTF">2008-11-22T01:06:20Z</dcterms:created>
  <dcterms:modified xsi:type="dcterms:W3CDTF">2014-02-22T15:03:08Z</dcterms:modified>
</cp:coreProperties>
</file>