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5"/>
  </p:notesMasterIdLst>
  <p:handoutMasterIdLst>
    <p:handoutMasterId r:id="rId16"/>
  </p:handoutMasterIdLst>
  <p:sldIdLst>
    <p:sldId id="377" r:id="rId5"/>
    <p:sldId id="385" r:id="rId6"/>
    <p:sldId id="386" r:id="rId7"/>
    <p:sldId id="398" r:id="rId8"/>
    <p:sldId id="394" r:id="rId9"/>
    <p:sldId id="387" r:id="rId10"/>
    <p:sldId id="399" r:id="rId11"/>
    <p:sldId id="400" r:id="rId12"/>
    <p:sldId id="395" r:id="rId13"/>
    <p:sldId id="388"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8F8"/>
    <a:srgbClr val="FF6699"/>
    <a:srgbClr val="A80000"/>
    <a:srgbClr val="000078"/>
    <a:srgbClr val="A50023"/>
    <a:srgbClr val="000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varScale="1">
        <p:scale>
          <a:sx n="133" d="100"/>
          <a:sy n="133" d="100"/>
        </p:scale>
        <p:origin x="105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6/24/2015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2800482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6/24/2015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342972467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extLst>
      <p:ext uri="{BB962C8B-B14F-4D97-AF65-F5344CB8AC3E}">
        <p14:creationId xmlns:p14="http://schemas.microsoft.com/office/powerpoint/2010/main" val="3890248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ECF1AEC-13B6-43AE-9A42-6C6C30602A8D}" type="slidenum">
              <a:rPr lang="en-US"/>
              <a:pPr/>
              <a:t>8</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56471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7532D3BC-596F-4F55-A31F-AF7D3B3F80B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544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4075" y="1676400"/>
            <a:ext cx="40544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41709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a:solidFill>
                  <a:schemeClr val="tx1"/>
                </a:solidFill>
                <a:latin typeface="Verdana" pitchFamily="34" charset="0"/>
                <a:ea typeface="ＭＳ Ｐゴシック" charset="-128"/>
                <a:cs typeface="+mn-cs"/>
              </a:rPr>
              <a:t>Asef-Vaziri</a:t>
            </a:r>
            <a:r>
              <a:rPr lang="en-US" sz="1200" b="1" i="1" kern="1200" dirty="0">
                <a:solidFill>
                  <a:schemeClr val="tx1"/>
                </a:solidFill>
                <a:latin typeface="Verdana" pitchFamily="34" charset="0"/>
                <a:ea typeface="ＭＳ Ｐゴシック" charset="-128"/>
                <a:cs typeface="+mn-cs"/>
              </a:rPr>
              <a:t>    </a:t>
            </a:r>
            <a:r>
              <a:rPr lang="en-US" sz="1200" b="1" i="1" kern="1200" dirty="0" smtClean="0">
                <a:solidFill>
                  <a:schemeClr val="tx1"/>
                </a:solidFill>
                <a:latin typeface="Verdana" pitchFamily="34" charset="0"/>
                <a:ea typeface="ＭＳ Ｐゴシック" charset="-128"/>
                <a:cs typeface="+mn-cs"/>
              </a:rPr>
              <a:t>Nov-2011</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Throughput Problems – Set2</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789" r:id="rId6"/>
    <p:sldLayoutId id="2147483790" r:id="rId7"/>
    <p:sldLayoutId id="2147483791" r:id="rId8"/>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Microsoft_Excel_97-2003_Worksheet3.xls"/></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Excel_97-2003_Worksheet1.xls"/></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2.bin"/><Relationship Id="rId7" Type="http://schemas.openxmlformats.org/officeDocument/2006/relationships/package" Target="../embeddings/Microsoft_Excel_Worksheet1.xlsx"/><Relationship Id="rId2" Type="http://schemas.openxmlformats.org/officeDocument/2006/relationships/slideLayout" Target="../slideLayouts/slideLayout8.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emf"/><Relationship Id="rId4" Type="http://schemas.openxmlformats.org/officeDocument/2006/relationships/oleObject" Target="../embeddings/Microsoft_Excel_97-2003_Worksheet2.xls"/></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dirty="0" smtClean="0"/>
              <a:t>Throughout Problems </a:t>
            </a:r>
            <a:br>
              <a:rPr lang="en-US" dirty="0" smtClean="0"/>
            </a:br>
            <a:endParaRPr lang="en-US" dirty="0" smtClean="0">
              <a:ea typeface="ＭＳ Ｐゴシック"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4" name="Object 4"/>
          <p:cNvGraphicFramePr>
            <a:graphicFrameLocks noGrp="1" noChangeAspect="1"/>
          </p:cNvGraphicFramePr>
          <p:nvPr>
            <p:ph idx="1"/>
            <p:extLst>
              <p:ext uri="{D42A27DB-BD31-4B8C-83A1-F6EECF244321}">
                <p14:modId xmlns:p14="http://schemas.microsoft.com/office/powerpoint/2010/main" val="420821064"/>
              </p:ext>
            </p:extLst>
          </p:nvPr>
        </p:nvGraphicFramePr>
        <p:xfrm>
          <a:off x="46038" y="727075"/>
          <a:ext cx="9097962" cy="1638300"/>
        </p:xfrm>
        <a:graphic>
          <a:graphicData uri="http://schemas.openxmlformats.org/presentationml/2006/ole">
            <mc:AlternateContent xmlns:mc="http://schemas.openxmlformats.org/markup-compatibility/2006">
              <mc:Choice xmlns:v="urn:schemas-microsoft-com:vml" Requires="v">
                <p:oleObj spid="_x0000_s99347" name="Worksheet" r:id="rId4" imgW="3809945" imgH="685901" progId="Excel.Sheet.8">
                  <p:embed/>
                </p:oleObj>
              </mc:Choice>
              <mc:Fallback>
                <p:oleObj name="Worksheet" r:id="rId4" imgW="3809945" imgH="685901" progId="Excel.Sheet.8">
                  <p:embed/>
                  <p:pic>
                    <p:nvPicPr>
                      <p:cNvPr id="0" name="Picture 2"/>
                      <p:cNvPicPr>
                        <a:picLocks noChangeAspect="1" noChangeArrowheads="1"/>
                      </p:cNvPicPr>
                      <p:nvPr/>
                    </p:nvPicPr>
                    <p:blipFill>
                      <a:blip r:embed="rId5"/>
                      <a:srcRect/>
                      <a:stretch>
                        <a:fillRect/>
                      </a:stretch>
                    </p:blipFill>
                    <p:spPr bwMode="auto">
                      <a:xfrm>
                        <a:off x="46038" y="727075"/>
                        <a:ext cx="9097962"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27" name="Text Box 7"/>
          <p:cNvSpPr txBox="1">
            <a:spLocks noChangeArrowheads="1"/>
          </p:cNvSpPr>
          <p:nvPr/>
        </p:nvSpPr>
        <p:spPr bwMode="auto">
          <a:xfrm>
            <a:off x="323850" y="0"/>
            <a:ext cx="8820150" cy="366713"/>
          </a:xfrm>
          <a:prstGeom prst="rect">
            <a:avLst/>
          </a:prstGeom>
          <a:noFill/>
          <a:ln w="9525">
            <a:noFill/>
            <a:miter lim="800000"/>
            <a:headEnd/>
            <a:tailEnd/>
          </a:ln>
          <a:effectLst/>
        </p:spPr>
        <p:txBody>
          <a:bodyPr>
            <a:spAutoFit/>
          </a:bodyPr>
          <a:lstStyle/>
          <a:p>
            <a:r>
              <a:rPr lang="en-US"/>
              <a:t>Problem 5.6. </a:t>
            </a:r>
          </a:p>
        </p:txBody>
      </p:sp>
      <p:sp>
        <p:nvSpPr>
          <p:cNvPr id="30728" name="Line 8"/>
          <p:cNvSpPr>
            <a:spLocks noChangeShapeType="1"/>
          </p:cNvSpPr>
          <p:nvPr/>
        </p:nvSpPr>
        <p:spPr bwMode="auto">
          <a:xfrm>
            <a:off x="0" y="692150"/>
            <a:ext cx="9144000" cy="0"/>
          </a:xfrm>
          <a:prstGeom prst="line">
            <a:avLst/>
          </a:prstGeom>
          <a:noFill/>
          <a:ln w="57150">
            <a:solidFill>
              <a:schemeClr val="tx1"/>
            </a:solidFill>
            <a:round/>
            <a:headEnd/>
            <a:tailEnd/>
          </a:ln>
          <a:effectLst/>
        </p:spPr>
        <p:txBody>
          <a:bodyPr/>
          <a:lstStyle/>
          <a:p>
            <a:endParaRPr lang="en-US"/>
          </a:p>
        </p:txBody>
      </p:sp>
      <p:sp>
        <p:nvSpPr>
          <p:cNvPr id="30729" name="Text Box 9"/>
          <p:cNvSpPr txBox="1">
            <a:spLocks noChangeArrowheads="1"/>
          </p:cNvSpPr>
          <p:nvPr/>
        </p:nvSpPr>
        <p:spPr bwMode="auto">
          <a:xfrm>
            <a:off x="0" y="2960688"/>
            <a:ext cx="9144000" cy="3785652"/>
          </a:xfrm>
          <a:prstGeom prst="rect">
            <a:avLst/>
          </a:prstGeom>
          <a:noFill/>
          <a:ln w="9525">
            <a:noFill/>
            <a:miter lim="800000"/>
            <a:headEnd/>
            <a:tailEnd/>
          </a:ln>
          <a:effectLst/>
        </p:spPr>
        <p:txBody>
          <a:bodyPr>
            <a:spAutoFit/>
          </a:bodyPr>
          <a:lstStyle/>
          <a:p>
            <a:r>
              <a:rPr lang="en-US" sz="2400" dirty="0">
                <a:latin typeface="Book Antiqua" panose="02040602050305030304" pitchFamily="18" charset="0"/>
              </a:rPr>
              <a:t>Theoretical Capacity = 480/1.75 = 274.3 Aggregate Product</a:t>
            </a:r>
          </a:p>
          <a:p>
            <a:endParaRPr lang="en-US" sz="2400" dirty="0">
              <a:latin typeface="Book Antiqua" panose="02040602050305030304" pitchFamily="18" charset="0"/>
            </a:endParaRPr>
          </a:p>
          <a:p>
            <a:r>
              <a:rPr lang="en-US" sz="2400" dirty="0">
                <a:latin typeface="Book Antiqua" panose="02040602050305030304" pitchFamily="18" charset="0"/>
              </a:rPr>
              <a:t>Effective Capacity = .8(480)/ 1.9 = 202.1 Aggregate Product</a:t>
            </a:r>
          </a:p>
          <a:p>
            <a:endParaRPr lang="en-US" sz="2400" dirty="0">
              <a:latin typeface="Book Antiqua" panose="02040602050305030304" pitchFamily="18" charset="0"/>
            </a:endParaRPr>
          </a:p>
          <a:p>
            <a:r>
              <a:rPr lang="en-US" sz="2400" dirty="0">
                <a:latin typeface="Book Antiqua" panose="02040602050305030304" pitchFamily="18" charset="0"/>
              </a:rPr>
              <a:t>What is an aggregate product?</a:t>
            </a:r>
          </a:p>
          <a:p>
            <a:r>
              <a:rPr lang="en-US" sz="2400" dirty="0">
                <a:latin typeface="Book Antiqua" panose="02040602050305030304" pitchFamily="18" charset="0"/>
              </a:rPr>
              <a:t>It is </a:t>
            </a:r>
            <a:r>
              <a:rPr lang="en-US" sz="2400" dirty="0" smtClean="0">
                <a:latin typeface="Book Antiqua" panose="02040602050305030304" pitchFamily="18" charset="0"/>
              </a:rPr>
              <a:t>0.75 </a:t>
            </a:r>
            <a:r>
              <a:rPr lang="en-US" sz="2400" dirty="0">
                <a:latin typeface="Book Antiqua" panose="02040602050305030304" pitchFamily="18" charset="0"/>
              </a:rPr>
              <a:t>Regular  and 0.25 Jumbo</a:t>
            </a:r>
          </a:p>
          <a:p>
            <a:endParaRPr lang="en-US" sz="2400" dirty="0">
              <a:latin typeface="Book Antiqua" panose="02040602050305030304" pitchFamily="18" charset="0"/>
            </a:endParaRPr>
          </a:p>
          <a:p>
            <a:r>
              <a:rPr lang="en-US" sz="2400" dirty="0">
                <a:latin typeface="Book Antiqua" panose="02040602050305030304" pitchFamily="18" charset="0"/>
              </a:rPr>
              <a:t>Therefore; 202.1 aggregate is 151.57 regular bundle and 50.52 Jumbo </a:t>
            </a:r>
            <a:r>
              <a:rPr lang="en-US" sz="2400" dirty="0" smtClean="0">
                <a:latin typeface="Book Antiqua" panose="02040602050305030304" pitchFamily="18" charset="0"/>
              </a:rPr>
              <a:t>bundle:   9(151.57) , 9(50.52).</a:t>
            </a:r>
            <a:endParaRPr lang="en-US" sz="2400" dirty="0">
              <a:latin typeface="Book Antiqua" panose="02040602050305030304" pitchFamily="18" charset="0"/>
            </a:endParaRPr>
          </a:p>
          <a:p>
            <a:endParaRPr lang="en-US" sz="2400" dirty="0">
              <a:latin typeface="Book Antiqua" panose="0204060205030503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9" name="Rectangle 111"/>
          <p:cNvSpPr>
            <a:spLocks noChangeArrowheads="1"/>
          </p:cNvSpPr>
          <p:nvPr/>
        </p:nvSpPr>
        <p:spPr bwMode="auto">
          <a:xfrm>
            <a:off x="2951163" y="2636838"/>
            <a:ext cx="1181100" cy="865187"/>
          </a:xfrm>
          <a:prstGeom prst="rect">
            <a:avLst/>
          </a:prstGeom>
          <a:solidFill>
            <a:srgbClr val="99FF99"/>
          </a:solidFill>
          <a:ln w="12700">
            <a:solidFill>
              <a:srgbClr val="000000"/>
            </a:solidFill>
            <a:miter lim="800000"/>
            <a:headEnd/>
            <a:tailEnd/>
          </a:ln>
        </p:spPr>
        <p:txBody>
          <a:bodyPr/>
          <a:lstStyle/>
          <a:p>
            <a:endParaRPr lang="en-US"/>
          </a:p>
        </p:txBody>
      </p:sp>
      <p:sp>
        <p:nvSpPr>
          <p:cNvPr id="22637" name="Rectangle 109"/>
          <p:cNvSpPr>
            <a:spLocks noChangeArrowheads="1"/>
          </p:cNvSpPr>
          <p:nvPr/>
        </p:nvSpPr>
        <p:spPr bwMode="auto">
          <a:xfrm>
            <a:off x="1150938" y="3968750"/>
            <a:ext cx="1181100" cy="803275"/>
          </a:xfrm>
          <a:prstGeom prst="rect">
            <a:avLst/>
          </a:prstGeom>
          <a:solidFill>
            <a:srgbClr val="C48E93"/>
          </a:solidFill>
          <a:ln w="12700">
            <a:solidFill>
              <a:srgbClr val="000000"/>
            </a:solidFill>
            <a:miter lim="800000"/>
            <a:headEnd/>
            <a:tailEnd/>
          </a:ln>
        </p:spPr>
        <p:txBody>
          <a:bodyPr/>
          <a:lstStyle/>
          <a:p>
            <a:endParaRPr lang="en-US"/>
          </a:p>
        </p:txBody>
      </p:sp>
      <p:sp>
        <p:nvSpPr>
          <p:cNvPr id="22530" name="Text Box 2"/>
          <p:cNvSpPr txBox="1">
            <a:spLocks noChangeArrowheads="1"/>
          </p:cNvSpPr>
          <p:nvPr/>
        </p:nvSpPr>
        <p:spPr bwMode="auto">
          <a:xfrm>
            <a:off x="0" y="76200"/>
            <a:ext cx="9144000" cy="646331"/>
          </a:xfrm>
          <a:prstGeom prst="rect">
            <a:avLst/>
          </a:prstGeom>
          <a:noFill/>
          <a:ln w="9525">
            <a:noFill/>
            <a:miter lim="800000"/>
            <a:headEnd/>
            <a:tailEnd/>
          </a:ln>
          <a:effectLst/>
        </p:spPr>
        <p:txBody>
          <a:bodyPr wrap="square">
            <a:spAutoFit/>
          </a:bodyPr>
          <a:lstStyle>
            <a:defPPr>
              <a:defRPr lang="en-US"/>
            </a:defPPr>
            <a:lvl1pPr eaLnBrk="1" hangingPunct="1">
              <a:defRPr sz="3600">
                <a:latin typeface="Impact" pitchFamily="34" charset="0"/>
                <a:ea typeface="ＭＳ Ｐゴシック" pitchFamily="-65" charset="-128"/>
                <a:cs typeface="Impact" pitchFamily="34" charset="0"/>
              </a:defRPr>
            </a:lvl1pPr>
          </a:lstStyle>
          <a:p>
            <a:r>
              <a:rPr lang="en-US" dirty="0" smtClean="0"/>
              <a:t>5.4. The </a:t>
            </a:r>
            <a:r>
              <a:rPr lang="en-US" dirty="0"/>
              <a:t>Process Flowchart from Problem </a:t>
            </a:r>
            <a:r>
              <a:rPr lang="en-US" dirty="0" smtClean="0"/>
              <a:t>4.4</a:t>
            </a:r>
            <a:endParaRPr lang="en-US" dirty="0"/>
          </a:p>
        </p:txBody>
      </p:sp>
      <p:sp>
        <p:nvSpPr>
          <p:cNvPr id="22585" name="AutoShape 57"/>
          <p:cNvSpPr>
            <a:spLocks noChangeAspect="1" noChangeArrowheads="1" noTextEdit="1"/>
          </p:cNvSpPr>
          <p:nvPr/>
        </p:nvSpPr>
        <p:spPr bwMode="auto">
          <a:xfrm>
            <a:off x="0" y="1125538"/>
            <a:ext cx="9144000" cy="5121275"/>
          </a:xfrm>
          <a:prstGeom prst="rect">
            <a:avLst/>
          </a:prstGeom>
          <a:noFill/>
          <a:ln w="9525">
            <a:noFill/>
            <a:miter lim="800000"/>
            <a:headEnd/>
            <a:tailEnd/>
          </a:ln>
        </p:spPr>
        <p:txBody>
          <a:bodyPr/>
          <a:lstStyle/>
          <a:p>
            <a:endParaRPr lang="en-US"/>
          </a:p>
        </p:txBody>
      </p:sp>
      <p:sp>
        <p:nvSpPr>
          <p:cNvPr id="22587" name="Rectangle 59"/>
          <p:cNvSpPr>
            <a:spLocks noChangeArrowheads="1"/>
          </p:cNvSpPr>
          <p:nvPr/>
        </p:nvSpPr>
        <p:spPr bwMode="auto">
          <a:xfrm>
            <a:off x="1119188" y="1158875"/>
            <a:ext cx="1181100" cy="860425"/>
          </a:xfrm>
          <a:prstGeom prst="rect">
            <a:avLst/>
          </a:prstGeom>
          <a:solidFill>
            <a:schemeClr val="accent1"/>
          </a:solidFill>
          <a:ln w="12700">
            <a:solidFill>
              <a:srgbClr val="000000"/>
            </a:solidFill>
            <a:miter lim="800000"/>
            <a:headEnd/>
            <a:tailEnd/>
          </a:ln>
        </p:spPr>
        <p:txBody>
          <a:bodyPr/>
          <a:lstStyle/>
          <a:p>
            <a:endParaRPr lang="en-US"/>
          </a:p>
        </p:txBody>
      </p:sp>
      <p:sp>
        <p:nvSpPr>
          <p:cNvPr id="22588" name="Rectangle 60"/>
          <p:cNvSpPr>
            <a:spLocks noChangeArrowheads="1"/>
          </p:cNvSpPr>
          <p:nvPr/>
        </p:nvSpPr>
        <p:spPr bwMode="auto">
          <a:xfrm>
            <a:off x="1271588" y="1468438"/>
            <a:ext cx="890587"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molding</a:t>
            </a:r>
            <a:endParaRPr lang="en-US"/>
          </a:p>
        </p:txBody>
      </p:sp>
      <p:sp>
        <p:nvSpPr>
          <p:cNvPr id="22589" name="Rectangle 61"/>
          <p:cNvSpPr>
            <a:spLocks noChangeArrowheads="1"/>
          </p:cNvSpPr>
          <p:nvPr/>
        </p:nvSpPr>
        <p:spPr bwMode="auto">
          <a:xfrm>
            <a:off x="4697413" y="1158875"/>
            <a:ext cx="1181100" cy="860425"/>
          </a:xfrm>
          <a:prstGeom prst="rect">
            <a:avLst/>
          </a:prstGeom>
          <a:solidFill>
            <a:srgbClr val="C2C2DC"/>
          </a:solidFill>
          <a:ln w="12700">
            <a:solidFill>
              <a:srgbClr val="000000"/>
            </a:solidFill>
            <a:miter lim="800000"/>
            <a:headEnd/>
            <a:tailEnd/>
          </a:ln>
        </p:spPr>
        <p:txBody>
          <a:bodyPr/>
          <a:lstStyle/>
          <a:p>
            <a:endParaRPr lang="en-US"/>
          </a:p>
        </p:txBody>
      </p:sp>
      <p:sp>
        <p:nvSpPr>
          <p:cNvPr id="22590" name="Rectangle 62"/>
          <p:cNvSpPr>
            <a:spLocks noChangeArrowheads="1"/>
          </p:cNvSpPr>
          <p:nvPr/>
        </p:nvSpPr>
        <p:spPr bwMode="auto">
          <a:xfrm>
            <a:off x="4849813" y="1468438"/>
            <a:ext cx="911225"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eng. ass.</a:t>
            </a:r>
            <a:endParaRPr lang="en-US"/>
          </a:p>
        </p:txBody>
      </p:sp>
      <p:sp>
        <p:nvSpPr>
          <p:cNvPr id="22591" name="Rectangle 63"/>
          <p:cNvSpPr>
            <a:spLocks noChangeArrowheads="1"/>
          </p:cNvSpPr>
          <p:nvPr/>
        </p:nvSpPr>
        <p:spPr bwMode="auto">
          <a:xfrm>
            <a:off x="4697413" y="5305425"/>
            <a:ext cx="1181100" cy="860425"/>
          </a:xfrm>
          <a:prstGeom prst="rect">
            <a:avLst/>
          </a:prstGeom>
          <a:solidFill>
            <a:srgbClr val="FF99FF"/>
          </a:solidFill>
          <a:ln w="12700">
            <a:solidFill>
              <a:srgbClr val="000000"/>
            </a:solidFill>
            <a:miter lim="800000"/>
            <a:headEnd/>
            <a:tailEnd/>
          </a:ln>
        </p:spPr>
        <p:txBody>
          <a:bodyPr/>
          <a:lstStyle/>
          <a:p>
            <a:endParaRPr lang="en-US"/>
          </a:p>
        </p:txBody>
      </p:sp>
      <p:sp>
        <p:nvSpPr>
          <p:cNvPr id="22592" name="Rectangle 64"/>
          <p:cNvSpPr>
            <a:spLocks noChangeArrowheads="1"/>
          </p:cNvSpPr>
          <p:nvPr/>
        </p:nvSpPr>
        <p:spPr bwMode="auto">
          <a:xfrm>
            <a:off x="4849813" y="5737225"/>
            <a:ext cx="874712"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seat ass.</a:t>
            </a:r>
            <a:endParaRPr lang="en-US"/>
          </a:p>
        </p:txBody>
      </p:sp>
      <p:sp>
        <p:nvSpPr>
          <p:cNvPr id="22593" name="Rectangle 65"/>
          <p:cNvSpPr>
            <a:spLocks noChangeArrowheads="1"/>
          </p:cNvSpPr>
          <p:nvPr/>
        </p:nvSpPr>
        <p:spPr bwMode="auto">
          <a:xfrm>
            <a:off x="1119188" y="2663825"/>
            <a:ext cx="1181100" cy="801688"/>
          </a:xfrm>
          <a:prstGeom prst="rect">
            <a:avLst/>
          </a:prstGeom>
          <a:solidFill>
            <a:srgbClr val="C48E93"/>
          </a:solidFill>
          <a:ln w="12700">
            <a:solidFill>
              <a:srgbClr val="000000"/>
            </a:solidFill>
            <a:miter lim="800000"/>
            <a:headEnd/>
            <a:tailEnd/>
          </a:ln>
        </p:spPr>
        <p:txBody>
          <a:bodyPr/>
          <a:lstStyle/>
          <a:p>
            <a:endParaRPr lang="en-US"/>
          </a:p>
        </p:txBody>
      </p:sp>
      <p:sp>
        <p:nvSpPr>
          <p:cNvPr id="22594" name="Rectangle 66"/>
          <p:cNvSpPr>
            <a:spLocks noChangeArrowheads="1"/>
          </p:cNvSpPr>
          <p:nvPr/>
        </p:nvSpPr>
        <p:spPr bwMode="auto">
          <a:xfrm>
            <a:off x="1223963" y="4400550"/>
            <a:ext cx="979487"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stamping</a:t>
            </a:r>
            <a:endParaRPr lang="en-US"/>
          </a:p>
        </p:txBody>
      </p:sp>
      <p:sp>
        <p:nvSpPr>
          <p:cNvPr id="22595" name="Rectangle 67"/>
          <p:cNvSpPr>
            <a:spLocks noChangeArrowheads="1"/>
          </p:cNvSpPr>
          <p:nvPr/>
        </p:nvSpPr>
        <p:spPr bwMode="auto">
          <a:xfrm>
            <a:off x="2947988" y="1158875"/>
            <a:ext cx="1181100" cy="865188"/>
          </a:xfrm>
          <a:prstGeom prst="rect">
            <a:avLst/>
          </a:prstGeom>
          <a:solidFill>
            <a:srgbClr val="99FF99"/>
          </a:solidFill>
          <a:ln w="12700">
            <a:solidFill>
              <a:srgbClr val="000000"/>
            </a:solidFill>
            <a:miter lim="800000"/>
            <a:headEnd/>
            <a:tailEnd/>
          </a:ln>
        </p:spPr>
        <p:txBody>
          <a:bodyPr/>
          <a:lstStyle/>
          <a:p>
            <a:endParaRPr lang="en-US"/>
          </a:p>
        </p:txBody>
      </p:sp>
      <p:sp>
        <p:nvSpPr>
          <p:cNvPr id="22596" name="Rectangle 68"/>
          <p:cNvSpPr>
            <a:spLocks noChangeArrowheads="1"/>
          </p:cNvSpPr>
          <p:nvPr/>
        </p:nvSpPr>
        <p:spPr bwMode="auto">
          <a:xfrm>
            <a:off x="3059113" y="1628775"/>
            <a:ext cx="927100"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 welding</a:t>
            </a:r>
            <a:endParaRPr lang="en-US"/>
          </a:p>
        </p:txBody>
      </p:sp>
      <p:sp>
        <p:nvSpPr>
          <p:cNvPr id="22597" name="Rectangle 69"/>
          <p:cNvSpPr>
            <a:spLocks noChangeArrowheads="1"/>
          </p:cNvSpPr>
          <p:nvPr/>
        </p:nvSpPr>
        <p:spPr bwMode="auto">
          <a:xfrm>
            <a:off x="6923088" y="2663825"/>
            <a:ext cx="1181100" cy="2208213"/>
          </a:xfrm>
          <a:prstGeom prst="rect">
            <a:avLst/>
          </a:prstGeom>
          <a:solidFill>
            <a:srgbClr val="FF6699"/>
          </a:solidFill>
          <a:ln w="12700">
            <a:solidFill>
              <a:srgbClr val="000000"/>
            </a:solidFill>
            <a:miter lim="800000"/>
            <a:headEnd/>
            <a:tailEnd/>
          </a:ln>
        </p:spPr>
        <p:txBody>
          <a:bodyPr/>
          <a:lstStyle/>
          <a:p>
            <a:endParaRPr lang="en-US"/>
          </a:p>
        </p:txBody>
      </p:sp>
      <p:sp>
        <p:nvSpPr>
          <p:cNvPr id="22598" name="Rectangle 70"/>
          <p:cNvSpPr>
            <a:spLocks noChangeArrowheads="1"/>
          </p:cNvSpPr>
          <p:nvPr/>
        </p:nvSpPr>
        <p:spPr bwMode="auto">
          <a:xfrm>
            <a:off x="7313613" y="3767138"/>
            <a:ext cx="406400"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 FA</a:t>
            </a:r>
            <a:endParaRPr lang="en-US"/>
          </a:p>
        </p:txBody>
      </p:sp>
      <p:sp>
        <p:nvSpPr>
          <p:cNvPr id="22599" name="Rectangle 71"/>
          <p:cNvSpPr>
            <a:spLocks noChangeArrowheads="1"/>
          </p:cNvSpPr>
          <p:nvPr/>
        </p:nvSpPr>
        <p:spPr bwMode="auto">
          <a:xfrm>
            <a:off x="1130300" y="2071688"/>
            <a:ext cx="1435100"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aut. molding machine</a:t>
            </a:r>
            <a:endParaRPr lang="en-US"/>
          </a:p>
        </p:txBody>
      </p:sp>
      <p:sp>
        <p:nvSpPr>
          <p:cNvPr id="22600" name="Rectangle 72"/>
          <p:cNvSpPr>
            <a:spLocks noChangeArrowheads="1"/>
          </p:cNvSpPr>
          <p:nvPr/>
        </p:nvSpPr>
        <p:spPr bwMode="auto">
          <a:xfrm>
            <a:off x="1130300" y="2357438"/>
            <a:ext cx="1266825"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molding operator</a:t>
            </a:r>
            <a:endParaRPr lang="en-US"/>
          </a:p>
        </p:txBody>
      </p:sp>
      <p:sp>
        <p:nvSpPr>
          <p:cNvPr id="22601" name="Rectangle 73"/>
          <p:cNvSpPr>
            <a:spLocks noChangeArrowheads="1"/>
          </p:cNvSpPr>
          <p:nvPr/>
        </p:nvSpPr>
        <p:spPr bwMode="auto">
          <a:xfrm>
            <a:off x="1130300" y="4924425"/>
            <a:ext cx="1025525" cy="198438"/>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10,000lbs press</a:t>
            </a:r>
            <a:endParaRPr lang="en-US"/>
          </a:p>
        </p:txBody>
      </p:sp>
      <p:sp>
        <p:nvSpPr>
          <p:cNvPr id="22602" name="Rectangle 74"/>
          <p:cNvSpPr>
            <a:spLocks noChangeArrowheads="1"/>
          </p:cNvSpPr>
          <p:nvPr/>
        </p:nvSpPr>
        <p:spPr bwMode="auto">
          <a:xfrm>
            <a:off x="1130300" y="5210175"/>
            <a:ext cx="1054100" cy="198438"/>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press operator</a:t>
            </a:r>
            <a:endParaRPr lang="en-US"/>
          </a:p>
        </p:txBody>
      </p:sp>
      <p:sp>
        <p:nvSpPr>
          <p:cNvPr id="22603" name="Rectangle 75"/>
          <p:cNvSpPr>
            <a:spLocks noChangeArrowheads="1"/>
          </p:cNvSpPr>
          <p:nvPr/>
        </p:nvSpPr>
        <p:spPr bwMode="auto">
          <a:xfrm>
            <a:off x="2957513" y="3576638"/>
            <a:ext cx="1897062"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continuous welding machine</a:t>
            </a:r>
            <a:endParaRPr lang="en-US"/>
          </a:p>
        </p:txBody>
      </p:sp>
      <p:sp>
        <p:nvSpPr>
          <p:cNvPr id="22604" name="Rectangle 76"/>
          <p:cNvSpPr>
            <a:spLocks noChangeArrowheads="1"/>
          </p:cNvSpPr>
          <p:nvPr/>
        </p:nvSpPr>
        <p:spPr bwMode="auto">
          <a:xfrm>
            <a:off x="2957513" y="3862388"/>
            <a:ext cx="573087"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welder</a:t>
            </a:r>
            <a:endParaRPr lang="en-US"/>
          </a:p>
        </p:txBody>
      </p:sp>
      <p:sp>
        <p:nvSpPr>
          <p:cNvPr id="22605" name="Rectangle 77"/>
          <p:cNvSpPr>
            <a:spLocks noChangeArrowheads="1"/>
          </p:cNvSpPr>
          <p:nvPr/>
        </p:nvSpPr>
        <p:spPr bwMode="auto">
          <a:xfrm>
            <a:off x="4716463" y="6273800"/>
            <a:ext cx="1143000" cy="198438"/>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2 seat assemblers</a:t>
            </a:r>
            <a:endParaRPr lang="en-US"/>
          </a:p>
        </p:txBody>
      </p:sp>
      <p:sp>
        <p:nvSpPr>
          <p:cNvPr id="22606" name="Rectangle 78"/>
          <p:cNvSpPr>
            <a:spLocks noChangeArrowheads="1"/>
          </p:cNvSpPr>
          <p:nvPr/>
        </p:nvSpPr>
        <p:spPr bwMode="auto">
          <a:xfrm>
            <a:off x="4627563" y="2071688"/>
            <a:ext cx="1263650"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engine assembler</a:t>
            </a:r>
            <a:endParaRPr lang="en-US"/>
          </a:p>
        </p:txBody>
      </p:sp>
      <p:sp>
        <p:nvSpPr>
          <p:cNvPr id="22607" name="Rectangle 79"/>
          <p:cNvSpPr>
            <a:spLocks noChangeArrowheads="1"/>
          </p:cNvSpPr>
          <p:nvPr/>
        </p:nvSpPr>
        <p:spPr bwMode="auto">
          <a:xfrm>
            <a:off x="6932613" y="5003800"/>
            <a:ext cx="1273175" cy="198438"/>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10 final assemblers</a:t>
            </a:r>
            <a:endParaRPr lang="en-US"/>
          </a:p>
        </p:txBody>
      </p:sp>
      <p:sp>
        <p:nvSpPr>
          <p:cNvPr id="22608" name="Oval 80"/>
          <p:cNvSpPr>
            <a:spLocks noChangeArrowheads="1"/>
          </p:cNvSpPr>
          <p:nvPr/>
        </p:nvSpPr>
        <p:spPr bwMode="auto">
          <a:xfrm>
            <a:off x="6350" y="3378200"/>
            <a:ext cx="704850" cy="542925"/>
          </a:xfrm>
          <a:prstGeom prst="ellipse">
            <a:avLst/>
          </a:prstGeom>
          <a:noFill/>
          <a:ln w="12700">
            <a:solidFill>
              <a:srgbClr val="000000"/>
            </a:solidFill>
            <a:round/>
            <a:headEnd/>
            <a:tailEnd/>
          </a:ln>
        </p:spPr>
        <p:txBody>
          <a:bodyPr/>
          <a:lstStyle/>
          <a:p>
            <a:endParaRPr lang="en-US"/>
          </a:p>
        </p:txBody>
      </p:sp>
      <p:sp>
        <p:nvSpPr>
          <p:cNvPr id="22609" name="Rectangle 81"/>
          <p:cNvSpPr>
            <a:spLocks noChangeArrowheads="1"/>
          </p:cNvSpPr>
          <p:nvPr/>
        </p:nvSpPr>
        <p:spPr bwMode="auto">
          <a:xfrm>
            <a:off x="176213" y="3498850"/>
            <a:ext cx="460375"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start</a:t>
            </a:r>
            <a:endParaRPr lang="en-US"/>
          </a:p>
        </p:txBody>
      </p:sp>
      <p:sp>
        <p:nvSpPr>
          <p:cNvPr id="22610" name="Oval 82"/>
          <p:cNvSpPr>
            <a:spLocks noChangeArrowheads="1"/>
          </p:cNvSpPr>
          <p:nvPr/>
        </p:nvSpPr>
        <p:spPr bwMode="auto">
          <a:xfrm>
            <a:off x="8353425" y="3536950"/>
            <a:ext cx="704850" cy="542925"/>
          </a:xfrm>
          <a:prstGeom prst="ellipse">
            <a:avLst/>
          </a:prstGeom>
          <a:noFill/>
          <a:ln w="12700">
            <a:solidFill>
              <a:srgbClr val="000000"/>
            </a:solidFill>
            <a:round/>
            <a:headEnd/>
            <a:tailEnd/>
          </a:ln>
        </p:spPr>
        <p:txBody>
          <a:bodyPr/>
          <a:lstStyle/>
          <a:p>
            <a:endParaRPr lang="en-US"/>
          </a:p>
        </p:txBody>
      </p:sp>
      <p:sp>
        <p:nvSpPr>
          <p:cNvPr id="22611" name="Rectangle 83"/>
          <p:cNvSpPr>
            <a:spLocks noChangeArrowheads="1"/>
          </p:cNvSpPr>
          <p:nvPr/>
        </p:nvSpPr>
        <p:spPr bwMode="auto">
          <a:xfrm>
            <a:off x="8523288" y="3656013"/>
            <a:ext cx="385762"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end</a:t>
            </a:r>
            <a:endParaRPr lang="en-US"/>
          </a:p>
        </p:txBody>
      </p:sp>
      <p:sp>
        <p:nvSpPr>
          <p:cNvPr id="22613" name="Freeform 85"/>
          <p:cNvSpPr>
            <a:spLocks/>
          </p:cNvSpPr>
          <p:nvPr/>
        </p:nvSpPr>
        <p:spPr bwMode="auto">
          <a:xfrm>
            <a:off x="8248650" y="3644900"/>
            <a:ext cx="98425" cy="85725"/>
          </a:xfrm>
          <a:custGeom>
            <a:avLst/>
            <a:gdLst/>
            <a:ahLst/>
            <a:cxnLst>
              <a:cxn ang="0">
                <a:pos x="0" y="54"/>
              </a:cxn>
              <a:cxn ang="0">
                <a:pos x="9" y="27"/>
              </a:cxn>
              <a:cxn ang="0">
                <a:pos x="0" y="0"/>
              </a:cxn>
              <a:cxn ang="0">
                <a:pos x="62" y="27"/>
              </a:cxn>
              <a:cxn ang="0">
                <a:pos x="0" y="54"/>
              </a:cxn>
            </a:cxnLst>
            <a:rect l="0" t="0" r="r" b="b"/>
            <a:pathLst>
              <a:path w="62" h="54">
                <a:moveTo>
                  <a:pt x="0" y="54"/>
                </a:moveTo>
                <a:lnTo>
                  <a:pt x="9" y="27"/>
                </a:lnTo>
                <a:lnTo>
                  <a:pt x="0" y="0"/>
                </a:lnTo>
                <a:lnTo>
                  <a:pt x="62" y="27"/>
                </a:lnTo>
                <a:lnTo>
                  <a:pt x="0" y="54"/>
                </a:lnTo>
                <a:close/>
              </a:path>
            </a:pathLst>
          </a:custGeom>
          <a:solidFill>
            <a:srgbClr val="000000"/>
          </a:solidFill>
          <a:ln w="9525">
            <a:noFill/>
            <a:round/>
            <a:headEnd/>
            <a:tailEnd/>
          </a:ln>
        </p:spPr>
        <p:txBody>
          <a:bodyPr/>
          <a:lstStyle/>
          <a:p>
            <a:endParaRPr lang="en-US"/>
          </a:p>
        </p:txBody>
      </p:sp>
      <p:sp>
        <p:nvSpPr>
          <p:cNvPr id="22617" name="Freeform 89"/>
          <p:cNvSpPr>
            <a:spLocks/>
          </p:cNvSpPr>
          <p:nvPr/>
        </p:nvSpPr>
        <p:spPr bwMode="auto">
          <a:xfrm>
            <a:off x="2519363" y="2889250"/>
            <a:ext cx="239712" cy="238125"/>
          </a:xfrm>
          <a:custGeom>
            <a:avLst/>
            <a:gdLst/>
            <a:ahLst/>
            <a:cxnLst>
              <a:cxn ang="0">
                <a:pos x="0" y="150"/>
              </a:cxn>
              <a:cxn ang="0">
                <a:pos x="138" y="150"/>
              </a:cxn>
              <a:cxn ang="0">
                <a:pos x="151" y="148"/>
              </a:cxn>
              <a:cxn ang="0">
                <a:pos x="69" y="0"/>
              </a:cxn>
              <a:cxn ang="0">
                <a:pos x="0" y="150"/>
              </a:cxn>
            </a:cxnLst>
            <a:rect l="0" t="0" r="r" b="b"/>
            <a:pathLst>
              <a:path w="151" h="150">
                <a:moveTo>
                  <a:pt x="0" y="150"/>
                </a:moveTo>
                <a:lnTo>
                  <a:pt x="138" y="150"/>
                </a:lnTo>
                <a:lnTo>
                  <a:pt x="151"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18" name="Freeform 90"/>
          <p:cNvSpPr>
            <a:spLocks/>
          </p:cNvSpPr>
          <p:nvPr/>
        </p:nvSpPr>
        <p:spPr bwMode="auto">
          <a:xfrm>
            <a:off x="2484438" y="1412875"/>
            <a:ext cx="239712" cy="238125"/>
          </a:xfrm>
          <a:custGeom>
            <a:avLst/>
            <a:gdLst/>
            <a:ahLst/>
            <a:cxnLst>
              <a:cxn ang="0">
                <a:pos x="0" y="150"/>
              </a:cxn>
              <a:cxn ang="0">
                <a:pos x="138" y="150"/>
              </a:cxn>
              <a:cxn ang="0">
                <a:pos x="151" y="148"/>
              </a:cxn>
              <a:cxn ang="0">
                <a:pos x="69" y="0"/>
              </a:cxn>
              <a:cxn ang="0">
                <a:pos x="0" y="150"/>
              </a:cxn>
            </a:cxnLst>
            <a:rect l="0" t="0" r="r" b="b"/>
            <a:pathLst>
              <a:path w="151" h="150">
                <a:moveTo>
                  <a:pt x="0" y="150"/>
                </a:moveTo>
                <a:lnTo>
                  <a:pt x="138" y="150"/>
                </a:lnTo>
                <a:lnTo>
                  <a:pt x="151"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19" name="Freeform 91"/>
          <p:cNvSpPr>
            <a:spLocks/>
          </p:cNvSpPr>
          <p:nvPr/>
        </p:nvSpPr>
        <p:spPr bwMode="auto">
          <a:xfrm>
            <a:off x="4319588" y="1376363"/>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0" name="Freeform 92"/>
          <p:cNvSpPr>
            <a:spLocks/>
          </p:cNvSpPr>
          <p:nvPr/>
        </p:nvSpPr>
        <p:spPr bwMode="auto">
          <a:xfrm>
            <a:off x="6300788" y="2219325"/>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1" name="Freeform 93"/>
          <p:cNvSpPr>
            <a:spLocks/>
          </p:cNvSpPr>
          <p:nvPr/>
        </p:nvSpPr>
        <p:spPr bwMode="auto">
          <a:xfrm>
            <a:off x="6319838" y="3176588"/>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2" name="Freeform 94"/>
          <p:cNvSpPr>
            <a:spLocks/>
          </p:cNvSpPr>
          <p:nvPr/>
        </p:nvSpPr>
        <p:spPr bwMode="auto">
          <a:xfrm>
            <a:off x="6300788" y="3968750"/>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3" name="Freeform 95"/>
          <p:cNvSpPr>
            <a:spLocks/>
          </p:cNvSpPr>
          <p:nvPr/>
        </p:nvSpPr>
        <p:spPr bwMode="auto">
          <a:xfrm>
            <a:off x="6227763" y="4718050"/>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a:solidFill>
              <a:schemeClr val="tx1"/>
            </a:solidFill>
            <a:prstDash val="solid"/>
            <a:round/>
            <a:headEnd/>
            <a:tailEnd/>
          </a:ln>
        </p:spPr>
        <p:txBody>
          <a:bodyPr/>
          <a:lstStyle/>
          <a:p>
            <a:endParaRPr lang="en-US"/>
          </a:p>
        </p:txBody>
      </p:sp>
      <p:sp>
        <p:nvSpPr>
          <p:cNvPr id="22624" name="Freeform 96"/>
          <p:cNvSpPr>
            <a:spLocks/>
          </p:cNvSpPr>
          <p:nvPr/>
        </p:nvSpPr>
        <p:spPr bwMode="auto">
          <a:xfrm>
            <a:off x="835025" y="5589588"/>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5" name="Freeform 97"/>
          <p:cNvSpPr>
            <a:spLocks/>
          </p:cNvSpPr>
          <p:nvPr/>
        </p:nvSpPr>
        <p:spPr bwMode="auto">
          <a:xfrm>
            <a:off x="792163" y="4292600"/>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6" name="Freeform 98"/>
          <p:cNvSpPr>
            <a:spLocks/>
          </p:cNvSpPr>
          <p:nvPr/>
        </p:nvSpPr>
        <p:spPr bwMode="auto">
          <a:xfrm>
            <a:off x="804863" y="2938463"/>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7" name="Freeform 99"/>
          <p:cNvSpPr>
            <a:spLocks/>
          </p:cNvSpPr>
          <p:nvPr/>
        </p:nvSpPr>
        <p:spPr bwMode="auto">
          <a:xfrm>
            <a:off x="755650" y="1449388"/>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22628" name="Rectangle 100"/>
          <p:cNvSpPr>
            <a:spLocks noChangeArrowheads="1"/>
          </p:cNvSpPr>
          <p:nvPr/>
        </p:nvSpPr>
        <p:spPr bwMode="auto">
          <a:xfrm>
            <a:off x="1447800" y="1201738"/>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2 min</a:t>
            </a:r>
            <a:endParaRPr lang="en-US"/>
          </a:p>
        </p:txBody>
      </p:sp>
      <p:sp>
        <p:nvSpPr>
          <p:cNvPr id="22629" name="Rectangle 101"/>
          <p:cNvSpPr>
            <a:spLocks noChangeArrowheads="1"/>
          </p:cNvSpPr>
          <p:nvPr/>
        </p:nvSpPr>
        <p:spPr bwMode="auto">
          <a:xfrm>
            <a:off x="3276600" y="1201738"/>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1 min</a:t>
            </a:r>
            <a:endParaRPr lang="en-US"/>
          </a:p>
        </p:txBody>
      </p:sp>
      <p:sp>
        <p:nvSpPr>
          <p:cNvPr id="22630" name="Rectangle 102"/>
          <p:cNvSpPr>
            <a:spLocks noChangeArrowheads="1"/>
          </p:cNvSpPr>
          <p:nvPr/>
        </p:nvSpPr>
        <p:spPr bwMode="auto">
          <a:xfrm>
            <a:off x="5024438" y="1201738"/>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3 min</a:t>
            </a:r>
            <a:endParaRPr lang="en-US"/>
          </a:p>
        </p:txBody>
      </p:sp>
      <p:sp>
        <p:nvSpPr>
          <p:cNvPr id="22631" name="Rectangle 103"/>
          <p:cNvSpPr>
            <a:spLocks noChangeArrowheads="1"/>
          </p:cNvSpPr>
          <p:nvPr/>
        </p:nvSpPr>
        <p:spPr bwMode="auto">
          <a:xfrm>
            <a:off x="1447800" y="2787650"/>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1 min</a:t>
            </a:r>
            <a:endParaRPr lang="en-US"/>
          </a:p>
        </p:txBody>
      </p:sp>
      <p:sp>
        <p:nvSpPr>
          <p:cNvPr id="22632" name="Rectangle 104"/>
          <p:cNvSpPr>
            <a:spLocks noChangeArrowheads="1"/>
          </p:cNvSpPr>
          <p:nvPr/>
        </p:nvSpPr>
        <p:spPr bwMode="auto">
          <a:xfrm>
            <a:off x="3276600" y="2787650"/>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3 min</a:t>
            </a:r>
            <a:endParaRPr lang="en-US"/>
          </a:p>
        </p:txBody>
      </p:sp>
      <p:sp>
        <p:nvSpPr>
          <p:cNvPr id="22633" name="Rectangle 105"/>
          <p:cNvSpPr>
            <a:spLocks noChangeArrowheads="1"/>
          </p:cNvSpPr>
          <p:nvPr/>
        </p:nvSpPr>
        <p:spPr bwMode="auto">
          <a:xfrm>
            <a:off x="1447800" y="4054475"/>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2 min</a:t>
            </a:r>
            <a:endParaRPr lang="en-US"/>
          </a:p>
        </p:txBody>
      </p:sp>
      <p:sp>
        <p:nvSpPr>
          <p:cNvPr id="22634" name="Rectangle 106"/>
          <p:cNvSpPr>
            <a:spLocks noChangeArrowheads="1"/>
          </p:cNvSpPr>
          <p:nvPr/>
        </p:nvSpPr>
        <p:spPr bwMode="auto">
          <a:xfrm>
            <a:off x="4932363" y="5335588"/>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7 min</a:t>
            </a:r>
            <a:endParaRPr lang="en-US"/>
          </a:p>
        </p:txBody>
      </p:sp>
      <p:sp>
        <p:nvSpPr>
          <p:cNvPr id="22635" name="Rectangle 107"/>
          <p:cNvSpPr>
            <a:spLocks noChangeArrowheads="1"/>
          </p:cNvSpPr>
          <p:nvPr/>
        </p:nvSpPr>
        <p:spPr bwMode="auto">
          <a:xfrm>
            <a:off x="7251700" y="3341688"/>
            <a:ext cx="67627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30 min</a:t>
            </a:r>
            <a:endParaRPr lang="en-US"/>
          </a:p>
        </p:txBody>
      </p:sp>
      <p:sp>
        <p:nvSpPr>
          <p:cNvPr id="22638" name="Rectangle 110"/>
          <p:cNvSpPr>
            <a:spLocks noChangeArrowheads="1"/>
          </p:cNvSpPr>
          <p:nvPr/>
        </p:nvSpPr>
        <p:spPr bwMode="auto">
          <a:xfrm>
            <a:off x="1223963" y="3068638"/>
            <a:ext cx="979487"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stamping</a:t>
            </a:r>
            <a:endParaRPr lang="en-US"/>
          </a:p>
        </p:txBody>
      </p:sp>
      <p:sp>
        <p:nvSpPr>
          <p:cNvPr id="22640" name="Rectangle 112"/>
          <p:cNvSpPr>
            <a:spLocks noChangeArrowheads="1"/>
          </p:cNvSpPr>
          <p:nvPr/>
        </p:nvSpPr>
        <p:spPr bwMode="auto">
          <a:xfrm>
            <a:off x="3059113" y="3105150"/>
            <a:ext cx="927100"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 welding</a:t>
            </a:r>
            <a:endParaRPr lang="en-US"/>
          </a:p>
        </p:txBody>
      </p:sp>
      <p:sp>
        <p:nvSpPr>
          <p:cNvPr id="22641" name="Line 113"/>
          <p:cNvSpPr>
            <a:spLocks noChangeShapeType="1"/>
          </p:cNvSpPr>
          <p:nvPr/>
        </p:nvSpPr>
        <p:spPr bwMode="auto">
          <a:xfrm>
            <a:off x="539750" y="3897313"/>
            <a:ext cx="287338" cy="503237"/>
          </a:xfrm>
          <a:prstGeom prst="line">
            <a:avLst/>
          </a:prstGeom>
          <a:noFill/>
          <a:ln w="9525">
            <a:solidFill>
              <a:schemeClr val="tx1"/>
            </a:solidFill>
            <a:round/>
            <a:headEnd/>
            <a:tailEnd/>
          </a:ln>
          <a:effectLst/>
        </p:spPr>
        <p:txBody>
          <a:bodyPr/>
          <a:lstStyle/>
          <a:p>
            <a:endParaRPr lang="en-US"/>
          </a:p>
        </p:txBody>
      </p:sp>
      <p:sp>
        <p:nvSpPr>
          <p:cNvPr id="22642" name="Line 114"/>
          <p:cNvSpPr>
            <a:spLocks noChangeShapeType="1"/>
          </p:cNvSpPr>
          <p:nvPr/>
        </p:nvSpPr>
        <p:spPr bwMode="auto">
          <a:xfrm>
            <a:off x="971550" y="4400550"/>
            <a:ext cx="142875" cy="0"/>
          </a:xfrm>
          <a:prstGeom prst="line">
            <a:avLst/>
          </a:prstGeom>
          <a:noFill/>
          <a:ln w="9525">
            <a:solidFill>
              <a:schemeClr val="tx1"/>
            </a:solidFill>
            <a:round/>
            <a:headEnd/>
            <a:tailEnd/>
          </a:ln>
          <a:effectLst/>
        </p:spPr>
        <p:txBody>
          <a:bodyPr/>
          <a:lstStyle/>
          <a:p>
            <a:endParaRPr lang="en-US"/>
          </a:p>
        </p:txBody>
      </p:sp>
      <p:sp>
        <p:nvSpPr>
          <p:cNvPr id="22643" name="Line 115"/>
          <p:cNvSpPr>
            <a:spLocks noChangeShapeType="1"/>
          </p:cNvSpPr>
          <p:nvPr/>
        </p:nvSpPr>
        <p:spPr bwMode="auto">
          <a:xfrm>
            <a:off x="2339975" y="4400550"/>
            <a:ext cx="3708400" cy="0"/>
          </a:xfrm>
          <a:prstGeom prst="line">
            <a:avLst/>
          </a:prstGeom>
          <a:noFill/>
          <a:ln w="9525">
            <a:solidFill>
              <a:schemeClr val="tx1"/>
            </a:solidFill>
            <a:round/>
            <a:headEnd/>
            <a:tailEnd/>
          </a:ln>
          <a:effectLst/>
        </p:spPr>
        <p:txBody>
          <a:bodyPr/>
          <a:lstStyle/>
          <a:p>
            <a:endParaRPr lang="en-US"/>
          </a:p>
        </p:txBody>
      </p:sp>
      <p:sp>
        <p:nvSpPr>
          <p:cNvPr id="22644" name="Line 116"/>
          <p:cNvSpPr>
            <a:spLocks noChangeShapeType="1"/>
          </p:cNvSpPr>
          <p:nvPr/>
        </p:nvSpPr>
        <p:spPr bwMode="auto">
          <a:xfrm flipV="1">
            <a:off x="6048375" y="4149725"/>
            <a:ext cx="287338" cy="252413"/>
          </a:xfrm>
          <a:prstGeom prst="line">
            <a:avLst/>
          </a:prstGeom>
          <a:noFill/>
          <a:ln w="9525">
            <a:solidFill>
              <a:schemeClr val="tx1"/>
            </a:solidFill>
            <a:round/>
            <a:headEnd/>
            <a:tailEnd/>
          </a:ln>
          <a:effectLst/>
        </p:spPr>
        <p:txBody>
          <a:bodyPr/>
          <a:lstStyle/>
          <a:p>
            <a:endParaRPr lang="en-US"/>
          </a:p>
        </p:txBody>
      </p:sp>
      <p:sp>
        <p:nvSpPr>
          <p:cNvPr id="22645" name="Line 117"/>
          <p:cNvSpPr>
            <a:spLocks noChangeShapeType="1"/>
          </p:cNvSpPr>
          <p:nvPr/>
        </p:nvSpPr>
        <p:spPr bwMode="auto">
          <a:xfrm flipV="1">
            <a:off x="6443663" y="3681413"/>
            <a:ext cx="468312" cy="395287"/>
          </a:xfrm>
          <a:prstGeom prst="line">
            <a:avLst/>
          </a:prstGeom>
          <a:noFill/>
          <a:ln w="9525">
            <a:solidFill>
              <a:schemeClr val="tx1"/>
            </a:solidFill>
            <a:round/>
            <a:headEnd/>
            <a:tailEnd/>
          </a:ln>
          <a:effectLst/>
        </p:spPr>
        <p:txBody>
          <a:bodyPr/>
          <a:lstStyle/>
          <a:p>
            <a:endParaRPr lang="en-US"/>
          </a:p>
        </p:txBody>
      </p:sp>
      <p:sp>
        <p:nvSpPr>
          <p:cNvPr id="22646" name="Line 118"/>
          <p:cNvSpPr>
            <a:spLocks noChangeShapeType="1"/>
          </p:cNvSpPr>
          <p:nvPr/>
        </p:nvSpPr>
        <p:spPr bwMode="auto">
          <a:xfrm flipH="1">
            <a:off x="358775" y="1700213"/>
            <a:ext cx="468313" cy="1692275"/>
          </a:xfrm>
          <a:prstGeom prst="line">
            <a:avLst/>
          </a:prstGeom>
          <a:noFill/>
          <a:ln w="9525">
            <a:solidFill>
              <a:schemeClr val="tx1"/>
            </a:solidFill>
            <a:round/>
            <a:headEnd/>
            <a:tailEnd/>
          </a:ln>
          <a:effectLst/>
        </p:spPr>
        <p:txBody>
          <a:bodyPr/>
          <a:lstStyle/>
          <a:p>
            <a:endParaRPr lang="en-US"/>
          </a:p>
        </p:txBody>
      </p:sp>
      <p:sp>
        <p:nvSpPr>
          <p:cNvPr id="22647" name="Line 119"/>
          <p:cNvSpPr>
            <a:spLocks noChangeShapeType="1"/>
          </p:cNvSpPr>
          <p:nvPr/>
        </p:nvSpPr>
        <p:spPr bwMode="auto">
          <a:xfrm>
            <a:off x="971550" y="1592263"/>
            <a:ext cx="144463" cy="0"/>
          </a:xfrm>
          <a:prstGeom prst="line">
            <a:avLst/>
          </a:prstGeom>
          <a:noFill/>
          <a:ln w="9525">
            <a:solidFill>
              <a:schemeClr val="tx1"/>
            </a:solidFill>
            <a:round/>
            <a:headEnd/>
            <a:tailEnd/>
          </a:ln>
          <a:effectLst/>
        </p:spPr>
        <p:txBody>
          <a:bodyPr/>
          <a:lstStyle/>
          <a:p>
            <a:endParaRPr lang="en-US"/>
          </a:p>
        </p:txBody>
      </p:sp>
      <p:sp>
        <p:nvSpPr>
          <p:cNvPr id="22648" name="Line 120"/>
          <p:cNvSpPr>
            <a:spLocks noChangeShapeType="1"/>
          </p:cNvSpPr>
          <p:nvPr/>
        </p:nvSpPr>
        <p:spPr bwMode="auto">
          <a:xfrm>
            <a:off x="2303463" y="1557338"/>
            <a:ext cx="215900" cy="0"/>
          </a:xfrm>
          <a:prstGeom prst="line">
            <a:avLst/>
          </a:prstGeom>
          <a:noFill/>
          <a:ln w="9525">
            <a:solidFill>
              <a:schemeClr val="tx1"/>
            </a:solidFill>
            <a:round/>
            <a:headEnd/>
            <a:tailEnd/>
          </a:ln>
          <a:effectLst/>
        </p:spPr>
        <p:txBody>
          <a:bodyPr/>
          <a:lstStyle/>
          <a:p>
            <a:endParaRPr lang="en-US"/>
          </a:p>
        </p:txBody>
      </p:sp>
      <p:sp>
        <p:nvSpPr>
          <p:cNvPr id="22649" name="Line 121"/>
          <p:cNvSpPr>
            <a:spLocks noChangeShapeType="1"/>
          </p:cNvSpPr>
          <p:nvPr/>
        </p:nvSpPr>
        <p:spPr bwMode="auto">
          <a:xfrm>
            <a:off x="2700338" y="1557338"/>
            <a:ext cx="250825" cy="0"/>
          </a:xfrm>
          <a:prstGeom prst="line">
            <a:avLst/>
          </a:prstGeom>
          <a:noFill/>
          <a:ln w="9525">
            <a:solidFill>
              <a:schemeClr val="tx1"/>
            </a:solidFill>
            <a:round/>
            <a:headEnd/>
            <a:tailEnd/>
          </a:ln>
          <a:effectLst/>
        </p:spPr>
        <p:txBody>
          <a:bodyPr/>
          <a:lstStyle/>
          <a:p>
            <a:endParaRPr lang="en-US"/>
          </a:p>
        </p:txBody>
      </p:sp>
      <p:sp>
        <p:nvSpPr>
          <p:cNvPr id="22650" name="Line 122"/>
          <p:cNvSpPr>
            <a:spLocks noChangeShapeType="1"/>
          </p:cNvSpPr>
          <p:nvPr/>
        </p:nvSpPr>
        <p:spPr bwMode="auto">
          <a:xfrm>
            <a:off x="4140200" y="1520825"/>
            <a:ext cx="215900" cy="0"/>
          </a:xfrm>
          <a:prstGeom prst="line">
            <a:avLst/>
          </a:prstGeom>
          <a:noFill/>
          <a:ln w="9525">
            <a:solidFill>
              <a:schemeClr val="tx1"/>
            </a:solidFill>
            <a:round/>
            <a:headEnd/>
            <a:tailEnd/>
          </a:ln>
          <a:effectLst/>
        </p:spPr>
        <p:txBody>
          <a:bodyPr/>
          <a:lstStyle/>
          <a:p>
            <a:endParaRPr lang="en-US"/>
          </a:p>
        </p:txBody>
      </p:sp>
      <p:sp>
        <p:nvSpPr>
          <p:cNvPr id="22651" name="Line 123"/>
          <p:cNvSpPr>
            <a:spLocks noChangeShapeType="1"/>
          </p:cNvSpPr>
          <p:nvPr/>
        </p:nvSpPr>
        <p:spPr bwMode="auto">
          <a:xfrm>
            <a:off x="4500563" y="1520825"/>
            <a:ext cx="179387" cy="0"/>
          </a:xfrm>
          <a:prstGeom prst="line">
            <a:avLst/>
          </a:prstGeom>
          <a:noFill/>
          <a:ln w="9525">
            <a:solidFill>
              <a:schemeClr val="tx1"/>
            </a:solidFill>
            <a:round/>
            <a:headEnd/>
            <a:tailEnd/>
          </a:ln>
          <a:effectLst/>
        </p:spPr>
        <p:txBody>
          <a:bodyPr/>
          <a:lstStyle/>
          <a:p>
            <a:endParaRPr lang="en-US"/>
          </a:p>
        </p:txBody>
      </p:sp>
      <p:sp>
        <p:nvSpPr>
          <p:cNvPr id="22652" name="Line 124"/>
          <p:cNvSpPr>
            <a:spLocks noChangeShapeType="1"/>
          </p:cNvSpPr>
          <p:nvPr/>
        </p:nvSpPr>
        <p:spPr bwMode="auto">
          <a:xfrm>
            <a:off x="5903913" y="1557338"/>
            <a:ext cx="73025" cy="0"/>
          </a:xfrm>
          <a:prstGeom prst="line">
            <a:avLst/>
          </a:prstGeom>
          <a:noFill/>
          <a:ln w="9525">
            <a:solidFill>
              <a:schemeClr val="tx1"/>
            </a:solidFill>
            <a:round/>
            <a:headEnd/>
            <a:tailEnd/>
          </a:ln>
          <a:effectLst/>
        </p:spPr>
        <p:txBody>
          <a:bodyPr/>
          <a:lstStyle/>
          <a:p>
            <a:endParaRPr lang="en-US"/>
          </a:p>
        </p:txBody>
      </p:sp>
      <p:sp>
        <p:nvSpPr>
          <p:cNvPr id="22653" name="Line 125"/>
          <p:cNvSpPr>
            <a:spLocks noChangeShapeType="1"/>
          </p:cNvSpPr>
          <p:nvPr/>
        </p:nvSpPr>
        <p:spPr bwMode="auto">
          <a:xfrm>
            <a:off x="5976938" y="1557338"/>
            <a:ext cx="395287" cy="755650"/>
          </a:xfrm>
          <a:prstGeom prst="line">
            <a:avLst/>
          </a:prstGeom>
          <a:noFill/>
          <a:ln w="9525">
            <a:solidFill>
              <a:schemeClr val="tx1"/>
            </a:solidFill>
            <a:round/>
            <a:headEnd/>
            <a:tailEnd/>
          </a:ln>
          <a:effectLst/>
        </p:spPr>
        <p:txBody>
          <a:bodyPr/>
          <a:lstStyle/>
          <a:p>
            <a:endParaRPr lang="en-US"/>
          </a:p>
        </p:txBody>
      </p:sp>
      <p:sp>
        <p:nvSpPr>
          <p:cNvPr id="22654" name="Line 126"/>
          <p:cNvSpPr>
            <a:spLocks noChangeShapeType="1"/>
          </p:cNvSpPr>
          <p:nvPr/>
        </p:nvSpPr>
        <p:spPr bwMode="auto">
          <a:xfrm>
            <a:off x="6443663" y="2457450"/>
            <a:ext cx="468312" cy="1116013"/>
          </a:xfrm>
          <a:prstGeom prst="line">
            <a:avLst/>
          </a:prstGeom>
          <a:noFill/>
          <a:ln w="9525">
            <a:solidFill>
              <a:schemeClr val="tx1"/>
            </a:solidFill>
            <a:round/>
            <a:headEnd/>
            <a:tailEnd/>
          </a:ln>
          <a:effectLst/>
        </p:spPr>
        <p:txBody>
          <a:bodyPr/>
          <a:lstStyle/>
          <a:p>
            <a:endParaRPr lang="en-US"/>
          </a:p>
        </p:txBody>
      </p:sp>
      <p:sp>
        <p:nvSpPr>
          <p:cNvPr id="22655" name="Line 127"/>
          <p:cNvSpPr>
            <a:spLocks noChangeShapeType="1"/>
          </p:cNvSpPr>
          <p:nvPr/>
        </p:nvSpPr>
        <p:spPr bwMode="auto">
          <a:xfrm flipH="1">
            <a:off x="503238" y="3068638"/>
            <a:ext cx="360362" cy="323850"/>
          </a:xfrm>
          <a:prstGeom prst="line">
            <a:avLst/>
          </a:prstGeom>
          <a:noFill/>
          <a:ln w="9525">
            <a:solidFill>
              <a:schemeClr val="tx1"/>
            </a:solidFill>
            <a:round/>
            <a:headEnd/>
            <a:tailEnd/>
          </a:ln>
          <a:effectLst/>
        </p:spPr>
        <p:txBody>
          <a:bodyPr/>
          <a:lstStyle/>
          <a:p>
            <a:endParaRPr lang="en-US"/>
          </a:p>
        </p:txBody>
      </p:sp>
      <p:sp>
        <p:nvSpPr>
          <p:cNvPr id="22656" name="Line 128"/>
          <p:cNvSpPr>
            <a:spLocks noChangeShapeType="1"/>
          </p:cNvSpPr>
          <p:nvPr/>
        </p:nvSpPr>
        <p:spPr bwMode="auto">
          <a:xfrm>
            <a:off x="2303463" y="2997200"/>
            <a:ext cx="252412" cy="0"/>
          </a:xfrm>
          <a:prstGeom prst="line">
            <a:avLst/>
          </a:prstGeom>
          <a:noFill/>
          <a:ln w="9525">
            <a:solidFill>
              <a:schemeClr val="tx1"/>
            </a:solidFill>
            <a:round/>
            <a:headEnd/>
            <a:tailEnd/>
          </a:ln>
          <a:effectLst/>
        </p:spPr>
        <p:txBody>
          <a:bodyPr/>
          <a:lstStyle/>
          <a:p>
            <a:endParaRPr lang="en-US"/>
          </a:p>
        </p:txBody>
      </p:sp>
      <p:sp>
        <p:nvSpPr>
          <p:cNvPr id="22657" name="Line 129"/>
          <p:cNvSpPr>
            <a:spLocks noChangeShapeType="1"/>
          </p:cNvSpPr>
          <p:nvPr/>
        </p:nvSpPr>
        <p:spPr bwMode="auto">
          <a:xfrm>
            <a:off x="2700338" y="2997200"/>
            <a:ext cx="250825" cy="0"/>
          </a:xfrm>
          <a:prstGeom prst="line">
            <a:avLst/>
          </a:prstGeom>
          <a:noFill/>
          <a:ln w="9525">
            <a:solidFill>
              <a:schemeClr val="tx1"/>
            </a:solidFill>
            <a:round/>
            <a:headEnd/>
            <a:tailEnd/>
          </a:ln>
          <a:effectLst/>
        </p:spPr>
        <p:txBody>
          <a:bodyPr/>
          <a:lstStyle/>
          <a:p>
            <a:endParaRPr lang="en-US"/>
          </a:p>
        </p:txBody>
      </p:sp>
      <p:sp>
        <p:nvSpPr>
          <p:cNvPr id="22658" name="Line 130"/>
          <p:cNvSpPr>
            <a:spLocks noChangeShapeType="1"/>
          </p:cNvSpPr>
          <p:nvPr/>
        </p:nvSpPr>
        <p:spPr bwMode="auto">
          <a:xfrm>
            <a:off x="4140200" y="2997200"/>
            <a:ext cx="1871663" cy="0"/>
          </a:xfrm>
          <a:prstGeom prst="line">
            <a:avLst/>
          </a:prstGeom>
          <a:noFill/>
          <a:ln w="9525">
            <a:solidFill>
              <a:schemeClr val="tx1"/>
            </a:solidFill>
            <a:round/>
            <a:headEnd/>
            <a:tailEnd/>
          </a:ln>
          <a:effectLst/>
        </p:spPr>
        <p:txBody>
          <a:bodyPr/>
          <a:lstStyle/>
          <a:p>
            <a:endParaRPr lang="en-US"/>
          </a:p>
        </p:txBody>
      </p:sp>
      <p:sp>
        <p:nvSpPr>
          <p:cNvPr id="22659" name="Line 131"/>
          <p:cNvSpPr>
            <a:spLocks noChangeShapeType="1"/>
          </p:cNvSpPr>
          <p:nvPr/>
        </p:nvSpPr>
        <p:spPr bwMode="auto">
          <a:xfrm>
            <a:off x="6011863" y="2997200"/>
            <a:ext cx="360362" cy="287338"/>
          </a:xfrm>
          <a:prstGeom prst="line">
            <a:avLst/>
          </a:prstGeom>
          <a:noFill/>
          <a:ln w="9525">
            <a:solidFill>
              <a:schemeClr val="tx1"/>
            </a:solidFill>
            <a:round/>
            <a:headEnd/>
            <a:tailEnd/>
          </a:ln>
          <a:effectLst/>
        </p:spPr>
        <p:txBody>
          <a:bodyPr/>
          <a:lstStyle/>
          <a:p>
            <a:endParaRPr lang="en-US"/>
          </a:p>
        </p:txBody>
      </p:sp>
      <p:sp>
        <p:nvSpPr>
          <p:cNvPr id="22660" name="Line 132"/>
          <p:cNvSpPr>
            <a:spLocks noChangeShapeType="1"/>
          </p:cNvSpPr>
          <p:nvPr/>
        </p:nvSpPr>
        <p:spPr bwMode="auto">
          <a:xfrm>
            <a:off x="6516688" y="3357563"/>
            <a:ext cx="395287" cy="323850"/>
          </a:xfrm>
          <a:prstGeom prst="line">
            <a:avLst/>
          </a:prstGeom>
          <a:noFill/>
          <a:ln w="9525">
            <a:solidFill>
              <a:schemeClr val="tx1"/>
            </a:solidFill>
            <a:round/>
            <a:headEnd/>
            <a:tailEnd/>
          </a:ln>
          <a:effectLst/>
        </p:spPr>
        <p:txBody>
          <a:bodyPr/>
          <a:lstStyle/>
          <a:p>
            <a:endParaRPr lang="en-US"/>
          </a:p>
        </p:txBody>
      </p:sp>
      <p:sp>
        <p:nvSpPr>
          <p:cNvPr id="22661" name="Line 133"/>
          <p:cNvSpPr>
            <a:spLocks noChangeShapeType="1"/>
          </p:cNvSpPr>
          <p:nvPr/>
        </p:nvSpPr>
        <p:spPr bwMode="auto">
          <a:xfrm>
            <a:off x="1008063" y="3068638"/>
            <a:ext cx="107950" cy="0"/>
          </a:xfrm>
          <a:prstGeom prst="line">
            <a:avLst/>
          </a:prstGeom>
          <a:noFill/>
          <a:ln w="9525">
            <a:solidFill>
              <a:schemeClr val="tx1"/>
            </a:solidFill>
            <a:round/>
            <a:headEnd/>
            <a:tailEnd/>
          </a:ln>
          <a:effectLst/>
        </p:spPr>
        <p:txBody>
          <a:bodyPr/>
          <a:lstStyle/>
          <a:p>
            <a:endParaRPr lang="en-US"/>
          </a:p>
        </p:txBody>
      </p:sp>
      <p:sp>
        <p:nvSpPr>
          <p:cNvPr id="22662" name="Line 134"/>
          <p:cNvSpPr>
            <a:spLocks noChangeShapeType="1"/>
          </p:cNvSpPr>
          <p:nvPr/>
        </p:nvSpPr>
        <p:spPr bwMode="auto">
          <a:xfrm>
            <a:off x="395288" y="3897313"/>
            <a:ext cx="468312" cy="1836737"/>
          </a:xfrm>
          <a:prstGeom prst="line">
            <a:avLst/>
          </a:prstGeom>
          <a:noFill/>
          <a:ln w="9525">
            <a:solidFill>
              <a:schemeClr val="tx1"/>
            </a:solidFill>
            <a:round/>
            <a:headEnd/>
            <a:tailEnd/>
          </a:ln>
          <a:effectLst/>
        </p:spPr>
        <p:txBody>
          <a:bodyPr/>
          <a:lstStyle/>
          <a:p>
            <a:endParaRPr lang="en-US"/>
          </a:p>
        </p:txBody>
      </p:sp>
      <p:sp>
        <p:nvSpPr>
          <p:cNvPr id="22663" name="Line 135"/>
          <p:cNvSpPr>
            <a:spLocks noChangeShapeType="1"/>
          </p:cNvSpPr>
          <p:nvPr/>
        </p:nvSpPr>
        <p:spPr bwMode="auto">
          <a:xfrm>
            <a:off x="1042988" y="5734050"/>
            <a:ext cx="3636962" cy="0"/>
          </a:xfrm>
          <a:prstGeom prst="line">
            <a:avLst/>
          </a:prstGeom>
          <a:noFill/>
          <a:ln w="9525">
            <a:solidFill>
              <a:schemeClr val="tx1"/>
            </a:solidFill>
            <a:round/>
            <a:headEnd/>
            <a:tailEnd/>
          </a:ln>
          <a:effectLst/>
        </p:spPr>
        <p:txBody>
          <a:bodyPr/>
          <a:lstStyle/>
          <a:p>
            <a:endParaRPr lang="en-US"/>
          </a:p>
        </p:txBody>
      </p:sp>
      <p:sp>
        <p:nvSpPr>
          <p:cNvPr id="22664" name="Line 136"/>
          <p:cNvSpPr>
            <a:spLocks noChangeShapeType="1"/>
          </p:cNvSpPr>
          <p:nvPr/>
        </p:nvSpPr>
        <p:spPr bwMode="auto">
          <a:xfrm flipH="1">
            <a:off x="5903913" y="4941888"/>
            <a:ext cx="431800" cy="792162"/>
          </a:xfrm>
          <a:prstGeom prst="line">
            <a:avLst/>
          </a:prstGeom>
          <a:noFill/>
          <a:ln w="9525">
            <a:solidFill>
              <a:schemeClr val="tx1"/>
            </a:solidFill>
            <a:round/>
            <a:headEnd/>
            <a:tailEnd/>
          </a:ln>
          <a:effectLst/>
        </p:spPr>
        <p:txBody>
          <a:bodyPr/>
          <a:lstStyle/>
          <a:p>
            <a:endParaRPr lang="en-US"/>
          </a:p>
        </p:txBody>
      </p:sp>
      <p:sp>
        <p:nvSpPr>
          <p:cNvPr id="22665" name="Line 137"/>
          <p:cNvSpPr>
            <a:spLocks noChangeShapeType="1"/>
          </p:cNvSpPr>
          <p:nvPr/>
        </p:nvSpPr>
        <p:spPr bwMode="auto">
          <a:xfrm flipH="1">
            <a:off x="6408738" y="3716338"/>
            <a:ext cx="503237" cy="11176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39" name="Object 15"/>
          <p:cNvGraphicFramePr>
            <a:graphicFrameLocks noGrp="1" noChangeAspect="1"/>
          </p:cNvGraphicFramePr>
          <p:nvPr>
            <p:ph idx="1"/>
            <p:extLst>
              <p:ext uri="{D42A27DB-BD31-4B8C-83A1-F6EECF244321}">
                <p14:modId xmlns:p14="http://schemas.microsoft.com/office/powerpoint/2010/main" val="606689275"/>
              </p:ext>
            </p:extLst>
          </p:nvPr>
        </p:nvGraphicFramePr>
        <p:xfrm>
          <a:off x="228600" y="1371600"/>
          <a:ext cx="8525594" cy="4777216"/>
        </p:xfrm>
        <a:graphic>
          <a:graphicData uri="http://schemas.openxmlformats.org/presentationml/2006/ole">
            <mc:AlternateContent xmlns:mc="http://schemas.openxmlformats.org/markup-compatibility/2006">
              <mc:Choice xmlns:v="urn:schemas-microsoft-com:vml" Requires="v">
                <p:oleObj spid="_x0000_s98323" name="Worksheet" r:id="rId4" imgW="9772669" imgH="5476952" progId="Excel.Sheet.8">
                  <p:embed/>
                </p:oleObj>
              </mc:Choice>
              <mc:Fallback>
                <p:oleObj name="Worksheet" r:id="rId4" imgW="9772669" imgH="5476952" progId="Excel.Sheet.8">
                  <p:embed/>
                  <p:pic>
                    <p:nvPicPr>
                      <p:cNvPr id="0" name="Picture 2"/>
                      <p:cNvPicPr>
                        <a:picLocks noChangeAspect="1" noChangeArrowheads="1"/>
                      </p:cNvPicPr>
                      <p:nvPr/>
                    </p:nvPicPr>
                    <p:blipFill>
                      <a:blip r:embed="rId5"/>
                      <a:srcRect/>
                      <a:stretch>
                        <a:fillRect/>
                      </a:stretch>
                    </p:blipFill>
                    <p:spPr bwMode="auto">
                      <a:xfrm>
                        <a:off x="228600" y="1371600"/>
                        <a:ext cx="8525594" cy="4777216"/>
                      </a:xfrm>
                      <a:prstGeom prst="rect">
                        <a:avLst/>
                      </a:prstGeom>
                      <a:noFill/>
                      <a:extLst/>
                    </p:spPr>
                  </p:pic>
                </p:oleObj>
              </mc:Fallback>
            </mc:AlternateContent>
          </a:graphicData>
        </a:graphic>
      </p:graphicFrame>
      <p:sp>
        <p:nvSpPr>
          <p:cNvPr id="4" name="Text Box 2"/>
          <p:cNvSpPr txBox="1">
            <a:spLocks noChangeArrowheads="1"/>
          </p:cNvSpPr>
          <p:nvPr/>
        </p:nvSpPr>
        <p:spPr bwMode="auto">
          <a:xfrm>
            <a:off x="0" y="76200"/>
            <a:ext cx="9144000" cy="646331"/>
          </a:xfrm>
          <a:prstGeom prst="rect">
            <a:avLst/>
          </a:prstGeom>
          <a:noFill/>
          <a:ln w="9525">
            <a:noFill/>
            <a:miter lim="800000"/>
            <a:headEnd/>
            <a:tailEnd/>
          </a:ln>
          <a:effectLst/>
        </p:spPr>
        <p:txBody>
          <a:bodyPr wrap="square">
            <a:spAutoFit/>
          </a:bodyPr>
          <a:lstStyle>
            <a:defPPr>
              <a:defRPr lang="en-US"/>
            </a:defPPr>
            <a:lvl1pPr eaLnBrk="1" hangingPunct="1">
              <a:defRPr sz="3600">
                <a:latin typeface="Impact" pitchFamily="34" charset="0"/>
                <a:ea typeface="ＭＳ Ｐゴシック" pitchFamily="-65" charset="-128"/>
                <a:cs typeface="Impact" pitchFamily="34" charset="0"/>
              </a:defRPr>
            </a:lvl1pPr>
          </a:lstStyle>
          <a:p>
            <a:r>
              <a:rPr lang="en-US" dirty="0" smtClean="0"/>
              <a:t>5.4. The </a:t>
            </a:r>
            <a:r>
              <a:rPr lang="en-US" dirty="0"/>
              <a:t>Process Flowchart from Problem </a:t>
            </a:r>
            <a:r>
              <a:rPr lang="en-US" dirty="0" smtClean="0"/>
              <a:t>4.4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Text Box 6"/>
          <p:cNvSpPr txBox="1">
            <a:spLocks noChangeArrowheads="1"/>
          </p:cNvSpPr>
          <p:nvPr/>
        </p:nvSpPr>
        <p:spPr bwMode="auto">
          <a:xfrm>
            <a:off x="15240" y="914400"/>
            <a:ext cx="9001125" cy="4154984"/>
          </a:xfrm>
          <a:prstGeom prst="rect">
            <a:avLst/>
          </a:prstGeom>
          <a:noFill/>
          <a:ln w="9525">
            <a:noFill/>
            <a:miter lim="800000"/>
            <a:headEnd/>
            <a:tailEnd/>
          </a:ln>
          <a:effectLst/>
        </p:spPr>
        <p:txBody>
          <a:bodyPr>
            <a:spAutoFit/>
          </a:bodyPr>
          <a:lstStyle/>
          <a:p>
            <a:pPr marL="114300" lvl="1"/>
            <a:r>
              <a:rPr lang="en-US" sz="2400" dirty="0">
                <a:latin typeface="Book Antiqua" panose="02040602050305030304" pitchFamily="18" charset="0"/>
              </a:rPr>
              <a:t>Unable to meet demand for this bike, Honda wants to increase throughput.  </a:t>
            </a:r>
            <a:r>
              <a:rPr lang="en-US" sz="2400" dirty="0" smtClean="0">
                <a:latin typeface="Book Antiqua" panose="02040602050305030304" pitchFamily="18" charset="0"/>
              </a:rPr>
              <a:t>A </a:t>
            </a:r>
            <a:r>
              <a:rPr lang="en-US" sz="2400" dirty="0">
                <a:latin typeface="Book Antiqua" panose="02040602050305030304" pitchFamily="18" charset="0"/>
              </a:rPr>
              <a:t>team member suggests cross-training the engine and seat assemblers.  </a:t>
            </a:r>
            <a:endParaRPr lang="en-US" sz="2400" dirty="0" smtClean="0">
              <a:latin typeface="Book Antiqua" panose="02040602050305030304" pitchFamily="18" charset="0"/>
            </a:endParaRPr>
          </a:p>
          <a:p>
            <a:pPr marL="114300" lvl="1"/>
            <a:r>
              <a:rPr lang="en-US" sz="2400" dirty="0" smtClean="0">
                <a:latin typeface="Book Antiqua" panose="02040602050305030304" pitchFamily="18" charset="0"/>
              </a:rPr>
              <a:t>This </a:t>
            </a:r>
            <a:r>
              <a:rPr lang="en-US" sz="2400" dirty="0">
                <a:latin typeface="Book Antiqua" panose="02040602050305030304" pitchFamily="18" charset="0"/>
              </a:rPr>
              <a:t>suggestion </a:t>
            </a:r>
            <a:r>
              <a:rPr lang="en-US" sz="2400" i="1" dirty="0">
                <a:latin typeface="Book Antiqua" panose="02040602050305030304" pitchFamily="18" charset="0"/>
              </a:rPr>
              <a:t>should not</a:t>
            </a:r>
            <a:r>
              <a:rPr lang="en-US" sz="2400" dirty="0">
                <a:latin typeface="Book Antiqua" panose="02040602050305030304" pitchFamily="18" charset="0"/>
              </a:rPr>
              <a:t> be implemented because these resources are non-bottlenecks and therefore do not impact system throughput.  </a:t>
            </a:r>
          </a:p>
          <a:p>
            <a:pPr marL="114300" lvl="1"/>
            <a:r>
              <a:rPr lang="en-US" sz="2400" dirty="0" smtClean="0">
                <a:latin typeface="Book Antiqua" panose="02040602050305030304" pitchFamily="18" charset="0"/>
              </a:rPr>
              <a:t>We </a:t>
            </a:r>
            <a:r>
              <a:rPr lang="en-US" sz="2400" dirty="0">
                <a:latin typeface="Book Antiqua" panose="02040602050305030304" pitchFamily="18" charset="0"/>
              </a:rPr>
              <a:t>suggest increasing bottleneck capacity by decreasing welding times by design or process improvements.  </a:t>
            </a:r>
          </a:p>
          <a:p>
            <a:pPr marL="114300" lvl="1"/>
            <a:endParaRPr lang="en-US" sz="2400" dirty="0">
              <a:latin typeface="Book Antiqua" panose="02040602050305030304" pitchFamily="18" charset="0"/>
            </a:endParaRPr>
          </a:p>
          <a:p>
            <a:pPr marL="114300" lvl="1"/>
            <a:r>
              <a:rPr lang="en-US" sz="2400" dirty="0">
                <a:latin typeface="Book Antiqua" panose="02040602050305030304" pitchFamily="18" charset="0"/>
              </a:rPr>
              <a:t>Other options are buying another welding machine and adding another welder, outsourcing some welding.</a:t>
            </a:r>
          </a:p>
        </p:txBody>
      </p:sp>
      <p:sp>
        <p:nvSpPr>
          <p:cNvPr id="5" name="Text Box 2"/>
          <p:cNvSpPr txBox="1">
            <a:spLocks noChangeArrowheads="1"/>
          </p:cNvSpPr>
          <p:nvPr/>
        </p:nvSpPr>
        <p:spPr bwMode="auto">
          <a:xfrm>
            <a:off x="0" y="76200"/>
            <a:ext cx="9144000" cy="646331"/>
          </a:xfrm>
          <a:prstGeom prst="rect">
            <a:avLst/>
          </a:prstGeom>
          <a:noFill/>
          <a:ln w="9525">
            <a:noFill/>
            <a:miter lim="800000"/>
            <a:headEnd/>
            <a:tailEnd/>
          </a:ln>
          <a:effectLst/>
        </p:spPr>
        <p:txBody>
          <a:bodyPr wrap="square">
            <a:spAutoFit/>
          </a:bodyPr>
          <a:lstStyle>
            <a:defPPr>
              <a:defRPr lang="en-US"/>
            </a:defPPr>
            <a:lvl1pPr eaLnBrk="1" hangingPunct="1">
              <a:defRPr sz="3600">
                <a:latin typeface="Impact" pitchFamily="34" charset="0"/>
                <a:ea typeface="ＭＳ Ｐゴシック" pitchFamily="-65" charset="-128"/>
                <a:cs typeface="Impact" pitchFamily="34" charset="0"/>
              </a:defRPr>
            </a:lvl1pPr>
          </a:lstStyle>
          <a:p>
            <a:r>
              <a:rPr lang="en-US" dirty="0" smtClean="0"/>
              <a:t>5.4. The </a:t>
            </a:r>
            <a:r>
              <a:rPr lang="en-US" dirty="0"/>
              <a:t>Process Flowchart from Problem </a:t>
            </a:r>
            <a:r>
              <a:rPr lang="en-US" dirty="0" smtClean="0"/>
              <a:t>4.4</a:t>
            </a:r>
            <a:endParaRPr lang="en-US" dirty="0"/>
          </a:p>
        </p:txBody>
      </p:sp>
    </p:spTree>
    <p:extLst>
      <p:ext uri="{BB962C8B-B14F-4D97-AF65-F5344CB8AC3E}">
        <p14:creationId xmlns:p14="http://schemas.microsoft.com/office/powerpoint/2010/main" val="262373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animEffect transition="in" filter="dissolve">
                                      <p:cBhvr>
                                        <p:cTn id="7" dur="500"/>
                                        <p:tgtEl>
                                          <p:spTgt spid="266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30">
                                            <p:txEl>
                                              <p:pRg st="1" end="1"/>
                                            </p:txEl>
                                          </p:spTgt>
                                        </p:tgtEl>
                                        <p:attrNameLst>
                                          <p:attrName>style.visibility</p:attrName>
                                        </p:attrNameLst>
                                      </p:cBhvr>
                                      <p:to>
                                        <p:strVal val="visible"/>
                                      </p:to>
                                    </p:set>
                                    <p:animEffect transition="in" filter="dissolve">
                                      <p:cBhvr>
                                        <p:cTn id="12" dur="500"/>
                                        <p:tgtEl>
                                          <p:spTgt spid="266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630">
                                            <p:txEl>
                                              <p:pRg st="2" end="2"/>
                                            </p:txEl>
                                          </p:spTgt>
                                        </p:tgtEl>
                                        <p:attrNameLst>
                                          <p:attrName>style.visibility</p:attrName>
                                        </p:attrNameLst>
                                      </p:cBhvr>
                                      <p:to>
                                        <p:strVal val="visible"/>
                                      </p:to>
                                    </p:set>
                                    <p:animEffect transition="in" filter="dissolve">
                                      <p:cBhvr>
                                        <p:cTn id="17" dur="500"/>
                                        <p:tgtEl>
                                          <p:spTgt spid="266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630">
                                            <p:txEl>
                                              <p:pRg st="4" end="4"/>
                                            </p:txEl>
                                          </p:spTgt>
                                        </p:tgtEl>
                                        <p:attrNameLst>
                                          <p:attrName>style.visibility</p:attrName>
                                        </p:attrNameLst>
                                      </p:cBhvr>
                                      <p:to>
                                        <p:strVal val="visible"/>
                                      </p:to>
                                    </p:set>
                                    <p:animEffect transition="in" filter="dissolve">
                                      <p:cBhvr>
                                        <p:cTn id="22" dur="500"/>
                                        <p:tgtEl>
                                          <p:spTgt spid="266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8915400" cy="4530725"/>
          </a:xfrm>
        </p:spPr>
        <p:txBody>
          <a:bodyPr/>
          <a:lstStyle/>
          <a:p>
            <a:pPr marL="0" indent="0">
              <a:buNone/>
            </a:pPr>
            <a:r>
              <a:rPr lang="en-US" dirty="0"/>
              <a:t>5.5 – </a:t>
            </a:r>
            <a:r>
              <a:rPr lang="en-US" dirty="0" err="1"/>
              <a:t>NewLife</a:t>
            </a:r>
            <a:r>
              <a:rPr lang="en-US" dirty="0"/>
              <a:t> Finance handles two types of claims: hospital and physician. </a:t>
            </a:r>
            <a:r>
              <a:rPr lang="en-US" dirty="0" err="1"/>
              <a:t>NewLife</a:t>
            </a:r>
            <a:r>
              <a:rPr lang="en-US" dirty="0"/>
              <a:t> charges the HMOs $10 per hospital claim (HC) and $9 per physician claim (PC). The variable costs per claim are negligible. The theoretical capacity of the process is 375 claims per day in the case of HC and 545 claims per day for PC. </a:t>
            </a:r>
          </a:p>
          <a:p>
            <a:pPr marL="0" indent="0">
              <a:buNone/>
            </a:pPr>
            <a:r>
              <a:rPr lang="en-US" dirty="0"/>
              <a:t>a. What of the two types of claims is more profitable for </a:t>
            </a:r>
            <a:r>
              <a:rPr lang="en-US" dirty="0" err="1"/>
              <a:t>NewLife</a:t>
            </a:r>
            <a:r>
              <a:rPr lang="en-US" dirty="0"/>
              <a:t>?</a:t>
            </a:r>
          </a:p>
          <a:p>
            <a:pPr marL="0" indent="0">
              <a:buNone/>
            </a:pPr>
            <a:r>
              <a:rPr lang="en-US" dirty="0"/>
              <a:t>b. Assume that the maximum number of PCs available for processing per day is 400. What is the best product mix for </a:t>
            </a:r>
            <a:r>
              <a:rPr lang="en-US" dirty="0" err="1"/>
              <a:t>NewLife</a:t>
            </a:r>
            <a:r>
              <a:rPr lang="en-US" dirty="0"/>
              <a:t>?</a:t>
            </a:r>
          </a:p>
          <a:p>
            <a:pPr marL="0" indent="0">
              <a:buNone/>
            </a:pPr>
            <a:endParaRPr lang="en-US" dirty="0"/>
          </a:p>
        </p:txBody>
      </p:sp>
      <p:sp>
        <p:nvSpPr>
          <p:cNvPr id="3" name="Title 2"/>
          <p:cNvSpPr>
            <a:spLocks noGrp="1"/>
          </p:cNvSpPr>
          <p:nvPr>
            <p:ph type="title"/>
          </p:nvPr>
        </p:nvSpPr>
        <p:spPr>
          <a:xfrm>
            <a:off x="1" y="0"/>
            <a:ext cx="9144000" cy="838200"/>
          </a:xfrm>
        </p:spPr>
        <p:txBody>
          <a:bodyPr/>
          <a:lstStyle/>
          <a:p>
            <a:r>
              <a:rPr lang="en-US" dirty="0" smtClean="0"/>
              <a:t>Problem 5.5</a:t>
            </a:r>
            <a:endParaRPr lang="en-US" dirty="0"/>
          </a:p>
        </p:txBody>
      </p:sp>
    </p:spTree>
    <p:extLst>
      <p:ext uri="{BB962C8B-B14F-4D97-AF65-F5344CB8AC3E}">
        <p14:creationId xmlns:p14="http://schemas.microsoft.com/office/powerpoint/2010/main" val="531465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7" name="Text Box 9"/>
          <p:cNvSpPr txBox="1">
            <a:spLocks noChangeArrowheads="1"/>
          </p:cNvSpPr>
          <p:nvPr/>
        </p:nvSpPr>
        <p:spPr bwMode="auto">
          <a:xfrm>
            <a:off x="0" y="873125"/>
            <a:ext cx="8964613" cy="1200329"/>
          </a:xfrm>
          <a:prstGeom prst="rect">
            <a:avLst/>
          </a:prstGeom>
          <a:noFill/>
          <a:ln w="9525">
            <a:noFill/>
            <a:miter lim="800000"/>
            <a:headEnd/>
            <a:tailEnd/>
          </a:ln>
          <a:effectLst/>
        </p:spPr>
        <p:txBody>
          <a:bodyPr>
            <a:spAutoFit/>
          </a:bodyPr>
          <a:lstStyle/>
          <a:p>
            <a:r>
              <a:rPr lang="en-US" sz="2400" dirty="0">
                <a:latin typeface="Book Antiqua" panose="02040602050305030304" pitchFamily="18" charset="0"/>
              </a:rPr>
              <a:t>(a) </a:t>
            </a:r>
            <a:r>
              <a:rPr lang="en-US" sz="2400" dirty="0" err="1">
                <a:latin typeface="Book Antiqua" panose="02040602050305030304" pitchFamily="18" charset="0"/>
              </a:rPr>
              <a:t>PC:is</a:t>
            </a:r>
            <a:r>
              <a:rPr lang="en-US" sz="2400" dirty="0">
                <a:latin typeface="Book Antiqua" panose="02040602050305030304" pitchFamily="18" charset="0"/>
              </a:rPr>
              <a:t> the </a:t>
            </a:r>
            <a:r>
              <a:rPr lang="en-US" sz="2400">
                <a:latin typeface="Book Antiqua" panose="02040602050305030304" pitchFamily="18" charset="0"/>
              </a:rPr>
              <a:t>more </a:t>
            </a:r>
            <a:r>
              <a:rPr lang="en-US" sz="2400" smtClean="0">
                <a:latin typeface="Book Antiqua" panose="02040602050305030304" pitchFamily="18" charset="0"/>
              </a:rPr>
              <a:t>profitable </a:t>
            </a:r>
            <a:r>
              <a:rPr lang="en-US" sz="2400" dirty="0">
                <a:latin typeface="Book Antiqua" panose="02040602050305030304" pitchFamily="18" charset="0"/>
              </a:rPr>
              <a:t>product:  </a:t>
            </a:r>
          </a:p>
          <a:p>
            <a:r>
              <a:rPr lang="en-US" sz="2400" dirty="0">
                <a:latin typeface="Book Antiqua" panose="02040602050305030304" pitchFamily="18" charset="0"/>
              </a:rPr>
              <a:t>The profit from HC is 10</a:t>
            </a:r>
            <a:r>
              <a:rPr lang="en-US" sz="2400" dirty="0">
                <a:latin typeface="Book Antiqua" panose="02040602050305030304" pitchFamily="18" charset="0"/>
                <a:cs typeface="Arial" charset="0"/>
              </a:rPr>
              <a:t>×</a:t>
            </a:r>
            <a:r>
              <a:rPr lang="en-US" sz="2400" dirty="0">
                <a:latin typeface="Book Antiqua" panose="02040602050305030304" pitchFamily="18" charset="0"/>
              </a:rPr>
              <a:t>375 = $3750 per day.</a:t>
            </a:r>
          </a:p>
          <a:p>
            <a:r>
              <a:rPr lang="en-US" sz="2400" dirty="0">
                <a:latin typeface="Book Antiqua" panose="02040602050305030304" pitchFamily="18" charset="0"/>
              </a:rPr>
              <a:t>The profit from PC is 9 × 545  = $ 4905 per day</a:t>
            </a:r>
          </a:p>
        </p:txBody>
      </p:sp>
      <p:sp>
        <p:nvSpPr>
          <p:cNvPr id="12299" name="Text Box 11"/>
          <p:cNvSpPr txBox="1">
            <a:spLocks noChangeArrowheads="1"/>
          </p:cNvSpPr>
          <p:nvPr/>
        </p:nvSpPr>
        <p:spPr bwMode="auto">
          <a:xfrm>
            <a:off x="107950" y="2105522"/>
            <a:ext cx="8964613" cy="4154984"/>
          </a:xfrm>
          <a:prstGeom prst="rect">
            <a:avLst/>
          </a:prstGeom>
          <a:noFill/>
          <a:ln w="9525">
            <a:noFill/>
            <a:miter lim="800000"/>
            <a:headEnd/>
            <a:tailEnd/>
          </a:ln>
          <a:effectLst/>
        </p:spPr>
        <p:txBody>
          <a:bodyPr>
            <a:spAutoFit/>
          </a:bodyPr>
          <a:lstStyle/>
          <a:p>
            <a:r>
              <a:rPr lang="en-US" sz="2400" dirty="0">
                <a:latin typeface="Book Antiqua" panose="02040602050305030304" pitchFamily="18" charset="0"/>
              </a:rPr>
              <a:t>(b) Assume 480 minutes per day. </a:t>
            </a:r>
          </a:p>
          <a:p>
            <a:r>
              <a:rPr lang="en-US" sz="2400" dirty="0">
                <a:latin typeface="Book Antiqua" panose="02040602050305030304" pitchFamily="18" charset="0"/>
              </a:rPr>
              <a:t> </a:t>
            </a:r>
            <a:r>
              <a:rPr lang="en-US" sz="2400" dirty="0" smtClean="0">
                <a:latin typeface="Book Antiqua" panose="02040602050305030304" pitchFamily="18" charset="0"/>
              </a:rPr>
              <a:t>The </a:t>
            </a:r>
            <a:r>
              <a:rPr lang="en-US" sz="2400" dirty="0">
                <a:latin typeface="Book Antiqua" panose="02040602050305030304" pitchFamily="18" charset="0"/>
              </a:rPr>
              <a:t>unit load for HC is 480/375 = 1.28 minutes per claim.  </a:t>
            </a:r>
          </a:p>
          <a:p>
            <a:r>
              <a:rPr lang="en-US" sz="2400" dirty="0">
                <a:latin typeface="Book Antiqua" panose="02040602050305030304" pitchFamily="18" charset="0"/>
              </a:rPr>
              <a:t>The unit load for PC 480/545 = 0.88 minutes per claim. </a:t>
            </a:r>
          </a:p>
          <a:p>
            <a:r>
              <a:rPr lang="en-US" sz="2400" dirty="0" smtClean="0">
                <a:latin typeface="Book Antiqua" panose="02040602050305030304" pitchFamily="18" charset="0"/>
              </a:rPr>
              <a:t>The </a:t>
            </a:r>
            <a:r>
              <a:rPr lang="en-US" sz="2400" dirty="0">
                <a:latin typeface="Book Antiqua" panose="02040602050305030304" pitchFamily="18" charset="0"/>
              </a:rPr>
              <a:t>time to make 400 PC claims is then 0.88 × 400 = 353 minutes per day.  </a:t>
            </a:r>
          </a:p>
          <a:p>
            <a:r>
              <a:rPr lang="en-US" sz="2400" dirty="0" smtClean="0">
                <a:latin typeface="Book Antiqua" panose="02040602050305030304" pitchFamily="18" charset="0"/>
              </a:rPr>
              <a:t>This </a:t>
            </a:r>
            <a:r>
              <a:rPr lang="en-US" sz="2400" dirty="0">
                <a:latin typeface="Book Antiqua" panose="02040602050305030304" pitchFamily="18" charset="0"/>
              </a:rPr>
              <a:t>leaves 480-353 = 127 minutes for HC.  </a:t>
            </a:r>
          </a:p>
          <a:p>
            <a:r>
              <a:rPr lang="en-US" sz="2400" dirty="0" smtClean="0">
                <a:latin typeface="Book Antiqua" panose="02040602050305030304" pitchFamily="18" charset="0"/>
              </a:rPr>
              <a:t>At </a:t>
            </a:r>
            <a:r>
              <a:rPr lang="en-US" sz="2400" dirty="0">
                <a:latin typeface="Book Antiqua" panose="02040602050305030304" pitchFamily="18" charset="0"/>
              </a:rPr>
              <a:t>1.28 minutes per unit, this allows for 127/1.28 = 99.8 (roughly 100) units.  </a:t>
            </a:r>
          </a:p>
          <a:p>
            <a:r>
              <a:rPr lang="en-US" sz="2400" dirty="0" smtClean="0">
                <a:latin typeface="Book Antiqua" panose="02040602050305030304" pitchFamily="18" charset="0"/>
              </a:rPr>
              <a:t>The  </a:t>
            </a:r>
            <a:r>
              <a:rPr lang="en-US" sz="2400" dirty="0">
                <a:latin typeface="Book Antiqua" panose="02040602050305030304" pitchFamily="18" charset="0"/>
              </a:rPr>
              <a:t>best mix is 400 PC and 100 units of HC per day. (80% and 20%)</a:t>
            </a:r>
          </a:p>
          <a:p>
            <a:endParaRPr lang="en-US" sz="2400" dirty="0">
              <a:latin typeface="Book Antiqua" panose="02040602050305030304" pitchFamily="18" charset="0"/>
            </a:endParaRPr>
          </a:p>
        </p:txBody>
      </p:sp>
      <p:sp>
        <p:nvSpPr>
          <p:cNvPr id="6" name="Title 2"/>
          <p:cNvSpPr>
            <a:spLocks noGrp="1"/>
          </p:cNvSpPr>
          <p:nvPr>
            <p:ph type="title"/>
          </p:nvPr>
        </p:nvSpPr>
        <p:spPr>
          <a:xfrm>
            <a:off x="1" y="0"/>
            <a:ext cx="9144000" cy="838200"/>
          </a:xfrm>
        </p:spPr>
        <p:txBody>
          <a:bodyPr/>
          <a:lstStyle/>
          <a:p>
            <a:r>
              <a:rPr lang="en-US" dirty="0" smtClean="0"/>
              <a:t>Problem 5.5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7"/>
          <p:cNvSpPr>
            <a:spLocks noGrp="1" noChangeArrowheads="1"/>
          </p:cNvSpPr>
          <p:nvPr>
            <p:ph type="title"/>
          </p:nvPr>
        </p:nvSpPr>
        <p:spPr/>
        <p:txBody>
          <a:bodyPr/>
          <a:lstStyle/>
          <a:p>
            <a:pPr eaLnBrk="1" hangingPunct="1"/>
            <a:r>
              <a:rPr lang="en-US" dirty="0" smtClean="0"/>
              <a:t>Total Unit Load for  Product mix</a:t>
            </a:r>
          </a:p>
        </p:txBody>
      </p:sp>
      <p:graphicFrame>
        <p:nvGraphicFramePr>
          <p:cNvPr id="2050" name="Object 52"/>
          <p:cNvGraphicFramePr>
            <a:graphicFrameLocks noGrp="1" noChangeAspect="1"/>
          </p:cNvGraphicFramePr>
          <p:nvPr>
            <p:ph sz="half" idx="2"/>
          </p:nvPr>
        </p:nvGraphicFramePr>
        <p:xfrm>
          <a:off x="395536" y="3258480"/>
          <a:ext cx="8372475" cy="1312863"/>
        </p:xfrm>
        <a:graphic>
          <a:graphicData uri="http://schemas.openxmlformats.org/presentationml/2006/ole">
            <mc:AlternateContent xmlns:mc="http://schemas.openxmlformats.org/markup-compatibility/2006">
              <mc:Choice xmlns:v="urn:schemas-microsoft-com:vml" Requires="v">
                <p:oleObj spid="_x0000_s100362" name="Worksheet" r:id="rId4" imgW="4191203" imgH="657225" progId="Excel.Sheet.8">
                  <p:embed/>
                </p:oleObj>
              </mc:Choice>
              <mc:Fallback>
                <p:oleObj name="Worksheet" r:id="rId4" imgW="4191203" imgH="657225"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3258480"/>
                        <a:ext cx="8372475" cy="1312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79" name="Text Box 57"/>
          <p:cNvSpPr txBox="1">
            <a:spLocks noChangeArrowheads="1"/>
          </p:cNvSpPr>
          <p:nvPr/>
        </p:nvSpPr>
        <p:spPr bwMode="auto">
          <a:xfrm>
            <a:off x="-644" y="929518"/>
            <a:ext cx="9144644" cy="1938992"/>
          </a:xfrm>
          <a:prstGeom prst="rect">
            <a:avLst/>
          </a:prstGeom>
          <a:noFill/>
          <a:ln w="9525">
            <a:noFill/>
            <a:miter lim="800000"/>
            <a:headEnd/>
            <a:tailEnd/>
          </a:ln>
        </p:spPr>
        <p:txBody>
          <a:bodyPr wrap="square">
            <a:spAutoFit/>
          </a:bodyPr>
          <a:lstStyle/>
          <a:p>
            <a:r>
              <a:rPr lang="en-US" sz="2400" dirty="0">
                <a:latin typeface="Book Antiqua" pitchFamily="18" charset="0"/>
              </a:rPr>
              <a:t>Compute </a:t>
            </a:r>
            <a:r>
              <a:rPr lang="en-US" sz="2400" dirty="0" smtClean="0">
                <a:latin typeface="Book Antiqua" pitchFamily="18" charset="0"/>
              </a:rPr>
              <a:t>the unit </a:t>
            </a:r>
            <a:r>
              <a:rPr lang="en-US" sz="2400" dirty="0">
                <a:latin typeface="Book Antiqua" pitchFamily="18" charset="0"/>
              </a:rPr>
              <a:t>load and </a:t>
            </a:r>
            <a:r>
              <a:rPr lang="en-US" sz="2400" dirty="0" smtClean="0">
                <a:latin typeface="Book Antiqua" pitchFamily="18" charset="0"/>
              </a:rPr>
              <a:t>the total </a:t>
            </a:r>
            <a:r>
              <a:rPr lang="en-US" sz="2400" dirty="0">
                <a:latin typeface="Book Antiqua" pitchFamily="18" charset="0"/>
              </a:rPr>
              <a:t>unit load for each Load batch of </a:t>
            </a:r>
            <a:r>
              <a:rPr lang="en-US" sz="2400" dirty="0" smtClean="0">
                <a:latin typeface="Book Antiqua" pitchFamily="18" charset="0"/>
              </a:rPr>
              <a:t>Regular </a:t>
            </a:r>
            <a:r>
              <a:rPr lang="en-US" sz="2400" dirty="0">
                <a:latin typeface="Book Antiqua" pitchFamily="18" charset="0"/>
              </a:rPr>
              <a:t>tile, Jumbo </a:t>
            </a:r>
            <a:r>
              <a:rPr lang="en-US" sz="2400" dirty="0" smtClean="0">
                <a:latin typeface="Book Antiqua" pitchFamily="18" charset="0"/>
              </a:rPr>
              <a:t>tile </a:t>
            </a:r>
            <a:r>
              <a:rPr lang="en-US" sz="2400" dirty="0">
                <a:latin typeface="Book Antiqua" pitchFamily="18" charset="0"/>
              </a:rPr>
              <a:t>and a product mix of </a:t>
            </a:r>
            <a:r>
              <a:rPr lang="en-US" sz="2400" dirty="0" smtClean="0">
                <a:latin typeface="Book Antiqua" pitchFamily="18" charset="0"/>
              </a:rPr>
              <a:t>75% Regular and 25% Jumbo . Load Batches are 4 and 9 for regular and jumbo, respectively. Set-up Batches are 300 and 100 for regular and jumbo, respectively. </a:t>
            </a:r>
            <a:endParaRPr lang="en-US" sz="2400" dirty="0">
              <a:latin typeface="Book Antiqua" pitchFamily="18" charset="0"/>
            </a:endParaRPr>
          </a:p>
        </p:txBody>
      </p:sp>
      <p:graphicFrame>
        <p:nvGraphicFramePr>
          <p:cNvPr id="36867" name="Object 3"/>
          <p:cNvGraphicFramePr>
            <a:graphicFrameLocks noChangeAspect="1"/>
          </p:cNvGraphicFramePr>
          <p:nvPr>
            <p:extLst/>
          </p:nvPr>
        </p:nvGraphicFramePr>
        <p:xfrm>
          <a:off x="395536" y="4653136"/>
          <a:ext cx="8496300" cy="1790700"/>
        </p:xfrm>
        <a:graphic>
          <a:graphicData uri="http://schemas.openxmlformats.org/presentationml/2006/ole">
            <mc:AlternateContent xmlns:mc="http://schemas.openxmlformats.org/markup-compatibility/2006">
              <mc:Choice xmlns:v="urn:schemas-microsoft-com:vml" Requires="v">
                <p:oleObj spid="_x0000_s100363" name="Worksheet" r:id="rId7" imgW="8496169" imgH="1790739" progId="Excel.Sheet.12">
                  <p:embed/>
                </p:oleObj>
              </mc:Choice>
              <mc:Fallback>
                <p:oleObj name="Worksheet" r:id="rId7" imgW="8496169" imgH="1790739" progId="Excel.Sheet.12">
                  <p:embed/>
                  <p:pic>
                    <p:nvPicPr>
                      <p:cNvPr id="0" name=""/>
                      <p:cNvPicPr>
                        <a:picLocks noChangeAspect="1" noChangeArrowheads="1"/>
                      </p:cNvPicPr>
                      <p:nvPr/>
                    </p:nvPicPr>
                    <p:blipFill>
                      <a:blip r:embed="rId8"/>
                      <a:srcRect/>
                      <a:stretch>
                        <a:fillRect/>
                      </a:stretch>
                    </p:blipFill>
                    <p:spPr bwMode="auto">
                      <a:xfrm>
                        <a:off x="395536" y="4653136"/>
                        <a:ext cx="8496300"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5198514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smtClean="0"/>
              <a:t>Effective Capacity of a Resource Unit</a:t>
            </a:r>
          </a:p>
        </p:txBody>
      </p:sp>
      <p:sp>
        <p:nvSpPr>
          <p:cNvPr id="24579" name="Rectangle 3"/>
          <p:cNvSpPr>
            <a:spLocks noGrp="1" noChangeArrowheads="1"/>
          </p:cNvSpPr>
          <p:nvPr>
            <p:ph type="body" idx="1"/>
          </p:nvPr>
        </p:nvSpPr>
        <p:spPr>
          <a:xfrm>
            <a:off x="28576" y="990600"/>
            <a:ext cx="8964612" cy="4967882"/>
          </a:xfrm>
          <a:ln>
            <a:noFill/>
          </a:ln>
        </p:spPr>
        <p:txBody>
          <a:bodyPr/>
          <a:lstStyle/>
          <a:p>
            <a:pPr>
              <a:lnSpc>
                <a:spcPct val="80000"/>
              </a:lnSpc>
              <a:buFont typeface="Wingdings" pitchFamily="2" charset="2"/>
              <a:buNone/>
            </a:pPr>
            <a:r>
              <a:rPr lang="en-US" dirty="0" smtClean="0"/>
              <a:t>Theoretical Capacity of a resource unit = </a:t>
            </a:r>
          </a:p>
          <a:p>
            <a:pPr>
              <a:lnSpc>
                <a:spcPct val="80000"/>
              </a:lnSpc>
              <a:buFont typeface="Wingdings" pitchFamily="2" charset="2"/>
              <a:buNone/>
            </a:pPr>
            <a:r>
              <a:rPr lang="en-US" dirty="0" smtClean="0"/>
              <a:t>	(1/Unit Load) × Load Batch × Scheduled Availability</a:t>
            </a:r>
          </a:p>
          <a:p>
            <a:pPr>
              <a:lnSpc>
                <a:spcPct val="80000"/>
              </a:lnSpc>
              <a:buFont typeface="Wingdings" pitchFamily="2" charset="2"/>
              <a:buNone/>
            </a:pPr>
            <a:r>
              <a:rPr lang="en-US" dirty="0" smtClean="0"/>
              <a:t>Scheduled Availability – the scheduled time period during which a resource unit is available for processing flow units. </a:t>
            </a:r>
          </a:p>
          <a:p>
            <a:pPr>
              <a:lnSpc>
                <a:spcPct val="80000"/>
              </a:lnSpc>
              <a:buFont typeface="Wingdings" pitchFamily="2" charset="2"/>
              <a:buNone/>
            </a:pPr>
            <a:r>
              <a:rPr lang="en-US" dirty="0" smtClean="0"/>
              <a:t>Availability  factor = Net Availability/Scheduled Availability</a:t>
            </a:r>
          </a:p>
          <a:p>
            <a:pPr>
              <a:lnSpc>
                <a:spcPct val="80000"/>
              </a:lnSpc>
              <a:buFont typeface="Wingdings" pitchFamily="2" charset="2"/>
              <a:buNone/>
            </a:pPr>
            <a:r>
              <a:rPr lang="en-US" dirty="0" smtClean="0"/>
              <a:t>Effective Capacity of a resource unit = </a:t>
            </a:r>
          </a:p>
          <a:p>
            <a:pPr>
              <a:lnSpc>
                <a:spcPct val="80000"/>
              </a:lnSpc>
              <a:buNone/>
            </a:pPr>
            <a:r>
              <a:rPr lang="en-US" dirty="0" smtClean="0"/>
              <a:t>	(1/Total Unit Load) × Load Batch × </a:t>
            </a:r>
            <a:r>
              <a:rPr lang="en-US" dirty="0"/>
              <a:t>Scheduled Availability</a:t>
            </a:r>
            <a:endParaRPr lang="en-US" dirty="0" smtClean="0"/>
          </a:p>
          <a:p>
            <a:pPr>
              <a:lnSpc>
                <a:spcPct val="80000"/>
              </a:lnSpc>
              <a:buFont typeface="Wingdings" pitchFamily="2" charset="2"/>
              <a:buNone/>
            </a:pPr>
            <a:r>
              <a:rPr lang="en-US" dirty="0" smtClean="0"/>
              <a:t>Effective Capacity of a pool = </a:t>
            </a:r>
          </a:p>
          <a:p>
            <a:pPr>
              <a:lnSpc>
                <a:spcPct val="80000"/>
              </a:lnSpc>
              <a:buNone/>
            </a:pPr>
            <a:r>
              <a:rPr lang="en-US" dirty="0" smtClean="0"/>
              <a:t>		(c/</a:t>
            </a:r>
            <a:r>
              <a:rPr lang="en-US" dirty="0" err="1" smtClean="0"/>
              <a:t>Tp</a:t>
            </a:r>
            <a:r>
              <a:rPr lang="en-US" dirty="0" smtClean="0"/>
              <a:t>) × Load Batch </a:t>
            </a:r>
            <a:r>
              <a:rPr lang="en-US" dirty="0"/>
              <a:t>×Scheduled Availability</a:t>
            </a:r>
          </a:p>
          <a:p>
            <a:pPr>
              <a:lnSpc>
                <a:spcPct val="80000"/>
              </a:lnSpc>
              <a:buFont typeface="Wingdings" pitchFamily="2" charset="2"/>
              <a:buNone/>
            </a:pPr>
            <a:endParaRPr lang="en-US" sz="800" dirty="0" smtClean="0"/>
          </a:p>
        </p:txBody>
      </p:sp>
    </p:spTree>
    <p:extLst>
      <p:ext uri="{BB962C8B-B14F-4D97-AF65-F5344CB8AC3E}">
        <p14:creationId xmlns:p14="http://schemas.microsoft.com/office/powerpoint/2010/main" val="2876466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 y="838200"/>
            <a:ext cx="8915400" cy="5562600"/>
          </a:xfrm>
        </p:spPr>
        <p:txBody>
          <a:bodyPr/>
          <a:lstStyle/>
          <a:p>
            <a:pPr marL="0" indent="0">
              <a:buNone/>
            </a:pPr>
            <a:r>
              <a:rPr lang="en-US" dirty="0"/>
              <a:t>5.6 – Recall from this chapter that the </a:t>
            </a:r>
            <a:r>
              <a:rPr lang="en-US" dirty="0" err="1"/>
              <a:t>Tile&amp;Style</a:t>
            </a:r>
            <a:r>
              <a:rPr lang="en-US" dirty="0"/>
              <a:t> Company produces kitchen and bathroom tiles in two sizes: jumbo and regular. A bundle of tiles contains 4 jumbo tiles or 9 regular tiles and is cut out of single, larger plate. The cutting time per bundle is 1 minute for jumbo and 2 minutes for regular. Currently, 75% of the bundles are regular, and 25% are jumbo. Typically, </a:t>
            </a:r>
            <a:r>
              <a:rPr lang="en-US" dirty="0" err="1"/>
              <a:t>Tile&amp;Style</a:t>
            </a:r>
            <a:r>
              <a:rPr lang="en-US" dirty="0"/>
              <a:t> produces 300 bundles of regular tiles before it switches over and produce 100 bundles of jumbo. The switching time from one size to the other is 30 minutes in both directions. Plates are cut into tiles by a cutting machine that is available 8 hours per day. The availability loss factor is 20%.</a:t>
            </a:r>
          </a:p>
          <a:p>
            <a:pPr marL="0" indent="0">
              <a:buNone/>
            </a:pPr>
            <a:r>
              <a:rPr lang="en-US" dirty="0"/>
              <a:t>a. Compute the theoretical capacity of the process (bundles per hour)</a:t>
            </a:r>
          </a:p>
          <a:p>
            <a:pPr marL="0" indent="0">
              <a:buNone/>
            </a:pPr>
            <a:r>
              <a:rPr lang="en-US" dirty="0"/>
              <a:t>b. Compute the effective capacity of the process (bundles per hour)</a:t>
            </a:r>
          </a:p>
          <a:p>
            <a:pPr marL="0" indent="0">
              <a:buNone/>
            </a:pPr>
            <a:endParaRPr lang="en-US" dirty="0"/>
          </a:p>
        </p:txBody>
      </p:sp>
      <p:sp>
        <p:nvSpPr>
          <p:cNvPr id="3" name="Title 2"/>
          <p:cNvSpPr>
            <a:spLocks noGrp="1"/>
          </p:cNvSpPr>
          <p:nvPr>
            <p:ph type="title"/>
          </p:nvPr>
        </p:nvSpPr>
        <p:spPr>
          <a:xfrm>
            <a:off x="1" y="0"/>
            <a:ext cx="9144000" cy="838200"/>
          </a:xfrm>
        </p:spPr>
        <p:txBody>
          <a:bodyPr/>
          <a:lstStyle/>
          <a:p>
            <a:r>
              <a:rPr lang="en-US" dirty="0" smtClean="0"/>
              <a:t>Problem 5.6</a:t>
            </a:r>
            <a:endParaRPr lang="en-US" dirty="0"/>
          </a:p>
        </p:txBody>
      </p:sp>
    </p:spTree>
    <p:extLst>
      <p:ext uri="{BB962C8B-B14F-4D97-AF65-F5344CB8AC3E}">
        <p14:creationId xmlns:p14="http://schemas.microsoft.com/office/powerpoint/2010/main" val="132395269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6974</TotalTime>
  <Words>706</Words>
  <Application>Microsoft Office PowerPoint</Application>
  <PresentationFormat>On-screen Show (4:3)</PresentationFormat>
  <Paragraphs>77</Paragraphs>
  <Slides>10</Slides>
  <Notes>2</Notes>
  <HiddenSlides>0</HiddenSlides>
  <MMClips>0</MMClips>
  <ScaleCrop>false</ScaleCrop>
  <HeadingPairs>
    <vt:vector size="8" baseType="variant">
      <vt:variant>
        <vt:lpstr>Fonts Used</vt:lpstr>
      </vt:variant>
      <vt:variant>
        <vt:i4>11</vt:i4>
      </vt:variant>
      <vt:variant>
        <vt:lpstr>Theme</vt:lpstr>
      </vt:variant>
      <vt:variant>
        <vt:i4>4</vt:i4>
      </vt:variant>
      <vt:variant>
        <vt:lpstr>Embedded OLE Servers</vt:lpstr>
      </vt:variant>
      <vt:variant>
        <vt:i4>1</vt:i4>
      </vt:variant>
      <vt:variant>
        <vt:lpstr>Slide Titles</vt:lpstr>
      </vt:variant>
      <vt:variant>
        <vt:i4>10</vt:i4>
      </vt:variant>
    </vt:vector>
  </HeadingPairs>
  <TitlesOfParts>
    <vt:vector size="26" baseType="lpstr">
      <vt:lpstr>ＭＳ Ｐゴシック</vt:lpstr>
      <vt:lpstr>Arial</vt:lpstr>
      <vt:lpstr>Book Antiqua</vt:lpstr>
      <vt:lpstr>Calibri</vt:lpstr>
      <vt:lpstr>Garamond</vt:lpstr>
      <vt:lpstr>Impact</vt:lpstr>
      <vt:lpstr>Lucida Calligraphy</vt:lpstr>
      <vt:lpstr>MS Reference Sans Serif</vt:lpstr>
      <vt:lpstr>Times New Roman</vt:lpstr>
      <vt:lpstr>Verdana</vt:lpstr>
      <vt:lpstr>Wingdings</vt:lpstr>
      <vt:lpstr>Lean Thinking Final.ppt</vt:lpstr>
      <vt:lpstr>1_Lean Thinking Final</vt:lpstr>
      <vt:lpstr>Lean Thinking Final</vt:lpstr>
      <vt:lpstr>2_Lean Thinking Final</vt:lpstr>
      <vt:lpstr>Worksheet</vt:lpstr>
      <vt:lpstr>Throughout Problems  </vt:lpstr>
      <vt:lpstr>PowerPoint Presentation</vt:lpstr>
      <vt:lpstr>PowerPoint Presentation</vt:lpstr>
      <vt:lpstr>PowerPoint Presentation</vt:lpstr>
      <vt:lpstr>Problem 5.5</vt:lpstr>
      <vt:lpstr>Problem 5.5</vt:lpstr>
      <vt:lpstr>Total Unit Load for  Product mix</vt:lpstr>
      <vt:lpstr>Effective Capacity of a Resource Unit</vt:lpstr>
      <vt:lpstr>Problem 5.6</vt:lpstr>
      <vt:lpstr>PowerPoint Presentation</vt:lpstr>
    </vt:vector>
  </TitlesOfParts>
  <Company>CSU, Northridge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186</cp:revision>
  <dcterms:created xsi:type="dcterms:W3CDTF">2008-11-22T01:06:20Z</dcterms:created>
  <dcterms:modified xsi:type="dcterms:W3CDTF">2015-06-25T00:59:16Z</dcterms:modified>
</cp:coreProperties>
</file>