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4"/>
  </p:notesMasterIdLst>
  <p:handoutMasterIdLst>
    <p:handoutMasterId r:id="rId15"/>
  </p:handoutMasterIdLst>
  <p:sldIdLst>
    <p:sldId id="625" r:id="rId7"/>
    <p:sldId id="652" r:id="rId8"/>
    <p:sldId id="616" r:id="rId9"/>
    <p:sldId id="682" r:id="rId10"/>
    <p:sldId id="683" r:id="rId11"/>
    <p:sldId id="684" r:id="rId12"/>
    <p:sldId id="685" r:id="rId13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  <p:cmAuthor id="3" name="Asef-Vaziri , Ardavan" initials="A,A" lastIdx="1" clrIdx="2">
    <p:extLst>
      <p:ext uri="{19B8F6BF-5375-455C-9EA6-DF929625EA0E}">
        <p15:presenceInfo xmlns:p15="http://schemas.microsoft.com/office/powerpoint/2012/main" userId="S::ardavan.asef-vaziri@csun.edu::6881700c-bd5e-4111-a757-cbc9491e8d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3"/>
    <a:srgbClr val="A80000"/>
    <a:srgbClr val="000000"/>
    <a:srgbClr val="AA0000"/>
    <a:srgbClr val="00007D"/>
    <a:srgbClr val="9E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91657" autoAdjust="0"/>
  </p:normalViewPr>
  <p:slideViewPr>
    <p:cSldViewPr>
      <p:cViewPr varScale="1">
        <p:scale>
          <a:sx n="100" d="100"/>
          <a:sy n="100" d="100"/>
        </p:scale>
        <p:origin x="828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8/4/2023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8/4/2023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780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235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457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697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893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3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14616" y="6502379"/>
            <a:ext cx="2540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2096" y="6550224"/>
            <a:ext cx="9422853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Throughput – Capacity Waste Factor or Improvement Potential.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Excel_Worksheet.xlsx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Throughput</a:t>
            </a:r>
          </a:p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Flexibility &amp; Quality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4680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-4354" y="0"/>
            <a:ext cx="12196354" cy="762000"/>
          </a:xfrm>
        </p:spPr>
        <p:txBody>
          <a:bodyPr/>
          <a:lstStyle/>
          <a:p>
            <a:r>
              <a:rPr lang="en-US" dirty="0"/>
              <a:t>Cross-Training (Flexibility) Increases Capacity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524000" y="990600"/>
            <a:ext cx="9144000" cy="1992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/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240" y="762000"/>
            <a:ext cx="1225296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Aft>
                <a:spcPts val="600"/>
              </a:spcAft>
            </a:pPr>
            <a:r>
              <a:rPr lang="en-US" sz="2400" b="1" dirty="0">
                <a:latin typeface="Book Antiqua" pitchFamily="18" charset="0"/>
              </a:rPr>
              <a:t>Suppose we have two resources and they work sequentially. They are both expert in their own tasks.  </a:t>
            </a:r>
          </a:p>
          <a:p>
            <a:pPr marL="0" lvl="1">
              <a:spcAft>
                <a:spcPts val="600"/>
              </a:spcAft>
            </a:pPr>
            <a:r>
              <a:rPr lang="en-US" sz="2300" dirty="0">
                <a:latin typeface="Book Antiqua" pitchFamily="18" charset="0"/>
              </a:rPr>
              <a:t>Suppose the first resource completes its task in 5 mins (Tp=5 mins). Rp=60/5 =12 per hour.</a:t>
            </a:r>
          </a:p>
          <a:p>
            <a:pPr marL="0" lvl="1">
              <a:spcAft>
                <a:spcPts val="600"/>
              </a:spcAft>
            </a:pPr>
            <a:r>
              <a:rPr lang="en-US" sz="2300" dirty="0">
                <a:latin typeface="Book Antiqua" pitchFamily="18" charset="0"/>
              </a:rPr>
              <a:t>The second resource completes its task in 10 mins (Tp=10 mins). Rp=60/10 =6 per hour.</a:t>
            </a:r>
          </a:p>
          <a:p>
            <a:pPr marL="0" lvl="1">
              <a:spcAft>
                <a:spcPts val="600"/>
              </a:spcAft>
            </a:pPr>
            <a:r>
              <a:rPr lang="en-US" sz="2300" dirty="0">
                <a:latin typeface="Book Antiqua" pitchFamily="18" charset="0"/>
              </a:rPr>
              <a:t>Both resources are highly specialized in their task. The capacity of the system is 6 per hour.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Now suppose the first resource is cross-trained (we increase flexibility of this resource) to do the second job, too. But under the new situation, due to moving back and forth, it takes 6 mins to do the first task and 12 mins to do the second task. 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2F4CCB-0B90-4DE9-87E0-D658B987C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987253"/>
            <a:ext cx="12157166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A3E646-388E-4216-AC76-AE156DDB07BF}"/>
              </a:ext>
            </a:extLst>
          </p:cNvPr>
          <p:cNvGrpSpPr/>
          <p:nvPr/>
        </p:nvGrpSpPr>
        <p:grpSpPr>
          <a:xfrm>
            <a:off x="3048000" y="4267200"/>
            <a:ext cx="4267200" cy="779746"/>
            <a:chOff x="923029" y="4217349"/>
            <a:chExt cx="4707687" cy="100834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D9CAE40-5510-4534-8E25-2F498C5358C0}"/>
                </a:ext>
              </a:extLst>
            </p:cNvPr>
            <p:cNvSpPr/>
            <p:nvPr/>
          </p:nvSpPr>
          <p:spPr>
            <a:xfrm>
              <a:off x="923029" y="4217349"/>
              <a:ext cx="754752" cy="914400"/>
            </a:xfrm>
            <a:prstGeom prst="rect">
              <a:avLst/>
            </a:prstGeom>
            <a:noFill/>
            <a:ln>
              <a:solidFill>
                <a:srgbClr val="05051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Diamond 8">
              <a:extLst>
                <a:ext uri="{FF2B5EF4-FFF2-40B4-BE49-F238E27FC236}">
                  <a16:creationId xmlns:a16="http://schemas.microsoft.com/office/drawing/2014/main" id="{5C0445FF-1BC9-49CC-AB50-3A0822F9D4D0}"/>
                </a:ext>
              </a:extLst>
            </p:cNvPr>
            <p:cNvSpPr/>
            <p:nvPr/>
          </p:nvSpPr>
          <p:spPr>
            <a:xfrm>
              <a:off x="2745098" y="4234717"/>
              <a:ext cx="754752" cy="9144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A08A9A87-7540-49A7-AFC9-00DCE5A7A9B7}"/>
                </a:ext>
              </a:extLst>
            </p:cNvPr>
            <p:cNvSpPr/>
            <p:nvPr/>
          </p:nvSpPr>
          <p:spPr>
            <a:xfrm>
              <a:off x="4875964" y="4238285"/>
              <a:ext cx="754752" cy="914400"/>
            </a:xfrm>
            <a:prstGeom prst="triangle">
              <a:avLst/>
            </a:prstGeom>
            <a:noFill/>
            <a:ln>
              <a:solidFill>
                <a:srgbClr val="D636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Heart 10">
              <a:extLst>
                <a:ext uri="{FF2B5EF4-FFF2-40B4-BE49-F238E27FC236}">
                  <a16:creationId xmlns:a16="http://schemas.microsoft.com/office/drawing/2014/main" id="{2F481470-272E-44B3-B07A-59464155EC44}"/>
                </a:ext>
              </a:extLst>
            </p:cNvPr>
            <p:cNvSpPr/>
            <p:nvPr/>
          </p:nvSpPr>
          <p:spPr>
            <a:xfrm>
              <a:off x="1878017" y="4311295"/>
              <a:ext cx="677193" cy="914400"/>
            </a:xfrm>
            <a:prstGeom prst="hear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Moon 11">
              <a:extLst>
                <a:ext uri="{FF2B5EF4-FFF2-40B4-BE49-F238E27FC236}">
                  <a16:creationId xmlns:a16="http://schemas.microsoft.com/office/drawing/2014/main" id="{FDB1858C-D416-4946-BC33-03932A422742}"/>
                </a:ext>
              </a:extLst>
            </p:cNvPr>
            <p:cNvSpPr/>
            <p:nvPr/>
          </p:nvSpPr>
          <p:spPr>
            <a:xfrm rot="16200000">
              <a:off x="3800668" y="4311295"/>
              <a:ext cx="754752" cy="914400"/>
            </a:xfrm>
            <a:prstGeom prst="moon">
              <a:avLst/>
            </a:prstGeom>
            <a:noFill/>
            <a:ln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Rectangle 5">
            <a:extLst>
              <a:ext uri="{FF2B5EF4-FFF2-40B4-BE49-F238E27FC236}">
                <a16:creationId xmlns:a16="http://schemas.microsoft.com/office/drawing/2014/main" id="{C1D0AF5A-8C67-43B1-BFEB-08021C8206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202898"/>
            <a:ext cx="11928131" cy="173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Under the new situation, he can complete 7 units in the first task (7*6=42 min), and still have 18 minutes for the second task, where he can complete 18/12= 1.5 task. 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By increasing the flexibility, the capacity increases from 6 to 7+.</a:t>
            </a:r>
            <a:endParaRPr lang="en-US" sz="2400" dirty="0">
              <a:solidFill>
                <a:srgbClr val="00B0F0"/>
              </a:solidFill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1120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/>
      <p:bldP spid="17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37535"/>
            <a:ext cx="9143999" cy="736016"/>
          </a:xfrm>
        </p:spPr>
        <p:txBody>
          <a:bodyPr/>
          <a:lstStyle/>
          <a:p>
            <a:pPr>
              <a:tabLst>
                <a:tab pos="1544638" algn="l"/>
              </a:tabLst>
            </a:pPr>
            <a:r>
              <a:rPr lang="en-US" sz="4000" dirty="0"/>
              <a:t>Quality Point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524000" y="990600"/>
            <a:ext cx="9144000" cy="1992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/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137505" y="1014549"/>
            <a:ext cx="1595309" cy="523220"/>
          </a:xfrm>
          <a:prstGeom prst="rect">
            <a:avLst/>
          </a:prstGeom>
          <a:noFill/>
          <a:ln w="38100" algn="ctr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>
                <a:solidFill>
                  <a:srgbClr val="0070C0"/>
                </a:solidFill>
                <a:latin typeface="Book Antiqua" pitchFamily="18" charset="0"/>
              </a:rPr>
              <a:t>Station-1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589178" y="1046725"/>
            <a:ext cx="1595309" cy="523220"/>
          </a:xfrm>
          <a:prstGeom prst="rect">
            <a:avLst/>
          </a:prstGeom>
          <a:noFill/>
          <a:ln w="38100" algn="ctr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>
                <a:solidFill>
                  <a:srgbClr val="00B050"/>
                </a:solidFill>
                <a:latin typeface="Book Antiqua" pitchFamily="18" charset="0"/>
              </a:rPr>
              <a:t>Station-2</a:t>
            </a:r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2960688" y="1315251"/>
            <a:ext cx="468312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 dirty="0">
              <a:latin typeface="Book Antiqua" pitchFamily="18" charset="0"/>
            </a:endParaRP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rot="10800000" flipV="1">
            <a:off x="5344665" y="1334985"/>
            <a:ext cx="351826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 dirty="0">
              <a:latin typeface="Book Antiqua" pitchFamily="18" charset="0"/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rot="10800000" flipV="1">
            <a:off x="488013" y="1334985"/>
            <a:ext cx="351826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 dirty="0">
              <a:latin typeface="Book Antiqua" pitchFamily="18" charset="0"/>
            </a:endParaRPr>
          </a:p>
        </p:txBody>
      </p:sp>
      <p:sp>
        <p:nvSpPr>
          <p:cNvPr id="2" name="SMARTInkShape-1"/>
          <p:cNvSpPr/>
          <p:nvPr>
            <p:custDataLst>
              <p:tags r:id="rId1"/>
            </p:custDataLst>
          </p:nvPr>
        </p:nvSpPr>
        <p:spPr bwMode="auto">
          <a:xfrm>
            <a:off x="7996238" y="6079330"/>
            <a:ext cx="28576" cy="21434"/>
          </a:xfrm>
          <a:custGeom>
            <a:avLst/>
            <a:gdLst/>
            <a:ahLst/>
            <a:cxnLst/>
            <a:rect l="0" t="0" r="0" b="0"/>
            <a:pathLst>
              <a:path w="28576" h="21434">
                <a:moveTo>
                  <a:pt x="28575" y="21433"/>
                </a:moveTo>
                <a:lnTo>
                  <a:pt x="28575" y="21433"/>
                </a:lnTo>
                <a:lnTo>
                  <a:pt x="22424" y="21433"/>
                </a:lnTo>
                <a:lnTo>
                  <a:pt x="22093" y="20639"/>
                </a:lnTo>
                <a:lnTo>
                  <a:pt x="21725" y="17640"/>
                </a:lnTo>
                <a:lnTo>
                  <a:pt x="20833" y="16523"/>
                </a:lnTo>
                <a:lnTo>
                  <a:pt x="11582" y="10497"/>
                </a:lnTo>
                <a:lnTo>
                  <a:pt x="0" y="0"/>
                </a:lnTo>
              </a:path>
            </a:pathLst>
          </a:custGeom>
          <a:noFill/>
          <a:ln w="19050" cap="flat" cmpd="sng" algn="ctr">
            <a:solidFill>
              <a:srgbClr val="BF0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Verdana" pitchFamily="-112" charset="0"/>
            </a:endParaRPr>
          </a:p>
        </p:txBody>
      </p:sp>
      <p:sp>
        <p:nvSpPr>
          <p:cNvPr id="32" name="Text Box 11">
            <a:extLst>
              <a:ext uri="{FF2B5EF4-FFF2-40B4-BE49-F238E27FC236}">
                <a16:creationId xmlns:a16="http://schemas.microsoft.com/office/drawing/2014/main" id="{7567FB56-F58E-4D4E-AA4D-3FB847DF6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8425" y="1451130"/>
            <a:ext cx="189026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>
                <a:solidFill>
                  <a:srgbClr val="0070C0"/>
                </a:solidFill>
                <a:latin typeface="Book Antiqua" pitchFamily="18" charset="0"/>
              </a:rPr>
              <a:t>Tp=4 mins</a:t>
            </a:r>
          </a:p>
        </p:txBody>
      </p:sp>
      <p:sp>
        <p:nvSpPr>
          <p:cNvPr id="34" name="Text Box 15">
            <a:extLst>
              <a:ext uri="{FF2B5EF4-FFF2-40B4-BE49-F238E27FC236}">
                <a16:creationId xmlns:a16="http://schemas.microsoft.com/office/drawing/2014/main" id="{90A034CA-0728-4519-B5A8-35A02D91E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476214"/>
            <a:ext cx="189026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>
                <a:solidFill>
                  <a:srgbClr val="00B050"/>
                </a:solidFill>
                <a:latin typeface="Book Antiqua" pitchFamily="18" charset="0"/>
              </a:rPr>
              <a:t>Tp=6 mins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10BD3609-F602-474B-9016-B79530A9498C}"/>
              </a:ext>
            </a:extLst>
          </p:cNvPr>
          <p:cNvSpPr txBox="1">
            <a:spLocks/>
          </p:cNvSpPr>
          <p:nvPr/>
        </p:nvSpPr>
        <p:spPr>
          <a:xfrm>
            <a:off x="0" y="2126611"/>
            <a:ext cx="12192000" cy="3952461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Product Price at Factory is $20. Station-1 has 10% scrap. 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Input material to Station-1 costs $5 per unit. Station-2 has no scrap or rework. Input material to station-2 costs $2 per unit. 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Inspection cost: if it is after station-1 cost is $2 per unit, if it is after station-2 cost is $1 per unit. Inspection operations take 1 min. per unit.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(a) Demand is 8.1 units per hour. Where do you place the Inspection Station? After station-1 or after station-2? Evaluate in terms of profit and costs.  What would be your profit per hour and per unit of good product? 90, 11.11.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(b) Suppose demand is 10 units per hour. What is the impact? 102.23, 10.2</a:t>
            </a:r>
          </a:p>
          <a:p>
            <a:pPr>
              <a:buFont typeface="Wingdings" pitchFamily="2" charset="2"/>
              <a:buNone/>
            </a:pPr>
            <a:endParaRPr lang="en-US" sz="2400" kern="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9052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37535"/>
            <a:ext cx="9143999" cy="736016"/>
          </a:xfrm>
        </p:spPr>
        <p:txBody>
          <a:bodyPr/>
          <a:lstStyle/>
          <a:p>
            <a:pPr>
              <a:tabLst>
                <a:tab pos="1544638" algn="l"/>
              </a:tabLst>
            </a:pPr>
            <a:r>
              <a:rPr lang="en-US" sz="4000" dirty="0"/>
              <a:t>Quality Point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524000" y="990600"/>
            <a:ext cx="9144000" cy="1992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/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" name="SMARTInkShape-1"/>
          <p:cNvSpPr/>
          <p:nvPr>
            <p:custDataLst>
              <p:tags r:id="rId1"/>
            </p:custDataLst>
          </p:nvPr>
        </p:nvSpPr>
        <p:spPr bwMode="auto">
          <a:xfrm>
            <a:off x="7996238" y="6079330"/>
            <a:ext cx="28576" cy="21434"/>
          </a:xfrm>
          <a:custGeom>
            <a:avLst/>
            <a:gdLst/>
            <a:ahLst/>
            <a:cxnLst/>
            <a:rect l="0" t="0" r="0" b="0"/>
            <a:pathLst>
              <a:path w="28576" h="21434">
                <a:moveTo>
                  <a:pt x="28575" y="21433"/>
                </a:moveTo>
                <a:lnTo>
                  <a:pt x="28575" y="21433"/>
                </a:lnTo>
                <a:lnTo>
                  <a:pt x="22424" y="21433"/>
                </a:lnTo>
                <a:lnTo>
                  <a:pt x="22093" y="20639"/>
                </a:lnTo>
                <a:lnTo>
                  <a:pt x="21725" y="17640"/>
                </a:lnTo>
                <a:lnTo>
                  <a:pt x="20833" y="16523"/>
                </a:lnTo>
                <a:lnTo>
                  <a:pt x="11582" y="10497"/>
                </a:lnTo>
                <a:lnTo>
                  <a:pt x="0" y="0"/>
                </a:lnTo>
              </a:path>
            </a:pathLst>
          </a:custGeom>
          <a:noFill/>
          <a:ln w="19050" cap="flat" cmpd="sng" algn="ctr">
            <a:solidFill>
              <a:srgbClr val="BF0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Verdana" pitchFamily="-112" charset="0"/>
            </a:endParaRP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10BD3609-F602-474B-9016-B79530A9498C}"/>
              </a:ext>
            </a:extLst>
          </p:cNvPr>
          <p:cNvSpPr txBox="1">
            <a:spLocks/>
          </p:cNvSpPr>
          <p:nvPr/>
        </p:nvSpPr>
        <p:spPr>
          <a:xfrm>
            <a:off x="0" y="838200"/>
            <a:ext cx="12192000" cy="57912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Demand = 8.1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R= 8.1/(1-Scrap)= 8.1/0.9= 9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Place inspection after Sta-1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9 units pass Sta-1, at costs of 9($5 raw material + $2 inspection)= 9(7) = 63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8.1 units pass Sta-2, at costs of 8.1($2 raw material) = 16.2 </a:t>
            </a:r>
            <a:r>
              <a:rPr lang="en-US" sz="2400" kern="0" dirty="0">
                <a:latin typeface="Book Antiqua" panose="02040602050305030304" pitchFamily="18" charset="0"/>
                <a:sym typeface="Wingdings" panose="05000000000000000000" pitchFamily="2" charset="2"/>
              </a:rPr>
              <a:t> </a:t>
            </a:r>
            <a:endParaRPr lang="en-US" sz="2400" kern="0" dirty="0">
              <a:latin typeface="Book Antiqua" panose="02040602050305030304" pitchFamily="18" charset="0"/>
            </a:endParaRP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Total costs 63+16.2 =79.2 [increases inspection costs by 9(2-1), but decreases purchasing cost by 0.9(2)=1.8 </a:t>
            </a:r>
            <a:r>
              <a:rPr lang="en-US" sz="2400" kern="0" dirty="0">
                <a:latin typeface="Book Antiqua" panose="02040602050305030304" pitchFamily="18" charset="0"/>
                <a:sym typeface="Wingdings" panose="05000000000000000000" pitchFamily="2" charset="2"/>
              </a:rPr>
              <a:t> 9-1.8= 7.2.] </a:t>
            </a:r>
            <a:r>
              <a:rPr lang="en-US" sz="2400" kern="0" dirty="0">
                <a:latin typeface="Book Antiqua" panose="02040602050305030304" pitchFamily="18" charset="0"/>
              </a:rPr>
              <a:t>Total revenue 8.1(20)= 162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Profit per hour = 162-79.2 =  82.8, profit per unit = 82.8/8.1 = 10.22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Place inspection after Sta-2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9 units pass Sta-1 and Sta-2, at costs of 9($5RM1 + $1Insp+$2RM2)= 9(8) = 72</a:t>
            </a:r>
            <a:endParaRPr lang="en-US" sz="2400" b="1" kern="0" dirty="0">
              <a:solidFill>
                <a:srgbClr val="C00000"/>
              </a:solidFill>
              <a:latin typeface="Book Antiqua" panose="02040602050305030304" pitchFamily="18" charset="0"/>
            </a:endParaRP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$72 is $79.2-$7.2. 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Total revenue 8.1(20)= 162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Profit per hour 162-72 = 90, profit per unit = 90/8.1 = 11.11</a:t>
            </a:r>
          </a:p>
          <a:p>
            <a:pPr>
              <a:buNone/>
            </a:pPr>
            <a:endParaRPr lang="en-US" sz="2400" kern="0" dirty="0">
              <a:latin typeface="Book Antiqua" panose="02040602050305030304" pitchFamily="18" charset="0"/>
            </a:endParaRPr>
          </a:p>
          <a:p>
            <a:pPr>
              <a:buNone/>
            </a:pPr>
            <a:endParaRPr lang="en-US" sz="2400" kern="0" dirty="0">
              <a:latin typeface="Book Antiqua" panose="02040602050305030304" pitchFamily="18" charset="0"/>
            </a:endParaRPr>
          </a:p>
          <a:p>
            <a:pPr>
              <a:buFont typeface="Wingdings" pitchFamily="2" charset="2"/>
              <a:buNone/>
            </a:pPr>
            <a:endParaRPr lang="en-US" sz="2400" kern="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9570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37535"/>
            <a:ext cx="9143999" cy="736016"/>
          </a:xfrm>
        </p:spPr>
        <p:txBody>
          <a:bodyPr/>
          <a:lstStyle/>
          <a:p>
            <a:pPr>
              <a:tabLst>
                <a:tab pos="1544638" algn="l"/>
              </a:tabLst>
            </a:pPr>
            <a:r>
              <a:rPr lang="en-US" sz="4000" dirty="0"/>
              <a:t>Quality Point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524000" y="990600"/>
            <a:ext cx="9144000" cy="1992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/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" name="SMARTInkShape-1"/>
          <p:cNvSpPr/>
          <p:nvPr>
            <p:custDataLst>
              <p:tags r:id="rId1"/>
            </p:custDataLst>
          </p:nvPr>
        </p:nvSpPr>
        <p:spPr bwMode="auto">
          <a:xfrm>
            <a:off x="7996238" y="6079330"/>
            <a:ext cx="28576" cy="21434"/>
          </a:xfrm>
          <a:custGeom>
            <a:avLst/>
            <a:gdLst/>
            <a:ahLst/>
            <a:cxnLst/>
            <a:rect l="0" t="0" r="0" b="0"/>
            <a:pathLst>
              <a:path w="28576" h="21434">
                <a:moveTo>
                  <a:pt x="28575" y="21433"/>
                </a:moveTo>
                <a:lnTo>
                  <a:pt x="28575" y="21433"/>
                </a:lnTo>
                <a:lnTo>
                  <a:pt x="22424" y="21433"/>
                </a:lnTo>
                <a:lnTo>
                  <a:pt x="22093" y="20639"/>
                </a:lnTo>
                <a:lnTo>
                  <a:pt x="21725" y="17640"/>
                </a:lnTo>
                <a:lnTo>
                  <a:pt x="20833" y="16523"/>
                </a:lnTo>
                <a:lnTo>
                  <a:pt x="11582" y="10497"/>
                </a:lnTo>
                <a:lnTo>
                  <a:pt x="0" y="0"/>
                </a:lnTo>
              </a:path>
            </a:pathLst>
          </a:custGeom>
          <a:noFill/>
          <a:ln w="19050" cap="flat" cmpd="sng" algn="ctr">
            <a:solidFill>
              <a:srgbClr val="BF0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Verdana" pitchFamily="-112" charset="0"/>
            </a:endParaRP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10BD3609-F602-474B-9016-B79530A9498C}"/>
              </a:ext>
            </a:extLst>
          </p:cNvPr>
          <p:cNvSpPr txBox="1">
            <a:spLocks/>
          </p:cNvSpPr>
          <p:nvPr/>
        </p:nvSpPr>
        <p:spPr>
          <a:xfrm>
            <a:off x="0" y="838200"/>
            <a:ext cx="11963400" cy="57150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Demand = 10, Place inspection after Sta-1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R= 8.1/(1-Scrap)= 10/0.9= 11.11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11.11 units pass Sta-1, at costs of ($5 raw material + $2 inspection) </a:t>
            </a:r>
            <a:r>
              <a:rPr lang="en-US" sz="2400" kern="0" dirty="0">
                <a:latin typeface="Book Antiqua" panose="02040602050305030304" pitchFamily="18" charset="0"/>
                <a:sym typeface="Wingdings" panose="05000000000000000000" pitchFamily="2" charset="2"/>
              </a:rPr>
              <a:t> </a:t>
            </a:r>
            <a:r>
              <a:rPr lang="en-US" sz="2400" kern="0" dirty="0">
                <a:latin typeface="Book Antiqua" panose="02040602050305030304" pitchFamily="18" charset="0"/>
              </a:rPr>
              <a:t>11.11(7) = 77.77.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10% is rejected and 10 units pass Sta-2, at costs of 10($2 raw material) = 20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Total costs 77.77+20 =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</a:rPr>
              <a:t>97.77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Total revenue </a:t>
            </a:r>
            <a:r>
              <a:rPr lang="en-US" sz="2400" b="1" kern="0" dirty="0">
                <a:solidFill>
                  <a:srgbClr val="00B050"/>
                </a:solidFill>
                <a:latin typeface="Book Antiqua" panose="02040602050305030304" pitchFamily="18" charset="0"/>
              </a:rPr>
              <a:t>10</a:t>
            </a:r>
            <a:r>
              <a:rPr lang="en-US" sz="2400" kern="0" dirty="0">
                <a:latin typeface="Book Antiqua" panose="02040602050305030304" pitchFamily="18" charset="0"/>
              </a:rPr>
              <a:t>(20)= 200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Profit per hour = 200-97.77 =  102.23, profit per unit = 102.23/10 = 10.22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Place inspection after Sta-2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10 units pass Sta-1 and Sta-2, at costs of ($5RM1 + $1Insp+$2RM2)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That is because capacity of Sta-2 is limited to 10 per hour </a:t>
            </a:r>
            <a:r>
              <a:rPr lang="en-US" sz="2400" kern="0" dirty="0">
                <a:latin typeface="Book Antiqua" panose="02040602050305030304" pitchFamily="18" charset="0"/>
                <a:sym typeface="Wingdings" panose="05000000000000000000" pitchFamily="2" charset="2"/>
              </a:rPr>
              <a:t> </a:t>
            </a:r>
            <a:r>
              <a:rPr lang="en-US" sz="2400" kern="0" dirty="0">
                <a:latin typeface="Book Antiqua" panose="02040602050305030304" pitchFamily="18" charset="0"/>
              </a:rPr>
              <a:t>10(8) = </a:t>
            </a:r>
            <a:r>
              <a:rPr lang="en-US" sz="2400" b="1" kern="0" dirty="0">
                <a:solidFill>
                  <a:srgbClr val="00B050"/>
                </a:solidFill>
                <a:latin typeface="Book Antiqua" panose="02040602050305030304" pitchFamily="18" charset="0"/>
              </a:rPr>
              <a:t>80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$80 is $17.77 less than $97.77 BUT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Total revenue is not 10(20) but 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</a:rPr>
              <a:t>9</a:t>
            </a:r>
            <a:r>
              <a:rPr lang="en-US" sz="2400" kern="0" dirty="0">
                <a:latin typeface="Book Antiqua" panose="02040602050305030304" pitchFamily="18" charset="0"/>
              </a:rPr>
              <a:t>(20) which is $20 less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Profit per hour 180-80 = 100, and profit per unit = 100/9 = 11.11</a:t>
            </a:r>
          </a:p>
          <a:p>
            <a:pPr>
              <a:buNone/>
            </a:pPr>
            <a:endParaRPr lang="en-US" sz="2400" kern="0" dirty="0">
              <a:latin typeface="Book Antiqua" panose="02040602050305030304" pitchFamily="18" charset="0"/>
            </a:endParaRPr>
          </a:p>
          <a:p>
            <a:pPr>
              <a:buNone/>
            </a:pPr>
            <a:endParaRPr lang="en-US" sz="2400" kern="0" dirty="0">
              <a:latin typeface="Book Antiqua" panose="02040602050305030304" pitchFamily="18" charset="0"/>
            </a:endParaRPr>
          </a:p>
          <a:p>
            <a:pPr>
              <a:buFont typeface="Wingdings" pitchFamily="2" charset="2"/>
              <a:buNone/>
            </a:pPr>
            <a:endParaRPr lang="en-US" sz="2400" kern="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1102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37535"/>
            <a:ext cx="9143999" cy="736016"/>
          </a:xfrm>
        </p:spPr>
        <p:txBody>
          <a:bodyPr/>
          <a:lstStyle/>
          <a:p>
            <a:pPr>
              <a:tabLst>
                <a:tab pos="1544638" algn="l"/>
              </a:tabLst>
            </a:pPr>
            <a:r>
              <a:rPr lang="en-US" sz="4000" dirty="0"/>
              <a:t>Fixed Costs Per Product is Not Fix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524000" y="990600"/>
            <a:ext cx="9144000" cy="1992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/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051905" y="896121"/>
            <a:ext cx="1396536" cy="461665"/>
          </a:xfrm>
          <a:prstGeom prst="rect">
            <a:avLst/>
          </a:prstGeom>
          <a:noFill/>
          <a:ln w="38100" algn="ctr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0070C0"/>
                </a:solidFill>
                <a:latin typeface="Book Antiqua" pitchFamily="18" charset="0"/>
              </a:rPr>
              <a:t>Station-1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4503578" y="928297"/>
            <a:ext cx="1396536" cy="461665"/>
          </a:xfrm>
          <a:prstGeom prst="rect">
            <a:avLst/>
          </a:prstGeom>
          <a:noFill/>
          <a:ln w="38100" algn="ctr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Book Antiqua" pitchFamily="18" charset="0"/>
              </a:rPr>
              <a:t>Station-2</a:t>
            </a:r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3751645" y="1135097"/>
            <a:ext cx="468312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rot="10800000" flipV="1">
            <a:off x="6151882" y="1197333"/>
            <a:ext cx="351826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rot="10800000" flipV="1">
            <a:off x="1402413" y="1216557"/>
            <a:ext cx="351826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32" name="Text Box 11">
            <a:extLst>
              <a:ext uri="{FF2B5EF4-FFF2-40B4-BE49-F238E27FC236}">
                <a16:creationId xmlns:a16="http://schemas.microsoft.com/office/drawing/2014/main" id="{7567FB56-F58E-4D4E-AA4D-3FB847DF6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2825" y="1332702"/>
            <a:ext cx="14830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0070C0"/>
                </a:solidFill>
                <a:latin typeface="Book Antiqua" pitchFamily="18" charset="0"/>
              </a:rPr>
              <a:t>Tp= 3 hrs</a:t>
            </a:r>
          </a:p>
        </p:txBody>
      </p:sp>
      <p:sp>
        <p:nvSpPr>
          <p:cNvPr id="34" name="Text Box 15">
            <a:extLst>
              <a:ext uri="{FF2B5EF4-FFF2-40B4-BE49-F238E27FC236}">
                <a16:creationId xmlns:a16="http://schemas.microsoft.com/office/drawing/2014/main" id="{90A034CA-0728-4519-B5A8-35A02D91E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357786"/>
            <a:ext cx="17168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Book Antiqua" pitchFamily="18" charset="0"/>
              </a:rPr>
              <a:t>Tp= 4 hrs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10BD3609-F602-474B-9016-B79530A9498C}"/>
              </a:ext>
            </a:extLst>
          </p:cNvPr>
          <p:cNvSpPr txBox="1">
            <a:spLocks/>
          </p:cNvSpPr>
          <p:nvPr/>
        </p:nvSpPr>
        <p:spPr>
          <a:xfrm>
            <a:off x="-15240" y="1758217"/>
            <a:ext cx="12192000" cy="4718777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The process is working 24 hours a day</a:t>
            </a:r>
          </a:p>
          <a:p>
            <a:pPr>
              <a:buFont typeface="Wingdings" pitchFamily="2" charset="2"/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Each station has one machine. Annual fixed cost of each machine is $90,000. </a:t>
            </a:r>
          </a:p>
          <a:p>
            <a:pPr>
              <a:buFont typeface="Wingdings" pitchFamily="2" charset="2"/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Assume 300 working  days per year. </a:t>
            </a:r>
          </a:p>
          <a:p>
            <a:pPr marL="0" indent="0"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(a) Suppose demand is 3 products per day. Compute the total fixed cost per product.</a:t>
            </a:r>
          </a:p>
          <a:p>
            <a:pPr marL="0" indent="0"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Rp1=24/3=8, Rp2=24/4=6, and Rp3=24/2.4= 10</a:t>
            </a:r>
          </a:p>
          <a:p>
            <a:pPr marL="0" indent="0"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Process Capacity is 6 per day. Throughput is 3 per day. Fixed Capital cost is $300 per day. The total fixed cost of each product = $300/3 =$100 per product.</a:t>
            </a:r>
          </a:p>
          <a:p>
            <a:pPr marL="0" indent="0"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(b) Suppose demand is 6 products per day. Also suppose variability is extremely low. Therefore, R=Rp is not far from reality. Compute the total fixed cost of each product.</a:t>
            </a:r>
          </a:p>
          <a:p>
            <a:pPr marL="0" indent="0"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Process Capacity is 6 per day. Throughput is 6 per day.</a:t>
            </a:r>
          </a:p>
          <a:p>
            <a:pPr marL="0" indent="0"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The total fixed cost of each product = $300/6 =$50 per product.</a:t>
            </a:r>
          </a:p>
          <a:p>
            <a:pPr marL="0" indent="0">
              <a:buNone/>
            </a:pPr>
            <a:endParaRPr lang="en-US" sz="2400" kern="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n-US" sz="2400" kern="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n-US" sz="2400" kern="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n-US" sz="2400" kern="0" dirty="0">
              <a:latin typeface="Book Antiqua" panose="02040602050305030304" pitchFamily="18" charset="0"/>
            </a:endParaRPr>
          </a:p>
        </p:txBody>
      </p:sp>
      <p:sp>
        <p:nvSpPr>
          <p:cNvPr id="14" name="Text Box 5">
            <a:extLst>
              <a:ext uri="{FF2B5EF4-FFF2-40B4-BE49-F238E27FC236}">
                <a16:creationId xmlns:a16="http://schemas.microsoft.com/office/drawing/2014/main" id="{60516196-2BD3-42C1-BA15-24831AC51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8972" y="977130"/>
            <a:ext cx="1396536" cy="461665"/>
          </a:xfrm>
          <a:prstGeom prst="rect">
            <a:avLst/>
          </a:prstGeom>
          <a:noFill/>
          <a:ln w="38100" algn="ctr">
            <a:solidFill>
              <a:srgbClr val="A8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Station-3</a:t>
            </a:r>
          </a:p>
        </p:txBody>
      </p:sp>
      <p:sp>
        <p:nvSpPr>
          <p:cNvPr id="19" name="Line 9">
            <a:extLst>
              <a:ext uri="{FF2B5EF4-FFF2-40B4-BE49-F238E27FC236}">
                <a16:creationId xmlns:a16="http://schemas.microsoft.com/office/drawing/2014/main" id="{7BF3F205-1B6A-48B7-B02D-6556519363EF}"/>
              </a:ext>
            </a:extLst>
          </p:cNvPr>
          <p:cNvSpPr>
            <a:spLocks noChangeShapeType="1"/>
          </p:cNvSpPr>
          <p:nvPr/>
        </p:nvSpPr>
        <p:spPr bwMode="auto">
          <a:xfrm rot="10800000" flipV="1">
            <a:off x="8417276" y="1246166"/>
            <a:ext cx="351826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20" name="Text Box 15">
            <a:extLst>
              <a:ext uri="{FF2B5EF4-FFF2-40B4-BE49-F238E27FC236}">
                <a16:creationId xmlns:a16="http://schemas.microsoft.com/office/drawing/2014/main" id="{80B2F507-8463-49FD-B819-9618447111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8794" y="1406619"/>
            <a:ext cx="19484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Tp=2.4 hrs</a:t>
            </a:r>
          </a:p>
        </p:txBody>
      </p:sp>
      <p:sp>
        <p:nvSpPr>
          <p:cNvPr id="4" name="SMARTInkShape-2">
            <a:extLst>
              <a:ext uri="{FF2B5EF4-FFF2-40B4-BE49-F238E27FC236}">
                <a16:creationId xmlns:a16="http://schemas.microsoft.com/office/drawing/2014/main" id="{C2E67B57-6446-433A-BF20-474A629429D9}"/>
              </a:ext>
            </a:extLst>
          </p:cNvPr>
          <p:cNvSpPr/>
          <p:nvPr>
            <p:custDataLst>
              <p:tags r:id="rId1"/>
            </p:custDataLst>
          </p:nvPr>
        </p:nvSpPr>
        <p:spPr bwMode="auto">
          <a:xfrm>
            <a:off x="7996238" y="6079330"/>
            <a:ext cx="28576" cy="21434"/>
          </a:xfrm>
          <a:custGeom>
            <a:avLst/>
            <a:gdLst/>
            <a:ahLst/>
            <a:cxnLst/>
            <a:rect l="0" t="0" r="0" b="0"/>
            <a:pathLst>
              <a:path w="28576" h="21434">
                <a:moveTo>
                  <a:pt x="28575" y="21433"/>
                </a:moveTo>
                <a:lnTo>
                  <a:pt x="28575" y="21433"/>
                </a:lnTo>
                <a:lnTo>
                  <a:pt x="22424" y="21433"/>
                </a:lnTo>
                <a:lnTo>
                  <a:pt x="22093" y="20640"/>
                </a:lnTo>
                <a:lnTo>
                  <a:pt x="21725" y="17639"/>
                </a:lnTo>
                <a:lnTo>
                  <a:pt x="20833" y="16523"/>
                </a:lnTo>
                <a:lnTo>
                  <a:pt x="11582" y="10497"/>
                </a:lnTo>
                <a:lnTo>
                  <a:pt x="0" y="0"/>
                </a:lnTo>
              </a:path>
            </a:pathLst>
          </a:custGeom>
          <a:noFill/>
          <a:ln w="19050" cap="flat" cmpd="sng" algn="ctr">
            <a:solidFill>
              <a:srgbClr val="BF0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3216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37535"/>
            <a:ext cx="9143999" cy="736016"/>
          </a:xfrm>
        </p:spPr>
        <p:txBody>
          <a:bodyPr/>
          <a:lstStyle/>
          <a:p>
            <a:pPr>
              <a:tabLst>
                <a:tab pos="1544638" algn="l"/>
              </a:tabLst>
            </a:pPr>
            <a:r>
              <a:rPr lang="en-US" sz="4000" dirty="0"/>
              <a:t>Fixed Costs Per Unit of Product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524000" y="990600"/>
            <a:ext cx="9144000" cy="1992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/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10BD3609-F602-474B-9016-B79530A9498C}"/>
              </a:ext>
            </a:extLst>
          </p:cNvPr>
          <p:cNvSpPr txBox="1">
            <a:spLocks/>
          </p:cNvSpPr>
          <p:nvPr/>
        </p:nvSpPr>
        <p:spPr>
          <a:xfrm>
            <a:off x="0" y="923664"/>
            <a:ext cx="12192000" cy="4118919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(c) Suppose demand is 8 product per day. Furthermore, suppose CWF in the three stations are 30%, 60%, and 30%, respectively. Suppose by (i) improving the methods and (ii)training the workers you have removed 50% of the waste in each station. Compute the total fixed cost of each product.</a:t>
            </a:r>
          </a:p>
          <a:p>
            <a:pPr marL="0" indent="0"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Tp1 = 8(1-0.15) =2.55, Tp2</a:t>
            </a:r>
            <a:r>
              <a:rPr lang="en-US" sz="2400" kern="0">
                <a:latin typeface="Book Antiqua" panose="02040602050305030304" pitchFamily="18" charset="0"/>
              </a:rPr>
              <a:t>= 4(1-0.30)= </a:t>
            </a:r>
            <a:r>
              <a:rPr lang="en-US" sz="2400" kern="0" dirty="0">
                <a:latin typeface="Book Antiqua" panose="02040602050305030304" pitchFamily="18" charset="0"/>
              </a:rPr>
              <a:t>2.8, Tp3= 2.4(1-0.15)= 2.8.</a:t>
            </a:r>
          </a:p>
          <a:p>
            <a:pPr marL="0" indent="0"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Rp1 = 9.41, Rp2 = 8.57, and Rp3= 11.76</a:t>
            </a:r>
          </a:p>
          <a:p>
            <a:pPr marL="0" indent="0"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The total fixed cost of each product = $300/8 =$37 per product.</a:t>
            </a:r>
          </a:p>
          <a:p>
            <a:pPr marL="0" indent="0"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(d) Suppose you can move 10% of Station with the maximum utilization to the station with the minimal utilization. Demand is 9 product per day. Compute the total fixed cost of each product.</a:t>
            </a:r>
          </a:p>
          <a:p>
            <a:pPr marL="0" indent="0">
              <a:buNone/>
            </a:pPr>
            <a:endParaRPr lang="en-US" sz="2400" kern="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n-US" sz="2400" kern="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n-US" sz="2400" kern="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n-US" sz="2400" kern="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n-US" sz="2400" kern="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n-US" sz="2400" kern="0" dirty="0">
              <a:latin typeface="Book Antiqua" panose="02040602050305030304" pitchFamily="18" charset="0"/>
            </a:endParaRPr>
          </a:p>
        </p:txBody>
      </p:sp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529F4B4D-F683-47F5-B100-CAAB8C947F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51100" y="5326964"/>
          <a:ext cx="6774212" cy="99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4" name="Worksheet" r:id="rId5" imgW="5762872" imgH="847997" progId="Excel.Sheet.12">
                  <p:embed/>
                </p:oleObj>
              </mc:Choice>
              <mc:Fallback>
                <p:oleObj name="Worksheet" r:id="rId5" imgW="5762872" imgH="847997" progId="Excel.Sheet.12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:a16="http://schemas.microsoft.com/office/drawing/2014/main" id="{529F4B4D-F683-47F5-B100-CAAB8C947F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51100" y="5326964"/>
                        <a:ext cx="6774212" cy="996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8979ABC2-2189-45B8-B939-808C7737B286}"/>
              </a:ext>
            </a:extLst>
          </p:cNvPr>
          <p:cNvSpPr txBox="1">
            <a:spLocks/>
          </p:cNvSpPr>
          <p:nvPr/>
        </p:nvSpPr>
        <p:spPr>
          <a:xfrm>
            <a:off x="1134" y="5496449"/>
            <a:ext cx="5236348" cy="996538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The total fixed cost of each product = $300/9 =$33.33 per product.</a:t>
            </a:r>
          </a:p>
          <a:p>
            <a:pPr marL="0" indent="0">
              <a:buNone/>
            </a:pPr>
            <a:endParaRPr lang="en-US" sz="2400" kern="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n-US" sz="2400" kern="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n-US" sz="2400" kern="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n-US" sz="2400" kern="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n-US" sz="2400" kern="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n-US" sz="2400" kern="0" dirty="0">
              <a:latin typeface="Book Antiqua" panose="02040602050305030304" pitchFamily="18" charset="0"/>
            </a:endParaRPr>
          </a:p>
        </p:txBody>
      </p:sp>
      <p:sp>
        <p:nvSpPr>
          <p:cNvPr id="7" name="SMARTInkShape-3">
            <a:extLst>
              <a:ext uri="{FF2B5EF4-FFF2-40B4-BE49-F238E27FC236}">
                <a16:creationId xmlns:a16="http://schemas.microsoft.com/office/drawing/2014/main" id="{DC4A32D3-0207-4949-A8A3-ACF47C51B533}"/>
              </a:ext>
            </a:extLst>
          </p:cNvPr>
          <p:cNvSpPr/>
          <p:nvPr>
            <p:custDataLst>
              <p:tags r:id="rId2"/>
            </p:custDataLst>
          </p:nvPr>
        </p:nvSpPr>
        <p:spPr bwMode="auto">
          <a:xfrm>
            <a:off x="7996238" y="6079330"/>
            <a:ext cx="28576" cy="21434"/>
          </a:xfrm>
          <a:custGeom>
            <a:avLst/>
            <a:gdLst/>
            <a:ahLst/>
            <a:cxnLst/>
            <a:rect l="0" t="0" r="0" b="0"/>
            <a:pathLst>
              <a:path w="28576" h="21434">
                <a:moveTo>
                  <a:pt x="28575" y="21433"/>
                </a:moveTo>
                <a:lnTo>
                  <a:pt x="28575" y="21433"/>
                </a:lnTo>
                <a:lnTo>
                  <a:pt x="22424" y="21433"/>
                </a:lnTo>
                <a:lnTo>
                  <a:pt x="22093" y="20640"/>
                </a:lnTo>
                <a:lnTo>
                  <a:pt x="21725" y="17639"/>
                </a:lnTo>
                <a:lnTo>
                  <a:pt x="20833" y="16523"/>
                </a:lnTo>
                <a:lnTo>
                  <a:pt x="11582" y="10497"/>
                </a:lnTo>
                <a:lnTo>
                  <a:pt x="0" y="0"/>
                </a:lnTo>
              </a:path>
            </a:pathLst>
          </a:custGeom>
          <a:noFill/>
          <a:ln w="19050" cap="flat" cmpd="sng" algn="ctr">
            <a:solidFill>
              <a:srgbClr val="BF0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4156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build="p"/>
      <p:bldP spid="2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Lean Thinking Final.ppt">
  <a:themeElements>
    <a:clrScheme name="Custom 27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45484</TotalTime>
  <Words>1038</Words>
  <Application>Microsoft Office PowerPoint</Application>
  <PresentationFormat>Widescreen</PresentationFormat>
  <Paragraphs>91</Paragraphs>
  <Slides>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23" baseType="lpstr">
      <vt:lpstr>Arial</vt:lpstr>
      <vt:lpstr>Book Antiqua</vt:lpstr>
      <vt:lpstr>Calibri</vt:lpstr>
      <vt:lpstr>Calibri Light</vt:lpstr>
      <vt:lpstr>Garamond</vt:lpstr>
      <vt:lpstr>Impact</vt:lpstr>
      <vt:lpstr>MS Reference Sans Serif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Worksheet</vt:lpstr>
      <vt:lpstr>PowerPoint Presentation</vt:lpstr>
      <vt:lpstr>Cross-Training (Flexibility) Increases Capacity </vt:lpstr>
      <vt:lpstr>Quality Point</vt:lpstr>
      <vt:lpstr>Quality Point</vt:lpstr>
      <vt:lpstr>Quality Point</vt:lpstr>
      <vt:lpstr>Fixed Costs Per Product is Not Fix</vt:lpstr>
      <vt:lpstr>Fixed Costs Per Unit of Product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662</cp:revision>
  <cp:lastPrinted>2019-05-09T17:43:43Z</cp:lastPrinted>
  <dcterms:created xsi:type="dcterms:W3CDTF">2008-11-22T01:06:20Z</dcterms:created>
  <dcterms:modified xsi:type="dcterms:W3CDTF">2023-08-05T05:25:56Z</dcterms:modified>
</cp:coreProperties>
</file>