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9"/>
  </p:notesMasterIdLst>
  <p:handoutMasterIdLst>
    <p:handoutMasterId r:id="rId20"/>
  </p:handoutMasterIdLst>
  <p:sldIdLst>
    <p:sldId id="625" r:id="rId7"/>
    <p:sldId id="637" r:id="rId8"/>
    <p:sldId id="638" r:id="rId9"/>
    <p:sldId id="639" r:id="rId10"/>
    <p:sldId id="678" r:id="rId11"/>
    <p:sldId id="630" r:id="rId12"/>
    <p:sldId id="631" r:id="rId13"/>
    <p:sldId id="632" r:id="rId14"/>
    <p:sldId id="633" r:id="rId15"/>
    <p:sldId id="634" r:id="rId16"/>
    <p:sldId id="635" r:id="rId17"/>
    <p:sldId id="636" r:id="rId18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  <p:cmAuthor id="3" name="Asef-Vaziri , Ardavan" initials="A,A" lastIdx="1" clrIdx="2">
    <p:extLst>
      <p:ext uri="{19B8F6BF-5375-455C-9EA6-DF929625EA0E}">
        <p15:presenceInfo xmlns:p15="http://schemas.microsoft.com/office/powerpoint/2012/main" userId="S::ardavan.asef-vaziri@csun.edu::6881700c-bd5e-4111-a757-cbc9491e8d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3"/>
    <a:srgbClr val="A80000"/>
    <a:srgbClr val="000000"/>
    <a:srgbClr val="AA0000"/>
    <a:srgbClr val="00007D"/>
    <a:srgbClr val="9E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91657" autoAdjust="0"/>
  </p:normalViewPr>
  <p:slideViewPr>
    <p:cSldViewPr>
      <p:cViewPr varScale="1">
        <p:scale>
          <a:sx n="100" d="100"/>
          <a:sy n="100" d="100"/>
        </p:scale>
        <p:origin x="828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2" Type="http://schemas.openxmlformats.org/officeDocument/2006/relationships/image" Target="../media/image6.emf"/><Relationship Id="rId1" Type="http://schemas.openxmlformats.org/officeDocument/2006/relationships/image" Target="../media/image5.emf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Relationship Id="rId9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8/4/2023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8-05T03:51:17.34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8-05T03:51:18.46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8-05T03:51:20.10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656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15-11-02T20:57:11.12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8/4/2023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074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257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175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2096" y="6550224"/>
            <a:ext cx="9422853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Throughput – Capacity Waste Factor or Improvement Potential.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8/4/2023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5.xml"/><Relationship Id="rId5" Type="http://schemas.openxmlformats.org/officeDocument/2006/relationships/customXml" Target="../ink/ink3.xml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2.xlsx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.xlsx"/><Relationship Id="rId9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5.xlsx"/><Relationship Id="rId13" Type="http://schemas.openxmlformats.org/officeDocument/2006/relationships/image" Target="../media/image9.emf"/><Relationship Id="rId18" Type="http://schemas.openxmlformats.org/officeDocument/2006/relationships/package" Target="../embeddings/Microsoft_Excel_Worksheet10.xlsx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13.emf"/><Relationship Id="rId7" Type="http://schemas.openxmlformats.org/officeDocument/2006/relationships/image" Target="../media/image6.emf"/><Relationship Id="rId12" Type="http://schemas.openxmlformats.org/officeDocument/2006/relationships/package" Target="../embeddings/Microsoft_Excel_Worksheet7.xlsx"/><Relationship Id="rId17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6" Type="http://schemas.openxmlformats.org/officeDocument/2006/relationships/package" Target="../embeddings/Microsoft_Excel_Worksheet9.xlsx"/><Relationship Id="rId20" Type="http://schemas.openxmlformats.org/officeDocument/2006/relationships/package" Target="../embeddings/Microsoft_Excel_Worksheet11.xlsx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Excel_Worksheet4.xlsx"/><Relationship Id="rId11" Type="http://schemas.openxmlformats.org/officeDocument/2006/relationships/image" Target="../media/image8.emf"/><Relationship Id="rId5" Type="http://schemas.openxmlformats.org/officeDocument/2006/relationships/image" Target="../media/image5.emf"/><Relationship Id="rId15" Type="http://schemas.openxmlformats.org/officeDocument/2006/relationships/image" Target="../media/image10.emf"/><Relationship Id="rId10" Type="http://schemas.openxmlformats.org/officeDocument/2006/relationships/package" Target="../embeddings/Microsoft_Excel_Worksheet6.xlsx"/><Relationship Id="rId19" Type="http://schemas.openxmlformats.org/officeDocument/2006/relationships/image" Target="../media/image12.emf"/><Relationship Id="rId4" Type="http://schemas.openxmlformats.org/officeDocument/2006/relationships/package" Target="../embeddings/Microsoft_Excel_Worksheet3.xlsx"/><Relationship Id="rId9" Type="http://schemas.openxmlformats.org/officeDocument/2006/relationships/image" Target="../media/image7.emf"/><Relationship Id="rId14" Type="http://schemas.openxmlformats.org/officeDocument/2006/relationships/package" Target="../embeddings/Microsoft_Excel_Worksheet8.xlsx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Throughput</a:t>
            </a:r>
          </a:p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Capacity Waste Factor </a:t>
            </a:r>
          </a:p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or </a:t>
            </a:r>
          </a:p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Capacity Improvement Potential</a:t>
            </a:r>
          </a:p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</a:rPr>
              <a:t>Theoretical and Effective Capacity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676400" y="6324600"/>
            <a:ext cx="9143999" cy="369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SzPct val="80000"/>
              <a:buFont typeface="Wingdings" pitchFamily="2" charset="2"/>
              <a:buChar char="v"/>
              <a:defRPr sz="2400">
                <a:solidFill>
                  <a:srgbClr val="1A1A70"/>
                </a:solidFill>
                <a:latin typeface="Book Antiqua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Symbol" pitchFamily="18" charset="2"/>
              <a:buChar char="-"/>
              <a:defRPr sz="20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Monotype Sorts" pitchFamily="2" charset="2"/>
              <a:buChar char="u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 eaLnBrk="1" hangingPunct="1">
              <a:buNone/>
            </a:pPr>
            <a:r>
              <a:rPr lang="en-US" dirty="0">
                <a:solidFill>
                  <a:schemeClr val="bg1"/>
                </a:solidFill>
                <a:latin typeface="Impact" panose="020B0806030902050204" pitchFamily="34" charset="0"/>
              </a:rPr>
              <a:t>Based on the book:  Managing Business Process Flows</a:t>
            </a:r>
          </a:p>
        </p:txBody>
      </p:sp>
    </p:spTree>
    <p:extLst>
      <p:ext uri="{BB962C8B-B14F-4D97-AF65-F5344CB8AC3E}">
        <p14:creationId xmlns:p14="http://schemas.microsoft.com/office/powerpoint/2010/main" val="21674680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190" y="762000"/>
            <a:ext cx="12168809" cy="56388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3. Compute the daily theoretical capacity of the process.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Min(1/4,1/3,1/2) = 1/4 per hour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8(1/4) = 2 per day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4. Compute the daily capacity of the process.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Min(</a:t>
            </a:r>
            <a:r>
              <a:rPr lang="en-US" sz="2400" dirty="0">
                <a:solidFill>
                  <a:srgbClr val="FF0000"/>
                </a:solidFill>
                <a:latin typeface="Book Antiqua" panose="02040602050305030304" pitchFamily="18" charset="0"/>
              </a:rPr>
              <a:t>1/5.71</a:t>
            </a:r>
            <a:r>
              <a:rPr lang="en-US" sz="2400" dirty="0">
                <a:latin typeface="Book Antiqua" panose="02040602050305030304" pitchFamily="18" charset="0"/>
              </a:rPr>
              <a:t>,1/3.33,1/2.86) = Min(0.175, 0.3, 0.35) = </a:t>
            </a:r>
            <a:r>
              <a:rPr lang="en-US" sz="2400" dirty="0">
                <a:solidFill>
                  <a:srgbClr val="FF000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0.175</a:t>
            </a:r>
            <a:r>
              <a:rPr lang="en-US" sz="2400" dirty="0">
                <a:latin typeface="Book Antiqua" panose="02040602050305030304" pitchFamily="18" charset="0"/>
                <a:sym typeface="Wingdings" panose="05000000000000000000" pitchFamily="2" charset="2"/>
              </a:rPr>
              <a:t> /hr.</a:t>
            </a:r>
            <a:r>
              <a:rPr lang="en-US" sz="2400" dirty="0">
                <a:latin typeface="Book Antiqua" panose="02040602050305030304" pitchFamily="18" charset="0"/>
              </a:rPr>
              <a:t> 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Min[1/(4/0.7),1/(3/0.9), 1/(2/0.7)]=Min(</a:t>
            </a:r>
            <a:r>
              <a:rPr lang="en-US" sz="2400" dirty="0">
                <a:solidFill>
                  <a:srgbClr val="FF0000"/>
                </a:solidFill>
                <a:latin typeface="Book Antiqua" panose="02040602050305030304" pitchFamily="18" charset="0"/>
              </a:rPr>
              <a:t>0.7/4</a:t>
            </a:r>
            <a:r>
              <a:rPr lang="en-US" sz="2400" dirty="0">
                <a:latin typeface="Book Antiqua" panose="02040602050305030304" pitchFamily="18" charset="0"/>
              </a:rPr>
              <a:t>,0.9/3,0.7/2) = </a:t>
            </a:r>
            <a:r>
              <a:rPr lang="en-US" sz="2400" dirty="0">
                <a:solidFill>
                  <a:srgbClr val="FF000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0.175</a:t>
            </a:r>
            <a:r>
              <a:rPr lang="en-US" sz="2400" dirty="0">
                <a:latin typeface="Book Antiqua" panose="02040602050305030304" pitchFamily="18" charset="0"/>
                <a:sym typeface="Wingdings" panose="05000000000000000000" pitchFamily="2" charset="2"/>
              </a:rPr>
              <a:t> /hr.</a:t>
            </a:r>
            <a:r>
              <a:rPr lang="en-US" sz="2400" dirty="0">
                <a:latin typeface="Book Antiqua" panose="02040602050305030304" pitchFamily="18" charset="0"/>
              </a:rPr>
              <a:t>  or 8(0.175)= 1.4  per day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5. Compute the cycle time.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1/1.4  = 0.7143 day or 8(0.7143) = 5.71  hour OR 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1/0.175  = 5.71  hour OR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1/(1/5.71) = 5.71  hour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6. Compute the throughput per day if process utilization is 80%.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Capacity = 1.4 per day U=0.8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Second Example on Throughput Part 2a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6478304" y="5759307"/>
              <a:ext cx="360" cy="36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66424" y="5747427"/>
                <a:ext cx="24120" cy="2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987248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U = R/Rp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  <a:sym typeface="Wingdings" panose="05000000000000000000" pitchFamily="2" charset="2"/>
              </a:rPr>
              <a:t>0.8 </a:t>
            </a:r>
            <a:r>
              <a:rPr lang="en-US" sz="2400" dirty="0">
                <a:latin typeface="Book Antiqua" panose="02040602050305030304" pitchFamily="18" charset="0"/>
              </a:rPr>
              <a:t>=  R/1.4 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  <a:sym typeface="Wingdings" panose="05000000000000000000" pitchFamily="2" charset="2"/>
              </a:rPr>
              <a:t>R = 1.12 per day</a:t>
            </a:r>
            <a:endParaRPr lang="en-US" sz="2400" dirty="0">
              <a:latin typeface="Book Antiqua" panose="0204060205030503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7. Compute the takt time.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TT =1/R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TT=1/1.12  = 0.893 day OR 8(0.893) = 7.14 hours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8. Compute the utilization of the most utilized resource.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The problem has already said that the utilization of the process is 0.8. That is the utilization of the most utilized resource. That is utilization of the bottleneck.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9. Compute the utilization of the least utilized resource.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The three resources have capacity of 0.175, 0.3, 0.35  per hour OR   1.4, 2.4, 2.8 per day.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Second Example on Throughput Part 2a</a:t>
            </a:r>
          </a:p>
        </p:txBody>
      </p:sp>
    </p:spTree>
    <p:extLst>
      <p:ext uri="{BB962C8B-B14F-4D97-AF65-F5344CB8AC3E}">
        <p14:creationId xmlns:p14="http://schemas.microsoft.com/office/powerpoint/2010/main" val="41180354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Throughput is 1.12 per day.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U1 = 1.12/ 1.4 =0.8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U2 = 1.12/ 2.4 =0.47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U3 = 1.12/2.8 =  0.4</a:t>
            </a:r>
            <a:br>
              <a:rPr lang="en-US" sz="2400" dirty="0">
                <a:latin typeface="Book Antiqua" panose="02040602050305030304" pitchFamily="18" charset="0"/>
              </a:rPr>
            </a:br>
            <a:r>
              <a:rPr lang="en-US" sz="2400" dirty="0">
                <a:latin typeface="Book Antiqua" panose="02040602050305030304" pitchFamily="18" charset="0"/>
              </a:rPr>
              <a:t>10. On average how many flow units are with the resources (in the processors)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There are three resources with U1 = 0.8,  U2=0.47 ,  U3 = 0.4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0.8+0.47+0.4 = 1.67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11. Suppose the number of flow units in all the waiting lines are 10 units. Compute the flow time. (A day is 8 hours.)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R = 1.12 per day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I = 1.67+10 = 11.67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RT = I </a:t>
            </a:r>
            <a:r>
              <a:rPr lang="en-US" sz="2400" dirty="0">
                <a:latin typeface="Book Antiqua" panose="02040602050305030304" pitchFamily="18" charset="0"/>
                <a:sym typeface="Wingdings" panose="05000000000000000000" pitchFamily="2" charset="2"/>
              </a:rPr>
              <a:t> 1.12T = 11.67  </a:t>
            </a:r>
            <a:r>
              <a:rPr lang="en-US" sz="2400" dirty="0">
                <a:latin typeface="Book Antiqua" panose="02040602050305030304" pitchFamily="18" charset="0"/>
              </a:rPr>
              <a:t>T = 11.67/1.12 = 10.42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Second Example on Throughput Part 2a</a:t>
            </a:r>
          </a:p>
        </p:txBody>
      </p:sp>
    </p:spTree>
    <p:extLst>
      <p:ext uri="{BB962C8B-B14F-4D97-AF65-F5344CB8AC3E}">
        <p14:creationId xmlns:p14="http://schemas.microsoft.com/office/powerpoint/2010/main" val="19980623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-25808"/>
            <a:ext cx="12192000" cy="755134"/>
          </a:xfrm>
        </p:spPr>
        <p:txBody>
          <a:bodyPr/>
          <a:lstStyle/>
          <a:p>
            <a:r>
              <a:rPr lang="en-US" dirty="0"/>
              <a:t>ThCap, Cap, VThT, ThT, T, CWF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2666" y="805402"/>
            <a:ext cx="872230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Book Antiqua" panose="02040602050305030304" pitchFamily="18" charset="0"/>
              </a:rPr>
              <a:t>Unit Load, Activity time (Tp) </a:t>
            </a:r>
          </a:p>
          <a:p>
            <a:r>
              <a:rPr lang="en-US" sz="2000" dirty="0">
                <a:solidFill>
                  <a:srgbClr val="C00000"/>
                </a:solidFill>
                <a:latin typeface="Book Antiqua" panose="02040602050305030304" pitchFamily="18" charset="0"/>
              </a:rPr>
              <a:t>Capacity is computed based on the Unit Load </a:t>
            </a:r>
            <a:r>
              <a:rPr lang="en-US" sz="2000" dirty="0">
                <a:solidFill>
                  <a:srgbClr val="C0000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 Rp=c/Tp</a:t>
            </a:r>
            <a:endParaRPr lang="en-US" sz="2000" dirty="0">
              <a:solidFill>
                <a:srgbClr val="C00000"/>
              </a:solidFill>
              <a:latin typeface="Book Antiqua" panose="02040602050305030304" pitchFamily="18" charset="0"/>
            </a:endParaRPr>
          </a:p>
          <a:p>
            <a:r>
              <a:rPr lang="en-US" sz="2000" dirty="0">
                <a:solidFill>
                  <a:srgbClr val="C00000"/>
                </a:solidFill>
                <a:latin typeface="Book Antiqua" panose="02040602050305030304" pitchFamily="18" charset="0"/>
              </a:rPr>
              <a:t>Theoretical Flow Time is computed based on Activity Time (Tp)</a:t>
            </a:r>
          </a:p>
          <a:p>
            <a:r>
              <a:rPr lang="en-US" sz="2000" dirty="0">
                <a:solidFill>
                  <a:srgbClr val="C00000"/>
                </a:solidFill>
                <a:latin typeface="Book Antiqua" panose="02040602050305030304" pitchFamily="18" charset="0"/>
              </a:rPr>
              <a:t>Then What is Flow Time?</a:t>
            </a:r>
          </a:p>
          <a:p>
            <a:r>
              <a:rPr lang="en-US" sz="2000" dirty="0">
                <a:solidFill>
                  <a:srgbClr val="C00000"/>
                </a:solidFill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9066320" y="881778"/>
            <a:ext cx="762000" cy="838200"/>
          </a:xfrm>
          <a:prstGeom prst="rect">
            <a:avLst/>
          </a:prstGeom>
          <a:solidFill>
            <a:srgbClr val="A8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Verdana" pitchFamily="-11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3695" y="2512694"/>
            <a:ext cx="71053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Book Antiqua" panose="02040602050305030304" pitchFamily="18" charset="0"/>
              </a:rPr>
              <a:t>Flow Time Ti + Tp</a:t>
            </a:r>
          </a:p>
          <a:p>
            <a:r>
              <a:rPr lang="en-US" sz="2000" dirty="0">
                <a:solidFill>
                  <a:srgbClr val="FF0000"/>
                </a:solidFill>
                <a:latin typeface="Book Antiqua" panose="02040602050305030304" pitchFamily="18" charset="0"/>
              </a:rPr>
              <a:t>Flow time includes time in buffers</a:t>
            </a:r>
          </a:p>
          <a:p>
            <a:r>
              <a:rPr lang="en-US" sz="2000" dirty="0">
                <a:solidFill>
                  <a:srgbClr val="FF0000"/>
                </a:solidFill>
                <a:latin typeface="Book Antiqua" panose="02040602050305030304" pitchFamily="18" charset="0"/>
              </a:rPr>
              <a:t>Capacity is not affected by time in buffers</a:t>
            </a:r>
          </a:p>
        </p:txBody>
      </p:sp>
      <p:sp>
        <p:nvSpPr>
          <p:cNvPr id="14" name="Isosceles Triangle 13"/>
          <p:cNvSpPr/>
          <p:nvPr/>
        </p:nvSpPr>
        <p:spPr bwMode="auto">
          <a:xfrm>
            <a:off x="8077200" y="2576887"/>
            <a:ext cx="914400" cy="838200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Verdana" pitchFamily="-11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512642" y="174365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Book Antiqua" panose="02040602050305030304" pitchFamily="18" charset="0"/>
              </a:rPr>
              <a:t>30 mins. 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927422" y="173176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Book Antiqua" panose="02040602050305030304" pitchFamily="18" charset="0"/>
              </a:rPr>
              <a:t>10 mins.  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9864571" y="889176"/>
            <a:ext cx="2209800" cy="8382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Verdana" pitchFamily="-112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9093693" y="2583402"/>
            <a:ext cx="762000" cy="838200"/>
          </a:xfrm>
          <a:prstGeom prst="rect">
            <a:avLst/>
          </a:prstGeom>
          <a:solidFill>
            <a:srgbClr val="A8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Verdana" pitchFamily="-11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540015" y="3445282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Book Antiqua" panose="02040602050305030304" pitchFamily="18" charset="0"/>
              </a:rPr>
              <a:t>30 mins.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954795" y="3433393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Book Antiqua" panose="02040602050305030304" pitchFamily="18" charset="0"/>
              </a:rPr>
              <a:t>10 mins.  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9891944" y="2590800"/>
            <a:ext cx="2209800" cy="8382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Verdana" pitchFamily="-11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116228" y="3415087"/>
            <a:ext cx="851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3 days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9906000" y="4198697"/>
            <a:ext cx="2209800" cy="8382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Verdana" pitchFamily="-11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0008" y="4181280"/>
            <a:ext cx="97194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  <a:latin typeface="Book Antiqua" panose="02040602050305030304" pitchFamily="18" charset="0"/>
              </a:rPr>
              <a:t>Theoretical Unit Load, Theoretical Activity Time (ThTp)</a:t>
            </a:r>
          </a:p>
          <a:p>
            <a:r>
              <a:rPr lang="en-US" sz="2000" dirty="0">
                <a:solidFill>
                  <a:srgbClr val="00B050"/>
                </a:solidFill>
                <a:latin typeface="Book Antiqua" panose="02040602050305030304" pitchFamily="18" charset="0"/>
              </a:rPr>
              <a:t>Theoretical Capacity is computed based on the Theoretical Unit Load</a:t>
            </a:r>
            <a:r>
              <a:rPr lang="en-US" sz="2000" dirty="0">
                <a:solidFill>
                  <a:srgbClr val="00B05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 </a:t>
            </a:r>
            <a:r>
              <a:rPr lang="en-US" sz="2000" dirty="0">
                <a:solidFill>
                  <a:srgbClr val="00B050"/>
                </a:solidFill>
                <a:latin typeface="Book Antiqua" panose="02040602050305030304" pitchFamily="18" charset="0"/>
              </a:rPr>
              <a:t> Rp=c/ThTp</a:t>
            </a:r>
          </a:p>
          <a:p>
            <a:r>
              <a:rPr lang="en-US" sz="2000" dirty="0">
                <a:solidFill>
                  <a:srgbClr val="00B050"/>
                </a:solidFill>
                <a:latin typeface="Book Antiqua" panose="02040602050305030304" pitchFamily="18" charset="0"/>
              </a:rPr>
              <a:t>Theoretical Flow Time is NOT computed based on Theoretical Activity Time</a:t>
            </a:r>
          </a:p>
          <a:p>
            <a:r>
              <a:rPr lang="en-US" sz="2000" dirty="0">
                <a:solidFill>
                  <a:srgbClr val="00B050"/>
                </a:solidFill>
                <a:latin typeface="Book Antiqua" panose="02040602050305030304" pitchFamily="18" charset="0"/>
              </a:rPr>
              <a:t>Very Theoretical Flow Time is computed based on Theoretical Activity Time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591801" y="5003671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Book Antiqua" panose="02040602050305030304" pitchFamily="18" charset="0"/>
              </a:rPr>
              <a:t>30 mins.  </a:t>
            </a:r>
          </a:p>
        </p:txBody>
      </p:sp>
    </p:spTree>
    <p:extLst>
      <p:ext uri="{BB962C8B-B14F-4D97-AF65-F5344CB8AC3E}">
        <p14:creationId xmlns:p14="http://schemas.microsoft.com/office/powerpoint/2010/main" val="16750454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31640" y="-27920"/>
            <a:ext cx="12223639" cy="738664"/>
          </a:xfrm>
        </p:spPr>
        <p:txBody>
          <a:bodyPr/>
          <a:lstStyle/>
          <a:p>
            <a:r>
              <a:rPr lang="en-US" dirty="0"/>
              <a:t>ThCap, Cap, VThT, ThT, T, CWF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7506" y="4265007"/>
            <a:ext cx="839690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rgbClr val="00B050"/>
                </a:solidFill>
                <a:latin typeface="Book Antiqua" panose="02040602050305030304" pitchFamily="18" charset="0"/>
              </a:rPr>
              <a:t>Theoretical Unit Load (ThTp)         Theoretical Activity Time (ThTp) </a:t>
            </a:r>
          </a:p>
          <a:p>
            <a:r>
              <a:rPr lang="en-US" sz="2100" dirty="0">
                <a:solidFill>
                  <a:srgbClr val="00B050"/>
                </a:solidFill>
                <a:latin typeface="Book Antiqua" panose="02040602050305030304" pitchFamily="18" charset="0"/>
              </a:rPr>
              <a:t>Theoretical Capacity  (ThRp)        Very Theoretical Flow Time (VThT)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0569" y="938944"/>
            <a:ext cx="69503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rgbClr val="C00000"/>
                </a:solidFill>
                <a:latin typeface="Book Antiqua" panose="02040602050305030304" pitchFamily="18" charset="0"/>
              </a:rPr>
              <a:t>Unit Load (Tp)          Activity time (Tp) </a:t>
            </a:r>
          </a:p>
          <a:p>
            <a:r>
              <a:rPr lang="en-US" sz="2100" dirty="0">
                <a:solidFill>
                  <a:srgbClr val="C00000"/>
                </a:solidFill>
                <a:latin typeface="Book Antiqua" panose="02040602050305030304" pitchFamily="18" charset="0"/>
              </a:rPr>
              <a:t>Capacity (Rp)           Theoretical Flow Time (ThFT)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4316" y="2739219"/>
            <a:ext cx="55246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rgbClr val="FF0000"/>
                </a:solidFill>
                <a:latin typeface="Book Antiqua" panose="02040602050305030304" pitchFamily="18" charset="0"/>
              </a:rPr>
              <a:t>Flow Time </a:t>
            </a:r>
          </a:p>
          <a:p>
            <a:r>
              <a:rPr lang="en-US" sz="2100" dirty="0">
                <a:solidFill>
                  <a:srgbClr val="FF0000"/>
                </a:solidFill>
                <a:latin typeface="Book Antiqua" panose="02040602050305030304" pitchFamily="18" charset="0"/>
              </a:rPr>
              <a:t>Capacity is not affected by the buffer times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0A544BC-381A-484E-98E2-C725AE09EDE3}"/>
              </a:ext>
            </a:extLst>
          </p:cNvPr>
          <p:cNvSpPr/>
          <p:nvPr/>
        </p:nvSpPr>
        <p:spPr bwMode="auto">
          <a:xfrm>
            <a:off x="8623176" y="881778"/>
            <a:ext cx="762000" cy="838200"/>
          </a:xfrm>
          <a:prstGeom prst="rect">
            <a:avLst/>
          </a:prstGeom>
          <a:solidFill>
            <a:srgbClr val="A8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Verdana" pitchFamily="-112" charset="0"/>
            </a:endParaRP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C5A03F9-8AA3-4F94-896B-B176AFA882F1}"/>
              </a:ext>
            </a:extLst>
          </p:cNvPr>
          <p:cNvSpPr/>
          <p:nvPr/>
        </p:nvSpPr>
        <p:spPr bwMode="auto">
          <a:xfrm>
            <a:off x="7634056" y="2576887"/>
            <a:ext cx="914400" cy="838200"/>
          </a:xfrm>
          <a:prstGeom prst="triangl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Verdana" pitchFamily="-112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6F8C569-68E5-44EB-B6A1-5DCCDED3A757}"/>
              </a:ext>
            </a:extLst>
          </p:cNvPr>
          <p:cNvSpPr txBox="1"/>
          <p:nvPr/>
        </p:nvSpPr>
        <p:spPr>
          <a:xfrm>
            <a:off x="10069498" y="174365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Book Antiqua" panose="02040602050305030304" pitchFamily="18" charset="0"/>
              </a:rPr>
              <a:t>30 mins. 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BD291BE-AD77-4BCD-BDC6-526238A8B758}"/>
              </a:ext>
            </a:extLst>
          </p:cNvPr>
          <p:cNvSpPr txBox="1"/>
          <p:nvPr/>
        </p:nvSpPr>
        <p:spPr>
          <a:xfrm>
            <a:off x="8484278" y="173176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Book Antiqua" panose="02040602050305030304" pitchFamily="18" charset="0"/>
              </a:rPr>
              <a:t>10 mins. 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D11169F-E894-45B2-A370-4A79D7E9F72A}"/>
              </a:ext>
            </a:extLst>
          </p:cNvPr>
          <p:cNvSpPr/>
          <p:nvPr/>
        </p:nvSpPr>
        <p:spPr bwMode="auto">
          <a:xfrm>
            <a:off x="9421427" y="889176"/>
            <a:ext cx="2209800" cy="8382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Verdana" pitchFamily="-112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BC06D10-8074-402A-8B97-D73CDCA8D658}"/>
              </a:ext>
            </a:extLst>
          </p:cNvPr>
          <p:cNvSpPr/>
          <p:nvPr/>
        </p:nvSpPr>
        <p:spPr bwMode="auto">
          <a:xfrm>
            <a:off x="8650549" y="2583402"/>
            <a:ext cx="762000" cy="838200"/>
          </a:xfrm>
          <a:prstGeom prst="rect">
            <a:avLst/>
          </a:prstGeom>
          <a:solidFill>
            <a:srgbClr val="A8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Verdana" pitchFamily="-11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98096DC-3E89-4B7B-B095-314AA63D9FF5}"/>
              </a:ext>
            </a:extLst>
          </p:cNvPr>
          <p:cNvSpPr txBox="1"/>
          <p:nvPr/>
        </p:nvSpPr>
        <p:spPr>
          <a:xfrm>
            <a:off x="10096871" y="3445282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Book Antiqua" panose="02040602050305030304" pitchFamily="18" charset="0"/>
              </a:rPr>
              <a:t>30 mins. 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25FCD1F-68A6-441B-B324-620D6851397E}"/>
              </a:ext>
            </a:extLst>
          </p:cNvPr>
          <p:cNvSpPr txBox="1"/>
          <p:nvPr/>
        </p:nvSpPr>
        <p:spPr>
          <a:xfrm>
            <a:off x="8511651" y="3433393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Book Antiqua" panose="02040602050305030304" pitchFamily="18" charset="0"/>
              </a:rPr>
              <a:t>10 mins.  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2412726-45F5-46F9-8FBF-3CF6E1859104}"/>
              </a:ext>
            </a:extLst>
          </p:cNvPr>
          <p:cNvSpPr/>
          <p:nvPr/>
        </p:nvSpPr>
        <p:spPr bwMode="auto">
          <a:xfrm>
            <a:off x="9448800" y="2590800"/>
            <a:ext cx="2209800" cy="8382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Verdana" pitchFamily="-11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528964E-C23D-49A4-98D6-9FC7C3E55793}"/>
              </a:ext>
            </a:extLst>
          </p:cNvPr>
          <p:cNvSpPr txBox="1"/>
          <p:nvPr/>
        </p:nvSpPr>
        <p:spPr>
          <a:xfrm>
            <a:off x="7673084" y="3415087"/>
            <a:ext cx="851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Book Antiqua" panose="02040602050305030304" pitchFamily="18" charset="0"/>
              </a:rPr>
              <a:t>3 days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0682833-251F-46FE-AE05-147872E959D3}"/>
              </a:ext>
            </a:extLst>
          </p:cNvPr>
          <p:cNvSpPr/>
          <p:nvPr/>
        </p:nvSpPr>
        <p:spPr bwMode="auto">
          <a:xfrm>
            <a:off x="9462856" y="4198697"/>
            <a:ext cx="2209800" cy="8382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1" dirty="0">
              <a:latin typeface="Verdana" pitchFamily="-112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E81EE42-E124-4024-AF23-5FD460509CCC}"/>
              </a:ext>
            </a:extLst>
          </p:cNvPr>
          <p:cNvSpPr txBox="1"/>
          <p:nvPr/>
        </p:nvSpPr>
        <p:spPr>
          <a:xfrm>
            <a:off x="10148657" y="5003671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Book Antiqua" panose="02040602050305030304" pitchFamily="18" charset="0"/>
              </a:rPr>
              <a:t>30 mins.  </a:t>
            </a:r>
          </a:p>
        </p:txBody>
      </p:sp>
    </p:spTree>
    <p:extLst>
      <p:ext uri="{BB962C8B-B14F-4D97-AF65-F5344CB8AC3E}">
        <p14:creationId xmlns:p14="http://schemas.microsoft.com/office/powerpoint/2010/main" val="253138740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9939"/>
            <a:ext cx="12192000" cy="762000"/>
          </a:xfrm>
        </p:spPr>
        <p:txBody>
          <a:bodyPr/>
          <a:lstStyle/>
          <a:p>
            <a:r>
              <a:rPr lang="en-US" dirty="0"/>
              <a:t>Capacity Waste Factor and Theoretical Capacity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1A5C8F9-8755-4E03-A41D-9A2122538A3D}"/>
              </a:ext>
            </a:extLst>
          </p:cNvPr>
          <p:cNvSpPr txBox="1">
            <a:spLocks/>
          </p:cNvSpPr>
          <p:nvPr/>
        </p:nvSpPr>
        <p:spPr>
          <a:xfrm>
            <a:off x="0" y="771939"/>
            <a:ext cx="12192000" cy="571377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An operating room (a resource unit) performs surgery every 30 min. </a:t>
            </a:r>
          </a:p>
          <a:p>
            <a:pPr>
              <a:buFont typeface="Wingdings" pitchFamily="2" charset="2"/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Unit Load or Activity Time = Tp = 30 min.   Tp includes all the distracts. </a:t>
            </a:r>
          </a:p>
          <a:p>
            <a:pPr>
              <a:buNone/>
            </a:pP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</a:rPr>
              <a:t>Rp = Effective capacity =  c/Tp</a:t>
            </a:r>
          </a:p>
          <a:p>
            <a:pPr>
              <a:buNone/>
            </a:pP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</a:rPr>
              <a:t>Rp = c/Tp </a:t>
            </a:r>
            <a:r>
              <a:rPr lang="en-US" sz="2400" kern="0" dirty="0">
                <a:latin typeface="Book Antiqua" panose="02040602050305030304" pitchFamily="18" charset="0"/>
              </a:rPr>
              <a:t>= 1/30 per min or 60(1/30) = 2 per hr. </a:t>
            </a:r>
          </a:p>
          <a:p>
            <a:pPr>
              <a:buFont typeface="Wingdings" pitchFamily="2" charset="2"/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On average, 1/3 of the time is wasted (cleaning, restocking, changeover of nurses and adjusting the equipment ). </a:t>
            </a:r>
          </a:p>
          <a:p>
            <a:pPr>
              <a:buNone/>
            </a:pP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</a:rPr>
              <a:t>CWF = Capacity Waste Factor =  </a:t>
            </a:r>
            <a:r>
              <a:rPr lang="en-US" sz="2400" kern="0" dirty="0">
                <a:latin typeface="Book Antiqua" panose="02040602050305030304" pitchFamily="18" charset="0"/>
              </a:rPr>
              <a:t>1/3. </a:t>
            </a:r>
          </a:p>
          <a:p>
            <a:pPr>
              <a:buNone/>
            </a:pP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</a:rPr>
              <a:t>ThTp  = Theoretical Unit load  or Theoretical Activity Time</a:t>
            </a:r>
            <a:endParaRPr lang="en-US" sz="2400" kern="0" dirty="0">
              <a:latin typeface="Book Antiqua" panose="02040602050305030304" pitchFamily="18" charset="0"/>
            </a:endParaRPr>
          </a:p>
          <a:p>
            <a:pPr>
              <a:buNone/>
            </a:pP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</a:rPr>
              <a:t>ThTp=  Tp(1-CWF) </a:t>
            </a:r>
            <a:r>
              <a:rPr lang="en-US" sz="2400" kern="0" dirty="0">
                <a:latin typeface="Book Antiqua" panose="02040602050305030304" pitchFamily="18" charset="0"/>
              </a:rPr>
              <a:t>=30(1-1/3) = 20 min.</a:t>
            </a:r>
          </a:p>
          <a:p>
            <a:pPr>
              <a:buNone/>
            </a:pPr>
            <a:r>
              <a:rPr lang="en-US" sz="2400" b="1" kern="0" dirty="0" err="1">
                <a:solidFill>
                  <a:srgbClr val="C00000"/>
                </a:solidFill>
                <a:latin typeface="Book Antiqua" panose="02040602050305030304" pitchFamily="18" charset="0"/>
              </a:rPr>
              <a:t>ThRp</a:t>
            </a:r>
            <a:r>
              <a:rPr lang="en-US" sz="2400" b="1" kern="0" dirty="0">
                <a:solidFill>
                  <a:srgbClr val="C00000"/>
                </a:solidFill>
                <a:latin typeface="Book Antiqua" panose="02040602050305030304" pitchFamily="18" charset="0"/>
              </a:rPr>
              <a:t> = Theoretical Capacity = c/ThTp</a:t>
            </a:r>
          </a:p>
          <a:p>
            <a:pPr>
              <a:buNone/>
            </a:pPr>
            <a:r>
              <a:rPr lang="en-US" sz="2400" dirty="0">
                <a:latin typeface="Book Antiqua" panose="02040602050305030304" pitchFamily="18" charset="0"/>
              </a:rPr>
              <a:t>Theoretical Capacity = </a:t>
            </a:r>
            <a:r>
              <a:rPr lang="en-US" sz="2400" dirty="0" err="1">
                <a:latin typeface="Book Antiqua" panose="02040602050305030304" pitchFamily="18" charset="0"/>
              </a:rPr>
              <a:t>ThRp</a:t>
            </a:r>
            <a:r>
              <a:rPr lang="en-US" sz="2400" dirty="0">
                <a:latin typeface="Book Antiqua" panose="02040602050305030304" pitchFamily="18" charset="0"/>
              </a:rPr>
              <a:t>= 1/20 per minute or 3 per hour. </a:t>
            </a:r>
          </a:p>
          <a:p>
            <a:pPr>
              <a:buNone/>
            </a:pP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  <a:sym typeface="Wingdings" panose="05000000000000000000" pitchFamily="2" charset="2"/>
              </a:rPr>
              <a:t>Capacity Improvement Potential = CWF/(1-CWF)</a:t>
            </a:r>
            <a:endParaRPr lang="en-US" sz="2400" b="1" dirty="0">
              <a:solidFill>
                <a:srgbClr val="C00000"/>
              </a:solidFill>
              <a:latin typeface="Book Antiqua" panose="02040602050305030304" pitchFamily="18" charset="0"/>
            </a:endParaRPr>
          </a:p>
          <a:p>
            <a:pPr>
              <a:buFont typeface="Wingdings" pitchFamily="2" charset="2"/>
              <a:buNone/>
            </a:pPr>
            <a:endParaRPr lang="en-US" sz="2400" b="1" kern="0" dirty="0">
              <a:solidFill>
                <a:srgbClr val="C00000"/>
              </a:solidFill>
              <a:latin typeface="Book Antiqua" panose="02040602050305030304" pitchFamily="18" charset="0"/>
            </a:endParaRPr>
          </a:p>
          <a:p>
            <a:pPr>
              <a:buFont typeface="Wingdings" pitchFamily="2" charset="2"/>
              <a:buNone/>
            </a:pPr>
            <a:endParaRPr lang="en-US" sz="2400" kern="0" dirty="0">
              <a:latin typeface="Book Antiqua" panose="02040602050305030304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B800B78-AFAB-4680-B674-EF051907D799}"/>
                  </a:ext>
                </a:extLst>
              </p14:cNvPr>
              <p14:cNvContentPartPr/>
              <p14:nvPr/>
            </p14:nvContentPartPr>
            <p14:xfrm>
              <a:off x="6594264" y="4228686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B800B78-AFAB-4680-B674-EF051907D79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585624" y="422004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223F03A-391D-42DE-8524-11B00AA382A1}"/>
                  </a:ext>
                </a:extLst>
              </p14:cNvPr>
              <p14:cNvContentPartPr/>
              <p14:nvPr/>
            </p14:nvContentPartPr>
            <p14:xfrm>
              <a:off x="6975144" y="4228686"/>
              <a:ext cx="36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223F03A-391D-42DE-8524-11B00AA382A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66504" y="422004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E77C69C4-558E-4355-B53C-723DD196ADE9}"/>
                  </a:ext>
                </a:extLst>
              </p14:cNvPr>
              <p14:cNvContentPartPr/>
              <p14:nvPr/>
            </p14:nvContentPartPr>
            <p14:xfrm>
              <a:off x="11277270" y="2504895"/>
              <a:ext cx="360" cy="36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E77C69C4-558E-4355-B53C-723DD196ADE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268630" y="2496255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153521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9939"/>
            <a:ext cx="12192000" cy="762000"/>
          </a:xfrm>
        </p:spPr>
        <p:txBody>
          <a:bodyPr/>
          <a:lstStyle/>
          <a:p>
            <a:r>
              <a:rPr lang="en-US" dirty="0"/>
              <a:t>ThTp to Tp Through Repair, Setup, and Rework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15" name="Text Placeholder 2"/>
              <p:cNvSpPr>
                <a:spLocks noGrp="1"/>
              </p:cNvSpPr>
              <p:nvPr>
                <p:ph type="body" sz="half" idx="1"/>
              </p:nvPr>
            </p:nvSpPr>
            <p:spPr>
              <a:xfrm>
                <a:off x="170396" y="4495800"/>
                <a:ext cx="11851207" cy="2142309"/>
              </a:xfrm>
            </p:spPr>
            <p:txBody>
              <a:bodyPr/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Tp</m:t>
                      </m:r>
                      <m:r>
                        <a:rPr lang="en-US" sz="2400" b="0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Ts</m:t>
                          </m:r>
                          <m:r>
                            <a:rPr lang="en-US" sz="24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Ns</m:t>
                          </m:r>
                          <m:r>
                            <a:rPr lang="en-US" sz="24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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ThTp</m:t>
                          </m:r>
                          <m:r>
                            <a:rPr lang="en-US" sz="24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Ns</m:t>
                          </m:r>
                          <m:r>
                            <a:rPr lang="en-US" sz="2400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</m:t>
                          </m:r>
                          <m:r>
                            <a:rPr lang="en-US" sz="24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%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rew</m:t>
                          </m:r>
                          <m:r>
                            <a:rPr lang="en-US" sz="2400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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Trew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en-US" sz="2400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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Ns</m:t>
                          </m:r>
                        </m:den>
                      </m:f>
                    </m:oMath>
                  </m:oMathPara>
                </a14:m>
                <a:endParaRPr lang="en-US" sz="2400" b="1" dirty="0">
                  <a:solidFill>
                    <a:srgbClr val="C00000"/>
                  </a:solidFill>
                  <a:latin typeface="Book Antiqua" panose="02040602050305030304" pitchFamily="18" charset="0"/>
                </a:endParaRPr>
              </a:p>
              <a:p>
                <a:pPr algn="ctr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i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Tp</m:t>
                    </m:r>
                    <m:r>
                      <a:rPr lang="en-US" sz="2400" i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120</m:t>
                        </m:r>
                        <m:r>
                          <a:rPr lang="en-US" sz="2400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100(20)</m:t>
                        </m:r>
                        <m:r>
                          <a:rPr lang="en-US" sz="2400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0.05</m:t>
                            </m:r>
                          </m:e>
                        </m:d>
                        <m:r>
                          <a:rPr lang="en-US" sz="24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sz="24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0.95(100)</m:t>
                        </m:r>
                      </m:den>
                    </m:f>
                    <m:r>
                      <a:rPr lang="en-US" sz="24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2170</m:t>
                        </m:r>
                      </m:num>
                      <m:den>
                        <m:r>
                          <a:rPr lang="en-US" sz="2400" b="0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95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=22.8</a:t>
                </a:r>
              </a:p>
              <a:p>
                <a:pPr algn="ctr">
                  <a:buNone/>
                </a:pPr>
                <a:r>
                  <a:rPr lang="en-US" sz="2400" dirty="0">
                    <a:solidFill>
                      <a:srgbClr val="C00000"/>
                    </a:solidFill>
                    <a:latin typeface="Book Antiqua" panose="02040602050305030304" pitchFamily="18" charset="0"/>
                  </a:rPr>
                  <a:t>Tp(1-CWF)= ThTp</a:t>
                </a:r>
                <a:r>
                  <a:rPr lang="en-US" sz="2400" dirty="0">
                    <a:solidFill>
                      <a:srgbClr val="C00000"/>
                    </a:solidFill>
                    <a:latin typeface="Book Antiqua" panose="02040602050305030304" pitchFamily="18" charset="0"/>
                    <a:sym typeface="Wingdings" panose="05000000000000000000" pitchFamily="2" charset="2"/>
                  </a:rPr>
                  <a:t> 22.8(1-CWF)=20 CWF=2.8/22.8 = 12.4%</a:t>
                </a:r>
                <a:endParaRPr lang="en-US" sz="2400" dirty="0">
                  <a:solidFill>
                    <a:srgbClr val="C00000"/>
                  </a:solidFill>
                  <a:latin typeface="Book Antiqua" panose="02040602050305030304" pitchFamily="18" charset="0"/>
                </a:endParaRPr>
              </a:p>
              <a:p>
                <a:pPr>
                  <a:buNone/>
                </a:pPr>
                <a:endParaRPr lang="en-US" sz="2400" dirty="0">
                  <a:latin typeface="Book Antiqua" panose="02040602050305030304" pitchFamily="18" charset="0"/>
                </a:endParaRPr>
              </a:p>
            </p:txBody>
          </p:sp>
        </mc:Choice>
        <mc:Fallback xmlns="">
          <p:sp>
            <p:nvSpPr>
              <p:cNvPr id="13315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1"/>
              </p:nvPr>
            </p:nvSpPr>
            <p:spPr>
              <a:xfrm>
                <a:off x="170396" y="4495800"/>
                <a:ext cx="11851207" cy="214230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1A5C8F9-8755-4E03-A41D-9A2122538A3D}"/>
              </a:ext>
            </a:extLst>
          </p:cNvPr>
          <p:cNvSpPr txBox="1">
            <a:spLocks/>
          </p:cNvSpPr>
          <p:nvPr/>
        </p:nvSpPr>
        <p:spPr>
          <a:xfrm>
            <a:off x="46554" y="848139"/>
            <a:ext cx="12145446" cy="3495261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A process works 24 hours a day. We consider Station-1. Average uptime (mf=190 hours), average downtime (mr=10 hour). 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A= Availability = A= mf/(mf+mr)= 190/(190+10)= 95%.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T0 = ThTp = 20 seconds.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Ns = Setup batch = Ns =1 00 products.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Ts = Setup time = Ts = 2 mins.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%rew = % of parts that need rework = %Rev = 5%</a:t>
            </a:r>
          </a:p>
          <a:p>
            <a:pPr>
              <a:buNone/>
            </a:pPr>
            <a:r>
              <a:rPr lang="en-US" sz="2400" kern="0" dirty="0">
                <a:latin typeface="Book Antiqua" panose="02040602050305030304" pitchFamily="18" charset="0"/>
              </a:rPr>
              <a:t>Trew = Rework time per product needing rework = Trew= 10 seconds per product needing rework.</a:t>
            </a:r>
          </a:p>
        </p:txBody>
      </p:sp>
    </p:spTree>
    <p:extLst>
      <p:ext uri="{BB962C8B-B14F-4D97-AF65-F5344CB8AC3E}">
        <p14:creationId xmlns:p14="http://schemas.microsoft.com/office/powerpoint/2010/main" val="41993983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817"/>
            <a:ext cx="12192000" cy="732325"/>
          </a:xfrm>
        </p:spPr>
        <p:txBody>
          <a:bodyPr/>
          <a:lstStyle/>
          <a:p>
            <a:r>
              <a:rPr lang="en-US" dirty="0"/>
              <a:t>Problem- CWF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304926"/>
            <a:ext cx="8467725" cy="44862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dirty="0"/>
          </a:p>
          <a:p>
            <a:pPr lvl="1"/>
            <a:endParaRPr lang="en-US" kern="1200" dirty="0">
              <a:ea typeface="+mn-ea"/>
              <a:cs typeface="+mn-cs"/>
            </a:endParaRP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152400" y="766763"/>
            <a:ext cx="1188720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r>
              <a:rPr lang="en-US" sz="2400" dirty="0">
                <a:latin typeface="Book Antiqua" pitchFamily="18" charset="0"/>
              </a:rPr>
              <a:t>A law firm processes (</a:t>
            </a:r>
            <a:r>
              <a:rPr lang="en-US" sz="2400" i="1" dirty="0">
                <a:latin typeface="Book Antiqua" pitchFamily="18" charset="0"/>
              </a:rPr>
              <a:t>i</a:t>
            </a:r>
            <a:r>
              <a:rPr lang="en-US" sz="2400" dirty="0">
                <a:latin typeface="Book Antiqua" pitchFamily="18" charset="0"/>
              </a:rPr>
              <a:t>)  shopping centers and (</a:t>
            </a:r>
            <a:r>
              <a:rPr lang="en-US" sz="2400" i="1" dirty="0">
                <a:latin typeface="Book Antiqua" pitchFamily="18" charset="0"/>
              </a:rPr>
              <a:t>ii</a:t>
            </a:r>
            <a:r>
              <a:rPr lang="en-US" sz="2400" dirty="0">
                <a:latin typeface="Book Antiqua" pitchFamily="18" charset="0"/>
              </a:rPr>
              <a:t>) medical complexes contracts. </a:t>
            </a:r>
          </a:p>
          <a:p>
            <a:r>
              <a:rPr lang="en-US" sz="2400" dirty="0">
                <a:latin typeface="Book Antiqua" pitchFamily="18" charset="0"/>
              </a:rPr>
              <a:t>The time requirements (unit loads) for preparing a standard contract of each type along with some other information  is given below. The firm had 150 orders, 75 of each type in a month. Capacity Waste Factor (CWF) at the three resource-s are 25%, 0%, and 50%, respectively. Assume 20 days per month, and 8 hours per day. There are 4 paralegals, 3 tax lawyers, and 2 senior partners. Compute the Effective capacity of this process. </a:t>
            </a:r>
          </a:p>
          <a:p>
            <a:endParaRPr lang="en-US" sz="2400" dirty="0">
              <a:latin typeface="Book Antiqua" pitchFamily="18" charset="0"/>
            </a:endParaRP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2D9CC7C-7924-46A6-A77A-C0E17B42FD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1598205"/>
              </p:ext>
            </p:extLst>
          </p:nvPr>
        </p:nvGraphicFramePr>
        <p:xfrm>
          <a:off x="178560" y="3467101"/>
          <a:ext cx="6853237" cy="1960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22" name="Worksheet" r:id="rId4" imgW="7857922" imgH="2247769" progId="Excel.Sheet.12">
                  <p:embed/>
                </p:oleObj>
              </mc:Choice>
              <mc:Fallback>
                <p:oleObj name="Worksheet" r:id="rId4" imgW="7857922" imgH="224776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8560" y="3467101"/>
                        <a:ext cx="6853237" cy="19604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E5D1518-0187-4663-8ED2-3FA7970130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804305"/>
              </p:ext>
            </p:extLst>
          </p:nvPr>
        </p:nvGraphicFramePr>
        <p:xfrm>
          <a:off x="7084185" y="3467102"/>
          <a:ext cx="2438400" cy="197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23" name="Worksheet" r:id="rId6" imgW="2781078" imgH="2247769" progId="Excel.Sheet.12">
                  <p:embed/>
                </p:oleObj>
              </mc:Choice>
              <mc:Fallback>
                <p:oleObj name="Worksheet" r:id="rId6" imgW="2781078" imgH="224776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084185" y="3467102"/>
                        <a:ext cx="2438400" cy="1970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CCD924C-D5A2-4437-A8B5-0DC2AE624D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5967839"/>
              </p:ext>
            </p:extLst>
          </p:nvPr>
        </p:nvGraphicFramePr>
        <p:xfrm>
          <a:off x="9574973" y="3467101"/>
          <a:ext cx="2455102" cy="197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24" name="Worksheet" r:id="rId8" imgW="2800609" imgH="2247769" progId="Excel.Sheet.12">
                  <p:embed/>
                </p:oleObj>
              </mc:Choice>
              <mc:Fallback>
                <p:oleObj name="Worksheet" r:id="rId8" imgW="2800609" imgH="224776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574973" y="3467101"/>
                        <a:ext cx="2455102" cy="1970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01097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4642" y="0"/>
            <a:ext cx="12147358" cy="685800"/>
          </a:xfrm>
        </p:spPr>
        <p:txBody>
          <a:bodyPr/>
          <a:lstStyle/>
          <a:p>
            <a:r>
              <a:rPr lang="en-US" dirty="0"/>
              <a:t>CWF, Tp, ThTp, Cap, ThCap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44642" y="714375"/>
            <a:ext cx="120396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Aft>
                <a:spcPts val="600"/>
              </a:spcAft>
            </a:pPr>
            <a:r>
              <a:rPr lang="en-US" sz="2400" b="1" dirty="0">
                <a:latin typeface="Book Antiqua" pitchFamily="18" charset="0"/>
              </a:rPr>
              <a:t>Paralegal: </a:t>
            </a:r>
            <a:r>
              <a:rPr lang="en-US" sz="2400" dirty="0">
                <a:latin typeface="Book Antiqua" pitchFamily="18" charset="0"/>
              </a:rPr>
              <a:t>ThTp =  5 hrs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latin typeface="Book Antiqua" pitchFamily="18" charset="0"/>
              </a:rPr>
              <a:t>Theoretical Capacity = </a:t>
            </a:r>
            <a:r>
              <a:rPr lang="en-US" sz="2400" dirty="0" err="1">
                <a:latin typeface="Book Antiqua" pitchFamily="18" charset="0"/>
              </a:rPr>
              <a:t>ThRp</a:t>
            </a:r>
            <a:r>
              <a:rPr lang="en-US" sz="2400" dirty="0">
                <a:latin typeface="Book Antiqua" pitchFamily="18" charset="0"/>
              </a:rPr>
              <a:t> = c/ThTp =  4/5 per hr.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ThTp = Tp(1-CWF)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 5 = Tp(1-0.25)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  <a:sym typeface="Wingdings" panose="05000000000000000000" pitchFamily="2" charset="2"/>
              </a:rPr>
              <a:t> Tp = 5/0.75 =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 20/3 hrs.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Effective Capacity = Capacity =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Rp = c/Tp =  4/(20/3) = 0.6 per hr.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latin typeface="Book Antiqua" pitchFamily="18" charset="0"/>
              </a:rPr>
              <a:t>Tax Lawyer:  </a:t>
            </a:r>
            <a:r>
              <a:rPr lang="en-US" sz="2400" dirty="0">
                <a:latin typeface="Book Antiqua" pitchFamily="18" charset="0"/>
              </a:rPr>
              <a:t>ThTp = 2 hrs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latin typeface="Book Antiqua" pitchFamily="18" charset="0"/>
              </a:rPr>
              <a:t>Theoretical Capacity = </a:t>
            </a:r>
            <a:r>
              <a:rPr lang="en-US" sz="2400" dirty="0" err="1">
                <a:latin typeface="Book Antiqua" pitchFamily="18" charset="0"/>
              </a:rPr>
              <a:t>ThRp</a:t>
            </a:r>
            <a:r>
              <a:rPr lang="en-US" sz="2400" dirty="0">
                <a:latin typeface="Book Antiqua" pitchFamily="18" charset="0"/>
              </a:rPr>
              <a:t> = c/ThTp =  3/2 = per hr.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ThTp = Tp(1-CWF)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  <a:sym typeface="Wingdings" panose="05000000000000000000" pitchFamily="2" charset="2"/>
              </a:rPr>
              <a:t> 2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 = Tp(1-0)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  <a:sym typeface="Wingdings" panose="05000000000000000000" pitchFamily="2" charset="2"/>
              </a:rPr>
              <a:t> Tp = 2/1 =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 2 hrs.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Effective Capacity = Capacity =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Rp = c/Tp =  3/2 = 1.5 per hr.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latin typeface="Book Antiqua" pitchFamily="18" charset="0"/>
              </a:rPr>
              <a:t>Senior Partner:  </a:t>
            </a:r>
            <a:r>
              <a:rPr lang="en-US" sz="2400" dirty="0">
                <a:latin typeface="Book Antiqua" pitchFamily="18" charset="0"/>
              </a:rPr>
              <a:t>ThTp = 1 hr.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 err="1">
                <a:latin typeface="Book Antiqua" pitchFamily="18" charset="0"/>
              </a:rPr>
              <a:t>ThRp</a:t>
            </a:r>
            <a:r>
              <a:rPr lang="en-US" sz="2400" dirty="0">
                <a:latin typeface="Book Antiqua" pitchFamily="18" charset="0"/>
              </a:rPr>
              <a:t> = c/ThTp =  2/1 = 2 per hr.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ThTp = Tp(1-CWF)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1 = Tp(1-0.5)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  <a:sym typeface="Wingdings" panose="05000000000000000000" pitchFamily="2" charset="2"/>
              </a:rPr>
              <a:t> Tp = 1/0.5 =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 2 hrs.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Effective Capacity = Capacity =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Rp = c/Tp =  2/2 = 1 per hr.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Process Capacity = Min{0.6, 1.5, 1} = 0.6 per hr. 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Process Theoretical Capacity = Min{0.8, 1.5, 2} = 0.8 per hr.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Process Capacity  per Day= Min{4.8, 12, 8} = 4.8 per day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Process Theoretical Capacity = Min{6.4, 12, 16} = 6.4 per day.</a:t>
            </a:r>
          </a:p>
          <a:p>
            <a:pPr>
              <a:spcAft>
                <a:spcPts val="600"/>
              </a:spcAft>
            </a:pPr>
            <a:endParaRPr lang="en-US" sz="2400" b="1" dirty="0">
              <a:solidFill>
                <a:srgbClr val="A50023"/>
              </a:solidFill>
              <a:latin typeface="Book Antiqua" pitchFamily="18" charset="0"/>
            </a:endParaRPr>
          </a:p>
          <a:p>
            <a:pPr>
              <a:spcAft>
                <a:spcPts val="600"/>
              </a:spcAft>
            </a:pPr>
            <a:endParaRPr lang="en-US" sz="2400" b="1" dirty="0">
              <a:solidFill>
                <a:srgbClr val="A50023"/>
              </a:solidFill>
              <a:latin typeface="Book Antiqua" pitchFamily="18" charset="0"/>
            </a:endParaRPr>
          </a:p>
          <a:p>
            <a:pPr>
              <a:spcAft>
                <a:spcPts val="600"/>
              </a:spcAft>
            </a:pPr>
            <a:endParaRPr lang="en-US" sz="2400" b="1" dirty="0">
              <a:solidFill>
                <a:srgbClr val="A50023"/>
              </a:solidFill>
              <a:latin typeface="Book Antiqua" pitchFamily="18" charset="0"/>
            </a:endParaRPr>
          </a:p>
          <a:p>
            <a:pPr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649008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-6626" y="0"/>
            <a:ext cx="12198626" cy="762000"/>
          </a:xfrm>
        </p:spPr>
        <p:txBody>
          <a:bodyPr/>
          <a:lstStyle/>
          <a:p>
            <a:r>
              <a:rPr lang="en-US" dirty="0"/>
              <a:t>ThTp = Tp(1-CWF)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0250770"/>
              </p:ext>
            </p:extLst>
          </p:nvPr>
        </p:nvGraphicFramePr>
        <p:xfrm>
          <a:off x="274872" y="914400"/>
          <a:ext cx="2287421" cy="273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6" name="Worksheet" r:id="rId4" imgW="1800236" imgH="2152720" progId="Excel.Sheet.12">
                  <p:embed/>
                </p:oleObj>
              </mc:Choice>
              <mc:Fallback>
                <p:oleObj name="Worksheet" r:id="rId4" imgW="1800236" imgH="2152720" progId="Excel.Sheet.12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4872" y="914400"/>
                        <a:ext cx="2287421" cy="2734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5145847"/>
              </p:ext>
            </p:extLst>
          </p:nvPr>
        </p:nvGraphicFramePr>
        <p:xfrm>
          <a:off x="2580861" y="914405"/>
          <a:ext cx="774341" cy="27343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7" name="Worksheet" r:id="rId6" imgW="609777" imgH="2152846" progId="Excel.Sheet.12">
                  <p:embed/>
                </p:oleObj>
              </mc:Choice>
              <mc:Fallback>
                <p:oleObj name="Worksheet" r:id="rId6" imgW="609777" imgH="2152846" progId="Excel.Sheet.12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580861" y="914405"/>
                        <a:ext cx="774341" cy="27343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1747648"/>
              </p:ext>
            </p:extLst>
          </p:nvPr>
        </p:nvGraphicFramePr>
        <p:xfrm>
          <a:off x="3396945" y="914404"/>
          <a:ext cx="1088916" cy="2734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8" name="Worksheet" r:id="rId8" imgW="857332" imgH="2152720" progId="Excel.Sheet.12">
                  <p:embed/>
                </p:oleObj>
              </mc:Choice>
              <mc:Fallback>
                <p:oleObj name="Worksheet" r:id="rId8" imgW="857332" imgH="2152720" progId="Excel.Sheet.12">
                  <p:embed/>
                  <p:pic>
                    <p:nvPicPr>
                      <p:cNvPr id="12" name="Object 1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396945" y="914404"/>
                        <a:ext cx="1088916" cy="27343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7166944"/>
              </p:ext>
            </p:extLst>
          </p:nvPr>
        </p:nvGraphicFramePr>
        <p:xfrm>
          <a:off x="7848600" y="914400"/>
          <a:ext cx="2274275" cy="273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9" name="Worksheet" r:id="rId10" imgW="1790788" imgH="2152720" progId="Excel.Sheet.12">
                  <p:embed/>
                </p:oleObj>
              </mc:Choice>
              <mc:Fallback>
                <p:oleObj name="Worksheet" r:id="rId10" imgW="1790788" imgH="2152720" progId="Excel.Sheet.12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848600" y="914400"/>
                        <a:ext cx="2274275" cy="2734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2718989"/>
              </p:ext>
            </p:extLst>
          </p:nvPr>
        </p:nvGraphicFramePr>
        <p:xfrm>
          <a:off x="10163983" y="914400"/>
          <a:ext cx="2093138" cy="273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0" name="Worksheet" r:id="rId12" imgW="1647719" imgH="2152720" progId="Excel.Sheet.12">
                  <p:embed/>
                </p:oleObj>
              </mc:Choice>
              <mc:Fallback>
                <p:oleObj name="Worksheet" r:id="rId12" imgW="1647719" imgH="2152720" progId="Excel.Sheet.12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0163983" y="914400"/>
                        <a:ext cx="2093138" cy="2734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4562061" y="914404"/>
            <a:ext cx="2313513" cy="2734384"/>
            <a:chOff x="3149845" y="2952750"/>
            <a:chExt cx="1803155" cy="2152650"/>
          </a:xfrm>
        </p:grpSpPr>
        <p:graphicFrame>
          <p:nvGraphicFramePr>
            <p:cNvPr id="13" name="Object 12"/>
            <p:cNvGraphicFramePr>
              <a:graphicFrameLocks noChangeAspect="1"/>
            </p:cNvGraphicFramePr>
            <p:nvPr/>
          </p:nvGraphicFramePr>
          <p:xfrm>
            <a:off x="3149845" y="2952750"/>
            <a:ext cx="419100" cy="2152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351" name="Worksheet" r:id="rId14" imgW="419218" imgH="2152720" progId="Excel.Sheet.12">
                    <p:embed/>
                  </p:oleObj>
                </mc:Choice>
                <mc:Fallback>
                  <p:oleObj name="Worksheet" r:id="rId14" imgW="419218" imgH="2152720" progId="Excel.Sheet.12">
                    <p:embed/>
                    <p:pic>
                      <p:nvPicPr>
                        <p:cNvPr id="13" name="Object 12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3149845" y="2952750"/>
                          <a:ext cx="419100" cy="21526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" name="Object 1"/>
            <p:cNvGraphicFramePr>
              <a:graphicFrameLocks noChangeAspect="1"/>
            </p:cNvGraphicFramePr>
            <p:nvPr/>
          </p:nvGraphicFramePr>
          <p:xfrm>
            <a:off x="3598985" y="2952750"/>
            <a:ext cx="609600" cy="2152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352" name="Worksheet" r:id="rId16" imgW="609526" imgH="2152720" progId="Excel.Sheet.12">
                    <p:embed/>
                  </p:oleObj>
                </mc:Choice>
                <mc:Fallback>
                  <p:oleObj name="Worksheet" r:id="rId16" imgW="609526" imgH="2152720" progId="Excel.Sheet.12">
                    <p:embed/>
                    <p:pic>
                      <p:nvPicPr>
                        <p:cNvPr id="2" name="Object 1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3598985" y="2952750"/>
                          <a:ext cx="609600" cy="21526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"/>
            <p:cNvGraphicFramePr>
              <a:graphicFrameLocks noChangeAspect="1"/>
            </p:cNvGraphicFramePr>
            <p:nvPr/>
          </p:nvGraphicFramePr>
          <p:xfrm>
            <a:off x="4248150" y="2952750"/>
            <a:ext cx="704850" cy="21526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353" name="Worksheet" r:id="rId18" imgW="704816" imgH="2152720" progId="Excel.Sheet.12">
                    <p:embed/>
                  </p:oleObj>
                </mc:Choice>
                <mc:Fallback>
                  <p:oleObj name="Worksheet" r:id="rId18" imgW="704816" imgH="2152720" progId="Excel.Sheet.12">
                    <p:embed/>
                    <p:pic>
                      <p:nvPicPr>
                        <p:cNvPr id="3" name="Object 2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4248150" y="2952750"/>
                          <a:ext cx="704850" cy="215265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6029274"/>
              </p:ext>
            </p:extLst>
          </p:nvPr>
        </p:nvGraphicFramePr>
        <p:xfrm>
          <a:off x="6924261" y="914400"/>
          <a:ext cx="883231" cy="273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4" name="Worksheet" r:id="rId20" imgW="695368" imgH="2152720" progId="Excel.Sheet.12">
                  <p:embed/>
                </p:oleObj>
              </mc:Choice>
              <mc:Fallback>
                <p:oleObj name="Worksheet" r:id="rId20" imgW="695368" imgH="2152720" progId="Excel.Sheet.12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6924261" y="914400"/>
                        <a:ext cx="883231" cy="2734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0759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775252"/>
            <a:ext cx="12192000" cy="56388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The theoretical unit loads for an aggregate policy (</a:t>
            </a:r>
            <a:r>
              <a:rPr lang="en-US" sz="2400" b="1" dirty="0">
                <a:solidFill>
                  <a:srgbClr val="C00000"/>
                </a:solidFill>
                <a:latin typeface="Book Antiqua" panose="02040602050305030304" pitchFamily="18" charset="0"/>
              </a:rPr>
              <a:t>combination</a:t>
            </a:r>
            <a:r>
              <a:rPr lang="en-US" sz="2400" dirty="0">
                <a:latin typeface="Book Antiqua" panose="02040602050305030304" pitchFamily="18" charset="0"/>
              </a:rPr>
              <a:t> of all policies) in a law firm are: </a:t>
            </a:r>
            <a:r>
              <a:rPr lang="en-US" sz="2400" dirty="0">
                <a:solidFill>
                  <a:srgbClr val="FF0000"/>
                </a:solidFill>
                <a:latin typeface="Book Antiqua" panose="02040602050305030304" pitchFamily="18" charset="0"/>
              </a:rPr>
              <a:t>4 hours </a:t>
            </a:r>
            <a:r>
              <a:rPr lang="en-US" sz="2400" dirty="0">
                <a:latin typeface="Book Antiqua" panose="02040602050305030304" pitchFamily="18" charset="0"/>
              </a:rPr>
              <a:t>of Resource 1, </a:t>
            </a:r>
            <a:r>
              <a:rPr lang="en-US" sz="2400" dirty="0">
                <a:solidFill>
                  <a:srgbClr val="FF0000"/>
                </a:solidFill>
                <a:latin typeface="Book Antiqua" panose="02040602050305030304" pitchFamily="18" charset="0"/>
              </a:rPr>
              <a:t>3 hours</a:t>
            </a:r>
            <a:r>
              <a:rPr lang="en-US" sz="2400" dirty="0">
                <a:latin typeface="Book Antiqua" panose="02040602050305030304" pitchFamily="18" charset="0"/>
              </a:rPr>
              <a:t> of Resource 2, and </a:t>
            </a:r>
            <a:r>
              <a:rPr lang="en-US" sz="2400" dirty="0">
                <a:solidFill>
                  <a:srgbClr val="FF0000"/>
                </a:solidFill>
                <a:latin typeface="Book Antiqua" panose="02040602050305030304" pitchFamily="18" charset="0"/>
              </a:rPr>
              <a:t>2 hours</a:t>
            </a:r>
            <a:r>
              <a:rPr lang="en-US" sz="2400" dirty="0">
                <a:latin typeface="Book Antiqua" panose="02040602050305030304" pitchFamily="18" charset="0"/>
              </a:rPr>
              <a:t> of Resource 3. Capacity waste factor for resources 1 to 3 is </a:t>
            </a:r>
            <a:r>
              <a:rPr lang="en-US" sz="2400" dirty="0">
                <a:solidFill>
                  <a:srgbClr val="FF0000"/>
                </a:solidFill>
                <a:latin typeface="Book Antiqua" panose="02040602050305030304" pitchFamily="18" charset="0"/>
              </a:rPr>
              <a:t>0.3</a:t>
            </a:r>
            <a:r>
              <a:rPr lang="en-US" sz="2400" dirty="0">
                <a:latin typeface="Book Antiqua" panose="02040602050305030304" pitchFamily="18" charset="0"/>
              </a:rPr>
              <a:t>, </a:t>
            </a:r>
            <a:r>
              <a:rPr lang="en-US" sz="2400" dirty="0">
                <a:solidFill>
                  <a:srgbClr val="FF0000"/>
                </a:solidFill>
                <a:latin typeface="Book Antiqua" panose="02040602050305030304" pitchFamily="18" charset="0"/>
              </a:rPr>
              <a:t>0.1</a:t>
            </a:r>
            <a:r>
              <a:rPr lang="en-US" sz="2400" dirty="0">
                <a:latin typeface="Book Antiqua" panose="02040602050305030304" pitchFamily="18" charset="0"/>
              </a:rPr>
              <a:t>, and </a:t>
            </a:r>
            <a:r>
              <a:rPr lang="en-US" sz="2400" dirty="0">
                <a:solidFill>
                  <a:srgbClr val="FF0000"/>
                </a:solidFill>
                <a:latin typeface="Book Antiqua" panose="02040602050305030304" pitchFamily="18" charset="0"/>
              </a:rPr>
              <a:t>0.3</a:t>
            </a:r>
            <a:r>
              <a:rPr lang="en-US" sz="2400" dirty="0">
                <a:latin typeface="Book Antiqua" panose="02040602050305030304" pitchFamily="18" charset="0"/>
              </a:rPr>
              <a:t>, respectively. Utilization of the bottleneck resource is 0.8. There are 8 working hours per day.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1. Compute the VERY theoretical flow time for an aggregate product.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4+3+2 = 9 hours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2. Compute the theoretical flow time for an aggregate product.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4/(1-0.3) + 3/(1-0.1)  +2/(1-0.3) =  4/0.7+3/0.9+2/0.7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= 5.71+3.33+ 2.86 = 11.9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What is the average CWF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UL(1-CWF) = ThUL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dirty="0">
                <a:latin typeface="Book Antiqua" panose="02040602050305030304" pitchFamily="18" charset="0"/>
              </a:rPr>
              <a:t>11.9(1-CWF) = 9 </a:t>
            </a:r>
            <a:r>
              <a:rPr lang="en-US" sz="2400" dirty="0">
                <a:latin typeface="Book Antiqua" panose="02040602050305030304" pitchFamily="18" charset="0"/>
                <a:sym typeface="Wingdings" panose="05000000000000000000" pitchFamily="2" charset="2"/>
              </a:rPr>
              <a:t> 11.9-9 = 11.9CWF  CWF = 0.24</a:t>
            </a:r>
            <a:endParaRPr lang="en-US" sz="2400" dirty="0">
              <a:latin typeface="Book Antiqua" panose="02040602050305030304" pitchFamily="18" charset="0"/>
            </a:endParaRPr>
          </a:p>
          <a:p>
            <a:pPr marL="457200" indent="-457200">
              <a:buNone/>
            </a:pPr>
            <a:endParaRPr lang="en-US" sz="2400" dirty="0">
              <a:latin typeface="Book Antiqua" panose="0204060205030503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Second Example on CWF</a:t>
            </a:r>
          </a:p>
        </p:txBody>
      </p:sp>
    </p:spTree>
    <p:extLst>
      <p:ext uri="{BB962C8B-B14F-4D97-AF65-F5344CB8AC3E}">
        <p14:creationId xmlns:p14="http://schemas.microsoft.com/office/powerpoint/2010/main" val="31000326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Lean Thinking Final.ppt">
  <a:themeElements>
    <a:clrScheme name="Custom 27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45487</TotalTime>
  <Words>1435</Words>
  <Application>Microsoft Office PowerPoint</Application>
  <PresentationFormat>Widescreen</PresentationFormat>
  <Paragraphs>132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9" baseType="lpstr">
      <vt:lpstr>Arial</vt:lpstr>
      <vt:lpstr>Book Antiqua</vt:lpstr>
      <vt:lpstr>Calibri</vt:lpstr>
      <vt:lpstr>Calibri Light</vt:lpstr>
      <vt:lpstr>Cambria Math</vt:lpstr>
      <vt:lpstr>Garamond</vt:lpstr>
      <vt:lpstr>Impact</vt:lpstr>
      <vt:lpstr>MS Reference Sans Serif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Worksheet</vt:lpstr>
      <vt:lpstr>PowerPoint Presentation</vt:lpstr>
      <vt:lpstr>ThCap, Cap, VThT, ThT, T, CWF</vt:lpstr>
      <vt:lpstr>ThCap, Cap, VThT, ThT, T, CWF</vt:lpstr>
      <vt:lpstr>Capacity Waste Factor and Theoretical Capacity</vt:lpstr>
      <vt:lpstr>ThTp to Tp Through Repair, Setup, and Rework</vt:lpstr>
      <vt:lpstr>Problem- CWF </vt:lpstr>
      <vt:lpstr>CWF, Tp, ThTp, Cap, ThCap</vt:lpstr>
      <vt:lpstr>ThTp = Tp(1-CWF)</vt:lpstr>
      <vt:lpstr>A Second Example on CWF</vt:lpstr>
      <vt:lpstr>A Second Example on Throughput Part 2a</vt:lpstr>
      <vt:lpstr>A Second Example on Throughput Part 2a</vt:lpstr>
      <vt:lpstr>A Second Example on Throughput Part 2a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662</cp:revision>
  <cp:lastPrinted>2019-05-09T17:43:43Z</cp:lastPrinted>
  <dcterms:created xsi:type="dcterms:W3CDTF">2008-11-22T01:06:20Z</dcterms:created>
  <dcterms:modified xsi:type="dcterms:W3CDTF">2023-08-05T05:21:38Z</dcterms:modified>
</cp:coreProperties>
</file>