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2"/>
  </p:notesMasterIdLst>
  <p:handoutMasterIdLst>
    <p:handoutMasterId r:id="rId13"/>
  </p:handoutMasterIdLst>
  <p:sldIdLst>
    <p:sldId id="603" r:id="rId7"/>
    <p:sldId id="673" r:id="rId8"/>
    <p:sldId id="675" r:id="rId9"/>
    <p:sldId id="670" r:id="rId10"/>
    <p:sldId id="483" r:id="rId11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00"/>
    <a:srgbClr val="AA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5" autoAdjust="0"/>
    <p:restoredTop sz="91618" autoAdjust="0"/>
  </p:normalViewPr>
  <p:slideViewPr>
    <p:cSldViewPr>
      <p:cViewPr varScale="1">
        <p:scale>
          <a:sx n="99" d="100"/>
          <a:sy n="99" d="100"/>
        </p:scale>
        <p:origin x="84" y="28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4/30/2021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4856E-63A1-431F-80E5-37696E1515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33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4856E-63A1-431F-80E5-37696E1515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6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Analysis-Basics.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package" Target="../embeddings/Microsoft_Excel_Worksheet4.xlsx"/><Relationship Id="rId5" Type="http://schemas.openxmlformats.org/officeDocument/2006/relationships/package" Target="../embeddings/Microsoft_Excel_Worksheet1.xlsx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package" Target="../embeddings/Microsoft_Excel_Worksheet3.xls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7.xlsx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6.xlsx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5.xlsx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8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8212B47F-A593-45C3-9259-CA051F68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sz="7200" dirty="0"/>
              <a:t>Capacity- Product Mix</a:t>
            </a:r>
            <a:br>
              <a:rPr lang="en-US" sz="7200" dirty="0"/>
            </a:br>
            <a:r>
              <a:rPr lang="en-US" dirty="0"/>
              <a:t>Multi-Product Flow</a:t>
            </a:r>
            <a:br>
              <a:rPr lang="en-US" dirty="0"/>
            </a:br>
            <a:br>
              <a:rPr lang="en-US" sz="10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60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640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DCEA5B-C03F-4483-8123-945553C90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1"/>
          </a:xfrm>
        </p:spPr>
        <p:txBody>
          <a:bodyPr/>
          <a:lstStyle/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  <a:cs typeface="+mn-cs"/>
              </a:rPr>
              <a:t>Three Products (Prod-1, Prod-2, and Prod-3) go through three resource pools (Res-1, Res-2, Res-3). 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  <a:cs typeface="+mn-cs"/>
              </a:rPr>
              <a:t>Currently the product mix is Prod-1: 20%, </a:t>
            </a: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Prod-2: 30%, and Prod-3: 50%. 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The profit margins are Prod-1=$10, Prod-2=$20, and Prod-3=$35.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There are 3 resource units in the first resource pool, 2 resource units in the second resource pool, and 1  resource in the third resource pool. Each resource unit has 480 minutes per day. 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Where is the bottleneck?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Compute the capacity in term of the aggregate product.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Compute the product mix.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Compute the total net profit.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The time required by each product at each resource pool in minute is given below.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905247-8354-4A80-AF02-F79CD7B68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Mix: Three Products &amp; Three Resources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16C22235-A170-4BBF-B93E-F20F3FCB8C72}"/>
              </a:ext>
            </a:extLst>
          </p:cNvPr>
          <p:cNvSpPr txBox="1">
            <a:spLocks/>
          </p:cNvSpPr>
          <p:nvPr/>
        </p:nvSpPr>
        <p:spPr>
          <a:xfrm>
            <a:off x="73891" y="5554597"/>
            <a:ext cx="12192000" cy="30480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</a:pPr>
            <a:endParaRPr lang="en-US" sz="2400" kern="1200" dirty="0">
              <a:latin typeface="Book Antiqua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450879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D66F04-52CB-48C4-B450-FB1B1EBA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Products &amp; Three Resources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4B49F-F866-449B-9502-168DD9510F44}"/>
              </a:ext>
            </a:extLst>
          </p:cNvPr>
          <p:cNvSpPr/>
          <p:nvPr/>
        </p:nvSpPr>
        <p:spPr>
          <a:xfrm>
            <a:off x="3848374" y="3451078"/>
            <a:ext cx="76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=40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4524F1F-E9A9-452A-8F06-EA010B26BE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720169"/>
              </p:ext>
            </p:extLst>
          </p:nvPr>
        </p:nvGraphicFramePr>
        <p:xfrm>
          <a:off x="228598" y="891041"/>
          <a:ext cx="3572277" cy="2080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9" name="Worksheet" r:id="rId3" imgW="1847626" imgH="1076597" progId="Excel.Sheet.12">
                  <p:embed/>
                </p:oleObj>
              </mc:Choice>
              <mc:Fallback>
                <p:oleObj name="Worksheet" r:id="rId3" imgW="1847626" imgH="10765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598" y="891041"/>
                        <a:ext cx="3572277" cy="2080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22C30BB-C1AD-4524-9E0D-59B9B5B250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407616"/>
              </p:ext>
            </p:extLst>
          </p:nvPr>
        </p:nvGraphicFramePr>
        <p:xfrm>
          <a:off x="3848374" y="898874"/>
          <a:ext cx="1792683" cy="1613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0" name="Worksheet" r:id="rId5" imgW="952590" imgH="857250" progId="Excel.Sheet.12">
                  <p:embed/>
                </p:oleObj>
              </mc:Choice>
              <mc:Fallback>
                <p:oleObj name="Worksheet" r:id="rId5" imgW="952590" imgH="8572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48374" y="898874"/>
                        <a:ext cx="1792683" cy="1613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CE14D41B-C167-4049-B5F3-507CA3FDA4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692057"/>
              </p:ext>
            </p:extLst>
          </p:nvPr>
        </p:nvGraphicFramePr>
        <p:xfrm>
          <a:off x="5688556" y="891040"/>
          <a:ext cx="1954025" cy="1613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1" name="Worksheet" r:id="rId7" imgW="1038113" imgH="857250" progId="Excel.Sheet.12">
                  <p:embed/>
                </p:oleObj>
              </mc:Choice>
              <mc:Fallback>
                <p:oleObj name="Worksheet" r:id="rId7" imgW="1038113" imgH="8572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88556" y="891040"/>
                        <a:ext cx="1954025" cy="1613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F8E03E75-CE3A-4481-B32F-F8A679153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283054"/>
              </p:ext>
            </p:extLst>
          </p:nvPr>
        </p:nvGraphicFramePr>
        <p:xfrm>
          <a:off x="7690079" y="891040"/>
          <a:ext cx="3908047" cy="1613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2" name="Worksheet" r:id="rId9" imgW="2076539" imgH="857427" progId="Excel.Sheet.12">
                  <p:embed/>
                </p:oleObj>
              </mc:Choice>
              <mc:Fallback>
                <p:oleObj name="Worksheet" r:id="rId9" imgW="2076539" imgH="8574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90079" y="891040"/>
                        <a:ext cx="3908047" cy="1613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ECC12DA7-CBEE-4185-96BC-9A8B985510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079354"/>
              </p:ext>
            </p:extLst>
          </p:nvPr>
        </p:nvGraphicFramePr>
        <p:xfrm>
          <a:off x="990600" y="3077846"/>
          <a:ext cx="2810275" cy="1265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3" name="Worksheet" r:id="rId11" imgW="1438053" imgH="647445" progId="Excel.Sheet.12">
                  <p:embed/>
                </p:oleObj>
              </mc:Choice>
              <mc:Fallback>
                <p:oleObj name="Worksheet" r:id="rId11" imgW="1438053" imgH="6474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0600" y="3077846"/>
                        <a:ext cx="2810275" cy="1265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7C8FA7AE-C3C9-470F-AA6E-D655FFA9C4A4}"/>
              </a:ext>
            </a:extLst>
          </p:cNvPr>
          <p:cNvSpPr/>
          <p:nvPr/>
        </p:nvSpPr>
        <p:spPr>
          <a:xfrm>
            <a:off x="-37012" y="4392022"/>
            <a:ext cx="12229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Suppose there are ample demand for all products. What product mix do you propose</a:t>
            </a:r>
          </a:p>
        </p:txBody>
      </p:sp>
    </p:spTree>
    <p:extLst>
      <p:ext uri="{BB962C8B-B14F-4D97-AF65-F5344CB8AC3E}">
        <p14:creationId xmlns:p14="http://schemas.microsoft.com/office/powerpoint/2010/main" val="2263372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79"/>
            <a:ext cx="12192000" cy="753621"/>
          </a:xfrm>
        </p:spPr>
        <p:txBody>
          <a:bodyPr/>
          <a:lstStyle/>
          <a:p>
            <a:pPr eaLnBrk="1" hangingPunct="1"/>
            <a:r>
              <a:rPr lang="en-US" dirty="0"/>
              <a:t> Unit Load for a Product Mix- A(50%), B(50%)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4</a:t>
            </a:fld>
            <a:endParaRPr lang="en-US" dirty="0">
              <a:ea typeface="+mn-ea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0BE9082-DA84-4FA5-8289-3D61A8CDF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419709"/>
              </p:ext>
            </p:extLst>
          </p:nvPr>
        </p:nvGraphicFramePr>
        <p:xfrm>
          <a:off x="138113" y="914400"/>
          <a:ext cx="11915775" cy="192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5" name="Worksheet" r:id="rId4" imgW="10982369" imgH="1771591" progId="Excel.Sheet.12">
                  <p:embed/>
                </p:oleObj>
              </mc:Choice>
              <mc:Fallback>
                <p:oleObj name="Worksheet" r:id="rId4" imgW="10982369" imgH="1771591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0BE9082-DA84-4FA5-8289-3D61A8CDFD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8113" y="914400"/>
                        <a:ext cx="11915775" cy="1922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72DBB23-CD82-4624-9929-8275CCAACA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78566"/>
              </p:ext>
            </p:extLst>
          </p:nvPr>
        </p:nvGraphicFramePr>
        <p:xfrm>
          <a:off x="228600" y="3932238"/>
          <a:ext cx="4524375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6" name="Worksheet" r:id="rId6" imgW="4524153" imgH="1543050" progId="Excel.Sheet.12">
                  <p:embed/>
                </p:oleObj>
              </mc:Choice>
              <mc:Fallback>
                <p:oleObj name="Worksheet" r:id="rId6" imgW="4524153" imgH="1543050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8B61DE6-D5AD-44A2-AB9D-B0C42E51BB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8600" y="3932238"/>
                        <a:ext cx="4524375" cy="154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9E8FD84-ED71-4C61-8407-2153D64787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102801"/>
              </p:ext>
            </p:extLst>
          </p:nvPr>
        </p:nvGraphicFramePr>
        <p:xfrm>
          <a:off x="6781800" y="3932238"/>
          <a:ext cx="5038725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7" name="Worksheet" r:id="rId8" imgW="5038769" imgH="2343209" progId="Excel.Sheet.12">
                  <p:embed/>
                </p:oleObj>
              </mc:Choice>
              <mc:Fallback>
                <p:oleObj name="Worksheet" r:id="rId8" imgW="5038769" imgH="2343209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0865260-D9F8-4647-898B-D4D7BB418C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81800" y="3932238"/>
                        <a:ext cx="5038725" cy="234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DBC17E-0EDE-4176-95B4-D8B07E3D75BB}"/>
              </a:ext>
            </a:extLst>
          </p:cNvPr>
          <p:cNvSpPr txBox="1"/>
          <p:nvPr/>
        </p:nvSpPr>
        <p:spPr>
          <a:xfrm>
            <a:off x="37011" y="3059668"/>
            <a:ext cx="4389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17.14(0.5*100+0.5*140)=2057</a:t>
            </a:r>
          </a:p>
        </p:txBody>
      </p:sp>
    </p:spTree>
    <p:extLst>
      <p:ext uri="{BB962C8B-B14F-4D97-AF65-F5344CB8AC3E}">
        <p14:creationId xmlns:p14="http://schemas.microsoft.com/office/powerpoint/2010/main" val="185058149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3063"/>
            <a:ext cx="12192000" cy="775063"/>
          </a:xfrm>
        </p:spPr>
        <p:txBody>
          <a:bodyPr/>
          <a:lstStyle/>
          <a:p>
            <a:r>
              <a:rPr lang="en-US" sz="3200" dirty="0"/>
              <a:t> Unit Load for a Product Mix- Billing: Physicians 60%, Hospitals 40%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5</a:t>
            </a:fld>
            <a:endParaRPr lang="en-US" dirty="0">
              <a:ea typeface="+mn-ea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228144"/>
              </p:ext>
            </p:extLst>
          </p:nvPr>
        </p:nvGraphicFramePr>
        <p:xfrm>
          <a:off x="152400" y="914400"/>
          <a:ext cx="1169552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2" name="Worksheet" r:id="rId4" imgW="7038992" imgH="2476440" progId="Excel.Sheet.12">
                  <p:embed/>
                </p:oleObj>
              </mc:Choice>
              <mc:Fallback>
                <p:oleObj name="Worksheet" r:id="rId4" imgW="7038992" imgH="2476440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914400"/>
                        <a:ext cx="11695528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949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54788</TotalTime>
  <Words>221</Words>
  <Application>Microsoft Office PowerPoint</Application>
  <PresentationFormat>Widescreen</PresentationFormat>
  <Paragraphs>22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23" baseType="lpstr"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Capacity- Product Mix Multi-Product Flow       Ardavan Asef-Vaziri </vt:lpstr>
      <vt:lpstr>Product Mix: Three Products &amp; Three Resources</vt:lpstr>
      <vt:lpstr>Three Products &amp; Three Resources</vt:lpstr>
      <vt:lpstr> Unit Load for a Product Mix- A(50%), B(50%)</vt:lpstr>
      <vt:lpstr> Unit Load for a Product Mix- Billing: Physicians 60%, Hospitals 40%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715</cp:revision>
  <cp:lastPrinted>2019-05-09T17:43:43Z</cp:lastPrinted>
  <dcterms:created xsi:type="dcterms:W3CDTF">2008-11-22T01:06:20Z</dcterms:created>
  <dcterms:modified xsi:type="dcterms:W3CDTF">2021-05-01T18:05:11Z</dcterms:modified>
</cp:coreProperties>
</file>