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14"/>
  </p:notesMasterIdLst>
  <p:handoutMasterIdLst>
    <p:handoutMasterId r:id="rId15"/>
  </p:handoutMasterIdLst>
  <p:sldIdLst>
    <p:sldId id="666" r:id="rId5"/>
    <p:sldId id="682" r:id="rId6"/>
    <p:sldId id="683" r:id="rId7"/>
    <p:sldId id="684" r:id="rId8"/>
    <p:sldId id="685" r:id="rId9"/>
    <p:sldId id="686" r:id="rId10"/>
    <p:sldId id="687" r:id="rId11"/>
    <p:sldId id="570" r:id="rId12"/>
    <p:sldId id="689" r:id="rId1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rie Hamalian" initials="" lastIdx="0" clrIdx="0"/>
  <p:cmAuthor id="1" name="Asef-Vaziri, Ardavan" initials="" lastIdx="0" clrIdx="1"/>
  <p:cmAuthor id="2" name="Asef-Vaziri , Ardavan" initials="AV,A" lastIdx="1" clrIdx="2">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0000"/>
    <a:srgbClr val="940200"/>
    <a:srgbClr val="A50023"/>
    <a:srgbClr val="990099"/>
    <a:srgbClr val="AA0000"/>
    <a:srgbClr val="BE181E"/>
    <a:srgbClr val="C61A20"/>
    <a:srgbClr val="FFFFFF"/>
    <a:srgbClr val="C01B1E"/>
    <a:srgbClr val="DF2B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2" autoAdjust="0"/>
    <p:restoredTop sz="94660"/>
  </p:normalViewPr>
  <p:slideViewPr>
    <p:cSldViewPr>
      <p:cViewPr varScale="1">
        <p:scale>
          <a:sx n="110" d="100"/>
          <a:sy n="110" d="100"/>
        </p:scale>
        <p:origin x="366" y="10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612"/>
    </p:cViewPr>
  </p:sorterViewPr>
  <p:notesViewPr>
    <p:cSldViewPr>
      <p:cViewPr varScale="1">
        <p:scale>
          <a:sx n="42" d="100"/>
          <a:sy n="42" d="100"/>
        </p:scale>
        <p:origin x="-1363"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7/2/2022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1701555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7/2/2022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9594767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1</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2835150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2</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68743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3</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323443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4</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56842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5</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722095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6</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4002684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7</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2610281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2C5A027-9D19-4B3E-B293-03FAD0189B2C}" type="slidenum">
              <a:rPr lang="en-US" smtClean="0"/>
              <a:pPr/>
              <a:t>8</a:t>
            </a:fld>
            <a:endParaRPr lang="en-US"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279051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2C5A027-9D19-4B3E-B293-03FAD0189B2C}" type="slidenum">
              <a:rPr lang="en-US" smtClean="0"/>
              <a:pPr/>
              <a:t>9</a:t>
            </a:fld>
            <a:endParaRPr lang="en-US"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3064049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A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C00000"/>
              </a:highligh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solidFill>
            <a:srgbClr val="AA0000"/>
          </a:solidFill>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12192000" cy="5904656"/>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1" cy="5486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725" y="5751"/>
            <a:ext cx="11569700" cy="6149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0" y="23004"/>
            <a:ext cx="12192000" cy="52567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27460" y="651055"/>
            <a:ext cx="12117212" cy="58131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95010ABE-216E-4CB1-B947-1039A7C4134E}"/>
              </a:ext>
            </a:extLst>
          </p:cNvPr>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964383B4-48F1-4C9E-9358-FDF8D6BE163F}"/>
              </a:ext>
            </a:extLst>
          </p:cNvPr>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8" name="Text Box 57">
            <a:extLst>
              <a:ext uri="{FF2B5EF4-FFF2-40B4-BE49-F238E27FC236}">
                <a16:creationId xmlns:a16="http://schemas.microsoft.com/office/drawing/2014/main" id="{7F53569A-2B0A-4DE1-A813-471065EA8EE0}"/>
              </a:ext>
            </a:extLst>
          </p:cNvPr>
          <p:cNvSpPr txBox="1">
            <a:spLocks noChangeArrowheads="1"/>
          </p:cNvSpPr>
          <p:nvPr userDrawn="1"/>
        </p:nvSpPr>
        <p:spPr bwMode="auto">
          <a:xfrm>
            <a:off x="-8237" y="6547942"/>
            <a:ext cx="9920661"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Impact of Setup Time on Throughput &amp; Flow Time, Ardavan Asef-Vaziri. </a:t>
            </a:r>
          </a:p>
        </p:txBody>
      </p:sp>
      <p:sp>
        <p:nvSpPr>
          <p:cNvPr id="21" name="Rectangle 20">
            <a:extLst>
              <a:ext uri="{FF2B5EF4-FFF2-40B4-BE49-F238E27FC236}">
                <a16:creationId xmlns:a16="http://schemas.microsoft.com/office/drawing/2014/main" id="{94AE40BE-333E-40B2-8D12-72506B420F0D}"/>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22" name="Rectangle 50">
            <a:extLst>
              <a:ext uri="{FF2B5EF4-FFF2-40B4-BE49-F238E27FC236}">
                <a16:creationId xmlns:a16="http://schemas.microsoft.com/office/drawing/2014/main" id="{B2613141-CDA8-44A8-91D8-2BF51FF36BB2}"/>
              </a:ext>
            </a:extLst>
          </p:cNvPr>
          <p:cNvSpPr>
            <a:spLocks noGrp="1" noChangeArrowheads="1"/>
          </p:cNvSpPr>
          <p:nvPr>
            <p:ph type="title"/>
          </p:nvPr>
        </p:nvSpPr>
        <p:spPr bwMode="gray">
          <a:xfrm>
            <a:off x="-9934" y="0"/>
            <a:ext cx="12192000" cy="589738"/>
          </a:xfrm>
          <a:prstGeom prst="rect">
            <a:avLst/>
          </a:prstGeom>
          <a:solidFill>
            <a:srgbClr val="AF000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3" name="Text Box 57">
            <a:extLst>
              <a:ext uri="{FF2B5EF4-FFF2-40B4-BE49-F238E27FC236}">
                <a16:creationId xmlns:a16="http://schemas.microsoft.com/office/drawing/2014/main" id="{5CB557A3-0E0C-48EA-97FA-377C81917CF0}"/>
              </a:ext>
            </a:extLst>
          </p:cNvPr>
          <p:cNvSpPr txBox="1">
            <a:spLocks noChangeArrowheads="1"/>
          </p:cNvSpPr>
          <p:nvPr userDrawn="1"/>
        </p:nvSpPr>
        <p:spPr bwMode="auto">
          <a:xfrm>
            <a:off x="11759952" y="6521318"/>
            <a:ext cx="432048"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fld id="{564E6806-B735-4F14-9560-CDD486872F21}" type="slidenum">
              <a:rPr lang="en-US" sz="1400" b="1" i="1" smtClean="0">
                <a:ln>
                  <a:noFill/>
                </a:ln>
                <a:solidFill>
                  <a:schemeClr val="bg1"/>
                </a:solidFill>
                <a:latin typeface="Book Antiqua" panose="02040602050305030304" pitchFamily="18" charset="0"/>
              </a:rPr>
              <a:t>‹#›</a:t>
            </a:fld>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Lst>
  <p:transition/>
  <p:txStyles>
    <p:titleStyle>
      <a:lvl1pPr algn="l" rtl="0" eaLnBrk="1" fontAlgn="base" hangingPunct="1">
        <a:spcBef>
          <a:spcPct val="0"/>
        </a:spcBef>
        <a:spcAft>
          <a:spcPct val="0"/>
        </a:spcAft>
        <a:defRPr sz="3600">
          <a:solidFill>
            <a:schemeClr val="bg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0" y="2924944"/>
            <a:ext cx="12192000" cy="36004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Sta-3 will always have safety capacity compared to the capacity of Sta-2.</a:t>
            </a:r>
          </a:p>
          <a:p>
            <a:pPr marL="0" indent="0">
              <a:lnSpc>
                <a:spcPct val="90000"/>
              </a:lnSpc>
              <a:spcBef>
                <a:spcPts val="0"/>
              </a:spcBef>
              <a:spcAft>
                <a:spcPts val="1200"/>
              </a:spcAft>
              <a:buNone/>
            </a:pPr>
            <a:r>
              <a:rPr lang="en-US" dirty="0"/>
              <a:t>We only need to compare Sta-2 and Sta-1.</a:t>
            </a:r>
            <a:endParaRPr lang="en-US" sz="2400" dirty="0">
              <a:latin typeface="Book Antiqua" panose="02040602050305030304" pitchFamily="18" charset="0"/>
            </a:endParaRPr>
          </a:p>
          <a:p>
            <a:pPr marL="0" indent="0">
              <a:lnSpc>
                <a:spcPct val="90000"/>
              </a:lnSpc>
              <a:spcBef>
                <a:spcPts val="0"/>
              </a:spcBef>
              <a:spcAft>
                <a:spcPts val="1200"/>
              </a:spcAft>
              <a:buNone/>
            </a:pPr>
            <a:r>
              <a:rPr lang="en-US" sz="2400" dirty="0">
                <a:latin typeface="Book Antiqua" panose="02040602050305030304" pitchFamily="18" charset="0"/>
              </a:rPr>
              <a:t>30+0.25Q </a:t>
            </a:r>
            <a:r>
              <a:rPr lang="en-US" dirty="0"/>
              <a:t>=</a:t>
            </a:r>
            <a:r>
              <a:rPr lang="en-US" sz="2400" dirty="0">
                <a:latin typeface="Book Antiqua" panose="02040602050305030304" pitchFamily="18" charset="0"/>
              </a:rPr>
              <a:t> 0.5Q</a:t>
            </a:r>
          </a:p>
          <a:p>
            <a:pPr marL="0" indent="0">
              <a:lnSpc>
                <a:spcPct val="90000"/>
              </a:lnSpc>
              <a:spcBef>
                <a:spcPts val="0"/>
              </a:spcBef>
              <a:spcAft>
                <a:spcPts val="1200"/>
              </a:spcAft>
              <a:buNone/>
            </a:pPr>
            <a:r>
              <a:rPr lang="en-US" sz="2400" dirty="0">
                <a:latin typeface="Book Antiqua" panose="02040602050305030304" pitchFamily="18" charset="0"/>
              </a:rPr>
              <a:t>30=0.25Q </a:t>
            </a:r>
            <a:r>
              <a:rPr lang="en-US" sz="2400" dirty="0">
                <a:latin typeface="Book Antiqua" panose="02040602050305030304" pitchFamily="18" charset="0"/>
                <a:sym typeface="Wingdings" panose="05000000000000000000" pitchFamily="2" charset="2"/>
              </a:rPr>
              <a:t> Q=120</a:t>
            </a:r>
          </a:p>
          <a:p>
            <a:pPr marL="0" indent="0">
              <a:lnSpc>
                <a:spcPct val="90000"/>
              </a:lnSpc>
              <a:spcBef>
                <a:spcPts val="0"/>
              </a:spcBef>
              <a:spcAft>
                <a:spcPts val="1200"/>
              </a:spcAft>
              <a:buNone/>
            </a:pPr>
            <a:r>
              <a:rPr lang="en-US" dirty="0">
                <a:sym typeface="Wingdings" panose="05000000000000000000" pitchFamily="2" charset="2"/>
              </a:rPr>
              <a:t>For batch sizes less than 120, the cycle time is 0.25+30/Q. Which is &gt;0.5.</a:t>
            </a:r>
          </a:p>
          <a:p>
            <a:pPr marL="0" indent="0">
              <a:lnSpc>
                <a:spcPct val="90000"/>
              </a:lnSpc>
              <a:spcBef>
                <a:spcPts val="0"/>
              </a:spcBef>
              <a:spcAft>
                <a:spcPts val="1200"/>
              </a:spcAft>
              <a:buNone/>
            </a:pPr>
            <a:r>
              <a:rPr lang="en-US" dirty="0">
                <a:sym typeface="Wingdings" panose="05000000000000000000" pitchFamily="2" charset="2"/>
              </a:rPr>
              <a:t>At Q= 120, bottleneck shifts to station 1. Cycle time becomes 0.5 minute.</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For batch sizes greater than or equal to 120, the process capacity is 2 per minute</a:t>
            </a:r>
            <a:endParaRPr lang="en-US" sz="2400" dirty="0">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4852FD6B-CE36-469D-B90C-873244618B75}"/>
              </a:ext>
            </a:extLst>
          </p:cNvPr>
          <p:cNvSpPr txBox="1">
            <a:spLocks noChangeArrowheads="1"/>
          </p:cNvSpPr>
          <p:nvPr/>
        </p:nvSpPr>
        <p:spPr>
          <a:xfrm>
            <a:off x="-38100" y="640097"/>
            <a:ext cx="12230100" cy="5215855"/>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e) Suppose we have replaced the recourse unit of Sta-1. The new resource does not need setup, but its processing time is increased to 0.5. Suppose the setup time of Sta-2, is at the original time of 20 mins per batch. Compute the capacity of the process.  </a:t>
            </a:r>
          </a:p>
          <a:p>
            <a:pPr marL="0" indent="0">
              <a:lnSpc>
                <a:spcPct val="90000"/>
              </a:lnSpc>
              <a:spcBef>
                <a:spcPts val="0"/>
              </a:spcBef>
              <a:spcAft>
                <a:spcPts val="0"/>
              </a:spcAft>
              <a:buFont typeface="Wingdings" pitchFamily="2" charset="2"/>
              <a:buNone/>
            </a:pPr>
            <a:r>
              <a:rPr lang="en-US" sz="2400" kern="0" dirty="0">
                <a:latin typeface="Book Antiqua" panose="02040602050305030304" pitchFamily="18" charset="0"/>
              </a:rPr>
              <a:t>Process Steps			Sta-1		Sta-2		Sta-3</a:t>
            </a:r>
          </a:p>
          <a:p>
            <a:pPr marL="0" indent="0">
              <a:lnSpc>
                <a:spcPct val="90000"/>
              </a:lnSpc>
              <a:spcBef>
                <a:spcPts val="0"/>
              </a:spcBef>
              <a:spcAft>
                <a:spcPts val="0"/>
              </a:spcAft>
              <a:buFont typeface="Wingdings" pitchFamily="2" charset="2"/>
              <a:buNone/>
            </a:pPr>
            <a:r>
              <a:rPr lang="en-US" sz="2400" kern="0" dirty="0">
                <a:latin typeface="Book Antiqua" panose="02040602050305030304" pitchFamily="18" charset="0"/>
              </a:rPr>
              <a:t>Setup Time (mins)		0		30		20</a:t>
            </a:r>
          </a:p>
          <a:p>
            <a:pPr marL="0" indent="0">
              <a:lnSpc>
                <a:spcPct val="90000"/>
              </a:lnSpc>
              <a:spcBef>
                <a:spcPts val="0"/>
              </a:spcBef>
              <a:spcAft>
                <a:spcPts val="0"/>
              </a:spcAft>
              <a:buFont typeface="Wingdings" pitchFamily="2" charset="2"/>
              <a:buNone/>
            </a:pPr>
            <a:r>
              <a:rPr lang="en-US" sz="2400" kern="0" dirty="0">
                <a:latin typeface="Book Antiqua" panose="02040602050305030304" pitchFamily="18" charset="0"/>
              </a:rPr>
              <a:t>Processing Time (mins)	0.5		0.25		0.2</a:t>
            </a:r>
          </a:p>
        </p:txBody>
      </p:sp>
    </p:spTree>
    <p:extLst>
      <p:ext uri="{BB962C8B-B14F-4D97-AF65-F5344CB8AC3E}">
        <p14:creationId xmlns:p14="http://schemas.microsoft.com/office/powerpoint/2010/main" val="254758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56707">
                                            <p:txEl>
                                              <p:pRg st="6" end="6"/>
                                            </p:txEl>
                                          </p:spTgt>
                                        </p:tgtEl>
                                        <p:attrNameLst>
                                          <p:attrName>style.visibility</p:attrName>
                                        </p:attrNameLst>
                                      </p:cBhvr>
                                      <p:to>
                                        <p:strVal val="visible"/>
                                      </p:to>
                                    </p:set>
                                    <p:animEffect transition="in" filter="dissolve">
                                      <p:cBhvr>
                                        <p:cTn id="37" dur="500"/>
                                        <p:tgtEl>
                                          <p:spTgt spid="4567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0" y="3645024"/>
            <a:ext cx="12192000" cy="28194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Compute the minimal batch size to maximize the process capacity. That is the batch size which minimizes the inventory. </a:t>
            </a:r>
          </a:p>
          <a:p>
            <a:pPr marL="0" indent="0">
              <a:lnSpc>
                <a:spcPct val="90000"/>
              </a:lnSpc>
              <a:spcBef>
                <a:spcPts val="0"/>
              </a:spcBef>
              <a:spcAft>
                <a:spcPts val="1200"/>
              </a:spcAft>
              <a:buNone/>
            </a:pPr>
            <a:r>
              <a:rPr lang="en-US" sz="2400" dirty="0">
                <a:latin typeface="Book Antiqua" panose="02040602050305030304" pitchFamily="18" charset="0"/>
              </a:rPr>
              <a:t>0.25Q=45+0.15Q </a:t>
            </a:r>
            <a:r>
              <a:rPr lang="en-US" sz="2400" dirty="0">
                <a:latin typeface="Book Antiqua" panose="02040602050305030304" pitchFamily="18" charset="0"/>
                <a:sym typeface="Wingdings" panose="05000000000000000000" pitchFamily="2" charset="2"/>
              </a:rPr>
              <a:t> 0.1Q=45  Q=450</a:t>
            </a:r>
          </a:p>
          <a:p>
            <a:pPr marL="0" indent="0">
              <a:lnSpc>
                <a:spcPct val="90000"/>
              </a:lnSpc>
              <a:spcBef>
                <a:spcPts val="0"/>
              </a:spcBef>
              <a:spcAft>
                <a:spcPts val="1200"/>
              </a:spcAft>
              <a:buNone/>
            </a:pPr>
            <a:r>
              <a:rPr lang="en-US" sz="2400" dirty="0">
                <a:latin typeface="Book Antiqua" panose="02040602050305030304" pitchFamily="18" charset="0"/>
              </a:rPr>
              <a:t>0.25Q=20+0.2Q </a:t>
            </a:r>
            <a:r>
              <a:rPr lang="en-US" sz="2400" dirty="0">
                <a:latin typeface="Book Antiqua" panose="02040602050305030304" pitchFamily="18" charset="0"/>
                <a:sym typeface="Wingdings" panose="05000000000000000000" pitchFamily="2" charset="2"/>
              </a:rPr>
              <a:t> 0.05Q=20  Q=400</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If batch size is set to 400, then Sta-1 cannot produce as much as Sta-3 needs.</a:t>
            </a:r>
          </a:p>
          <a:p>
            <a:pPr marL="0" indent="0">
              <a:lnSpc>
                <a:spcPct val="90000"/>
              </a:lnSpc>
              <a:spcBef>
                <a:spcPts val="0"/>
              </a:spcBef>
              <a:spcAft>
                <a:spcPts val="1200"/>
              </a:spcAft>
              <a:buNone/>
            </a:pPr>
            <a:r>
              <a:rPr lang="en-US" sz="2400" dirty="0">
                <a:latin typeface="Book Antiqua" panose="02040602050305030304" pitchFamily="18" charset="0"/>
              </a:rPr>
              <a:t>The minimal batch size to maximize the process capacity is Q=450.</a:t>
            </a: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2" name="Rectangle 1">
            <a:extLst>
              <a:ext uri="{FF2B5EF4-FFF2-40B4-BE49-F238E27FC236}">
                <a16:creationId xmlns:a16="http://schemas.microsoft.com/office/drawing/2014/main" id="{5694184D-2B5E-48B8-A6DC-372316247FEB}"/>
              </a:ext>
            </a:extLst>
          </p:cNvPr>
          <p:cNvSpPr/>
          <p:nvPr/>
        </p:nvSpPr>
        <p:spPr>
          <a:xfrm>
            <a:off x="0" y="838200"/>
            <a:ext cx="12115800" cy="1730474"/>
          </a:xfrm>
          <a:prstGeom prst="rect">
            <a:avLst/>
          </a:prstGeom>
        </p:spPr>
        <p:txBody>
          <a:bodyPr wrap="square">
            <a:spAutoFit/>
          </a:bodyPr>
          <a:lstStyle/>
          <a:p>
            <a:pPr marL="0" indent="0">
              <a:lnSpc>
                <a:spcPct val="90000"/>
              </a:lnSpc>
              <a:spcBef>
                <a:spcPts val="0"/>
              </a:spcBef>
              <a:spcAft>
                <a:spcPts val="1200"/>
              </a:spcAft>
              <a:buNone/>
            </a:pPr>
            <a:r>
              <a:rPr lang="en-US" sz="2400" dirty="0">
                <a:latin typeface="Book Antiqua" panose="02040602050305030304" pitchFamily="18" charset="0"/>
              </a:rPr>
              <a:t>f) Consider the following situation. Process Steps			</a:t>
            </a:r>
          </a:p>
          <a:p>
            <a:pPr marL="0" indent="0">
              <a:lnSpc>
                <a:spcPct val="90000"/>
              </a:lnSpc>
              <a:spcBef>
                <a:spcPts val="0"/>
              </a:spcBef>
              <a:spcAft>
                <a:spcPts val="1200"/>
              </a:spcAft>
              <a:buNone/>
            </a:pPr>
            <a:r>
              <a:rPr lang="en-US" sz="2400" dirty="0">
                <a:latin typeface="Book Antiqua" panose="02040602050305030304" pitchFamily="18" charset="0"/>
              </a:rPr>
              <a:t>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p:txBody>
      </p:sp>
      <p:sp>
        <p:nvSpPr>
          <p:cNvPr id="6" name="TextBox 5">
            <a:extLst>
              <a:ext uri="{FF2B5EF4-FFF2-40B4-BE49-F238E27FC236}">
                <a16:creationId xmlns:a16="http://schemas.microsoft.com/office/drawing/2014/main" id="{FFF557D6-E56E-4EF4-B1D6-272748842C0D}"/>
              </a:ext>
            </a:extLst>
          </p:cNvPr>
          <p:cNvSpPr txBox="1"/>
          <p:nvPr/>
        </p:nvSpPr>
        <p:spPr>
          <a:xfrm>
            <a:off x="28808" y="2610040"/>
            <a:ext cx="12086992" cy="757900"/>
          </a:xfrm>
          <a:prstGeom prst="rect">
            <a:avLst/>
          </a:prstGeom>
          <a:noFill/>
        </p:spPr>
        <p:txBody>
          <a:bodyPr wrap="square">
            <a:spAutoFit/>
          </a:bodyPr>
          <a:lstStyle/>
          <a:p>
            <a:pPr marL="0" indent="0">
              <a:lnSpc>
                <a:spcPct val="90000"/>
              </a:lnSpc>
              <a:spcBef>
                <a:spcPts val="0"/>
              </a:spcBef>
              <a:spcAft>
                <a:spcPts val="1200"/>
              </a:spcAft>
              <a:buNone/>
            </a:pPr>
            <a:r>
              <a:rPr lang="en-US" sz="2400" dirty="0">
                <a:latin typeface="Book Antiqua" panose="02040602050305030304" pitchFamily="18" charset="0"/>
              </a:rPr>
              <a:t>Suppose all the flow units of a batch need to be processed at a resource before any of the units of the batch can be moved to the next resource.</a:t>
            </a:r>
          </a:p>
        </p:txBody>
      </p:sp>
    </p:spTree>
    <p:extLst>
      <p:ext uri="{BB962C8B-B14F-4D97-AF65-F5344CB8AC3E}">
        <p14:creationId xmlns:p14="http://schemas.microsoft.com/office/powerpoint/2010/main" val="120052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12192001" cy="536104"/>
          </a:xfrm>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37933" y="4013870"/>
            <a:ext cx="6400800" cy="2362200"/>
          </a:xfrm>
        </p:spPr>
        <p:txBody>
          <a:bodyPr/>
          <a:lstStyle/>
          <a:p>
            <a:pPr marL="0" indent="0">
              <a:lnSpc>
                <a:spcPct val="90000"/>
              </a:lnSpc>
              <a:spcBef>
                <a:spcPts val="1200"/>
              </a:spcBef>
              <a:spcAft>
                <a:spcPts val="1200"/>
              </a:spcAft>
              <a:buNone/>
            </a:pPr>
            <a:r>
              <a:rPr lang="en-US" sz="2400" dirty="0">
                <a:latin typeface="Book Antiqua" panose="02040602050305030304" pitchFamily="18" charset="0"/>
              </a:rPr>
              <a:t>Procedure 1. Batch Production Time</a:t>
            </a:r>
          </a:p>
          <a:p>
            <a:pPr marL="0" indent="0">
              <a:lnSpc>
                <a:spcPct val="90000"/>
              </a:lnSpc>
              <a:spcBef>
                <a:spcPts val="0"/>
              </a:spcBef>
              <a:spcAft>
                <a:spcPts val="1200"/>
              </a:spcAft>
              <a:buNone/>
            </a:pPr>
            <a:r>
              <a:rPr lang="en-US" sz="2400" dirty="0">
                <a:latin typeface="Book Antiqua" panose="02040602050305030304" pitchFamily="18" charset="0"/>
              </a:rPr>
              <a:t>60 per hour is 1 per minute</a:t>
            </a:r>
          </a:p>
          <a:p>
            <a:pPr marL="0" indent="0">
              <a:lnSpc>
                <a:spcPct val="90000"/>
              </a:lnSpc>
              <a:spcBef>
                <a:spcPts val="0"/>
              </a:spcBef>
              <a:spcAft>
                <a:spcPts val="1200"/>
              </a:spcAft>
              <a:buNone/>
            </a:pPr>
            <a:r>
              <a:rPr lang="en-US" sz="2400" dirty="0">
                <a:latin typeface="Book Antiqua" panose="02040602050305030304" pitchFamily="18" charset="0"/>
              </a:rPr>
              <a:t>45+0.15Q=1Q</a:t>
            </a:r>
            <a:r>
              <a:rPr lang="en-US" sz="2400" dirty="0">
                <a:latin typeface="Book Antiqua" panose="02040602050305030304" pitchFamily="18" charset="0"/>
                <a:sym typeface="Wingdings" panose="05000000000000000000" pitchFamily="2" charset="2"/>
              </a:rPr>
              <a:t> 0.85Q=45  Q= 52.94=53</a:t>
            </a:r>
            <a:endParaRPr lang="en-US" sz="2400" dirty="0">
              <a:latin typeface="Book Antiqua" panose="02040602050305030304" pitchFamily="18" charset="0"/>
            </a:endParaRPr>
          </a:p>
          <a:p>
            <a:pPr marL="0" indent="0">
              <a:lnSpc>
                <a:spcPct val="90000"/>
              </a:lnSpc>
              <a:spcBef>
                <a:spcPts val="0"/>
              </a:spcBef>
              <a:spcAft>
                <a:spcPts val="1200"/>
              </a:spcAft>
              <a:buNone/>
            </a:pPr>
            <a:r>
              <a:rPr lang="en-US" sz="2400" dirty="0">
                <a:latin typeface="Book Antiqua" panose="02040602050305030304" pitchFamily="18" charset="0"/>
              </a:rPr>
              <a:t>20+0.2Q=1Q</a:t>
            </a:r>
            <a:r>
              <a:rPr lang="en-US" sz="2400" dirty="0">
                <a:latin typeface="Book Antiqua" panose="02040602050305030304" pitchFamily="18" charset="0"/>
                <a:sym typeface="Wingdings" panose="05000000000000000000" pitchFamily="2" charset="2"/>
              </a:rPr>
              <a:t> 0.8Q=20  Q=25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Therefore Q=53</a:t>
            </a: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74B441F3-1B27-483C-9EB8-0C76CFF42EAA}"/>
              </a:ext>
            </a:extLst>
          </p:cNvPr>
          <p:cNvSpPr txBox="1">
            <a:spLocks noChangeArrowheads="1"/>
          </p:cNvSpPr>
          <p:nvPr/>
        </p:nvSpPr>
        <p:spPr>
          <a:xfrm>
            <a:off x="6172200" y="4033656"/>
            <a:ext cx="6019800" cy="25908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Procedure 2. Takt Time</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60 per hour </a:t>
            </a:r>
            <a:r>
              <a:rPr lang="en-US" sz="2400" kern="0" dirty="0">
                <a:latin typeface="Book Antiqua" panose="02040602050305030304" pitchFamily="18" charset="0"/>
                <a:sym typeface="Wingdings" panose="05000000000000000000" pitchFamily="2" charset="2"/>
              </a:rPr>
              <a:t> Ta</a:t>
            </a:r>
            <a:r>
              <a:rPr lang="en-US" sz="2400" kern="0" dirty="0">
                <a:latin typeface="Book Antiqua" panose="02040602050305030304" pitchFamily="18" charset="0"/>
              </a:rPr>
              <a:t>kt time = 1 minute</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45/Q+0.15=1</a:t>
            </a:r>
            <a:r>
              <a:rPr lang="en-US" sz="2400" kern="0" dirty="0">
                <a:latin typeface="Book Antiqua" panose="02040602050305030304" pitchFamily="18" charset="0"/>
                <a:sym typeface="Wingdings" panose="05000000000000000000" pitchFamily="2" charset="2"/>
              </a:rPr>
              <a:t> </a:t>
            </a:r>
            <a:r>
              <a:rPr lang="en-US" sz="2400" kern="0" dirty="0">
                <a:latin typeface="Book Antiqua" panose="02040602050305030304" pitchFamily="18" charset="0"/>
              </a:rPr>
              <a:t>45/Q=0.85</a:t>
            </a:r>
            <a:r>
              <a:rPr lang="en-US" sz="2400" kern="0" dirty="0">
                <a:latin typeface="Book Antiqua" panose="02040602050305030304" pitchFamily="18" charset="0"/>
                <a:sym typeface="Wingdings" panose="05000000000000000000" pitchFamily="2" charset="2"/>
              </a:rPr>
              <a:t>  Q= 52.94=53</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20/Q+0.2=1</a:t>
            </a:r>
            <a:r>
              <a:rPr lang="en-US" sz="2400" kern="0" dirty="0">
                <a:latin typeface="Book Antiqua" panose="02040602050305030304" pitchFamily="18" charset="0"/>
                <a:sym typeface="Wingdings" panose="05000000000000000000" pitchFamily="2" charset="2"/>
              </a:rPr>
              <a:t> </a:t>
            </a:r>
            <a:r>
              <a:rPr lang="en-US" sz="2400" kern="0" dirty="0">
                <a:latin typeface="Book Antiqua" panose="02040602050305030304" pitchFamily="18" charset="0"/>
              </a:rPr>
              <a:t>20/Q =0.8</a:t>
            </a:r>
            <a:r>
              <a:rPr lang="en-US" sz="2400" kern="0" dirty="0">
                <a:latin typeface="Book Antiqua" panose="02040602050305030304" pitchFamily="18" charset="0"/>
                <a:sym typeface="Wingdings" panose="05000000000000000000" pitchFamily="2" charset="2"/>
              </a:rPr>
              <a:t>  Q=25</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Therefore Q=53 </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  </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
        <p:nvSpPr>
          <p:cNvPr id="2" name="Rectangle 1">
            <a:extLst>
              <a:ext uri="{FF2B5EF4-FFF2-40B4-BE49-F238E27FC236}">
                <a16:creationId xmlns:a16="http://schemas.microsoft.com/office/drawing/2014/main" id="{55876D14-C636-47BD-AE96-1C8053367E71}"/>
              </a:ext>
            </a:extLst>
          </p:cNvPr>
          <p:cNvSpPr/>
          <p:nvPr/>
        </p:nvSpPr>
        <p:spPr>
          <a:xfrm>
            <a:off x="-37933" y="764704"/>
            <a:ext cx="12192000" cy="1730474"/>
          </a:xfrm>
          <a:prstGeom prst="rect">
            <a:avLst/>
          </a:prstGeom>
        </p:spPr>
        <p:txBody>
          <a:bodyPr wrap="square">
            <a:spAutoFit/>
          </a:bodyPr>
          <a:lstStyle/>
          <a:p>
            <a:pPr marL="0" indent="0">
              <a:lnSpc>
                <a:spcPct val="90000"/>
              </a:lnSpc>
              <a:spcBef>
                <a:spcPts val="0"/>
              </a:spcBef>
              <a:spcAft>
                <a:spcPts val="1200"/>
              </a:spcAft>
              <a:buNone/>
            </a:pPr>
            <a:r>
              <a:rPr lang="en-US" sz="2400" dirty="0">
                <a:latin typeface="Book Antiqua" panose="02040602050305030304" pitchFamily="18" charset="0"/>
              </a:rPr>
              <a:t>g) Consider the following situation. Process Steps			</a:t>
            </a:r>
          </a:p>
          <a:p>
            <a:pPr marL="0" indent="0">
              <a:lnSpc>
                <a:spcPct val="90000"/>
              </a:lnSpc>
              <a:spcBef>
                <a:spcPts val="0"/>
              </a:spcBef>
              <a:spcAft>
                <a:spcPts val="1200"/>
              </a:spcAft>
              <a:buNone/>
            </a:pPr>
            <a:r>
              <a:rPr lang="en-US" sz="2400" dirty="0">
                <a:latin typeface="Book Antiqua" panose="02040602050305030304" pitchFamily="18" charset="0"/>
              </a:rPr>
              <a:t>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p:txBody>
      </p:sp>
      <p:sp>
        <p:nvSpPr>
          <p:cNvPr id="7" name="TextBox 6">
            <a:extLst>
              <a:ext uri="{FF2B5EF4-FFF2-40B4-BE49-F238E27FC236}">
                <a16:creationId xmlns:a16="http://schemas.microsoft.com/office/drawing/2014/main" id="{1BA4F0E2-D886-4054-839B-9AE8EB8590EE}"/>
              </a:ext>
            </a:extLst>
          </p:cNvPr>
          <p:cNvSpPr txBox="1"/>
          <p:nvPr/>
        </p:nvSpPr>
        <p:spPr>
          <a:xfrm>
            <a:off x="-1" y="2434688"/>
            <a:ext cx="12154067" cy="1090298"/>
          </a:xfrm>
          <a:prstGeom prst="rect">
            <a:avLst/>
          </a:prstGeom>
          <a:noFill/>
        </p:spPr>
        <p:txBody>
          <a:bodyPr wrap="square">
            <a:spAutoFit/>
          </a:bodyPr>
          <a:lstStyle/>
          <a:p>
            <a:pPr marL="0" indent="0">
              <a:lnSpc>
                <a:spcPct val="90000"/>
              </a:lnSpc>
              <a:spcBef>
                <a:spcPts val="0"/>
              </a:spcBef>
              <a:spcAft>
                <a:spcPts val="1200"/>
              </a:spcAft>
              <a:buNone/>
            </a:pPr>
            <a:r>
              <a:rPr lang="en-US" sz="2400" dirty="0">
                <a:latin typeface="Book Antiqua" panose="02040602050305030304" pitchFamily="18" charset="0"/>
              </a:rPr>
              <a:t>Suppose all the flow units of a batch need to be processed at a resource before any of the units of the batch can be moved to the next resource. Suppose demand is 60 per hour. Compute the batch size to minimize the flow time. </a:t>
            </a:r>
          </a:p>
        </p:txBody>
      </p:sp>
    </p:spTree>
    <p:extLst>
      <p:ext uri="{BB962C8B-B14F-4D97-AF65-F5344CB8AC3E}">
        <p14:creationId xmlns:p14="http://schemas.microsoft.com/office/powerpoint/2010/main" val="318030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dissolve">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dissolve">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dissolve">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dissolve">
                                      <p:cBhvr>
                                        <p:cTn id="47" dur="5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dissolve">
                                      <p:cBhvr>
                                        <p:cTn id="52" dur="500"/>
                                        <p:tgtEl>
                                          <p:spTgt spid="4">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
                                            <p:txEl>
                                              <p:pRg st="6" end="6"/>
                                            </p:txEl>
                                          </p:spTgt>
                                        </p:tgtEl>
                                        <p:attrNameLst>
                                          <p:attrName>style.visibility</p:attrName>
                                        </p:attrNameLst>
                                      </p:cBhvr>
                                      <p:to>
                                        <p:strVal val="visible"/>
                                      </p:to>
                                    </p:set>
                                    <p:animEffect transition="in" filter="dissolve">
                                      <p:cBhvr>
                                        <p:cTn id="5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0" y="762000"/>
            <a:ext cx="12192000" cy="198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Selling high quality ice cream to restaurants </a:t>
            </a:r>
          </a:p>
          <a:p>
            <a:pPr marL="0" indent="0">
              <a:lnSpc>
                <a:spcPct val="90000"/>
              </a:lnSpc>
              <a:spcBef>
                <a:spcPts val="0"/>
              </a:spcBef>
              <a:spcAft>
                <a:spcPts val="1200"/>
              </a:spcAft>
              <a:buNone/>
            </a:pPr>
            <a:r>
              <a:rPr lang="en-US" sz="2400" dirty="0">
                <a:latin typeface="Book Antiqua" panose="02040602050305030304" pitchFamily="18" charset="0"/>
              </a:rPr>
              <a:t>Ice cream			Strawberry(S)	Chocolate (C)	Vanilla (V) 	</a:t>
            </a:r>
          </a:p>
          <a:p>
            <a:pPr marL="0" indent="0">
              <a:lnSpc>
                <a:spcPct val="90000"/>
              </a:lnSpc>
              <a:spcBef>
                <a:spcPts val="0"/>
              </a:spcBef>
              <a:spcAft>
                <a:spcPts val="1200"/>
              </a:spcAft>
              <a:buNone/>
            </a:pPr>
            <a:r>
              <a:rPr lang="en-US" sz="2400" dirty="0">
                <a:latin typeface="Book Antiqua" panose="02040602050305030304" pitchFamily="18" charset="0"/>
              </a:rPr>
              <a:t>Demand (kg per hr) 	10			15			5</a:t>
            </a:r>
          </a:p>
          <a:p>
            <a:pPr marL="0" indent="0">
              <a:lnSpc>
                <a:spcPct val="90000"/>
              </a:lnSpc>
              <a:spcBef>
                <a:spcPts val="0"/>
              </a:spcBef>
              <a:spcAft>
                <a:spcPts val="1200"/>
              </a:spcAft>
              <a:buNone/>
            </a:pPr>
            <a:r>
              <a:rPr lang="en-US" sz="2400" dirty="0">
                <a:latin typeface="Book Antiqua" panose="02040602050305030304" pitchFamily="18" charset="0"/>
              </a:rPr>
              <a:t>Setup Time (hrs) 		3/4			1/2			1/6</a:t>
            </a: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69EB7BD5-83FC-495D-A7C9-8235453E7DFE}"/>
              </a:ext>
            </a:extLst>
          </p:cNvPr>
          <p:cNvSpPr txBox="1">
            <a:spLocks noChangeArrowheads="1"/>
          </p:cNvSpPr>
          <p:nvPr/>
        </p:nvSpPr>
        <p:spPr>
          <a:xfrm>
            <a:off x="7802" y="2922889"/>
            <a:ext cx="12192000" cy="33528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The sequence of production is St, Ch, Va. Capacity of the machine for each type of ice-cream is  50 pounds per hour.</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Lets define a batch a combination of the three product in the same proportion as demand. That is 10, 15, and 5 = 30. We can define a 1 pound of this batch as  10/30, 15/30, and 5/30 pound of the three types. That is 1/3, 0.5, and 1/6 pound in one pound.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We need 10+15+5= 30 kg per hr. TT= 1/30 hr or TT=2 minutes.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We need a setup time of 3/4 +1/2+1/6 = 17/12</a:t>
            </a:r>
            <a:r>
              <a:rPr lang="en-US" sz="2400" kern="0" dirty="0">
                <a:latin typeface="Book Antiqua" panose="02040602050305030304" pitchFamily="18" charset="0"/>
                <a:sym typeface="Wingdings" panose="05000000000000000000" pitchFamily="2" charset="2"/>
              </a:rPr>
              <a:t> hours. That is 60(17/12) = 85 mins.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We </a:t>
            </a:r>
            <a:r>
              <a:rPr lang="en-US" sz="2400" kern="0" dirty="0">
                <a:latin typeface="Book Antiqua" panose="02040602050305030304" pitchFamily="18" charset="0"/>
              </a:rPr>
              <a:t>can produce this at a rate of 50 kg per hour. ThTp=60/50= 1.2 mins</a:t>
            </a: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304190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0" y="762000"/>
            <a:ext cx="12192000" cy="579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1/3, 0.5, and 1/6 in one kg. </a:t>
            </a:r>
          </a:p>
          <a:p>
            <a:pPr marL="0" indent="0">
              <a:lnSpc>
                <a:spcPct val="90000"/>
              </a:lnSpc>
              <a:spcBef>
                <a:spcPts val="0"/>
              </a:spcBef>
              <a:spcAft>
                <a:spcPts val="1200"/>
              </a:spcAft>
              <a:buNone/>
            </a:pPr>
            <a:r>
              <a:rPr lang="en-US" sz="2400" dirty="0">
                <a:latin typeface="Book Antiqua" panose="02040602050305030304" pitchFamily="18" charset="0"/>
              </a:rPr>
              <a:t>Demand one per 2 mins</a:t>
            </a:r>
          </a:p>
          <a:p>
            <a:pPr marL="0" indent="0">
              <a:lnSpc>
                <a:spcPct val="90000"/>
              </a:lnSpc>
              <a:spcBef>
                <a:spcPts val="0"/>
              </a:spcBef>
              <a:spcAft>
                <a:spcPts val="1200"/>
              </a:spcAft>
              <a:buNone/>
            </a:pPr>
            <a:r>
              <a:rPr lang="en-US" sz="2400" dirty="0">
                <a:latin typeface="Book Antiqua" panose="02040602050305030304" pitchFamily="18" charset="0"/>
              </a:rPr>
              <a:t>Setup time 85 mins</a:t>
            </a:r>
            <a:r>
              <a:rPr lang="en-US" sz="2400" dirty="0">
                <a:latin typeface="Book Antiqua" panose="02040602050305030304" pitchFamily="18" charset="0"/>
                <a:sym typeface="Wingdings" panose="05000000000000000000" pitchFamily="2" charset="2"/>
              </a:rPr>
              <a:t>. </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ThTp= </a:t>
            </a:r>
            <a:r>
              <a:rPr lang="en-US" sz="2400" dirty="0">
                <a:latin typeface="Book Antiqua" panose="02040602050305030304" pitchFamily="18" charset="0"/>
              </a:rPr>
              <a:t>1.2 mins</a:t>
            </a:r>
          </a:p>
          <a:p>
            <a:pPr marL="0" indent="0">
              <a:lnSpc>
                <a:spcPct val="90000"/>
              </a:lnSpc>
              <a:spcBef>
                <a:spcPts val="0"/>
              </a:spcBef>
              <a:spcAft>
                <a:spcPts val="1200"/>
              </a:spcAft>
              <a:buNone/>
            </a:pPr>
            <a:r>
              <a:rPr lang="en-US" sz="2400" dirty="0">
                <a:latin typeface="Book Antiqua" panose="02040602050305030304" pitchFamily="18" charset="0"/>
              </a:rPr>
              <a:t>Procedure 1. Break-Even Analysis</a:t>
            </a:r>
          </a:p>
          <a:p>
            <a:pPr marL="0" indent="0">
              <a:lnSpc>
                <a:spcPct val="90000"/>
              </a:lnSpc>
              <a:spcBef>
                <a:spcPts val="0"/>
              </a:spcBef>
              <a:spcAft>
                <a:spcPts val="1200"/>
              </a:spcAft>
              <a:buNone/>
            </a:pPr>
            <a:r>
              <a:rPr lang="en-US" sz="2400" dirty="0">
                <a:latin typeface="Book Antiqua" panose="02040602050305030304" pitchFamily="18" charset="0"/>
              </a:rPr>
              <a:t>85+1.2Q=2Q </a:t>
            </a:r>
            <a:r>
              <a:rPr lang="en-US" sz="2400" dirty="0">
                <a:latin typeface="Book Antiqua" panose="02040602050305030304" pitchFamily="18" charset="0"/>
                <a:sym typeface="Wingdings" panose="05000000000000000000" pitchFamily="2" charset="2"/>
              </a:rPr>
              <a:t> 85=0.8Q  Q=106.25</a:t>
            </a:r>
          </a:p>
          <a:p>
            <a:pPr marL="0" indent="0">
              <a:lnSpc>
                <a:spcPct val="90000"/>
              </a:lnSpc>
              <a:spcBef>
                <a:spcPts val="0"/>
              </a:spcBef>
              <a:spcAft>
                <a:spcPts val="1200"/>
              </a:spcAft>
              <a:buNone/>
            </a:pPr>
            <a:r>
              <a:rPr lang="en-US" sz="2400" dirty="0">
                <a:latin typeface="Book Antiqua" panose="02040602050305030304" pitchFamily="18" charset="0"/>
              </a:rPr>
              <a:t>Procedure 2. Tp=TT</a:t>
            </a:r>
          </a:p>
          <a:p>
            <a:pPr marL="0" indent="0">
              <a:lnSpc>
                <a:spcPct val="90000"/>
              </a:lnSpc>
              <a:spcBef>
                <a:spcPts val="0"/>
              </a:spcBef>
              <a:spcAft>
                <a:spcPts val="1200"/>
              </a:spcAft>
              <a:buNone/>
            </a:pPr>
            <a:r>
              <a:rPr lang="en-US" sz="2400" dirty="0">
                <a:latin typeface="Book Antiqua" panose="02040602050305030304" pitchFamily="18" charset="0"/>
              </a:rPr>
              <a:t>Tp= 85/Q+1.2 = 2 </a:t>
            </a:r>
            <a:r>
              <a:rPr lang="en-US" sz="2400" dirty="0">
                <a:latin typeface="Book Antiqua" panose="02040602050305030304" pitchFamily="18" charset="0"/>
                <a:sym typeface="Wingdings" panose="05000000000000000000" pitchFamily="2" charset="2"/>
              </a:rPr>
              <a:t> 85/Q=0.8  Q=106.25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Procedure 3. Rp=R</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 0.5 per min</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Rp=Q/(85+1.2Q) = 0.5  Q= 0.5(85+1.2Q)  Q=42.5+0.6Q 0.4Q=42.5 Q=106.25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How much of each type of ice cream do we produce per batch</a:t>
            </a: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325523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56707">
                                            <p:txEl>
                                              <p:pRg st="6" end="6"/>
                                            </p:txEl>
                                          </p:spTgt>
                                        </p:tgtEl>
                                        <p:attrNameLst>
                                          <p:attrName>style.visibility</p:attrName>
                                        </p:attrNameLst>
                                      </p:cBhvr>
                                      <p:to>
                                        <p:strVal val="visible"/>
                                      </p:to>
                                    </p:set>
                                    <p:animEffect transition="in" filter="dissolve">
                                      <p:cBhvr>
                                        <p:cTn id="37" dur="500"/>
                                        <p:tgtEl>
                                          <p:spTgt spid="4567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56707">
                                            <p:txEl>
                                              <p:pRg st="7" end="7"/>
                                            </p:txEl>
                                          </p:spTgt>
                                        </p:tgtEl>
                                        <p:attrNameLst>
                                          <p:attrName>style.visibility</p:attrName>
                                        </p:attrNameLst>
                                      </p:cBhvr>
                                      <p:to>
                                        <p:strVal val="visible"/>
                                      </p:to>
                                    </p:set>
                                    <p:animEffect transition="in" filter="dissolve">
                                      <p:cBhvr>
                                        <p:cTn id="42" dur="500"/>
                                        <p:tgtEl>
                                          <p:spTgt spid="45670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56707">
                                            <p:txEl>
                                              <p:pRg st="8" end="8"/>
                                            </p:txEl>
                                          </p:spTgt>
                                        </p:tgtEl>
                                        <p:attrNameLst>
                                          <p:attrName>style.visibility</p:attrName>
                                        </p:attrNameLst>
                                      </p:cBhvr>
                                      <p:to>
                                        <p:strVal val="visible"/>
                                      </p:to>
                                    </p:set>
                                    <p:animEffect transition="in" filter="dissolve">
                                      <p:cBhvr>
                                        <p:cTn id="47" dur="500"/>
                                        <p:tgtEl>
                                          <p:spTgt spid="45670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56707">
                                            <p:txEl>
                                              <p:pRg st="9" end="9"/>
                                            </p:txEl>
                                          </p:spTgt>
                                        </p:tgtEl>
                                        <p:attrNameLst>
                                          <p:attrName>style.visibility</p:attrName>
                                        </p:attrNameLst>
                                      </p:cBhvr>
                                      <p:to>
                                        <p:strVal val="visible"/>
                                      </p:to>
                                    </p:set>
                                    <p:animEffect transition="in" filter="dissolve">
                                      <p:cBhvr>
                                        <p:cTn id="52" dur="500"/>
                                        <p:tgtEl>
                                          <p:spTgt spid="45670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56707">
                                            <p:txEl>
                                              <p:pRg st="10" end="10"/>
                                            </p:txEl>
                                          </p:spTgt>
                                        </p:tgtEl>
                                        <p:attrNameLst>
                                          <p:attrName>style.visibility</p:attrName>
                                        </p:attrNameLst>
                                      </p:cBhvr>
                                      <p:to>
                                        <p:strVal val="visible"/>
                                      </p:to>
                                    </p:set>
                                    <p:animEffect transition="in" filter="dissolve">
                                      <p:cBhvr>
                                        <p:cTn id="57" dur="500"/>
                                        <p:tgtEl>
                                          <p:spTgt spid="45670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456707">
                                            <p:txEl>
                                              <p:pRg st="11" end="11"/>
                                            </p:txEl>
                                          </p:spTgt>
                                        </p:tgtEl>
                                        <p:attrNameLst>
                                          <p:attrName>style.visibility</p:attrName>
                                        </p:attrNameLst>
                                      </p:cBhvr>
                                      <p:to>
                                        <p:strVal val="visible"/>
                                      </p:to>
                                    </p:set>
                                    <p:animEffect transition="in" filter="dissolve">
                                      <p:cBhvr>
                                        <p:cTn id="62" dur="500"/>
                                        <p:tgtEl>
                                          <p:spTgt spid="45670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0" y="762000"/>
            <a:ext cx="12192000" cy="579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1/3, 0.5, and 1/6 in one kg. </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106.25 (1/3, 0.5, 1/6) = 35.417, 53.125, 17.708</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Compute the average inventory of Chocolate ice cream</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Production at rate of 50/60 = 5/6 per minute</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Consumption at rate of 15/60 = 0.25 per minute</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It takes 53.125/(5/6)= 63.75 mins to produce this batch of chocolate ice cream</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Max-WIP-Ch = We produce at rate of 5/6 and consume at rate of 0.25 for 63.75 mins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Max-WIP-Ch= 63.75(5/6-0.25) = 37.1875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Average Inventory = 18.6</a:t>
            </a: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29537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56707">
                                            <p:txEl>
                                              <p:pRg st="6" end="6"/>
                                            </p:txEl>
                                          </p:spTgt>
                                        </p:tgtEl>
                                        <p:attrNameLst>
                                          <p:attrName>style.visibility</p:attrName>
                                        </p:attrNameLst>
                                      </p:cBhvr>
                                      <p:to>
                                        <p:strVal val="visible"/>
                                      </p:to>
                                    </p:set>
                                    <p:animEffect transition="in" filter="dissolve">
                                      <p:cBhvr>
                                        <p:cTn id="37" dur="500"/>
                                        <p:tgtEl>
                                          <p:spTgt spid="4567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Two Parts</a:t>
            </a:r>
          </a:p>
        </p:txBody>
      </p:sp>
      <p:sp>
        <p:nvSpPr>
          <p:cNvPr id="456707" name="Rectangle 3"/>
          <p:cNvSpPr>
            <a:spLocks noGrp="1" noChangeArrowheads="1"/>
          </p:cNvSpPr>
          <p:nvPr>
            <p:ph type="body" idx="1"/>
          </p:nvPr>
        </p:nvSpPr>
        <p:spPr>
          <a:xfrm>
            <a:off x="47328" y="620688"/>
            <a:ext cx="12192000" cy="579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Two parts.  Tp=1 for each unit of each part. 60 mins setup time of each part. Demand of the downstream station is 24 per hour. Batch size is 240.</a:t>
            </a:r>
          </a:p>
          <a:p>
            <a:pPr marL="0" indent="0">
              <a:lnSpc>
                <a:spcPct val="90000"/>
              </a:lnSpc>
              <a:spcBef>
                <a:spcPts val="0"/>
              </a:spcBef>
              <a:spcAft>
                <a:spcPts val="1200"/>
              </a:spcAft>
              <a:buNone/>
            </a:pPr>
            <a:r>
              <a:rPr lang="en-US" sz="2400" dirty="0">
                <a:latin typeface="Book Antiqua" panose="02040602050305030304" pitchFamily="18" charset="0"/>
              </a:rPr>
              <a:t>Setup for 60 mins produce 240 units of part-1 (takes 240 mins).</a:t>
            </a:r>
          </a:p>
          <a:p>
            <a:pPr marL="0" indent="0">
              <a:lnSpc>
                <a:spcPct val="90000"/>
              </a:lnSpc>
              <a:spcBef>
                <a:spcPts val="0"/>
              </a:spcBef>
              <a:spcAft>
                <a:spcPts val="1200"/>
              </a:spcAft>
              <a:buNone/>
            </a:pPr>
            <a:r>
              <a:rPr lang="en-US" sz="2400" dirty="0">
                <a:latin typeface="Book Antiqua" panose="02040602050305030304" pitchFamily="18" charset="0"/>
              </a:rPr>
              <a:t>Setup for 60 mins produce 240 units of part-2 (takes 240 mins).</a:t>
            </a:r>
          </a:p>
          <a:p>
            <a:pPr marL="0" indent="0">
              <a:lnSpc>
                <a:spcPct val="90000"/>
              </a:lnSpc>
              <a:spcBef>
                <a:spcPts val="0"/>
              </a:spcBef>
              <a:spcAft>
                <a:spcPts val="1200"/>
              </a:spcAft>
              <a:buNone/>
            </a:pPr>
            <a:r>
              <a:rPr lang="en-US" sz="2400" dirty="0">
                <a:latin typeface="Book Antiqua" panose="02040602050305030304" pitchFamily="18" charset="0"/>
              </a:rPr>
              <a:t>Tp1=Tp2=60/240+1=1.25</a:t>
            </a:r>
            <a:r>
              <a:rPr lang="en-US" sz="2400" dirty="0">
                <a:latin typeface="Book Antiqua" panose="02040602050305030304" pitchFamily="18" charset="0"/>
                <a:sym typeface="Wingdings" panose="05000000000000000000" pitchFamily="2" charset="2"/>
              </a:rPr>
              <a:t> CT=1.25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Rp1=Rp2= 240/(60+240)= 0.8 units per min or 48 per hr</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R=24 /hr R=0.4 per min  TT=2.5 mins.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Setup for 60 mins, and produce 240 units in 240 minutes.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Over the 240 mins, we consume 0.4 per mins, that is 96 units. Therefore the maximum inventory is 240-96=144 units. We consume this 144 mins in 144/0.4 = 360 mins. We need to restart the next setup when we have 0.4(60)=24 units.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Setup for 60 mins. Produce for 240 mins, consume for 300 mins, restart set up after 600 mins. When we start part-2? Part 2 should re-setup </a:t>
            </a: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183001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56707">
                                            <p:txEl>
                                              <p:pRg st="6" end="6"/>
                                            </p:txEl>
                                          </p:spTgt>
                                        </p:tgtEl>
                                        <p:attrNameLst>
                                          <p:attrName>style.visibility</p:attrName>
                                        </p:attrNameLst>
                                      </p:cBhvr>
                                      <p:to>
                                        <p:strVal val="visible"/>
                                      </p:to>
                                    </p:set>
                                    <p:animEffect transition="in" filter="dissolve">
                                      <p:cBhvr>
                                        <p:cTn id="37" dur="500"/>
                                        <p:tgtEl>
                                          <p:spTgt spid="4567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56707">
                                            <p:txEl>
                                              <p:pRg st="7" end="7"/>
                                            </p:txEl>
                                          </p:spTgt>
                                        </p:tgtEl>
                                        <p:attrNameLst>
                                          <p:attrName>style.visibility</p:attrName>
                                        </p:attrNameLst>
                                      </p:cBhvr>
                                      <p:to>
                                        <p:strVal val="visible"/>
                                      </p:to>
                                    </p:set>
                                    <p:animEffect transition="in" filter="dissolve">
                                      <p:cBhvr>
                                        <p:cTn id="42" dur="500"/>
                                        <p:tgtEl>
                                          <p:spTgt spid="45670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56707">
                                            <p:txEl>
                                              <p:pRg st="8" end="8"/>
                                            </p:txEl>
                                          </p:spTgt>
                                        </p:tgtEl>
                                        <p:attrNameLst>
                                          <p:attrName>style.visibility</p:attrName>
                                        </p:attrNameLst>
                                      </p:cBhvr>
                                      <p:to>
                                        <p:strVal val="visible"/>
                                      </p:to>
                                    </p:set>
                                    <p:animEffect transition="in" filter="dissolve">
                                      <p:cBhvr>
                                        <p:cTn id="47" dur="500"/>
                                        <p:tgtEl>
                                          <p:spTgt spid="4567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2013414" y="1323009"/>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Station-1</a:t>
            </a:r>
          </a:p>
        </p:txBody>
      </p:sp>
      <p:sp>
        <p:nvSpPr>
          <p:cNvPr id="13322" name="Line 10"/>
          <p:cNvSpPr>
            <a:spLocks noChangeShapeType="1"/>
          </p:cNvSpPr>
          <p:nvPr/>
        </p:nvSpPr>
        <p:spPr bwMode="auto">
          <a:xfrm>
            <a:off x="762000" y="1553842"/>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3" name="Title 2">
            <a:extLst>
              <a:ext uri="{FF2B5EF4-FFF2-40B4-BE49-F238E27FC236}">
                <a16:creationId xmlns:a16="http://schemas.microsoft.com/office/drawing/2014/main" id="{16BF30FC-8658-4B41-A7FC-5DE2B9569DA8}"/>
              </a:ext>
            </a:extLst>
          </p:cNvPr>
          <p:cNvSpPr>
            <a:spLocks noGrp="1"/>
          </p:cNvSpPr>
          <p:nvPr>
            <p:ph type="title"/>
          </p:nvPr>
        </p:nvSpPr>
        <p:spPr/>
        <p:txBody>
          <a:bodyPr/>
          <a:lstStyle/>
          <a:p>
            <a:r>
              <a:rPr lang="en-US" dirty="0"/>
              <a:t>Throughput Loss, Limited Buffer, Blocking</a:t>
            </a:r>
          </a:p>
        </p:txBody>
      </p:sp>
      <p:sp>
        <p:nvSpPr>
          <p:cNvPr id="14" name="Line 10">
            <a:extLst>
              <a:ext uri="{FF2B5EF4-FFF2-40B4-BE49-F238E27FC236}">
                <a16:creationId xmlns:a16="http://schemas.microsoft.com/office/drawing/2014/main" id="{66869AC1-7E38-4AB2-BCA5-75A58A0F86FB}"/>
              </a:ext>
            </a:extLst>
          </p:cNvPr>
          <p:cNvSpPr>
            <a:spLocks noChangeShapeType="1"/>
          </p:cNvSpPr>
          <p:nvPr/>
        </p:nvSpPr>
        <p:spPr bwMode="auto">
          <a:xfrm>
            <a:off x="3657600" y="1517838"/>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5" name="Line 10">
            <a:extLst>
              <a:ext uri="{FF2B5EF4-FFF2-40B4-BE49-F238E27FC236}">
                <a16:creationId xmlns:a16="http://schemas.microsoft.com/office/drawing/2014/main" id="{C567DC17-D46E-44B0-AD17-EE8034B36244}"/>
              </a:ext>
            </a:extLst>
          </p:cNvPr>
          <p:cNvSpPr>
            <a:spLocks noChangeShapeType="1"/>
          </p:cNvSpPr>
          <p:nvPr/>
        </p:nvSpPr>
        <p:spPr bwMode="auto">
          <a:xfrm>
            <a:off x="6477000" y="1500054"/>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6" name="Text Box 11">
            <a:extLst>
              <a:ext uri="{FF2B5EF4-FFF2-40B4-BE49-F238E27FC236}">
                <a16:creationId xmlns:a16="http://schemas.microsoft.com/office/drawing/2014/main" id="{C960FF46-231E-49BD-9775-F3CA477BE381}"/>
              </a:ext>
            </a:extLst>
          </p:cNvPr>
          <p:cNvSpPr txBox="1">
            <a:spLocks noChangeArrowheads="1"/>
          </p:cNvSpPr>
          <p:nvPr/>
        </p:nvSpPr>
        <p:spPr bwMode="auto">
          <a:xfrm>
            <a:off x="1895593" y="1884018"/>
            <a:ext cx="16321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Rp=80 /hr</a:t>
            </a:r>
          </a:p>
        </p:txBody>
      </p:sp>
      <p:sp>
        <p:nvSpPr>
          <p:cNvPr id="17" name="Text Box 3">
            <a:extLst>
              <a:ext uri="{FF2B5EF4-FFF2-40B4-BE49-F238E27FC236}">
                <a16:creationId xmlns:a16="http://schemas.microsoft.com/office/drawing/2014/main" id="{5C4482A5-AC54-4B1B-B388-C5581C2439E5}"/>
              </a:ext>
            </a:extLst>
          </p:cNvPr>
          <p:cNvSpPr txBox="1">
            <a:spLocks noChangeArrowheads="1"/>
          </p:cNvSpPr>
          <p:nvPr/>
        </p:nvSpPr>
        <p:spPr bwMode="auto">
          <a:xfrm>
            <a:off x="4876800" y="1287005"/>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Station-2</a:t>
            </a:r>
          </a:p>
        </p:txBody>
      </p:sp>
      <p:sp>
        <p:nvSpPr>
          <p:cNvPr id="18" name="Text Box 3">
            <a:extLst>
              <a:ext uri="{FF2B5EF4-FFF2-40B4-BE49-F238E27FC236}">
                <a16:creationId xmlns:a16="http://schemas.microsoft.com/office/drawing/2014/main" id="{8631D43F-BA88-4524-95C9-C602A283B14C}"/>
              </a:ext>
            </a:extLst>
          </p:cNvPr>
          <p:cNvSpPr txBox="1">
            <a:spLocks noChangeArrowheads="1"/>
          </p:cNvSpPr>
          <p:nvPr/>
        </p:nvSpPr>
        <p:spPr bwMode="auto">
          <a:xfrm>
            <a:off x="7730661" y="1269221"/>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Station-3</a:t>
            </a:r>
          </a:p>
        </p:txBody>
      </p:sp>
      <p:sp>
        <p:nvSpPr>
          <p:cNvPr id="19" name="Text Box 11">
            <a:extLst>
              <a:ext uri="{FF2B5EF4-FFF2-40B4-BE49-F238E27FC236}">
                <a16:creationId xmlns:a16="http://schemas.microsoft.com/office/drawing/2014/main" id="{ADB242A2-9FE9-4FC9-909D-C548A06C14A0}"/>
              </a:ext>
            </a:extLst>
          </p:cNvPr>
          <p:cNvSpPr txBox="1">
            <a:spLocks noChangeArrowheads="1"/>
          </p:cNvSpPr>
          <p:nvPr/>
        </p:nvSpPr>
        <p:spPr bwMode="auto">
          <a:xfrm>
            <a:off x="4414846" y="1784674"/>
            <a:ext cx="246574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400" dirty="0">
                <a:solidFill>
                  <a:srgbClr val="144421"/>
                </a:solidFill>
                <a:latin typeface="Book Antiqua" pitchFamily="18" charset="0"/>
              </a:rPr>
              <a:t>Rp=100 /hr</a:t>
            </a:r>
          </a:p>
          <a:p>
            <a:pPr algn="ctr"/>
            <a:r>
              <a:rPr lang="en-US" sz="2400" dirty="0">
                <a:solidFill>
                  <a:srgbClr val="144421"/>
                </a:solidFill>
                <a:latin typeface="Book Antiqua" pitchFamily="18" charset="0"/>
              </a:rPr>
              <a:t>Every 4 hours </a:t>
            </a:r>
          </a:p>
          <a:p>
            <a:pPr algn="ctr"/>
            <a:r>
              <a:rPr lang="en-US" sz="2400" dirty="0">
                <a:solidFill>
                  <a:srgbClr val="144421"/>
                </a:solidFill>
                <a:latin typeface="Book Antiqua" pitchFamily="18" charset="0"/>
              </a:rPr>
              <a:t>30 mins cleaning</a:t>
            </a:r>
          </a:p>
        </p:txBody>
      </p:sp>
      <p:sp>
        <p:nvSpPr>
          <p:cNvPr id="20" name="Text Box 11">
            <a:extLst>
              <a:ext uri="{FF2B5EF4-FFF2-40B4-BE49-F238E27FC236}">
                <a16:creationId xmlns:a16="http://schemas.microsoft.com/office/drawing/2014/main" id="{0816B79D-20B0-4417-9C9A-AAFD9352C9F3}"/>
              </a:ext>
            </a:extLst>
          </p:cNvPr>
          <p:cNvSpPr txBox="1">
            <a:spLocks noChangeArrowheads="1"/>
          </p:cNvSpPr>
          <p:nvPr/>
        </p:nvSpPr>
        <p:spPr bwMode="auto">
          <a:xfrm>
            <a:off x="7612840" y="1862070"/>
            <a:ext cx="17860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Rp=120 /hr</a:t>
            </a:r>
          </a:p>
        </p:txBody>
      </p:sp>
      <p:sp>
        <p:nvSpPr>
          <p:cNvPr id="21" name="Rectangle 3">
            <a:extLst>
              <a:ext uri="{FF2B5EF4-FFF2-40B4-BE49-F238E27FC236}">
                <a16:creationId xmlns:a16="http://schemas.microsoft.com/office/drawing/2014/main" id="{E38635CE-0FE3-4675-B69C-F4A0D715EFB0}"/>
              </a:ext>
            </a:extLst>
          </p:cNvPr>
          <p:cNvSpPr txBox="1">
            <a:spLocks noChangeArrowheads="1"/>
          </p:cNvSpPr>
          <p:nvPr/>
        </p:nvSpPr>
        <p:spPr>
          <a:xfrm>
            <a:off x="47625" y="3236287"/>
            <a:ext cx="12192000" cy="57912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No buffer anywhere. Compute the capacity of the process.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Rp2=(4*100)/(4+0.5)= 88.89</a:t>
            </a:r>
          </a:p>
          <a:p>
            <a:pPr marL="0" indent="0">
              <a:lnSpc>
                <a:spcPct val="90000"/>
              </a:lnSpc>
              <a:spcBef>
                <a:spcPts val="0"/>
              </a:spcBef>
              <a:spcAft>
                <a:spcPts val="1200"/>
              </a:spcAft>
              <a:buNone/>
            </a:pPr>
            <a:r>
              <a:rPr lang="en-US" sz="2400" kern="0" dirty="0">
                <a:latin typeface="Book Antiqua" panose="02040602050305030304" pitchFamily="18" charset="0"/>
              </a:rPr>
              <a:t>Is capacity of the process 80 per hour? No buffer anywhere. </a:t>
            </a:r>
          </a:p>
          <a:p>
            <a:pPr marL="0" indent="0">
              <a:lnSpc>
                <a:spcPct val="90000"/>
              </a:lnSpc>
              <a:spcBef>
                <a:spcPts val="0"/>
              </a:spcBef>
              <a:spcAft>
                <a:spcPts val="1200"/>
              </a:spcAft>
              <a:buNone/>
            </a:pPr>
            <a:r>
              <a:rPr lang="en-US" sz="2400" kern="0" dirty="0">
                <a:latin typeface="Book Antiqua" panose="02040602050305030304" pitchFamily="18" charset="0"/>
              </a:rPr>
              <a:t>For 30 minutes cleaning of Station-2, Station-1 has no place to put the output.</a:t>
            </a:r>
          </a:p>
          <a:p>
            <a:pPr marL="0" indent="0">
              <a:lnSpc>
                <a:spcPct val="90000"/>
              </a:lnSpc>
              <a:spcBef>
                <a:spcPts val="0"/>
              </a:spcBef>
              <a:spcAft>
                <a:spcPts val="1200"/>
              </a:spcAft>
              <a:buNone/>
            </a:pPr>
            <a:r>
              <a:rPr lang="en-US" sz="2400" kern="0" dirty="0">
                <a:latin typeface="Book Antiqua" panose="02040602050305030304" pitchFamily="18" charset="0"/>
              </a:rPr>
              <a:t>It is blocked for 0.5 hours.</a:t>
            </a:r>
          </a:p>
          <a:p>
            <a:pPr marL="0" indent="0">
              <a:lnSpc>
                <a:spcPct val="90000"/>
              </a:lnSpc>
              <a:spcBef>
                <a:spcPts val="0"/>
              </a:spcBef>
              <a:spcAft>
                <a:spcPts val="1200"/>
              </a:spcAft>
              <a:buNone/>
            </a:pPr>
            <a:r>
              <a:rPr lang="en-US" sz="2400" kern="0" dirty="0">
                <a:latin typeface="Book Antiqua" panose="02040602050305030304" pitchFamily="18" charset="0"/>
              </a:rPr>
              <a:t>Rp2=(4*80)/(4+0.5)= 71.1</a:t>
            </a:r>
          </a:p>
          <a:p>
            <a:pPr marL="0" indent="0">
              <a:lnSpc>
                <a:spcPct val="90000"/>
              </a:lnSpc>
              <a:spcBef>
                <a:spcPts val="0"/>
              </a:spcBef>
              <a:spcAft>
                <a:spcPts val="1200"/>
              </a:spcAft>
              <a:buNone/>
            </a:pPr>
            <a:r>
              <a:rPr lang="en-US" sz="2400" kern="0" dirty="0">
                <a:latin typeface="Book Antiqua" panose="02040602050305030304" pitchFamily="18" charset="0"/>
              </a:rPr>
              <a:t>Place a buffer for 40 product between Station-1 and Station-2. </a:t>
            </a: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20455700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dissolve">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dissolve">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dissolve">
                                      <p:cBhvr>
                                        <p:cTn id="17" dur="500"/>
                                        <p:tgtEl>
                                          <p:spTgt spid="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
                                            <p:txEl>
                                              <p:pRg st="3" end="3"/>
                                            </p:txEl>
                                          </p:spTgt>
                                        </p:tgtEl>
                                        <p:attrNameLst>
                                          <p:attrName>style.visibility</p:attrName>
                                        </p:attrNameLst>
                                      </p:cBhvr>
                                      <p:to>
                                        <p:strVal val="visible"/>
                                      </p:to>
                                    </p:set>
                                    <p:animEffect transition="in" filter="dissolve">
                                      <p:cBhvr>
                                        <p:cTn id="22" dur="500"/>
                                        <p:tgtEl>
                                          <p:spTgt spid="2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
                                            <p:txEl>
                                              <p:pRg st="4" end="4"/>
                                            </p:txEl>
                                          </p:spTgt>
                                        </p:tgtEl>
                                        <p:attrNameLst>
                                          <p:attrName>style.visibility</p:attrName>
                                        </p:attrNameLst>
                                      </p:cBhvr>
                                      <p:to>
                                        <p:strVal val="visible"/>
                                      </p:to>
                                    </p:set>
                                    <p:animEffect transition="in" filter="dissolve">
                                      <p:cBhvr>
                                        <p:cTn id="27" dur="500"/>
                                        <p:tgtEl>
                                          <p:spTgt spid="2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
                                            <p:txEl>
                                              <p:pRg st="5" end="5"/>
                                            </p:txEl>
                                          </p:spTgt>
                                        </p:tgtEl>
                                        <p:attrNameLst>
                                          <p:attrName>style.visibility</p:attrName>
                                        </p:attrNameLst>
                                      </p:cBhvr>
                                      <p:to>
                                        <p:strVal val="visible"/>
                                      </p:to>
                                    </p:set>
                                    <p:animEffect transition="in" filter="dissolve">
                                      <p:cBhvr>
                                        <p:cTn id="32" dur="500"/>
                                        <p:tgtEl>
                                          <p:spTgt spid="2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
                                            <p:txEl>
                                              <p:pRg st="6" end="6"/>
                                            </p:txEl>
                                          </p:spTgt>
                                        </p:tgtEl>
                                        <p:attrNameLst>
                                          <p:attrName>style.visibility</p:attrName>
                                        </p:attrNameLst>
                                      </p:cBhvr>
                                      <p:to>
                                        <p:strVal val="visible"/>
                                      </p:to>
                                    </p:set>
                                    <p:animEffect transition="in" filter="dissolve">
                                      <p:cBhvr>
                                        <p:cTn id="37" dur="500"/>
                                        <p:tgtEl>
                                          <p:spTgt spid="2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2013414" y="1323009"/>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Station-1</a:t>
            </a:r>
          </a:p>
        </p:txBody>
      </p:sp>
      <p:sp>
        <p:nvSpPr>
          <p:cNvPr id="13322" name="Line 10"/>
          <p:cNvSpPr>
            <a:spLocks noChangeShapeType="1"/>
          </p:cNvSpPr>
          <p:nvPr/>
        </p:nvSpPr>
        <p:spPr bwMode="auto">
          <a:xfrm>
            <a:off x="762000" y="1553842"/>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3" name="Title 2">
            <a:extLst>
              <a:ext uri="{FF2B5EF4-FFF2-40B4-BE49-F238E27FC236}">
                <a16:creationId xmlns:a16="http://schemas.microsoft.com/office/drawing/2014/main" id="{16BF30FC-8658-4B41-A7FC-5DE2B9569DA8}"/>
              </a:ext>
            </a:extLst>
          </p:cNvPr>
          <p:cNvSpPr>
            <a:spLocks noGrp="1"/>
          </p:cNvSpPr>
          <p:nvPr>
            <p:ph type="title"/>
          </p:nvPr>
        </p:nvSpPr>
        <p:spPr/>
        <p:txBody>
          <a:bodyPr/>
          <a:lstStyle/>
          <a:p>
            <a:r>
              <a:rPr lang="en-US" dirty="0"/>
              <a:t>Throughput Loss, Limited Buffer, Starvation</a:t>
            </a:r>
          </a:p>
        </p:txBody>
      </p:sp>
      <p:sp>
        <p:nvSpPr>
          <p:cNvPr id="14" name="Line 10">
            <a:extLst>
              <a:ext uri="{FF2B5EF4-FFF2-40B4-BE49-F238E27FC236}">
                <a16:creationId xmlns:a16="http://schemas.microsoft.com/office/drawing/2014/main" id="{66869AC1-7E38-4AB2-BCA5-75A58A0F86FB}"/>
              </a:ext>
            </a:extLst>
          </p:cNvPr>
          <p:cNvSpPr>
            <a:spLocks noChangeShapeType="1"/>
          </p:cNvSpPr>
          <p:nvPr/>
        </p:nvSpPr>
        <p:spPr bwMode="auto">
          <a:xfrm>
            <a:off x="3657600" y="1517838"/>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5" name="Line 10">
            <a:extLst>
              <a:ext uri="{FF2B5EF4-FFF2-40B4-BE49-F238E27FC236}">
                <a16:creationId xmlns:a16="http://schemas.microsoft.com/office/drawing/2014/main" id="{C567DC17-D46E-44B0-AD17-EE8034B36244}"/>
              </a:ext>
            </a:extLst>
          </p:cNvPr>
          <p:cNvSpPr>
            <a:spLocks noChangeShapeType="1"/>
          </p:cNvSpPr>
          <p:nvPr/>
        </p:nvSpPr>
        <p:spPr bwMode="auto">
          <a:xfrm>
            <a:off x="6477000" y="1500054"/>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6" name="Text Box 11">
            <a:extLst>
              <a:ext uri="{FF2B5EF4-FFF2-40B4-BE49-F238E27FC236}">
                <a16:creationId xmlns:a16="http://schemas.microsoft.com/office/drawing/2014/main" id="{C960FF46-231E-49BD-9775-F3CA477BE381}"/>
              </a:ext>
            </a:extLst>
          </p:cNvPr>
          <p:cNvSpPr txBox="1">
            <a:spLocks noChangeArrowheads="1"/>
          </p:cNvSpPr>
          <p:nvPr/>
        </p:nvSpPr>
        <p:spPr bwMode="auto">
          <a:xfrm>
            <a:off x="1895593" y="1884018"/>
            <a:ext cx="17860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Rp=120 /hr</a:t>
            </a:r>
          </a:p>
        </p:txBody>
      </p:sp>
      <p:sp>
        <p:nvSpPr>
          <p:cNvPr id="17" name="Text Box 3">
            <a:extLst>
              <a:ext uri="{FF2B5EF4-FFF2-40B4-BE49-F238E27FC236}">
                <a16:creationId xmlns:a16="http://schemas.microsoft.com/office/drawing/2014/main" id="{5C4482A5-AC54-4B1B-B388-C5581C2439E5}"/>
              </a:ext>
            </a:extLst>
          </p:cNvPr>
          <p:cNvSpPr txBox="1">
            <a:spLocks noChangeArrowheads="1"/>
          </p:cNvSpPr>
          <p:nvPr/>
        </p:nvSpPr>
        <p:spPr bwMode="auto">
          <a:xfrm>
            <a:off x="4876800" y="1287005"/>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Station-2</a:t>
            </a:r>
          </a:p>
        </p:txBody>
      </p:sp>
      <p:sp>
        <p:nvSpPr>
          <p:cNvPr id="18" name="Text Box 3">
            <a:extLst>
              <a:ext uri="{FF2B5EF4-FFF2-40B4-BE49-F238E27FC236}">
                <a16:creationId xmlns:a16="http://schemas.microsoft.com/office/drawing/2014/main" id="{8631D43F-BA88-4524-95C9-C602A283B14C}"/>
              </a:ext>
            </a:extLst>
          </p:cNvPr>
          <p:cNvSpPr txBox="1">
            <a:spLocks noChangeArrowheads="1"/>
          </p:cNvSpPr>
          <p:nvPr/>
        </p:nvSpPr>
        <p:spPr bwMode="auto">
          <a:xfrm>
            <a:off x="7730661" y="1269221"/>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Station-3</a:t>
            </a:r>
          </a:p>
        </p:txBody>
      </p:sp>
      <p:sp>
        <p:nvSpPr>
          <p:cNvPr id="19" name="Text Box 11">
            <a:extLst>
              <a:ext uri="{FF2B5EF4-FFF2-40B4-BE49-F238E27FC236}">
                <a16:creationId xmlns:a16="http://schemas.microsoft.com/office/drawing/2014/main" id="{ADB242A2-9FE9-4FC9-909D-C548A06C14A0}"/>
              </a:ext>
            </a:extLst>
          </p:cNvPr>
          <p:cNvSpPr txBox="1">
            <a:spLocks noChangeArrowheads="1"/>
          </p:cNvSpPr>
          <p:nvPr/>
        </p:nvSpPr>
        <p:spPr bwMode="auto">
          <a:xfrm>
            <a:off x="4414846" y="1784674"/>
            <a:ext cx="246574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400" dirty="0">
                <a:solidFill>
                  <a:srgbClr val="144421"/>
                </a:solidFill>
                <a:latin typeface="Book Antiqua" pitchFamily="18" charset="0"/>
              </a:rPr>
              <a:t>Rp=100 /hr</a:t>
            </a:r>
          </a:p>
          <a:p>
            <a:pPr algn="ctr"/>
            <a:r>
              <a:rPr lang="en-US" sz="2400" dirty="0">
                <a:solidFill>
                  <a:srgbClr val="144421"/>
                </a:solidFill>
                <a:latin typeface="Book Antiqua" pitchFamily="18" charset="0"/>
              </a:rPr>
              <a:t>Every 4 hours </a:t>
            </a:r>
          </a:p>
          <a:p>
            <a:pPr algn="ctr"/>
            <a:r>
              <a:rPr lang="en-US" sz="2400" dirty="0">
                <a:solidFill>
                  <a:srgbClr val="144421"/>
                </a:solidFill>
                <a:latin typeface="Book Antiqua" pitchFamily="18" charset="0"/>
              </a:rPr>
              <a:t>30 mins cleaning</a:t>
            </a:r>
          </a:p>
        </p:txBody>
      </p:sp>
      <p:sp>
        <p:nvSpPr>
          <p:cNvPr id="20" name="Text Box 11">
            <a:extLst>
              <a:ext uri="{FF2B5EF4-FFF2-40B4-BE49-F238E27FC236}">
                <a16:creationId xmlns:a16="http://schemas.microsoft.com/office/drawing/2014/main" id="{0816B79D-20B0-4417-9C9A-AAFD9352C9F3}"/>
              </a:ext>
            </a:extLst>
          </p:cNvPr>
          <p:cNvSpPr txBox="1">
            <a:spLocks noChangeArrowheads="1"/>
          </p:cNvSpPr>
          <p:nvPr/>
        </p:nvSpPr>
        <p:spPr bwMode="auto">
          <a:xfrm>
            <a:off x="7612840" y="1862070"/>
            <a:ext cx="16321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Rp=80 /hr</a:t>
            </a:r>
          </a:p>
        </p:txBody>
      </p:sp>
      <p:sp>
        <p:nvSpPr>
          <p:cNvPr id="21" name="Rectangle 3">
            <a:extLst>
              <a:ext uri="{FF2B5EF4-FFF2-40B4-BE49-F238E27FC236}">
                <a16:creationId xmlns:a16="http://schemas.microsoft.com/office/drawing/2014/main" id="{E38635CE-0FE3-4675-B69C-F4A0D715EFB0}"/>
              </a:ext>
            </a:extLst>
          </p:cNvPr>
          <p:cNvSpPr txBox="1">
            <a:spLocks noChangeArrowheads="1"/>
          </p:cNvSpPr>
          <p:nvPr/>
        </p:nvSpPr>
        <p:spPr>
          <a:xfrm>
            <a:off x="47625" y="3236287"/>
            <a:ext cx="12192000" cy="57912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No buffer anywhere. Compute the capacity of the process.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Rp2=(4*100)/(4+0.5)= 88.89</a:t>
            </a:r>
          </a:p>
          <a:p>
            <a:pPr marL="0" indent="0">
              <a:lnSpc>
                <a:spcPct val="90000"/>
              </a:lnSpc>
              <a:spcBef>
                <a:spcPts val="0"/>
              </a:spcBef>
              <a:spcAft>
                <a:spcPts val="1200"/>
              </a:spcAft>
              <a:buNone/>
            </a:pPr>
            <a:r>
              <a:rPr lang="en-US" sz="2400" kern="0" dirty="0">
                <a:latin typeface="Book Antiqua" panose="02040602050305030304" pitchFamily="18" charset="0"/>
              </a:rPr>
              <a:t>Is capacity of the process 80 per hour? No buffer anywhere. </a:t>
            </a:r>
          </a:p>
          <a:p>
            <a:pPr marL="0" indent="0">
              <a:lnSpc>
                <a:spcPct val="90000"/>
              </a:lnSpc>
              <a:spcBef>
                <a:spcPts val="0"/>
              </a:spcBef>
              <a:spcAft>
                <a:spcPts val="1200"/>
              </a:spcAft>
              <a:buNone/>
            </a:pPr>
            <a:r>
              <a:rPr lang="en-US" sz="2400" kern="0" dirty="0">
                <a:latin typeface="Book Antiqua" panose="02040602050305030304" pitchFamily="18" charset="0"/>
              </a:rPr>
              <a:t>For 30 minutes cleaning of Station-2, Station-3 has no product to work on. Starvation</a:t>
            </a:r>
          </a:p>
          <a:p>
            <a:pPr marL="0" indent="0">
              <a:lnSpc>
                <a:spcPct val="90000"/>
              </a:lnSpc>
              <a:spcBef>
                <a:spcPts val="0"/>
              </a:spcBef>
              <a:spcAft>
                <a:spcPts val="1200"/>
              </a:spcAft>
              <a:buNone/>
            </a:pPr>
            <a:r>
              <a:rPr lang="en-US" sz="2400" kern="0" dirty="0">
                <a:latin typeface="Book Antiqua" panose="02040602050305030304" pitchFamily="18" charset="0"/>
              </a:rPr>
              <a:t>Rp2=(4*80)/(4+0.5)= 71.1</a:t>
            </a:r>
          </a:p>
          <a:p>
            <a:pPr marL="0" indent="0">
              <a:lnSpc>
                <a:spcPct val="90000"/>
              </a:lnSpc>
              <a:spcBef>
                <a:spcPts val="0"/>
              </a:spcBef>
              <a:spcAft>
                <a:spcPts val="1200"/>
              </a:spcAft>
              <a:buNone/>
            </a:pPr>
            <a:r>
              <a:rPr lang="en-US" sz="2400" kern="0" dirty="0">
                <a:latin typeface="Book Antiqua" panose="02040602050305030304" pitchFamily="18" charset="0"/>
              </a:rPr>
              <a:t>Place a buffer for 40 product between Station-2 and Station-3. </a:t>
            </a: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29638697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dissolve">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dissolve">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dissolve">
                                      <p:cBhvr>
                                        <p:cTn id="17" dur="500"/>
                                        <p:tgtEl>
                                          <p:spTgt spid="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
                                            <p:txEl>
                                              <p:pRg st="3" end="3"/>
                                            </p:txEl>
                                          </p:spTgt>
                                        </p:tgtEl>
                                        <p:attrNameLst>
                                          <p:attrName>style.visibility</p:attrName>
                                        </p:attrNameLst>
                                      </p:cBhvr>
                                      <p:to>
                                        <p:strVal val="visible"/>
                                      </p:to>
                                    </p:set>
                                    <p:animEffect transition="in" filter="dissolve">
                                      <p:cBhvr>
                                        <p:cTn id="22" dur="500"/>
                                        <p:tgtEl>
                                          <p:spTgt spid="2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
                                            <p:txEl>
                                              <p:pRg st="4" end="4"/>
                                            </p:txEl>
                                          </p:spTgt>
                                        </p:tgtEl>
                                        <p:attrNameLst>
                                          <p:attrName>style.visibility</p:attrName>
                                        </p:attrNameLst>
                                      </p:cBhvr>
                                      <p:to>
                                        <p:strVal val="visible"/>
                                      </p:to>
                                    </p:set>
                                    <p:animEffect transition="in" filter="dissolve">
                                      <p:cBhvr>
                                        <p:cTn id="27" dur="500"/>
                                        <p:tgtEl>
                                          <p:spTgt spid="2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
                                            <p:txEl>
                                              <p:pRg st="5" end="5"/>
                                            </p:txEl>
                                          </p:spTgt>
                                        </p:tgtEl>
                                        <p:attrNameLst>
                                          <p:attrName>style.visibility</p:attrName>
                                        </p:attrNameLst>
                                      </p:cBhvr>
                                      <p:to>
                                        <p:strVal val="visible"/>
                                      </p:to>
                                    </p:set>
                                    <p:animEffect transition="in" filter="dissolve">
                                      <p:cBhvr>
                                        <p:cTn id="32" dur="500"/>
                                        <p:tgtEl>
                                          <p:spTgt spid="2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Lst>
  </p:timing>
</p:sld>
</file>

<file path=ppt/theme/theme1.xml><?xml version="1.0" encoding="utf-8"?>
<a:theme xmlns:a="http://schemas.openxmlformats.org/drawingml/2006/main" name="Lean Thinking Final.ppt">
  <a:themeElements>
    <a:clrScheme name="Custom 5">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00B0F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24806</TotalTime>
  <Words>1767</Words>
  <Application>Microsoft Office PowerPoint</Application>
  <PresentationFormat>Widescreen</PresentationFormat>
  <Paragraphs>203</Paragraphs>
  <Slides>9</Slides>
  <Notes>9</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9</vt:i4>
      </vt:variant>
    </vt:vector>
  </HeadingPairs>
  <TitlesOfParts>
    <vt:vector size="20" baseType="lpstr">
      <vt:lpstr>Book Antiqua</vt:lpstr>
      <vt:lpstr>Calibri</vt:lpstr>
      <vt:lpstr>Garamond</vt:lpstr>
      <vt:lpstr>Impact</vt:lpstr>
      <vt:lpstr>MS Reference Sans Serif</vt:lpstr>
      <vt:lpstr>Verdana</vt:lpstr>
      <vt:lpstr>Wingdings</vt:lpstr>
      <vt:lpstr>Lean Thinking Final.ppt</vt:lpstr>
      <vt:lpstr>1_Lean Thinking Final</vt:lpstr>
      <vt:lpstr>Lean Thinking Final</vt:lpstr>
      <vt:lpstr>2_Lean Thinking Final</vt:lpstr>
      <vt:lpstr>A Process with Three Stations </vt:lpstr>
      <vt:lpstr>A Process with Three Stations </vt:lpstr>
      <vt:lpstr>A Process with Three Stations </vt:lpstr>
      <vt:lpstr>A Process with Three Stations </vt:lpstr>
      <vt:lpstr>A Process with Three Stations </vt:lpstr>
      <vt:lpstr>A Process with Three Stations </vt:lpstr>
      <vt:lpstr>Two Parts</vt:lpstr>
      <vt:lpstr>Throughput Loss, Limited Buffer, Blocking</vt:lpstr>
      <vt:lpstr>Throughput Loss, Limited Buffer, Starvation</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725</cp:revision>
  <dcterms:created xsi:type="dcterms:W3CDTF">2008-11-22T01:06:20Z</dcterms:created>
  <dcterms:modified xsi:type="dcterms:W3CDTF">2022-07-02T15:04:25Z</dcterms:modified>
</cp:coreProperties>
</file>