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0"/>
  </p:notesMasterIdLst>
  <p:handoutMasterIdLst>
    <p:handoutMasterId r:id="rId21"/>
  </p:handoutMasterIdLst>
  <p:sldIdLst>
    <p:sldId id="681" r:id="rId5"/>
    <p:sldId id="690" r:id="rId6"/>
    <p:sldId id="665" r:id="rId7"/>
    <p:sldId id="666" r:id="rId8"/>
    <p:sldId id="682" r:id="rId9"/>
    <p:sldId id="683" r:id="rId10"/>
    <p:sldId id="684" r:id="rId11"/>
    <p:sldId id="685" r:id="rId12"/>
    <p:sldId id="686" r:id="rId13"/>
    <p:sldId id="687" r:id="rId14"/>
    <p:sldId id="570" r:id="rId15"/>
    <p:sldId id="689" r:id="rId16"/>
    <p:sldId id="680" r:id="rId17"/>
    <p:sldId id="632" r:id="rId18"/>
    <p:sldId id="635" r:id="rId19"/>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rie Hamalian" initials="" lastIdx="0" clrIdx="0"/>
  <p:cmAuthor id="1" name="Asef-Vaziri, Ardavan" initials="" lastIdx="0" clrIdx="1"/>
  <p:cmAuthor id="2" name="Asef-Vaziri , Ardavan" initials="AV,A" lastIdx="1" clrIdx="2">
    <p:extLst>
      <p:ext uri="{19B8F6BF-5375-455C-9EA6-DF929625EA0E}">
        <p15:presenceInfo xmlns:p15="http://schemas.microsoft.com/office/powerpoint/2012/main" userId="S::ardavan.asef-vaziri@csun.edu::6881700c-bd5e-4111-a757-cbc9491e8d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00"/>
    <a:srgbClr val="940200"/>
    <a:srgbClr val="A50023"/>
    <a:srgbClr val="990099"/>
    <a:srgbClr val="AA0000"/>
    <a:srgbClr val="BE181E"/>
    <a:srgbClr val="C61A20"/>
    <a:srgbClr val="FFFFFF"/>
    <a:srgbClr val="C01B1E"/>
    <a:srgbClr val="DF2B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4660"/>
  </p:normalViewPr>
  <p:slideViewPr>
    <p:cSldViewPr>
      <p:cViewPr>
        <p:scale>
          <a:sx n="73" d="100"/>
          <a:sy n="73" d="100"/>
        </p:scale>
        <p:origin x="1230" y="768"/>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612"/>
    </p:cViewPr>
  </p:sorterViewPr>
  <p:notesViewPr>
    <p:cSldViewPr>
      <p:cViewPr varScale="1">
        <p:scale>
          <a:sx n="42" d="100"/>
          <a:sy n="42" d="100"/>
        </p:scale>
        <p:origin x="-1363"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4/28/2025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dirty="0"/>
          </a:p>
        </p:txBody>
      </p:sp>
    </p:spTree>
    <p:extLst>
      <p:ext uri="{BB962C8B-B14F-4D97-AF65-F5344CB8AC3E}">
        <p14:creationId xmlns:p14="http://schemas.microsoft.com/office/powerpoint/2010/main" val="1701555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4/28/2025</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dirty="0"/>
          </a:p>
        </p:txBody>
      </p:sp>
    </p:spTree>
    <p:extLst>
      <p:ext uri="{BB962C8B-B14F-4D97-AF65-F5344CB8AC3E}">
        <p14:creationId xmlns:p14="http://schemas.microsoft.com/office/powerpoint/2010/main" val="19594767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244755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10</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610281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11</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279051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A2C5A027-9D19-4B3E-B293-03FAD0189B2C}" type="slidenum">
              <a:rPr lang="en-US" smtClean="0"/>
              <a:pPr/>
              <a:t>12</a:t>
            </a:fld>
            <a:endParaRPr lang="en-US"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z="1000" dirty="0"/>
              <a:t>New process for loan application review:</a:t>
            </a:r>
          </a:p>
          <a:p>
            <a:pPr lvl="1" eaLnBrk="1" hangingPunct="1"/>
            <a:r>
              <a:rPr lang="en-US" sz="1000" dirty="0"/>
              <a:t>Each application is preprocessed and divided into three categories based on mechanical criteria.  The company found the following data upon analyzing the new system:</a:t>
            </a:r>
          </a:p>
          <a:p>
            <a:pPr lvl="1" eaLnBrk="1" hangingPunct="1"/>
            <a:r>
              <a:rPr lang="en-US" sz="1000" dirty="0"/>
              <a:t>On average, 200 applications are with the Initial ‘Review Team at any time.</a:t>
            </a:r>
          </a:p>
          <a:p>
            <a:pPr lvl="1" eaLnBrk="1" hangingPunct="1"/>
            <a:r>
              <a:rPr lang="en-US" sz="1000" dirty="0"/>
              <a:t>Of those reviewed, 25% are categorized as “Excellent”, 25% as “Needs Further review”, and 50% are “Rejected”.  </a:t>
            </a:r>
          </a:p>
          <a:p>
            <a:pPr lvl="1" eaLnBrk="1" hangingPunct="1"/>
            <a:r>
              <a:rPr lang="en-US" sz="1000" dirty="0"/>
              <a:t>70% of the “Excellent” applications are eventually approved.</a:t>
            </a:r>
          </a:p>
          <a:p>
            <a:pPr lvl="1" eaLnBrk="1" hangingPunct="1"/>
            <a:r>
              <a:rPr lang="en-US" sz="1000" dirty="0"/>
              <a:t>10% of the “Needs Further Review” applications are approved.</a:t>
            </a:r>
          </a:p>
        </p:txBody>
      </p:sp>
    </p:spTree>
    <p:extLst>
      <p:ext uri="{BB962C8B-B14F-4D97-AF65-F5344CB8AC3E}">
        <p14:creationId xmlns:p14="http://schemas.microsoft.com/office/powerpoint/2010/main" val="30640495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13</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152018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5"/>
          <p:cNvSpPr>
            <a:spLocks noGrp="1" noChangeArrowheads="1"/>
          </p:cNvSpPr>
          <p:nvPr>
            <p:ph type="sldNum" sz="quarter" idx="5"/>
          </p:nvPr>
        </p:nvSpPr>
        <p:spPr>
          <a:noFill/>
        </p:spPr>
        <p:txBody>
          <a:bodyPr/>
          <a:lstStyle/>
          <a:p>
            <a:pPr defTabSz="993775"/>
            <a:fld id="{61673CEB-9AAD-45B9-B528-3884741B4B97}" type="slidenum">
              <a:rPr lang="en-US" smtClean="0"/>
              <a:pPr defTabSz="993775"/>
              <a:t>15</a:t>
            </a:fld>
            <a:endParaRPr lang="en-US" dirty="0"/>
          </a:p>
        </p:txBody>
      </p:sp>
      <p:sp>
        <p:nvSpPr>
          <p:cNvPr id="25603" name="Rectangle 2"/>
          <p:cNvSpPr>
            <a:spLocks noGrp="1" noRot="1" noChangeAspect="1" noChangeArrowheads="1" noTextEdit="1"/>
          </p:cNvSpPr>
          <p:nvPr>
            <p:ph type="sldImg"/>
          </p:nvPr>
        </p:nvSpPr>
        <p:spPr>
          <a:xfrm>
            <a:off x="469900" y="725488"/>
            <a:ext cx="6376988" cy="3587750"/>
          </a:xfrm>
          <a:ln/>
        </p:spPr>
      </p:sp>
      <p:sp>
        <p:nvSpPr>
          <p:cNvPr id="25604"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389468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2</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324721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3</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1813202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4</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2835150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5</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68743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6</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323443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7</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56842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8</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3722095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164B6729-F60D-4679-8256-495EE6F6C3AB}" type="slidenum">
              <a:rPr lang="en-US"/>
              <a:pPr/>
              <a:t>9</a:t>
            </a:fld>
            <a:endParaRPr lang="en-US" dirty="0"/>
          </a:p>
        </p:txBody>
      </p:sp>
      <p:sp>
        <p:nvSpPr>
          <p:cNvPr id="31747" name="Rectangle 2"/>
          <p:cNvSpPr>
            <a:spLocks noGrp="1" noRot="1" noChangeAspect="1" noChangeArrowheads="1" noTextEdit="1"/>
          </p:cNvSpPr>
          <p:nvPr>
            <p:ph type="sldImg"/>
          </p:nvPr>
        </p:nvSpPr>
        <p:spPr>
          <a:xfrm>
            <a:off x="406400" y="698500"/>
            <a:ext cx="6197600" cy="3486150"/>
          </a:xfrm>
          <a:ln/>
        </p:spPr>
      </p:sp>
      <p:sp>
        <p:nvSpPr>
          <p:cNvPr id="31748" name="Rectangle 3"/>
          <p:cNvSpPr>
            <a:spLocks noGrp="1" noChangeArrowheads="1"/>
          </p:cNvSpPr>
          <p:nvPr>
            <p:ph type="body" idx="1"/>
          </p:nvPr>
        </p:nvSpPr>
        <p:spPr>
          <a:noFill/>
          <a:ln/>
        </p:spPr>
        <p:txBody>
          <a:bodyPr/>
          <a:lstStyle/>
          <a:p>
            <a:pPr eaLnBrk="1" hangingPunct="1"/>
            <a:r>
              <a:rPr lang="en-US" b="1" dirty="0">
                <a:solidFill>
                  <a:srgbClr val="1D4087"/>
                </a:solidFill>
              </a:rPr>
              <a:t>Setup batch</a:t>
            </a:r>
            <a:r>
              <a:rPr lang="en-US" dirty="0"/>
              <a:t> (also </a:t>
            </a:r>
            <a:r>
              <a:rPr lang="en-US" b="1" dirty="0">
                <a:solidFill>
                  <a:srgbClr val="1D4087"/>
                </a:solidFill>
              </a:rPr>
              <a:t>lot size</a:t>
            </a:r>
            <a:r>
              <a:rPr lang="en-US" dirty="0"/>
              <a:t>): number of units processed consecutively after a setup</a:t>
            </a:r>
          </a:p>
          <a:p>
            <a:pPr eaLnBrk="1" hangingPunct="1"/>
            <a:r>
              <a:rPr lang="en-US" dirty="0"/>
              <a:t>EXAMPLE: painting cars-&gt;how many cars before you change paint color</a:t>
            </a:r>
          </a:p>
          <a:p>
            <a:pPr eaLnBrk="1" hangingPunct="1"/>
            <a:endParaRPr lang="en-US" dirty="0"/>
          </a:p>
        </p:txBody>
      </p:sp>
    </p:spTree>
    <p:extLst>
      <p:ext uri="{BB962C8B-B14F-4D97-AF65-F5344CB8AC3E}">
        <p14:creationId xmlns:p14="http://schemas.microsoft.com/office/powerpoint/2010/main" val="4002684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12192000" cy="6858000"/>
          </a:xfrm>
          <a:prstGeom prst="rect">
            <a:avLst/>
          </a:prstGeom>
          <a:solidFill>
            <a:srgbClr val="AA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C00000"/>
              </a:highlight>
              <a:latin typeface="Verdana" pitchFamily="-112" charset="0"/>
            </a:endParaRPr>
          </a:p>
        </p:txBody>
      </p:sp>
      <p:sp>
        <p:nvSpPr>
          <p:cNvPr id="36866" name="Rectangle 2"/>
          <p:cNvSpPr>
            <a:spLocks noGrp="1" noChangeArrowheads="1"/>
          </p:cNvSpPr>
          <p:nvPr>
            <p:ph type="ctrTitle"/>
          </p:nvPr>
        </p:nvSpPr>
        <p:spPr>
          <a:xfrm>
            <a:off x="0" y="0"/>
            <a:ext cx="12192000" cy="2438400"/>
          </a:xfrm>
          <a:prstGeom prst="rect">
            <a:avLst/>
          </a:prstGeom>
          <a:solidFill>
            <a:srgbClr val="AA0000"/>
          </a:solidFill>
          <a:ln>
            <a:solidFill>
              <a:schemeClr val="accent4">
                <a:lumMod val="65000"/>
                <a:lumOff val="35000"/>
              </a:schemeClr>
            </a:solidFill>
          </a:ln>
        </p:spPr>
        <p:txBody>
          <a:bodyPr/>
          <a:lstStyle>
            <a:lvl1pPr algn="ctr">
              <a:defRPr sz="5400" b="0" baseline="0">
                <a:solidFill>
                  <a:schemeClr val="bg1"/>
                </a:solidFill>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12192000" cy="5904656"/>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0" y="0"/>
            <a:ext cx="12192001" cy="5486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725" y="5751"/>
            <a:ext cx="11569700" cy="6149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
        <p:nvSpPr>
          <p:cNvPr id="7" name="Rectangle 6"/>
          <p:cNvSpPr/>
          <p:nvPr userDrawn="1"/>
        </p:nvSpPr>
        <p:spPr bwMode="auto">
          <a:xfrm>
            <a:off x="0" y="1219200"/>
            <a:ext cx="12192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0" y="23004"/>
            <a:ext cx="12192000" cy="5256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lvl1pPr>
          </a:lstStyle>
          <a:p>
            <a:pPr lvl="0"/>
            <a:r>
              <a:rPr lang="en-US" dirty="0"/>
              <a:t>Click to edit Master title style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12876"/>
            <a:ext cx="118872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0"/>
          <p:cNvSpPr>
            <a:spLocks noGrp="1" noChangeArrowheads="1"/>
          </p:cNvSpPr>
          <p:nvPr>
            <p:ph type="title"/>
          </p:nvPr>
        </p:nvSpPr>
        <p:spPr bwMode="gray">
          <a:xfrm>
            <a:off x="334434" y="0"/>
            <a:ext cx="11857567"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0"/>
          <p:cNvSpPr>
            <a:spLocks noGrp="1" noChangeArrowheads="1"/>
          </p:cNvSpPr>
          <p:nvPr>
            <p:ph type="title"/>
          </p:nvPr>
        </p:nvSpPr>
        <p:spPr bwMode="gray">
          <a:xfrm>
            <a:off x="334434" y="152400"/>
            <a:ext cx="11569700"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a:t>
            </a:r>
            <a:br>
              <a:rPr lang="en-US" dirty="0"/>
            </a:br>
            <a:r>
              <a:rPr lang="en-US" dirty="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685800"/>
            <a:ext cx="11379200" cy="5486400"/>
          </a:xfrm>
          <a:prstGeom prst="rect">
            <a:avLst/>
          </a:prstGeom>
        </p:spPr>
        <p:txBody>
          <a:bodyPr/>
          <a:lstStyle>
            <a:lvl1pPr>
              <a:defRPr sz="2000">
                <a:latin typeface="Tahoma" pitchFamily="34" charset="0"/>
                <a:cs typeface="Tahoma" pitchFamily="34" charset="0"/>
              </a:defRPr>
            </a:lvl1pPr>
          </a:lstStyle>
          <a:p>
            <a:r>
              <a:rPr lang="en-US" dirty="0"/>
              <a:t>Click to edit Master 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27460" y="651055"/>
            <a:ext cx="12117212" cy="58131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95010ABE-216E-4CB1-B947-1039A7C4134E}"/>
              </a:ext>
            </a:extLst>
          </p:cNvPr>
          <p:cNvCxnSpPr/>
          <p:nvPr userDrawn="1"/>
        </p:nvCxnSpPr>
        <p:spPr bwMode="auto">
          <a:xfrm>
            <a:off x="27460" y="6675227"/>
            <a:ext cx="12192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4383B4-48F1-4C9E-9358-FDF8D6BE163F}"/>
              </a:ext>
            </a:extLst>
          </p:cNvPr>
          <p:cNvCxnSpPr/>
          <p:nvPr userDrawn="1"/>
        </p:nvCxnSpPr>
        <p:spPr bwMode="auto">
          <a:xfrm flipV="1">
            <a:off x="-8237" y="6678406"/>
            <a:ext cx="12227697" cy="27601"/>
          </a:xfrm>
          <a:prstGeom prst="line">
            <a:avLst/>
          </a:prstGeom>
          <a:solidFill>
            <a:schemeClr val="accent1"/>
          </a:solidFill>
          <a:ln w="371475" cap="flat" cmpd="sng" algn="ctr">
            <a:solidFill>
              <a:srgbClr val="A50023"/>
            </a:solidFill>
            <a:prstDash val="solid"/>
            <a:round/>
            <a:headEnd type="none" w="med" len="med"/>
            <a:tailEnd type="none" w="med" len="med"/>
          </a:ln>
          <a:effectLst/>
        </p:spPr>
      </p:cxnSp>
      <p:sp>
        <p:nvSpPr>
          <p:cNvPr id="18" name="Text Box 57">
            <a:extLst>
              <a:ext uri="{FF2B5EF4-FFF2-40B4-BE49-F238E27FC236}">
                <a16:creationId xmlns:a16="http://schemas.microsoft.com/office/drawing/2014/main" id="{7F53569A-2B0A-4DE1-A813-471065EA8EE0}"/>
              </a:ext>
            </a:extLst>
          </p:cNvPr>
          <p:cNvSpPr txBox="1">
            <a:spLocks noChangeArrowheads="1"/>
          </p:cNvSpPr>
          <p:nvPr userDrawn="1"/>
        </p:nvSpPr>
        <p:spPr bwMode="auto">
          <a:xfrm>
            <a:off x="-8237" y="6547942"/>
            <a:ext cx="9920661"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b="1" i="1" dirty="0">
                <a:ln>
                  <a:noFill/>
                </a:ln>
                <a:solidFill>
                  <a:schemeClr val="bg1"/>
                </a:solidFill>
                <a:latin typeface="Book Antiqua" panose="02040602050305030304" pitchFamily="18" charset="0"/>
              </a:rPr>
              <a:t>Impact of Setup Time on Throughput &amp; Flow Time, Ardavan Asef-Vaziri. </a:t>
            </a:r>
          </a:p>
        </p:txBody>
      </p:sp>
      <p:sp>
        <p:nvSpPr>
          <p:cNvPr id="21" name="Rectangle 20">
            <a:extLst>
              <a:ext uri="{FF2B5EF4-FFF2-40B4-BE49-F238E27FC236}">
                <a16:creationId xmlns:a16="http://schemas.microsoft.com/office/drawing/2014/main" id="{94AE40BE-333E-40B2-8D12-72506B420F0D}"/>
              </a:ext>
            </a:extLst>
          </p:cNvPr>
          <p:cNvSpPr/>
          <p:nvPr userDrawn="1"/>
        </p:nvSpPr>
        <p:spPr bwMode="auto">
          <a:xfrm>
            <a:off x="0" y="-7873"/>
            <a:ext cx="12192000" cy="589737"/>
          </a:xfrm>
          <a:prstGeom prst="rect">
            <a:avLst/>
          </a:prstGeom>
          <a:solidFill>
            <a:srgbClr val="A80000"/>
          </a:solidFill>
          <a:ln w="9525" cap="flat" cmpd="sng" algn="ctr">
            <a:solidFill>
              <a:srgbClr val="A8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highlight>
                <a:srgbClr val="A80000"/>
              </a:highlight>
              <a:latin typeface="Verdana" pitchFamily="-112" charset="0"/>
            </a:endParaRPr>
          </a:p>
        </p:txBody>
      </p:sp>
      <p:sp>
        <p:nvSpPr>
          <p:cNvPr id="22" name="Rectangle 50">
            <a:extLst>
              <a:ext uri="{FF2B5EF4-FFF2-40B4-BE49-F238E27FC236}">
                <a16:creationId xmlns:a16="http://schemas.microsoft.com/office/drawing/2014/main" id="{B2613141-CDA8-44A8-91D8-2BF51FF36BB2}"/>
              </a:ext>
            </a:extLst>
          </p:cNvPr>
          <p:cNvSpPr>
            <a:spLocks noGrp="1" noChangeArrowheads="1"/>
          </p:cNvSpPr>
          <p:nvPr>
            <p:ph type="title"/>
          </p:nvPr>
        </p:nvSpPr>
        <p:spPr bwMode="gray">
          <a:xfrm>
            <a:off x="-9934" y="0"/>
            <a:ext cx="12192000" cy="589738"/>
          </a:xfrm>
          <a:prstGeom prst="rect">
            <a:avLst/>
          </a:prstGeom>
          <a:solidFill>
            <a:srgbClr val="AF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23" name="Text Box 57">
            <a:extLst>
              <a:ext uri="{FF2B5EF4-FFF2-40B4-BE49-F238E27FC236}">
                <a16:creationId xmlns:a16="http://schemas.microsoft.com/office/drawing/2014/main" id="{5CB557A3-0E0C-48EA-97FA-377C81917CF0}"/>
              </a:ext>
            </a:extLst>
          </p:cNvPr>
          <p:cNvSpPr txBox="1">
            <a:spLocks noChangeArrowheads="1"/>
          </p:cNvSpPr>
          <p:nvPr userDrawn="1"/>
        </p:nvSpPr>
        <p:spPr bwMode="auto">
          <a:xfrm>
            <a:off x="11759952" y="6521318"/>
            <a:ext cx="432048" cy="307777"/>
          </a:xfrm>
          <a:prstGeom prst="rect">
            <a:avLst/>
          </a:prstGeom>
          <a:noFill/>
          <a:ln w="9525">
            <a:noFill/>
            <a:miter lim="800000"/>
            <a:headEnd/>
            <a:tailEnd/>
          </a:ln>
          <a:effectLst/>
        </p:spPr>
        <p:txBody>
          <a:bodyPr wrap="square"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fld id="{564E6806-B735-4F14-9560-CDD486872F21}" type="slidenum">
              <a:rPr lang="en-US" sz="1400" b="1" i="1" smtClean="0">
                <a:ln>
                  <a:noFill/>
                </a:ln>
                <a:solidFill>
                  <a:schemeClr val="bg1"/>
                </a:solidFill>
                <a:latin typeface="Book Antiqua" panose="02040602050305030304" pitchFamily="18" charset="0"/>
              </a:rPr>
              <a:t>‹#›</a:t>
            </a:fld>
            <a:endParaRPr lang="en-US" sz="1400" b="1" i="1" dirty="0">
              <a:ln>
                <a:noFill/>
              </a:ln>
              <a:solidFill>
                <a:schemeClr val="bg1"/>
              </a:solidFill>
              <a:latin typeface="Book Antiqua" panose="02040602050305030304" pitchFamily="18" charset="0"/>
            </a:endParaRPr>
          </a:p>
        </p:txBody>
      </p: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Lst>
  <p:transition/>
  <p:txStyles>
    <p:titleStyle>
      <a:lvl1pPr algn="l" rtl="0" eaLnBrk="1" fontAlgn="base" hangingPunct="1">
        <a:spcBef>
          <a:spcPct val="0"/>
        </a:spcBef>
        <a:spcAft>
          <a:spcPct val="0"/>
        </a:spcAft>
        <a:defRPr sz="3600">
          <a:solidFill>
            <a:schemeClr val="bg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kern="1200" dirty="0">
                <a:solidFill>
                  <a:srgbClr val="00B050"/>
                </a:solidFill>
                <a:latin typeface="Verdana" pitchFamily="34" charset="0"/>
                <a:ea typeface="ＭＳ Ｐゴシック" charset="-128"/>
                <a:cs typeface="+mn-cs"/>
              </a:rPr>
              <a:t>Theory of Constraints:  1- Throughput World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1412876"/>
            <a:ext cx="109728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5562600" y="6553201"/>
            <a:ext cx="4089400" cy="276999"/>
          </a:xfrm>
          <a:prstGeom prst="rect">
            <a:avLst/>
          </a:prstGeom>
          <a:noFill/>
          <a:ln w="9525">
            <a:noFill/>
            <a:miter lim="800000"/>
            <a:headEnd/>
            <a:tailEnd/>
          </a:ln>
          <a:effectLst/>
        </p:spPr>
        <p:txBody>
          <a:bodyPr>
            <a:spAutoFit/>
          </a:bodyPr>
          <a:lstStyle/>
          <a:p>
            <a:pPr>
              <a:defRPr/>
            </a:pPr>
            <a:r>
              <a:rPr lang="en-US" sz="1200" b="1" i="1" dirty="0">
                <a:solidFill>
                  <a:srgbClr val="002060"/>
                </a:solidFill>
              </a:rPr>
              <a:t>Ardavan Asef-Vaziri    Jul-09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a:solidFill>
                  <a:srgbClr val="002060"/>
                </a:solidFill>
                <a:latin typeface="Verdana" pitchFamily="34" charset="0"/>
                <a:ea typeface="ＭＳ Ｐゴシック" charset="-128"/>
                <a:cs typeface="+mn-cs"/>
              </a:rPr>
              <a:t>Theory of Constraints:  1- Throughput World </a:t>
            </a:r>
          </a:p>
        </p:txBody>
      </p:sp>
      <p:sp>
        <p:nvSpPr>
          <p:cNvPr id="14" name="Rectangle 50"/>
          <p:cNvSpPr>
            <a:spLocks noGrp="1" noChangeArrowheads="1"/>
          </p:cNvSpPr>
          <p:nvPr>
            <p:ph type="title"/>
          </p:nvPr>
        </p:nvSpPr>
        <p:spPr bwMode="gray">
          <a:xfrm>
            <a:off x="334434" y="0"/>
            <a:ext cx="1155276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Practice: </a:t>
            </a:r>
            <a:br>
              <a:rPr lang="en-US" dirty="0"/>
            </a:br>
            <a:endParaRPr lang="en-US" dirty="0"/>
          </a:p>
        </p:txBody>
      </p:sp>
      <p:cxnSp>
        <p:nvCxnSpPr>
          <p:cNvPr id="19" name="Straight Connector 18"/>
          <p:cNvCxnSpPr/>
          <p:nvPr userDrawn="1"/>
        </p:nvCxnSpPr>
        <p:spPr bwMode="auto">
          <a:xfrm>
            <a:off x="0" y="1141412"/>
            <a:ext cx="12192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508000" y="685801"/>
            <a:ext cx="109728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a:p>
        </p:txBody>
      </p:sp>
      <p:sp>
        <p:nvSpPr>
          <p:cNvPr id="11" name="Text Box 57"/>
          <p:cNvSpPr txBox="1">
            <a:spLocks noChangeArrowheads="1"/>
          </p:cNvSpPr>
          <p:nvPr userDrawn="1"/>
        </p:nvSpPr>
        <p:spPr bwMode="auto">
          <a:xfrm>
            <a:off x="11277600" y="6581776"/>
            <a:ext cx="9144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5562600" y="6553201"/>
            <a:ext cx="4089400" cy="276225"/>
          </a:xfrm>
          <a:prstGeom prst="rect">
            <a:avLst/>
          </a:prstGeom>
          <a:noFill/>
          <a:ln w="9525">
            <a:noFill/>
            <a:miter lim="800000"/>
            <a:headEnd/>
            <a:tailEnd/>
          </a:ln>
          <a:effectLst/>
        </p:spPr>
        <p:txBody>
          <a:bodyPr>
            <a:spAutoFit/>
          </a:bodyPr>
          <a:lstStyle/>
          <a:p>
            <a:pPr>
              <a:defRPr/>
            </a:pPr>
            <a:r>
              <a:rPr lang="en-US" sz="1200" b="1" i="1" dirty="0">
                <a:solidFill>
                  <a:srgbClr val="00B050"/>
                </a:solidFill>
              </a:rPr>
              <a:t>Ardavan Asef-Vaziri    6/4/2009</a:t>
            </a:r>
          </a:p>
        </p:txBody>
      </p:sp>
      <p:sp>
        <p:nvSpPr>
          <p:cNvPr id="13" name="Text Box 57"/>
          <p:cNvSpPr txBox="1">
            <a:spLocks noChangeArrowheads="1"/>
          </p:cNvSpPr>
          <p:nvPr userDrawn="1"/>
        </p:nvSpPr>
        <p:spPr bwMode="auto">
          <a:xfrm>
            <a:off x="0" y="6553201"/>
            <a:ext cx="5689600" cy="276999"/>
          </a:xfrm>
          <a:prstGeom prst="rect">
            <a:avLst/>
          </a:prstGeom>
          <a:noFill/>
          <a:ln w="9525">
            <a:noFill/>
            <a:miter lim="800000"/>
            <a:headEnd/>
            <a:tailEnd/>
          </a:ln>
          <a:effectLst/>
        </p:spPr>
        <p:txBody>
          <a:bodyPr wrap="square">
            <a:spAutoFit/>
          </a:bodyPr>
          <a:lstStyle/>
          <a:p>
            <a:pPr algn="l">
              <a:defRPr/>
            </a:pPr>
            <a:r>
              <a:rPr lang="en-US" sz="1200" b="1" i="1" dirty="0">
                <a:solidFill>
                  <a:srgbClr val="00B050"/>
                </a:solidFill>
              </a:rPr>
              <a:t>Lean Thinking:  1- Introduction </a:t>
            </a:r>
          </a:p>
        </p:txBody>
      </p:sp>
      <p:cxnSp>
        <p:nvCxnSpPr>
          <p:cNvPr id="19" name="Straight Connector 18"/>
          <p:cNvCxnSpPr/>
          <p:nvPr userDrawn="1"/>
        </p:nvCxnSpPr>
        <p:spPr bwMode="auto">
          <a:xfrm>
            <a:off x="0" y="455612"/>
            <a:ext cx="12192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12192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203200" y="-76200"/>
            <a:ext cx="5689600" cy="523220"/>
          </a:xfrm>
          <a:prstGeom prst="rect">
            <a:avLst/>
          </a:prstGeom>
          <a:noFill/>
          <a:ln w="9525">
            <a:noFill/>
            <a:miter lim="800000"/>
            <a:headEnd/>
            <a:tailEnd/>
          </a:ln>
          <a:effectLst/>
        </p:spPr>
        <p:txBody>
          <a:bodyPr wrap="square">
            <a:spAutoFit/>
          </a:bodyPr>
          <a:lstStyle/>
          <a:p>
            <a:pPr algn="l">
              <a:defRPr/>
            </a:pPr>
            <a:r>
              <a:rPr lang="en-US" sz="2800" b="0" i="0" dirty="0">
                <a:solidFill>
                  <a:srgbClr val="00B050"/>
                </a:solidFill>
                <a:latin typeface="Impact" pitchFamily="34" charset="0"/>
              </a:rPr>
              <a:t>Information</a:t>
            </a: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Worksheet.xls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t>Problem-1. Capacity for a  Sequence of Resources with Setup</a:t>
            </a:r>
          </a:p>
        </p:txBody>
      </p:sp>
      <p:sp>
        <p:nvSpPr>
          <p:cNvPr id="456707" name="Rectangle 3"/>
          <p:cNvSpPr>
            <a:spLocks noGrp="1" noChangeArrowheads="1"/>
          </p:cNvSpPr>
          <p:nvPr>
            <p:ph type="body" idx="1"/>
          </p:nvPr>
        </p:nvSpPr>
        <p:spPr>
          <a:xfrm>
            <a:off x="17417" y="649754"/>
            <a:ext cx="12192000" cy="1699126"/>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A Process with 3 Stations. One Resource in each station. </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30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2F800E6C-E225-4D56-B14E-428E65FD59B5}"/>
              </a:ext>
            </a:extLst>
          </p:cNvPr>
          <p:cNvSpPr txBox="1">
            <a:spLocks noChangeArrowheads="1"/>
          </p:cNvSpPr>
          <p:nvPr/>
        </p:nvSpPr>
        <p:spPr>
          <a:xfrm>
            <a:off x="17417" y="2430442"/>
            <a:ext cx="12174583" cy="4022894"/>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sz="2400" dirty="0">
                <a:latin typeface="Book Antiqua" panose="02040602050305030304" pitchFamily="18" charset="0"/>
              </a:rPr>
              <a:t>Where is the bottleneck?</a:t>
            </a:r>
          </a:p>
          <a:p>
            <a:pPr marL="0" indent="0">
              <a:buNone/>
            </a:pPr>
            <a:r>
              <a:rPr lang="en-US" sz="2400" dirty="0">
                <a:latin typeface="Book Antiqua" panose="02040602050305030304" pitchFamily="18" charset="0"/>
              </a:rPr>
              <a:t>The bottleneck is either Sta-1 or Sta-2 because Sta-2 always have a higher capacity than Sta-2. </a:t>
            </a:r>
          </a:p>
          <a:p>
            <a:pPr marL="0" indent="0">
              <a:buNone/>
            </a:pPr>
            <a:r>
              <a:rPr lang="en-US" sz="2400" dirty="0">
                <a:latin typeface="Book Antiqua" panose="02040602050305030304" pitchFamily="18" charset="0"/>
              </a:rPr>
              <a:t>At low batch sizes, Sta-1 is the bottleneck. When Sta-2 may become the bottleneck</a:t>
            </a:r>
          </a:p>
          <a:p>
            <a:pPr marL="0" indent="0">
              <a:buNone/>
            </a:pPr>
            <a:r>
              <a:rPr lang="en-US" sz="2400" dirty="0">
                <a:latin typeface="Book Antiqua" panose="02040602050305030304" pitchFamily="18" charset="0"/>
              </a:rPr>
              <a:t>45+0.15Q is the time to produce Q units in Sta-1. 30+0.25Q is the time to produce Q units in Sta-2. </a:t>
            </a:r>
          </a:p>
          <a:p>
            <a:pPr marL="0" indent="0">
              <a:buNone/>
            </a:pPr>
            <a:r>
              <a:rPr lang="en-US" sz="2400" dirty="0">
                <a:latin typeface="Book Antiqua" panose="02040602050305030304" pitchFamily="18" charset="0"/>
              </a:rPr>
              <a:t>45+0.15Q = 30+0.25Q</a:t>
            </a:r>
          </a:p>
          <a:p>
            <a:pPr marL="0" indent="0">
              <a:buNone/>
            </a:pPr>
            <a:r>
              <a:rPr lang="en-US" sz="2400" dirty="0">
                <a:latin typeface="Book Antiqua" panose="02040602050305030304" pitchFamily="18" charset="0"/>
              </a:rPr>
              <a:t>15=0.1Q </a:t>
            </a:r>
            <a:r>
              <a:rPr lang="en-US" sz="2400" dirty="0">
                <a:latin typeface="Book Antiqua" panose="02040602050305030304" pitchFamily="18" charset="0"/>
                <a:sym typeface="Wingdings" panose="05000000000000000000" pitchFamily="2" charset="2"/>
              </a:rPr>
              <a:t> Q=150.</a:t>
            </a:r>
            <a:endParaRPr lang="en-US" sz="2400" dirty="0">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103097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Two Parts</a:t>
            </a:r>
          </a:p>
        </p:txBody>
      </p:sp>
      <p:sp>
        <p:nvSpPr>
          <p:cNvPr id="456707" name="Rectangle 3"/>
          <p:cNvSpPr>
            <a:spLocks noGrp="1" noChangeArrowheads="1"/>
          </p:cNvSpPr>
          <p:nvPr>
            <p:ph type="body" idx="1"/>
          </p:nvPr>
        </p:nvSpPr>
        <p:spPr>
          <a:xfrm>
            <a:off x="47328" y="620688"/>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Two parts.  Tp=1 for each unit of each part. 60 mins setup time of each part. Demand of the downstream station is 24 per hour. Batch size is 240.</a:t>
            </a:r>
          </a:p>
          <a:p>
            <a:pPr marL="0" indent="0">
              <a:lnSpc>
                <a:spcPct val="90000"/>
              </a:lnSpc>
              <a:spcBef>
                <a:spcPts val="0"/>
              </a:spcBef>
              <a:spcAft>
                <a:spcPts val="1200"/>
              </a:spcAft>
              <a:buNone/>
            </a:pPr>
            <a:r>
              <a:rPr lang="en-US" sz="2400" dirty="0">
                <a:latin typeface="Book Antiqua" panose="02040602050305030304" pitchFamily="18" charset="0"/>
              </a:rPr>
              <a:t>Setup for 60 mins produce 240 units of part-1 (takes 240 mins).</a:t>
            </a:r>
          </a:p>
          <a:p>
            <a:pPr marL="0" indent="0">
              <a:lnSpc>
                <a:spcPct val="90000"/>
              </a:lnSpc>
              <a:spcBef>
                <a:spcPts val="0"/>
              </a:spcBef>
              <a:spcAft>
                <a:spcPts val="1200"/>
              </a:spcAft>
              <a:buNone/>
            </a:pPr>
            <a:r>
              <a:rPr lang="en-US" sz="2400" dirty="0">
                <a:latin typeface="Book Antiqua" panose="02040602050305030304" pitchFamily="18" charset="0"/>
              </a:rPr>
              <a:t>Setup for 60 mins produce 240 units of part-2 (takes 240 mins).</a:t>
            </a:r>
          </a:p>
          <a:p>
            <a:pPr marL="0" indent="0">
              <a:lnSpc>
                <a:spcPct val="90000"/>
              </a:lnSpc>
              <a:spcBef>
                <a:spcPts val="0"/>
              </a:spcBef>
              <a:spcAft>
                <a:spcPts val="1200"/>
              </a:spcAft>
              <a:buNone/>
            </a:pPr>
            <a:r>
              <a:rPr lang="en-US" sz="2400" dirty="0">
                <a:latin typeface="Book Antiqua" panose="02040602050305030304" pitchFamily="18" charset="0"/>
              </a:rPr>
              <a:t>Tp1=Tp2=60/240+1=1.25</a:t>
            </a:r>
            <a:r>
              <a:rPr lang="en-US" sz="2400" dirty="0">
                <a:latin typeface="Book Antiqua" panose="02040602050305030304" pitchFamily="18" charset="0"/>
                <a:sym typeface="Wingdings" panose="05000000000000000000" pitchFamily="2" charset="2"/>
              </a:rPr>
              <a:t> CT=1.25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Rp1=Rp2= 240/(60+240)= 0.8 units per min or 48 per hr</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R=24 /hr R=0.4 per min  TT=2.5 mins.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Setup for 60 mins, and produce 240 units in 240 minutes.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Over the 240 mins, we consume 0.4 per mins, that is 96 units. Therefore the maximum inventory is 240-96=144 units. We consume this 144 mins in 144/0.4 = 360 mins. We need to restart the next setup when we have 0.4(60)=24 units.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Setup for 60 mins. Produce for 240 mins, consume for 300 mins, restart set up after 600 mins. When we start part-2? Part 2 should re-setup </a:t>
            </a: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183001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6707">
                                            <p:txEl>
                                              <p:pRg st="7" end="7"/>
                                            </p:txEl>
                                          </p:spTgt>
                                        </p:tgtEl>
                                        <p:attrNameLst>
                                          <p:attrName>style.visibility</p:attrName>
                                        </p:attrNameLst>
                                      </p:cBhvr>
                                      <p:to>
                                        <p:strVal val="visible"/>
                                      </p:to>
                                    </p:set>
                                    <p:animEffect transition="in" filter="dissolve">
                                      <p:cBhvr>
                                        <p:cTn id="42" dur="500"/>
                                        <p:tgtEl>
                                          <p:spTgt spid="4567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6707">
                                            <p:txEl>
                                              <p:pRg st="8" end="8"/>
                                            </p:txEl>
                                          </p:spTgt>
                                        </p:tgtEl>
                                        <p:attrNameLst>
                                          <p:attrName>style.visibility</p:attrName>
                                        </p:attrNameLst>
                                      </p:cBhvr>
                                      <p:to>
                                        <p:strVal val="visible"/>
                                      </p:to>
                                    </p:set>
                                    <p:animEffect transition="in" filter="dissolve">
                                      <p:cBhvr>
                                        <p:cTn id="47" dur="500"/>
                                        <p:tgtEl>
                                          <p:spTgt spid="4567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013414" y="1323009"/>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Station-1</a:t>
            </a:r>
          </a:p>
        </p:txBody>
      </p:sp>
      <p:sp>
        <p:nvSpPr>
          <p:cNvPr id="13322" name="Line 10"/>
          <p:cNvSpPr>
            <a:spLocks noChangeShapeType="1"/>
          </p:cNvSpPr>
          <p:nvPr/>
        </p:nvSpPr>
        <p:spPr bwMode="auto">
          <a:xfrm>
            <a:off x="762000" y="1553842"/>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3" name="Title 2">
            <a:extLst>
              <a:ext uri="{FF2B5EF4-FFF2-40B4-BE49-F238E27FC236}">
                <a16:creationId xmlns:a16="http://schemas.microsoft.com/office/drawing/2014/main" id="{16BF30FC-8658-4B41-A7FC-5DE2B9569DA8}"/>
              </a:ext>
            </a:extLst>
          </p:cNvPr>
          <p:cNvSpPr>
            <a:spLocks noGrp="1"/>
          </p:cNvSpPr>
          <p:nvPr>
            <p:ph type="title"/>
          </p:nvPr>
        </p:nvSpPr>
        <p:spPr/>
        <p:txBody>
          <a:bodyPr/>
          <a:lstStyle/>
          <a:p>
            <a:r>
              <a:rPr lang="en-US" dirty="0"/>
              <a:t>Throughput Loss, Limited Buffer, Blocking</a:t>
            </a:r>
          </a:p>
        </p:txBody>
      </p:sp>
      <p:sp>
        <p:nvSpPr>
          <p:cNvPr id="14" name="Line 10">
            <a:extLst>
              <a:ext uri="{FF2B5EF4-FFF2-40B4-BE49-F238E27FC236}">
                <a16:creationId xmlns:a16="http://schemas.microsoft.com/office/drawing/2014/main" id="{66869AC1-7E38-4AB2-BCA5-75A58A0F86FB}"/>
              </a:ext>
            </a:extLst>
          </p:cNvPr>
          <p:cNvSpPr>
            <a:spLocks noChangeShapeType="1"/>
          </p:cNvSpPr>
          <p:nvPr/>
        </p:nvSpPr>
        <p:spPr bwMode="auto">
          <a:xfrm>
            <a:off x="3657600" y="1517838"/>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5" name="Line 10">
            <a:extLst>
              <a:ext uri="{FF2B5EF4-FFF2-40B4-BE49-F238E27FC236}">
                <a16:creationId xmlns:a16="http://schemas.microsoft.com/office/drawing/2014/main" id="{C567DC17-D46E-44B0-AD17-EE8034B36244}"/>
              </a:ext>
            </a:extLst>
          </p:cNvPr>
          <p:cNvSpPr>
            <a:spLocks noChangeShapeType="1"/>
          </p:cNvSpPr>
          <p:nvPr/>
        </p:nvSpPr>
        <p:spPr bwMode="auto">
          <a:xfrm>
            <a:off x="6477000" y="1500054"/>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6" name="Text Box 11">
            <a:extLst>
              <a:ext uri="{FF2B5EF4-FFF2-40B4-BE49-F238E27FC236}">
                <a16:creationId xmlns:a16="http://schemas.microsoft.com/office/drawing/2014/main" id="{C960FF46-231E-49BD-9775-F3CA477BE381}"/>
              </a:ext>
            </a:extLst>
          </p:cNvPr>
          <p:cNvSpPr txBox="1">
            <a:spLocks noChangeArrowheads="1"/>
          </p:cNvSpPr>
          <p:nvPr/>
        </p:nvSpPr>
        <p:spPr bwMode="auto">
          <a:xfrm>
            <a:off x="1895593" y="1884018"/>
            <a:ext cx="16321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Rp=80 /hr</a:t>
            </a:r>
          </a:p>
        </p:txBody>
      </p:sp>
      <p:sp>
        <p:nvSpPr>
          <p:cNvPr id="17" name="Text Box 3">
            <a:extLst>
              <a:ext uri="{FF2B5EF4-FFF2-40B4-BE49-F238E27FC236}">
                <a16:creationId xmlns:a16="http://schemas.microsoft.com/office/drawing/2014/main" id="{5C4482A5-AC54-4B1B-B388-C5581C2439E5}"/>
              </a:ext>
            </a:extLst>
          </p:cNvPr>
          <p:cNvSpPr txBox="1">
            <a:spLocks noChangeArrowheads="1"/>
          </p:cNvSpPr>
          <p:nvPr/>
        </p:nvSpPr>
        <p:spPr bwMode="auto">
          <a:xfrm>
            <a:off x="4876800" y="1287005"/>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Station-2</a:t>
            </a:r>
          </a:p>
        </p:txBody>
      </p:sp>
      <p:sp>
        <p:nvSpPr>
          <p:cNvPr id="18" name="Text Box 3">
            <a:extLst>
              <a:ext uri="{FF2B5EF4-FFF2-40B4-BE49-F238E27FC236}">
                <a16:creationId xmlns:a16="http://schemas.microsoft.com/office/drawing/2014/main" id="{8631D43F-BA88-4524-95C9-C602A283B14C}"/>
              </a:ext>
            </a:extLst>
          </p:cNvPr>
          <p:cNvSpPr txBox="1">
            <a:spLocks noChangeArrowheads="1"/>
          </p:cNvSpPr>
          <p:nvPr/>
        </p:nvSpPr>
        <p:spPr bwMode="auto">
          <a:xfrm>
            <a:off x="7730661" y="1269221"/>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Station-3</a:t>
            </a:r>
          </a:p>
        </p:txBody>
      </p:sp>
      <p:sp>
        <p:nvSpPr>
          <p:cNvPr id="19" name="Text Box 11">
            <a:extLst>
              <a:ext uri="{FF2B5EF4-FFF2-40B4-BE49-F238E27FC236}">
                <a16:creationId xmlns:a16="http://schemas.microsoft.com/office/drawing/2014/main" id="{ADB242A2-9FE9-4FC9-909D-C548A06C14A0}"/>
              </a:ext>
            </a:extLst>
          </p:cNvPr>
          <p:cNvSpPr txBox="1">
            <a:spLocks noChangeArrowheads="1"/>
          </p:cNvSpPr>
          <p:nvPr/>
        </p:nvSpPr>
        <p:spPr bwMode="auto">
          <a:xfrm>
            <a:off x="4414846" y="1784674"/>
            <a:ext cx="24657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a:solidFill>
                  <a:srgbClr val="144421"/>
                </a:solidFill>
                <a:latin typeface="Book Antiqua" pitchFamily="18" charset="0"/>
              </a:rPr>
              <a:t>Rp=100 /hr</a:t>
            </a:r>
          </a:p>
          <a:p>
            <a:pPr algn="ctr"/>
            <a:r>
              <a:rPr lang="en-US" sz="2400" dirty="0">
                <a:solidFill>
                  <a:srgbClr val="144421"/>
                </a:solidFill>
                <a:latin typeface="Book Antiqua" pitchFamily="18" charset="0"/>
              </a:rPr>
              <a:t>Every 4 hours </a:t>
            </a:r>
          </a:p>
          <a:p>
            <a:pPr algn="ctr"/>
            <a:r>
              <a:rPr lang="en-US" sz="2400" dirty="0">
                <a:solidFill>
                  <a:srgbClr val="144421"/>
                </a:solidFill>
                <a:latin typeface="Book Antiqua" pitchFamily="18" charset="0"/>
              </a:rPr>
              <a:t>30 mins cleaning</a:t>
            </a:r>
          </a:p>
        </p:txBody>
      </p:sp>
      <p:sp>
        <p:nvSpPr>
          <p:cNvPr id="20" name="Text Box 11">
            <a:extLst>
              <a:ext uri="{FF2B5EF4-FFF2-40B4-BE49-F238E27FC236}">
                <a16:creationId xmlns:a16="http://schemas.microsoft.com/office/drawing/2014/main" id="{0816B79D-20B0-4417-9C9A-AAFD9352C9F3}"/>
              </a:ext>
            </a:extLst>
          </p:cNvPr>
          <p:cNvSpPr txBox="1">
            <a:spLocks noChangeArrowheads="1"/>
          </p:cNvSpPr>
          <p:nvPr/>
        </p:nvSpPr>
        <p:spPr bwMode="auto">
          <a:xfrm>
            <a:off x="7612840" y="1862070"/>
            <a:ext cx="17860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Rp=120 /hr</a:t>
            </a:r>
          </a:p>
        </p:txBody>
      </p:sp>
      <p:sp>
        <p:nvSpPr>
          <p:cNvPr id="21" name="Rectangle 3">
            <a:extLst>
              <a:ext uri="{FF2B5EF4-FFF2-40B4-BE49-F238E27FC236}">
                <a16:creationId xmlns:a16="http://schemas.microsoft.com/office/drawing/2014/main" id="{E38635CE-0FE3-4675-B69C-F4A0D715EFB0}"/>
              </a:ext>
            </a:extLst>
          </p:cNvPr>
          <p:cNvSpPr txBox="1">
            <a:spLocks noChangeArrowheads="1"/>
          </p:cNvSpPr>
          <p:nvPr/>
        </p:nvSpPr>
        <p:spPr>
          <a:xfrm>
            <a:off x="47625" y="3236287"/>
            <a:ext cx="12192000" cy="57912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No buffer anywhere. Compute the capacity of the process.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Rp2=(4*100)/(4+0.5)= 88.89</a:t>
            </a:r>
          </a:p>
          <a:p>
            <a:pPr marL="0" indent="0">
              <a:lnSpc>
                <a:spcPct val="90000"/>
              </a:lnSpc>
              <a:spcBef>
                <a:spcPts val="0"/>
              </a:spcBef>
              <a:spcAft>
                <a:spcPts val="1200"/>
              </a:spcAft>
              <a:buNone/>
            </a:pPr>
            <a:r>
              <a:rPr lang="en-US" sz="2400" kern="0" dirty="0">
                <a:latin typeface="Book Antiqua" panose="02040602050305030304" pitchFamily="18" charset="0"/>
              </a:rPr>
              <a:t>Is capacity of the process 80 per hour? No buffer anywhere. </a:t>
            </a:r>
          </a:p>
          <a:p>
            <a:pPr marL="0" indent="0">
              <a:lnSpc>
                <a:spcPct val="90000"/>
              </a:lnSpc>
              <a:spcBef>
                <a:spcPts val="0"/>
              </a:spcBef>
              <a:spcAft>
                <a:spcPts val="1200"/>
              </a:spcAft>
              <a:buNone/>
            </a:pPr>
            <a:r>
              <a:rPr lang="en-US" sz="2400" kern="0" dirty="0">
                <a:latin typeface="Book Antiqua" panose="02040602050305030304" pitchFamily="18" charset="0"/>
              </a:rPr>
              <a:t>For 30 minutes cleaning of Station-2, Station-1 has no place to put the output.</a:t>
            </a:r>
          </a:p>
          <a:p>
            <a:pPr marL="0" indent="0">
              <a:lnSpc>
                <a:spcPct val="90000"/>
              </a:lnSpc>
              <a:spcBef>
                <a:spcPts val="0"/>
              </a:spcBef>
              <a:spcAft>
                <a:spcPts val="1200"/>
              </a:spcAft>
              <a:buNone/>
            </a:pPr>
            <a:r>
              <a:rPr lang="en-US" sz="2400" kern="0" dirty="0">
                <a:latin typeface="Book Antiqua" panose="02040602050305030304" pitchFamily="18" charset="0"/>
              </a:rPr>
              <a:t>It is blocked for 0.5 hours.</a:t>
            </a:r>
          </a:p>
          <a:p>
            <a:pPr marL="0" indent="0">
              <a:lnSpc>
                <a:spcPct val="90000"/>
              </a:lnSpc>
              <a:spcBef>
                <a:spcPts val="0"/>
              </a:spcBef>
              <a:spcAft>
                <a:spcPts val="1200"/>
              </a:spcAft>
              <a:buNone/>
            </a:pPr>
            <a:r>
              <a:rPr lang="en-US" sz="2400" kern="0" dirty="0">
                <a:latin typeface="Book Antiqua" panose="02040602050305030304" pitchFamily="18" charset="0"/>
              </a:rPr>
              <a:t>Rp2=(4*80)/(4+0.5)= 71.1</a:t>
            </a:r>
          </a:p>
          <a:p>
            <a:pPr marL="0" indent="0">
              <a:lnSpc>
                <a:spcPct val="90000"/>
              </a:lnSpc>
              <a:spcBef>
                <a:spcPts val="0"/>
              </a:spcBef>
              <a:spcAft>
                <a:spcPts val="1200"/>
              </a:spcAft>
              <a:buNone/>
            </a:pPr>
            <a:r>
              <a:rPr lang="en-US" sz="2400" kern="0" dirty="0">
                <a:latin typeface="Book Antiqua" panose="02040602050305030304" pitchFamily="18" charset="0"/>
              </a:rPr>
              <a:t>Place a buffer for 40 product between Station-1 and Station-2. </a:t>
            </a: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0455700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dissolv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dissolv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dissolve">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dissolve">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dissolve">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dissolve">
                                      <p:cBhvr>
                                        <p:cTn id="32" dur="500"/>
                                        <p:tgtEl>
                                          <p:spTgt spid="2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
                                            <p:txEl>
                                              <p:pRg st="6" end="6"/>
                                            </p:txEl>
                                          </p:spTgt>
                                        </p:tgtEl>
                                        <p:attrNameLst>
                                          <p:attrName>style.visibility</p:attrName>
                                        </p:attrNameLst>
                                      </p:cBhvr>
                                      <p:to>
                                        <p:strVal val="visible"/>
                                      </p:to>
                                    </p:set>
                                    <p:animEffect transition="in" filter="dissolve">
                                      <p:cBhvr>
                                        <p:cTn id="37" dur="500"/>
                                        <p:tgtEl>
                                          <p:spTgt spid="2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013414" y="1323009"/>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Station-1</a:t>
            </a:r>
          </a:p>
        </p:txBody>
      </p:sp>
      <p:sp>
        <p:nvSpPr>
          <p:cNvPr id="13322" name="Line 10"/>
          <p:cNvSpPr>
            <a:spLocks noChangeShapeType="1"/>
          </p:cNvSpPr>
          <p:nvPr/>
        </p:nvSpPr>
        <p:spPr bwMode="auto">
          <a:xfrm>
            <a:off x="762000" y="1553842"/>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3" name="Title 2">
            <a:extLst>
              <a:ext uri="{FF2B5EF4-FFF2-40B4-BE49-F238E27FC236}">
                <a16:creationId xmlns:a16="http://schemas.microsoft.com/office/drawing/2014/main" id="{16BF30FC-8658-4B41-A7FC-5DE2B9569DA8}"/>
              </a:ext>
            </a:extLst>
          </p:cNvPr>
          <p:cNvSpPr>
            <a:spLocks noGrp="1"/>
          </p:cNvSpPr>
          <p:nvPr>
            <p:ph type="title"/>
          </p:nvPr>
        </p:nvSpPr>
        <p:spPr/>
        <p:txBody>
          <a:bodyPr/>
          <a:lstStyle/>
          <a:p>
            <a:r>
              <a:rPr lang="en-US" dirty="0"/>
              <a:t>Throughput Loss, Limited Buffer, Starvation</a:t>
            </a:r>
          </a:p>
        </p:txBody>
      </p:sp>
      <p:sp>
        <p:nvSpPr>
          <p:cNvPr id="14" name="Line 10">
            <a:extLst>
              <a:ext uri="{FF2B5EF4-FFF2-40B4-BE49-F238E27FC236}">
                <a16:creationId xmlns:a16="http://schemas.microsoft.com/office/drawing/2014/main" id="{66869AC1-7E38-4AB2-BCA5-75A58A0F86FB}"/>
              </a:ext>
            </a:extLst>
          </p:cNvPr>
          <p:cNvSpPr>
            <a:spLocks noChangeShapeType="1"/>
          </p:cNvSpPr>
          <p:nvPr/>
        </p:nvSpPr>
        <p:spPr bwMode="auto">
          <a:xfrm>
            <a:off x="3657600" y="1517838"/>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5" name="Line 10">
            <a:extLst>
              <a:ext uri="{FF2B5EF4-FFF2-40B4-BE49-F238E27FC236}">
                <a16:creationId xmlns:a16="http://schemas.microsoft.com/office/drawing/2014/main" id="{C567DC17-D46E-44B0-AD17-EE8034B36244}"/>
              </a:ext>
            </a:extLst>
          </p:cNvPr>
          <p:cNvSpPr>
            <a:spLocks noChangeShapeType="1"/>
          </p:cNvSpPr>
          <p:nvPr/>
        </p:nvSpPr>
        <p:spPr bwMode="auto">
          <a:xfrm>
            <a:off x="6477000" y="1500054"/>
            <a:ext cx="1046526" cy="0"/>
          </a:xfrm>
          <a:prstGeom prst="line">
            <a:avLst/>
          </a:prstGeom>
          <a:noFill/>
          <a:ln w="57150">
            <a:solidFill>
              <a:schemeClr val="tx1"/>
            </a:solidFill>
            <a:round/>
            <a:headEnd type="none" w="med" len="med"/>
            <a:tailEnd type="arrow" w="med" len="med"/>
          </a:ln>
        </p:spPr>
        <p:txBody>
          <a:bodyPr/>
          <a:lstStyle/>
          <a:p>
            <a:endParaRPr lang="en-US" dirty="0">
              <a:latin typeface="Book Antiqua" pitchFamily="18" charset="0"/>
            </a:endParaRPr>
          </a:p>
        </p:txBody>
      </p:sp>
      <p:sp>
        <p:nvSpPr>
          <p:cNvPr id="16" name="Text Box 11">
            <a:extLst>
              <a:ext uri="{FF2B5EF4-FFF2-40B4-BE49-F238E27FC236}">
                <a16:creationId xmlns:a16="http://schemas.microsoft.com/office/drawing/2014/main" id="{C960FF46-231E-49BD-9775-F3CA477BE381}"/>
              </a:ext>
            </a:extLst>
          </p:cNvPr>
          <p:cNvSpPr txBox="1">
            <a:spLocks noChangeArrowheads="1"/>
          </p:cNvSpPr>
          <p:nvPr/>
        </p:nvSpPr>
        <p:spPr bwMode="auto">
          <a:xfrm>
            <a:off x="1895593" y="1884018"/>
            <a:ext cx="17860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Rp=120 /hr</a:t>
            </a:r>
          </a:p>
        </p:txBody>
      </p:sp>
      <p:sp>
        <p:nvSpPr>
          <p:cNvPr id="17" name="Text Box 3">
            <a:extLst>
              <a:ext uri="{FF2B5EF4-FFF2-40B4-BE49-F238E27FC236}">
                <a16:creationId xmlns:a16="http://schemas.microsoft.com/office/drawing/2014/main" id="{5C4482A5-AC54-4B1B-B388-C5581C2439E5}"/>
              </a:ext>
            </a:extLst>
          </p:cNvPr>
          <p:cNvSpPr txBox="1">
            <a:spLocks noChangeArrowheads="1"/>
          </p:cNvSpPr>
          <p:nvPr/>
        </p:nvSpPr>
        <p:spPr bwMode="auto">
          <a:xfrm>
            <a:off x="4876800" y="1287005"/>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Station-2</a:t>
            </a:r>
          </a:p>
        </p:txBody>
      </p:sp>
      <p:sp>
        <p:nvSpPr>
          <p:cNvPr id="18" name="Text Box 3">
            <a:extLst>
              <a:ext uri="{FF2B5EF4-FFF2-40B4-BE49-F238E27FC236}">
                <a16:creationId xmlns:a16="http://schemas.microsoft.com/office/drawing/2014/main" id="{8631D43F-BA88-4524-95C9-C602A283B14C}"/>
              </a:ext>
            </a:extLst>
          </p:cNvPr>
          <p:cNvSpPr txBox="1">
            <a:spLocks noChangeArrowheads="1"/>
          </p:cNvSpPr>
          <p:nvPr/>
        </p:nvSpPr>
        <p:spPr bwMode="auto">
          <a:xfrm>
            <a:off x="7730661" y="1269221"/>
            <a:ext cx="1396536" cy="461665"/>
          </a:xfrm>
          <a:prstGeom prst="rect">
            <a:avLst/>
          </a:prstGeom>
          <a:noFill/>
          <a:ln w="38100" algn="ctr">
            <a:solidFill>
              <a:srgbClr val="144421"/>
            </a:solidFill>
            <a:miter lim="800000"/>
            <a:headEnd/>
            <a:tailEnd/>
          </a:ln>
        </p:spPr>
        <p:txBody>
          <a:bodyPr wrap="none">
            <a:spAutoFit/>
          </a:bodyPr>
          <a:lstStyle/>
          <a:p>
            <a:r>
              <a:rPr lang="en-US" sz="2400" dirty="0">
                <a:solidFill>
                  <a:srgbClr val="144421"/>
                </a:solidFill>
                <a:latin typeface="Book Antiqua" pitchFamily="18" charset="0"/>
              </a:rPr>
              <a:t>Station-3</a:t>
            </a:r>
          </a:p>
        </p:txBody>
      </p:sp>
      <p:sp>
        <p:nvSpPr>
          <p:cNvPr id="19" name="Text Box 11">
            <a:extLst>
              <a:ext uri="{FF2B5EF4-FFF2-40B4-BE49-F238E27FC236}">
                <a16:creationId xmlns:a16="http://schemas.microsoft.com/office/drawing/2014/main" id="{ADB242A2-9FE9-4FC9-909D-C548A06C14A0}"/>
              </a:ext>
            </a:extLst>
          </p:cNvPr>
          <p:cNvSpPr txBox="1">
            <a:spLocks noChangeArrowheads="1"/>
          </p:cNvSpPr>
          <p:nvPr/>
        </p:nvSpPr>
        <p:spPr bwMode="auto">
          <a:xfrm>
            <a:off x="4414846" y="1784674"/>
            <a:ext cx="246574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2400" dirty="0">
                <a:solidFill>
                  <a:srgbClr val="144421"/>
                </a:solidFill>
                <a:latin typeface="Book Antiqua" pitchFamily="18" charset="0"/>
              </a:rPr>
              <a:t>Rp=100 /hr</a:t>
            </a:r>
          </a:p>
          <a:p>
            <a:pPr algn="ctr"/>
            <a:r>
              <a:rPr lang="en-US" sz="2400" dirty="0">
                <a:solidFill>
                  <a:srgbClr val="144421"/>
                </a:solidFill>
                <a:latin typeface="Book Antiqua" pitchFamily="18" charset="0"/>
              </a:rPr>
              <a:t>Every 4 hours </a:t>
            </a:r>
          </a:p>
          <a:p>
            <a:pPr algn="ctr"/>
            <a:r>
              <a:rPr lang="en-US" sz="2400" dirty="0">
                <a:solidFill>
                  <a:srgbClr val="144421"/>
                </a:solidFill>
                <a:latin typeface="Book Antiqua" pitchFamily="18" charset="0"/>
              </a:rPr>
              <a:t>30 mins cleaning</a:t>
            </a:r>
          </a:p>
        </p:txBody>
      </p:sp>
      <p:sp>
        <p:nvSpPr>
          <p:cNvPr id="20" name="Text Box 11">
            <a:extLst>
              <a:ext uri="{FF2B5EF4-FFF2-40B4-BE49-F238E27FC236}">
                <a16:creationId xmlns:a16="http://schemas.microsoft.com/office/drawing/2014/main" id="{0816B79D-20B0-4417-9C9A-AAFD9352C9F3}"/>
              </a:ext>
            </a:extLst>
          </p:cNvPr>
          <p:cNvSpPr txBox="1">
            <a:spLocks noChangeArrowheads="1"/>
          </p:cNvSpPr>
          <p:nvPr/>
        </p:nvSpPr>
        <p:spPr bwMode="auto">
          <a:xfrm>
            <a:off x="7612840" y="1862070"/>
            <a:ext cx="16321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dirty="0">
                <a:solidFill>
                  <a:srgbClr val="144421"/>
                </a:solidFill>
                <a:latin typeface="Book Antiqua" pitchFamily="18" charset="0"/>
              </a:rPr>
              <a:t>Rp=80 /hr</a:t>
            </a:r>
          </a:p>
        </p:txBody>
      </p:sp>
      <p:sp>
        <p:nvSpPr>
          <p:cNvPr id="21" name="Rectangle 3">
            <a:extLst>
              <a:ext uri="{FF2B5EF4-FFF2-40B4-BE49-F238E27FC236}">
                <a16:creationId xmlns:a16="http://schemas.microsoft.com/office/drawing/2014/main" id="{E38635CE-0FE3-4675-B69C-F4A0D715EFB0}"/>
              </a:ext>
            </a:extLst>
          </p:cNvPr>
          <p:cNvSpPr txBox="1">
            <a:spLocks noChangeArrowheads="1"/>
          </p:cNvSpPr>
          <p:nvPr/>
        </p:nvSpPr>
        <p:spPr>
          <a:xfrm>
            <a:off x="47625" y="3236287"/>
            <a:ext cx="12192000" cy="57912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No buffer anywhere. Compute the capacity of the process.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Rp2=(4*100)/(4+0.5)= 88.89</a:t>
            </a:r>
          </a:p>
          <a:p>
            <a:pPr marL="0" indent="0">
              <a:lnSpc>
                <a:spcPct val="90000"/>
              </a:lnSpc>
              <a:spcBef>
                <a:spcPts val="0"/>
              </a:spcBef>
              <a:spcAft>
                <a:spcPts val="1200"/>
              </a:spcAft>
              <a:buNone/>
            </a:pPr>
            <a:r>
              <a:rPr lang="en-US" sz="2400" kern="0" dirty="0">
                <a:latin typeface="Book Antiqua" panose="02040602050305030304" pitchFamily="18" charset="0"/>
              </a:rPr>
              <a:t>Is capacity of the process 80 per hour? No buffer anywhere. </a:t>
            </a:r>
          </a:p>
          <a:p>
            <a:pPr marL="0" indent="0">
              <a:lnSpc>
                <a:spcPct val="90000"/>
              </a:lnSpc>
              <a:spcBef>
                <a:spcPts val="0"/>
              </a:spcBef>
              <a:spcAft>
                <a:spcPts val="1200"/>
              </a:spcAft>
              <a:buNone/>
            </a:pPr>
            <a:r>
              <a:rPr lang="en-US" sz="2400" kern="0" dirty="0">
                <a:latin typeface="Book Antiqua" panose="02040602050305030304" pitchFamily="18" charset="0"/>
              </a:rPr>
              <a:t>For 30 minutes cleaning of Station-2, Station-3 has no product to work on. Starvation</a:t>
            </a:r>
          </a:p>
          <a:p>
            <a:pPr marL="0" indent="0">
              <a:lnSpc>
                <a:spcPct val="90000"/>
              </a:lnSpc>
              <a:spcBef>
                <a:spcPts val="0"/>
              </a:spcBef>
              <a:spcAft>
                <a:spcPts val="1200"/>
              </a:spcAft>
              <a:buNone/>
            </a:pPr>
            <a:r>
              <a:rPr lang="en-US" sz="2400" kern="0" dirty="0">
                <a:latin typeface="Book Antiqua" panose="02040602050305030304" pitchFamily="18" charset="0"/>
              </a:rPr>
              <a:t>Rp2=(4*80)/(4+0.5)= 71.1</a:t>
            </a:r>
          </a:p>
          <a:p>
            <a:pPr marL="0" indent="0">
              <a:lnSpc>
                <a:spcPct val="90000"/>
              </a:lnSpc>
              <a:spcBef>
                <a:spcPts val="0"/>
              </a:spcBef>
              <a:spcAft>
                <a:spcPts val="1200"/>
              </a:spcAft>
              <a:buNone/>
            </a:pPr>
            <a:r>
              <a:rPr lang="en-US" sz="2400" kern="0" dirty="0">
                <a:latin typeface="Book Antiqua" panose="02040602050305030304" pitchFamily="18" charset="0"/>
              </a:rPr>
              <a:t>Place a buffer for 40 product between Station-2 and Station-3. </a:t>
            </a: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9638697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animEffect transition="in" filter="dissolve">
                                      <p:cBhvr>
                                        <p:cTn id="7" dur="500"/>
                                        <p:tgtEl>
                                          <p:spTgt spid="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
                                            <p:txEl>
                                              <p:pRg st="1" end="1"/>
                                            </p:txEl>
                                          </p:spTgt>
                                        </p:tgtEl>
                                        <p:attrNameLst>
                                          <p:attrName>style.visibility</p:attrName>
                                        </p:attrNameLst>
                                      </p:cBhvr>
                                      <p:to>
                                        <p:strVal val="visible"/>
                                      </p:to>
                                    </p:set>
                                    <p:animEffect transition="in" filter="dissolve">
                                      <p:cBhvr>
                                        <p:cTn id="12" dur="500"/>
                                        <p:tgtEl>
                                          <p:spTgt spid="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
                                            <p:txEl>
                                              <p:pRg st="2" end="2"/>
                                            </p:txEl>
                                          </p:spTgt>
                                        </p:tgtEl>
                                        <p:attrNameLst>
                                          <p:attrName>style.visibility</p:attrName>
                                        </p:attrNameLst>
                                      </p:cBhvr>
                                      <p:to>
                                        <p:strVal val="visible"/>
                                      </p:to>
                                    </p:set>
                                    <p:animEffect transition="in" filter="dissolve">
                                      <p:cBhvr>
                                        <p:cTn id="17" dur="500"/>
                                        <p:tgtEl>
                                          <p:spTgt spid="2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
                                            <p:txEl>
                                              <p:pRg st="3" end="3"/>
                                            </p:txEl>
                                          </p:spTgt>
                                        </p:tgtEl>
                                        <p:attrNameLst>
                                          <p:attrName>style.visibility</p:attrName>
                                        </p:attrNameLst>
                                      </p:cBhvr>
                                      <p:to>
                                        <p:strVal val="visible"/>
                                      </p:to>
                                    </p:set>
                                    <p:animEffect transition="in" filter="dissolve">
                                      <p:cBhvr>
                                        <p:cTn id="22" dur="500"/>
                                        <p:tgtEl>
                                          <p:spTgt spid="2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xEl>
                                              <p:pRg st="4" end="4"/>
                                            </p:txEl>
                                          </p:spTgt>
                                        </p:tgtEl>
                                        <p:attrNameLst>
                                          <p:attrName>style.visibility</p:attrName>
                                        </p:attrNameLst>
                                      </p:cBhvr>
                                      <p:to>
                                        <p:strVal val="visible"/>
                                      </p:to>
                                    </p:set>
                                    <p:animEffect transition="in" filter="dissolve">
                                      <p:cBhvr>
                                        <p:cTn id="27" dur="500"/>
                                        <p:tgtEl>
                                          <p:spTgt spid="2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xEl>
                                              <p:pRg st="5" end="5"/>
                                            </p:txEl>
                                          </p:spTgt>
                                        </p:tgtEl>
                                        <p:attrNameLst>
                                          <p:attrName>style.visibility</p:attrName>
                                        </p:attrNameLst>
                                      </p:cBhvr>
                                      <p:to>
                                        <p:strVal val="visible"/>
                                      </p:to>
                                    </p:set>
                                    <p:animEffect transition="in" filter="dissolve">
                                      <p:cBhvr>
                                        <p:cTn id="32" dur="500"/>
                                        <p:tgtEl>
                                          <p:spTgt spid="2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Problem-3. Capacity for a Given Batch Size</a:t>
            </a:r>
          </a:p>
        </p:txBody>
      </p:sp>
      <p:sp>
        <p:nvSpPr>
          <p:cNvPr id="456707" name="Rectangle 3"/>
          <p:cNvSpPr>
            <a:spLocks noGrp="1" noChangeArrowheads="1"/>
          </p:cNvSpPr>
          <p:nvPr>
            <p:ph type="body" idx="1"/>
          </p:nvPr>
        </p:nvSpPr>
        <p:spPr>
          <a:xfrm>
            <a:off x="0" y="548680"/>
            <a:ext cx="12192000" cy="19050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A Process with 3 Stations. One Resource in each station. </a:t>
            </a: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30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449ABAB0-423A-4600-8DB9-F68FFB6182F6}"/>
              </a:ext>
            </a:extLst>
          </p:cNvPr>
          <p:cNvSpPr txBox="1">
            <a:spLocks noChangeArrowheads="1"/>
          </p:cNvSpPr>
          <p:nvPr/>
        </p:nvSpPr>
        <p:spPr>
          <a:xfrm>
            <a:off x="0" y="2132856"/>
            <a:ext cx="12072664" cy="3744043"/>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457200" indent="-457200">
              <a:lnSpc>
                <a:spcPct val="90000"/>
              </a:lnSpc>
              <a:spcBef>
                <a:spcPts val="0"/>
              </a:spcBef>
              <a:spcAft>
                <a:spcPts val="1200"/>
              </a:spcAft>
              <a:buFont typeface="Wingdings" pitchFamily="2" charset="2"/>
              <a:buAutoNum type="alphaLcParenR"/>
            </a:pPr>
            <a:r>
              <a:rPr lang="en-US" sz="2400" kern="0" dirty="0">
                <a:latin typeface="Book Antiqua" panose="02040602050305030304" pitchFamily="18" charset="0"/>
              </a:rPr>
              <a:t>Compute the process capacity when all batches are 100 units.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Tp1= 45/100+0.15 = 0.6 minutes </a:t>
            </a:r>
            <a:r>
              <a:rPr lang="en-US" sz="2400" kern="0" dirty="0">
                <a:latin typeface="Book Antiqua" panose="02040602050305030304" pitchFamily="18" charset="0"/>
                <a:sym typeface="Wingdings" panose="05000000000000000000" pitchFamily="2" charset="2"/>
              </a:rPr>
              <a:t> Rp1 = 1/0.6 =1.6667 units per min, or 100 per hr.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Tp2= 30/100+0.25 = 0.55 minutes </a:t>
            </a:r>
            <a:r>
              <a:rPr lang="en-US" sz="2400" kern="0" dirty="0">
                <a:latin typeface="Book Antiqua" panose="02040602050305030304" pitchFamily="18" charset="0"/>
                <a:sym typeface="Wingdings" panose="05000000000000000000" pitchFamily="2" charset="2"/>
              </a:rPr>
              <a:t> Rp2 = 1/0.55 =1.8182 units per min, or 109.1 per hr.</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Tp3= 20/100+0.22 = 0.4 minutes </a:t>
            </a:r>
            <a:r>
              <a:rPr lang="en-US" sz="2400" kern="0" dirty="0">
                <a:latin typeface="Book Antiqua" panose="02040602050305030304" pitchFamily="18" charset="0"/>
                <a:sym typeface="Wingdings" panose="05000000000000000000" pitchFamily="2" charset="2"/>
              </a:rPr>
              <a:t> Rp2 = 1/0.4 =2.5 units per min, or 150 per hr.  </a:t>
            </a:r>
          </a:p>
          <a:p>
            <a:pPr marL="0" indent="0">
              <a:lnSpc>
                <a:spcPct val="90000"/>
              </a:lnSpc>
              <a:spcBef>
                <a:spcPts val="120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b) For what batch size Sta-3 becomes a bottleneck?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For no batch size.  Sta-3 always performs better than Sta-2 20&lt;30 &amp; 0.2&lt;0.25.</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Sta-3 dominates Sta-2.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44383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dissolve">
                                      <p:cBhvr>
                                        <p:cTn id="27" dur="500"/>
                                        <p:tgtEl>
                                          <p:spTgt spid="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dissolve">
                                      <p:cBhvr>
                                        <p:cTn id="32" dur="500"/>
                                        <p:tgtEl>
                                          <p:spTgt spid="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Effect transition="in" filter="dissolve">
                                      <p:cBhvr>
                                        <p:cTn id="37" dur="500"/>
                                        <p:tgtEl>
                                          <p:spTgt spid="4">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dissolve">
                                      <p:cBhvr>
                                        <p:cTn id="42" dur="500"/>
                                        <p:tgtEl>
                                          <p:spTgt spid="4">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animEffect transition="in" filter="dissolve">
                                      <p:cBhvr>
                                        <p:cTn id="47" dur="500"/>
                                        <p:tgtEl>
                                          <p:spTgt spid="4">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txEl>
                                              <p:pRg st="5" end="5"/>
                                            </p:txEl>
                                          </p:spTgt>
                                        </p:tgtEl>
                                        <p:attrNameLst>
                                          <p:attrName>style.visibility</p:attrName>
                                        </p:attrNameLst>
                                      </p:cBhvr>
                                      <p:to>
                                        <p:strVal val="visible"/>
                                      </p:to>
                                    </p:set>
                                    <p:animEffect transition="in" filter="dissolve">
                                      <p:cBhvr>
                                        <p:cTn id="52" dur="500"/>
                                        <p:tgtEl>
                                          <p:spTgt spid="4">
                                            <p:txEl>
                                              <p:pRg st="5" end="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Effect transition="in" filter="dissolve">
                                      <p:cBhvr>
                                        <p:cTn id="5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731D2AA-5CCB-439C-BC02-E1793CB8124B}"/>
              </a:ext>
            </a:extLst>
          </p:cNvPr>
          <p:cNvSpPr>
            <a:spLocks noGrp="1"/>
          </p:cNvSpPr>
          <p:nvPr>
            <p:ph idx="1"/>
          </p:nvPr>
        </p:nvSpPr>
        <p:spPr>
          <a:xfrm>
            <a:off x="24614" y="578866"/>
            <a:ext cx="12192000" cy="5874470"/>
          </a:xfrm>
        </p:spPr>
        <p:txBody>
          <a:bodyPr/>
          <a:lstStyle/>
          <a:p>
            <a:r>
              <a:rPr lang="en-US" dirty="0"/>
              <a:t>Toyota shortened setup times from several hours to a few minutes by </a:t>
            </a:r>
            <a:r>
              <a:rPr lang="en-US" b="1" dirty="0">
                <a:solidFill>
                  <a:srgbClr val="C00000"/>
                </a:solidFill>
              </a:rPr>
              <a:t>separating internal and external activities </a:t>
            </a:r>
            <a:r>
              <a:rPr lang="en-US" dirty="0"/>
              <a:t>in a firm.</a:t>
            </a:r>
          </a:p>
          <a:p>
            <a:pPr lvl="0"/>
            <a:r>
              <a:rPr lang="en-US" b="1" dirty="0">
                <a:solidFill>
                  <a:srgbClr val="C00000"/>
                </a:solidFill>
              </a:rPr>
              <a:t>Internal activities</a:t>
            </a:r>
            <a:r>
              <a:rPr lang="en-US" b="1" dirty="0"/>
              <a:t>. </a:t>
            </a:r>
            <a:r>
              <a:rPr lang="en-US" dirty="0"/>
              <a:t>Those for which machine needs to be down such as (i) adjusting machine speed, (ii) placing work or fixtures on the machine.</a:t>
            </a:r>
          </a:p>
          <a:p>
            <a:pPr lvl="1"/>
            <a:r>
              <a:rPr lang="en-US" sz="2400" dirty="0"/>
              <a:t>Turn sequential internal activities into parallel activities or resources.</a:t>
            </a:r>
          </a:p>
          <a:p>
            <a:pPr lvl="1"/>
            <a:r>
              <a:rPr lang="en-US" sz="2400" dirty="0"/>
              <a:t>Convert internal activities to external activities.</a:t>
            </a:r>
          </a:p>
          <a:p>
            <a:pPr lvl="0"/>
            <a:r>
              <a:rPr lang="en-US" dirty="0"/>
              <a:t>External activities. Those for which the machine does not have to be down such as v</a:t>
            </a:r>
            <a:r>
              <a:rPr lang="en-US" sz="2400" dirty="0"/>
              <a:t>alidating work order, searching for tools and dies,  procuring material.</a:t>
            </a:r>
          </a:p>
          <a:p>
            <a:pPr lvl="1"/>
            <a:r>
              <a:rPr lang="en-US" sz="2400" dirty="0"/>
              <a:t>External activities should be completed before setup.</a:t>
            </a:r>
          </a:p>
          <a:p>
            <a:pPr lvl="0"/>
            <a:r>
              <a:rPr lang="en-US" dirty="0"/>
              <a:t>Standardize and practice setup routines to be perfect.</a:t>
            </a:r>
          </a:p>
          <a:p>
            <a:pPr lvl="0"/>
            <a:r>
              <a:rPr lang="en-US" dirty="0"/>
              <a:t>Eliminate adjustments. Smooth and simplified procedures.</a:t>
            </a:r>
          </a:p>
          <a:p>
            <a:r>
              <a:rPr lang="en-US" dirty="0"/>
              <a:t>Nearby suppliers with long-term relationships</a:t>
            </a:r>
          </a:p>
          <a:p>
            <a:r>
              <a:rPr lang="en-US" dirty="0"/>
              <a:t>Small batch and mixed-model production</a:t>
            </a:r>
          </a:p>
          <a:p>
            <a:pPr lvl="0" rtl="0"/>
            <a:endParaRPr lang="en-US" sz="2400" dirty="0">
              <a:latin typeface="Book Antiqua" panose="02040602050305030304" pitchFamily="18" charset="0"/>
            </a:endParaRPr>
          </a:p>
          <a:p>
            <a:endParaRPr lang="en-US" sz="2400" dirty="0">
              <a:latin typeface="Book Antiqua" panose="02040602050305030304" pitchFamily="18" charset="0"/>
            </a:endParaRPr>
          </a:p>
          <a:p>
            <a:pPr lvl="1"/>
            <a:endParaRPr lang="en-US" sz="1800" dirty="0">
              <a:latin typeface="Book Antiqua" panose="02040602050305030304" pitchFamily="18" charset="0"/>
            </a:endParaRPr>
          </a:p>
          <a:p>
            <a:endParaRPr lang="en-US" dirty="0"/>
          </a:p>
        </p:txBody>
      </p:sp>
      <p:sp>
        <p:nvSpPr>
          <p:cNvPr id="3" name="Title 2">
            <a:extLst>
              <a:ext uri="{FF2B5EF4-FFF2-40B4-BE49-F238E27FC236}">
                <a16:creationId xmlns:a16="http://schemas.microsoft.com/office/drawing/2014/main" id="{9E4F1F7D-3DB6-4C4F-923A-DC73002DBBD0}"/>
              </a:ext>
            </a:extLst>
          </p:cNvPr>
          <p:cNvSpPr>
            <a:spLocks noGrp="1"/>
          </p:cNvSpPr>
          <p:nvPr>
            <p:ph type="title"/>
          </p:nvPr>
        </p:nvSpPr>
        <p:spPr/>
        <p:txBody>
          <a:bodyPr/>
          <a:lstStyle/>
          <a:p>
            <a:r>
              <a:rPr lang="en-US" dirty="0"/>
              <a:t>Setup Time Reduction- Toyota Production System</a:t>
            </a:r>
          </a:p>
        </p:txBody>
      </p:sp>
    </p:spTree>
    <p:extLst>
      <p:ext uri="{BB962C8B-B14F-4D97-AF65-F5344CB8AC3E}">
        <p14:creationId xmlns:p14="http://schemas.microsoft.com/office/powerpoint/2010/main" val="19814397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ssolv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ssolve">
                                      <p:cBhvr>
                                        <p:cTn id="12" dur="500"/>
                                        <p:tgtEl>
                                          <p:spTgt spid="2">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dissolve">
                                      <p:cBhvr>
                                        <p:cTn id="15" dur="500"/>
                                        <p:tgtEl>
                                          <p:spTgt spid="2">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dissolv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dissolve">
                                      <p:cBhvr>
                                        <p:cTn id="23" dur="500"/>
                                        <p:tgtEl>
                                          <p:spTgt spid="2">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dissolve">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dissolve">
                                      <p:cBhvr>
                                        <p:cTn id="31" dur="500"/>
                                        <p:tgtEl>
                                          <p:spTgt spid="2">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
                                            <p:txEl>
                                              <p:pRg st="7" end="7"/>
                                            </p:txEl>
                                          </p:spTgt>
                                        </p:tgtEl>
                                        <p:attrNameLst>
                                          <p:attrName>style.visibility</p:attrName>
                                        </p:attrNameLst>
                                      </p:cBhvr>
                                      <p:to>
                                        <p:strVal val="visible"/>
                                      </p:to>
                                    </p:set>
                                    <p:animEffect transition="in" filter="dissolve">
                                      <p:cBhvr>
                                        <p:cTn id="36"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lvl="0"/>
            <a:r>
              <a:rPr lang="en-US" dirty="0"/>
              <a:t>Mixed Model Production </a:t>
            </a:r>
          </a:p>
        </p:txBody>
      </p:sp>
      <p:sp>
        <p:nvSpPr>
          <p:cNvPr id="8" name="Rectangle 2">
            <a:extLst>
              <a:ext uri="{FF2B5EF4-FFF2-40B4-BE49-F238E27FC236}">
                <a16:creationId xmlns:a16="http://schemas.microsoft.com/office/drawing/2014/main" id="{7565D4FB-FC4C-4556-A1FC-3DDC34C298E9}"/>
              </a:ext>
            </a:extLst>
          </p:cNvPr>
          <p:cNvSpPr txBox="1">
            <a:spLocks noChangeArrowheads="1"/>
          </p:cNvSpPr>
          <p:nvPr/>
        </p:nvSpPr>
        <p:spPr bwMode="gray">
          <a:xfrm>
            <a:off x="0" y="641183"/>
            <a:ext cx="12161520" cy="3418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600">
                <a:solidFill>
                  <a:srgbClr val="A8000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a:lstStyle>
          <a:p>
            <a:r>
              <a:rPr lang="en-US" sz="2400" dirty="0">
                <a:solidFill>
                  <a:schemeClr val="tx1"/>
                </a:solidFill>
                <a:latin typeface="Book Antiqua" panose="02040602050305030304" pitchFamily="18" charset="0"/>
                <a:ea typeface="ＭＳ Ｐゴシック" charset="-128"/>
                <a:cs typeface="+mn-cs"/>
              </a:rPr>
              <a:t>Three products A, B, C. Production time: each 10 mins (Tp=10 mins). </a:t>
            </a:r>
          </a:p>
          <a:p>
            <a:r>
              <a:rPr lang="en-US" sz="2400" dirty="0">
                <a:solidFill>
                  <a:schemeClr val="tx1"/>
                </a:solidFill>
                <a:latin typeface="Book Antiqua" panose="02040602050305030304" pitchFamily="18" charset="0"/>
                <a:ea typeface="ＭＳ Ｐゴシック" charset="-128"/>
                <a:cs typeface="+mn-cs"/>
              </a:rPr>
              <a:t>Plant is working 5 days a week, 10 hours a day.</a:t>
            </a:r>
          </a:p>
          <a:p>
            <a:r>
              <a:rPr lang="en-US" sz="2400" dirty="0">
                <a:solidFill>
                  <a:schemeClr val="tx1"/>
                </a:solidFill>
                <a:latin typeface="Book Antiqua" panose="02040602050305030304" pitchFamily="18" charset="0"/>
                <a:ea typeface="ＭＳ Ｐゴシック" charset="-128"/>
                <a:cs typeface="+mn-cs"/>
              </a:rPr>
              <a:t>Demand at down stream station is  A:3, B:2, C:1  units per hour. </a:t>
            </a:r>
          </a:p>
          <a:p>
            <a:r>
              <a:rPr lang="en-US" sz="2400" dirty="0">
                <a:solidFill>
                  <a:schemeClr val="tx1"/>
                </a:solidFill>
                <a:latin typeface="Book Antiqua" panose="02040602050305030304" pitchFamily="18" charset="0"/>
                <a:ea typeface="ＭＳ Ｐゴシック" charset="-128"/>
                <a:cs typeface="+mn-cs"/>
              </a:rPr>
              <a:t>The upstream station in each production run produces one week of demand: A(150), B(100), and C(50).</a:t>
            </a:r>
          </a:p>
          <a:p>
            <a:r>
              <a:rPr lang="en-US" sz="2400" dirty="0">
                <a:solidFill>
                  <a:schemeClr val="tx1"/>
                </a:solidFill>
                <a:latin typeface="Book Antiqua" panose="02040602050305030304" pitchFamily="18" charset="0"/>
                <a:ea typeface="ＭＳ Ｐゴシック" charset="-128"/>
                <a:cs typeface="+mn-cs"/>
              </a:rPr>
              <a:t>While the customer need it at hourly rates (either to consume or use it in production of another item) we ship it at weekly demand.</a:t>
            </a:r>
          </a:p>
          <a:p>
            <a:r>
              <a:rPr lang="en-US" sz="2400" dirty="0">
                <a:solidFill>
                  <a:schemeClr val="tx1"/>
                </a:solidFill>
                <a:latin typeface="Book Antiqua" panose="02040602050305030304" pitchFamily="18" charset="0"/>
                <a:ea typeface="ＭＳ Ｐゴシック" charset="-128"/>
                <a:cs typeface="+mn-cs"/>
              </a:rPr>
              <a:t>Icycle = A(75), B(50), C(25). That is 150</a:t>
            </a:r>
          </a:p>
          <a:p>
            <a:r>
              <a:rPr lang="en-US" sz="2400" dirty="0">
                <a:solidFill>
                  <a:schemeClr val="tx1"/>
                </a:solidFill>
                <a:latin typeface="Book Antiqua" panose="02040602050305030304" pitchFamily="18" charset="0"/>
                <a:ea typeface="ＭＳ Ｐゴシック" charset="-128"/>
                <a:cs typeface="+mn-cs"/>
              </a:rPr>
              <a:t>What if we produce AAABBC. Then the Icycle is 3. An even better model is ABACBA</a:t>
            </a:r>
          </a:p>
          <a:p>
            <a:endParaRPr lang="en-US" sz="2400" dirty="0">
              <a:solidFill>
                <a:schemeClr val="tx1"/>
              </a:solidFill>
              <a:latin typeface="Book Antiqua" panose="02040602050305030304" pitchFamily="18" charset="0"/>
              <a:ea typeface="ＭＳ Ｐゴシック" charset="-128"/>
              <a:cs typeface="+mn-cs"/>
            </a:endParaRPr>
          </a:p>
        </p:txBody>
      </p:sp>
      <p:pic>
        <p:nvPicPr>
          <p:cNvPr id="4" name="Picture 3">
            <a:extLst>
              <a:ext uri="{FF2B5EF4-FFF2-40B4-BE49-F238E27FC236}">
                <a16:creationId xmlns:a16="http://schemas.microsoft.com/office/drawing/2014/main" id="{A99F2261-5877-40C7-9CC0-C20024E602E2}"/>
              </a:ext>
            </a:extLst>
          </p:cNvPr>
          <p:cNvPicPr>
            <a:picLocks noChangeAspect="1"/>
          </p:cNvPicPr>
          <p:nvPr/>
        </p:nvPicPr>
        <p:blipFill>
          <a:blip r:embed="rId3"/>
          <a:stretch>
            <a:fillRect/>
          </a:stretch>
        </p:blipFill>
        <p:spPr>
          <a:xfrm>
            <a:off x="228600" y="5070100"/>
            <a:ext cx="5105400" cy="1146923"/>
          </a:xfrm>
          <a:prstGeom prst="rect">
            <a:avLst/>
          </a:prstGeom>
        </p:spPr>
      </p:pic>
      <p:pic>
        <p:nvPicPr>
          <p:cNvPr id="5" name="Picture 4">
            <a:extLst>
              <a:ext uri="{FF2B5EF4-FFF2-40B4-BE49-F238E27FC236}">
                <a16:creationId xmlns:a16="http://schemas.microsoft.com/office/drawing/2014/main" id="{2341F560-B0E1-45C5-B419-E4FD9D981557}"/>
              </a:ext>
            </a:extLst>
          </p:cNvPr>
          <p:cNvPicPr>
            <a:picLocks noChangeAspect="1"/>
          </p:cNvPicPr>
          <p:nvPr/>
        </p:nvPicPr>
        <p:blipFill>
          <a:blip r:embed="rId4"/>
          <a:stretch>
            <a:fillRect/>
          </a:stretch>
        </p:blipFill>
        <p:spPr>
          <a:xfrm>
            <a:off x="5638800" y="4952998"/>
            <a:ext cx="6067425" cy="1381125"/>
          </a:xfrm>
          <a:prstGeom prst="rect">
            <a:avLst/>
          </a:prstGeom>
        </p:spPr>
      </p:pic>
    </p:spTree>
    <p:extLst>
      <p:ext uri="{BB962C8B-B14F-4D97-AF65-F5344CB8AC3E}">
        <p14:creationId xmlns:p14="http://schemas.microsoft.com/office/powerpoint/2010/main" val="32104845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dissolv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dissolv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dissolve">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dissolve">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dissolve">
                                      <p:cBhvr>
                                        <p:cTn id="42" dur="500"/>
                                        <p:tgtEl>
                                          <p:spTgt spid="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dissolve">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a:t>Problem-1. Capacity for a  Sequence of Resources with Setup</a:t>
            </a:r>
          </a:p>
        </p:txBody>
      </p:sp>
      <p:sp>
        <p:nvSpPr>
          <p:cNvPr id="4" name="Rectangle 3">
            <a:extLst>
              <a:ext uri="{FF2B5EF4-FFF2-40B4-BE49-F238E27FC236}">
                <a16:creationId xmlns:a16="http://schemas.microsoft.com/office/drawing/2014/main" id="{2F800E6C-E225-4D56-B14E-428E65FD59B5}"/>
              </a:ext>
            </a:extLst>
          </p:cNvPr>
          <p:cNvSpPr txBox="1">
            <a:spLocks noChangeArrowheads="1"/>
          </p:cNvSpPr>
          <p:nvPr/>
        </p:nvSpPr>
        <p:spPr>
          <a:xfrm>
            <a:off x="-14766" y="564502"/>
            <a:ext cx="12192001" cy="4304658"/>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buNone/>
            </a:pPr>
            <a:r>
              <a:rPr lang="en-US" sz="2400" dirty="0">
                <a:latin typeface="Book Antiqua" panose="02040602050305030304" pitchFamily="18" charset="0"/>
              </a:rPr>
              <a:t>We could have also said.</a:t>
            </a:r>
          </a:p>
          <a:p>
            <a:pPr marL="0" indent="0">
              <a:buNone/>
            </a:pPr>
            <a:r>
              <a:rPr lang="en-US" sz="2400" dirty="0">
                <a:latin typeface="Book Antiqua" panose="02040602050305030304" pitchFamily="18" charset="0"/>
              </a:rPr>
              <a:t>Time to produce one unit in sta-1 is 45/Q+0.15.</a:t>
            </a:r>
          </a:p>
          <a:p>
            <a:pPr marL="0" indent="0">
              <a:buNone/>
            </a:pPr>
            <a:r>
              <a:rPr lang="en-US" sz="2400" dirty="0">
                <a:latin typeface="Book Antiqua" panose="02040602050305030304" pitchFamily="18" charset="0"/>
              </a:rPr>
              <a:t>Time to produce one unit in sta-2 is 30/Q+0.25.</a:t>
            </a:r>
          </a:p>
          <a:p>
            <a:pPr marL="0" indent="0">
              <a:buNone/>
            </a:pPr>
            <a:r>
              <a:rPr lang="en-US" sz="2400" dirty="0">
                <a:latin typeface="Book Antiqua" panose="02040602050305030304" pitchFamily="18" charset="0"/>
              </a:rPr>
              <a:t>45/Q+0.15 = 30/Q+0.25.</a:t>
            </a:r>
          </a:p>
          <a:p>
            <a:pPr marL="0" indent="0">
              <a:buNone/>
            </a:pPr>
            <a:r>
              <a:rPr lang="en-US" sz="2400" dirty="0">
                <a:latin typeface="Book Antiqua" panose="02040602050305030304" pitchFamily="18" charset="0"/>
              </a:rPr>
              <a:t>15/Q=0.1 </a:t>
            </a:r>
            <a:r>
              <a:rPr lang="en-US" sz="2400" dirty="0">
                <a:latin typeface="Book Antiqua" panose="02040602050305030304" pitchFamily="18" charset="0"/>
                <a:sym typeface="Wingdings" panose="05000000000000000000" pitchFamily="2" charset="2"/>
              </a:rPr>
              <a:t> Q=150.</a:t>
            </a:r>
          </a:p>
          <a:p>
            <a:pPr marL="0" indent="0">
              <a:buNone/>
            </a:pPr>
            <a:r>
              <a:rPr lang="en-US" sz="2400" dirty="0">
                <a:latin typeface="Book Antiqua" panose="02040602050305030304" pitchFamily="18" charset="0"/>
              </a:rPr>
              <a:t>We could have also said.</a:t>
            </a:r>
          </a:p>
          <a:p>
            <a:pPr marL="0" indent="0">
              <a:buNone/>
            </a:pPr>
            <a:r>
              <a:rPr lang="en-US" sz="2400" dirty="0">
                <a:latin typeface="Book Antiqua" panose="02040602050305030304" pitchFamily="18" charset="0"/>
              </a:rPr>
              <a:t>Capacity in Sta-1 = Q/(45+0.15Q) per minute.</a:t>
            </a:r>
          </a:p>
          <a:p>
            <a:pPr marL="0" indent="0">
              <a:buNone/>
            </a:pPr>
            <a:r>
              <a:rPr lang="en-US" sz="2400" dirty="0">
                <a:latin typeface="Book Antiqua" panose="02040602050305030304" pitchFamily="18" charset="0"/>
              </a:rPr>
              <a:t>Capacity in Sta-2 = Q/(30+0.25Q) per minute.</a:t>
            </a:r>
          </a:p>
          <a:p>
            <a:pPr marL="0" indent="0">
              <a:buNone/>
            </a:pPr>
            <a:r>
              <a:rPr lang="en-US" sz="2400" dirty="0">
                <a:latin typeface="Book Antiqua" panose="02040602050305030304" pitchFamily="18" charset="0"/>
              </a:rPr>
              <a:t>In summary, if we produce in in batches of smaller than 150 units, Sta-1 is the bottleneck and the capacity is Q/(45+0.15Q) per minute.  See Capacity per hour below for three batch sizes. </a:t>
            </a:r>
          </a:p>
          <a:p>
            <a:pPr marL="0" indent="0">
              <a:buNone/>
            </a:pPr>
            <a:endParaRPr lang="en-US" sz="2400" dirty="0">
              <a:latin typeface="Book Antiqua" panose="02040602050305030304" pitchFamily="18" charset="0"/>
            </a:endParaRPr>
          </a:p>
          <a:p>
            <a:pPr marL="0" indent="0">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graphicFrame>
        <p:nvGraphicFramePr>
          <p:cNvPr id="5" name="Object 4">
            <a:extLst>
              <a:ext uri="{FF2B5EF4-FFF2-40B4-BE49-F238E27FC236}">
                <a16:creationId xmlns:a16="http://schemas.microsoft.com/office/drawing/2014/main" id="{00C439FC-9186-4D33-A91B-7AE4FF2FFE15}"/>
              </a:ext>
            </a:extLst>
          </p:cNvPr>
          <p:cNvGraphicFramePr>
            <a:graphicFrameLocks noChangeAspect="1"/>
          </p:cNvGraphicFramePr>
          <p:nvPr>
            <p:extLst>
              <p:ext uri="{D42A27DB-BD31-4B8C-83A1-F6EECF244321}">
                <p14:modId xmlns:p14="http://schemas.microsoft.com/office/powerpoint/2010/main" val="1504054876"/>
              </p:ext>
            </p:extLst>
          </p:nvPr>
        </p:nvGraphicFramePr>
        <p:xfrm>
          <a:off x="5219464" y="4903603"/>
          <a:ext cx="6703901" cy="1549733"/>
        </p:xfrm>
        <a:graphic>
          <a:graphicData uri="http://schemas.openxmlformats.org/presentationml/2006/ole">
            <mc:AlternateContent xmlns:mc="http://schemas.openxmlformats.org/markup-compatibility/2006">
              <mc:Choice xmlns:v="urn:schemas-microsoft-com:vml" Requires="v">
                <p:oleObj spid="_x0000_s1030" name="Worksheet" r:id="rId4" imgW="3666970" imgH="847635" progId="Excel.Sheet.12">
                  <p:embed/>
                </p:oleObj>
              </mc:Choice>
              <mc:Fallback>
                <p:oleObj name="Worksheet" r:id="rId4" imgW="3666970" imgH="847635" progId="Excel.Sheet.12">
                  <p:embed/>
                  <p:pic>
                    <p:nvPicPr>
                      <p:cNvPr id="0" name=""/>
                      <p:cNvPicPr/>
                      <p:nvPr/>
                    </p:nvPicPr>
                    <p:blipFill>
                      <a:blip r:embed="rId5"/>
                      <a:stretch>
                        <a:fillRect/>
                      </a:stretch>
                    </p:blipFill>
                    <p:spPr>
                      <a:xfrm>
                        <a:off x="5219464" y="4903603"/>
                        <a:ext cx="6703901" cy="1549733"/>
                      </a:xfrm>
                      <a:prstGeom prst="rect">
                        <a:avLst/>
                      </a:prstGeom>
                    </p:spPr>
                  </p:pic>
                </p:oleObj>
              </mc:Fallback>
            </mc:AlternateContent>
          </a:graphicData>
        </a:graphic>
      </p:graphicFrame>
    </p:spTree>
    <p:extLst>
      <p:ext uri="{BB962C8B-B14F-4D97-AF65-F5344CB8AC3E}">
        <p14:creationId xmlns:p14="http://schemas.microsoft.com/office/powerpoint/2010/main" val="54129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dissolv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dissolv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Problem-2. Average Inventory</a:t>
            </a:r>
          </a:p>
        </p:txBody>
      </p:sp>
      <p:sp>
        <p:nvSpPr>
          <p:cNvPr id="456707" name="Rectangle 3"/>
          <p:cNvSpPr>
            <a:spLocks noGrp="1" noChangeArrowheads="1"/>
          </p:cNvSpPr>
          <p:nvPr>
            <p:ph type="body" idx="1"/>
          </p:nvPr>
        </p:nvSpPr>
        <p:spPr>
          <a:xfrm>
            <a:off x="47328" y="620688"/>
            <a:ext cx="12192000" cy="2016224"/>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Suppose the setup time of Sta-2 is zero. </a:t>
            </a:r>
            <a:r>
              <a:rPr lang="en-US" dirty="0"/>
              <a:t>W</a:t>
            </a:r>
            <a:r>
              <a:rPr lang="en-US" sz="2400" kern="0" dirty="0">
                <a:latin typeface="Book Antiqua" panose="02040602050305030304" pitchFamily="18" charset="0"/>
              </a:rPr>
              <a:t>e produce at batches of size 180 at Sta-1. What would be the average inventory between Sta-1 and Sta-2. Suppose as we start production in Sta-1, Sta-2 can consume it. </a:t>
            </a:r>
            <a:endParaRPr lang="en-US" sz="2400" dirty="0">
              <a:latin typeface="Book Antiqua" panose="02040602050305030304" pitchFamily="18" charset="0"/>
            </a:endParaRPr>
          </a:p>
          <a:p>
            <a:pPr marL="0" indent="0">
              <a:lnSpc>
                <a:spcPct val="90000"/>
              </a:lnSpc>
              <a:spcBef>
                <a:spcPts val="0"/>
              </a:spcBef>
              <a:spcAft>
                <a:spcPts val="0"/>
              </a:spcAft>
              <a:buNone/>
            </a:pPr>
            <a:r>
              <a:rPr lang="en-US" sz="2400" dirty="0">
                <a:latin typeface="Book Antiqua" panose="02040602050305030304" pitchFamily="18" charset="0"/>
              </a:rPr>
              <a:t>Process Steps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a:p>
            <a:pPr marL="0" indent="0">
              <a:lnSpc>
                <a:spcPct val="90000"/>
              </a:lnSpc>
              <a:spcBef>
                <a:spcPts val="0"/>
              </a:spcBef>
              <a:spcAft>
                <a:spcPts val="1200"/>
              </a:spcAft>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3E9BC7C1-3F7F-4962-8F53-2ECCFEF93016}"/>
              </a:ext>
            </a:extLst>
          </p:cNvPr>
          <p:cNvSpPr txBox="1">
            <a:spLocks noChangeArrowheads="1"/>
          </p:cNvSpPr>
          <p:nvPr/>
        </p:nvSpPr>
        <p:spPr>
          <a:xfrm>
            <a:off x="0" y="2924944"/>
            <a:ext cx="12192000" cy="36576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45 mins set up then start to produce 180 units each requiring 0.15 minutes.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Production-Consumption period = 180(0.15)= 27 mins.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In 27 minute we consume 27/0.25 = 108 units by Sta-2</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Max-WIP after Sta-1 = 180-108=72</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Then we start production at Sta-1, and the remaining parts are consumed at rate of 1/0.25 = 4 per mins. at Sta-2</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Consumption period = 72/4= 18 mins.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Average I = </a:t>
            </a:r>
            <a:r>
              <a:rPr lang="en-US" sz="2400" kern="0" dirty="0">
                <a:latin typeface="Book Antiqua" panose="02040602050305030304" pitchFamily="18" charset="0"/>
              </a:rPr>
              <a:t>Max-WIP</a:t>
            </a:r>
            <a:r>
              <a:rPr lang="en-US" sz="2400" kern="0" dirty="0">
                <a:latin typeface="Book Antiqua" panose="02040602050305030304" pitchFamily="18" charset="0"/>
                <a:sym typeface="Wingdings" panose="05000000000000000000" pitchFamily="2" charset="2"/>
              </a:rPr>
              <a:t>/2 = 72/2= 36 units. Cycle length 27+18=45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75027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Problem -2</a:t>
            </a:r>
          </a:p>
        </p:txBody>
      </p:sp>
      <p:sp>
        <p:nvSpPr>
          <p:cNvPr id="456707" name="Rectangle 3"/>
          <p:cNvSpPr>
            <a:spLocks noGrp="1" noChangeArrowheads="1"/>
          </p:cNvSpPr>
          <p:nvPr>
            <p:ph type="body" idx="1"/>
          </p:nvPr>
        </p:nvSpPr>
        <p:spPr>
          <a:xfrm>
            <a:off x="0" y="2362458"/>
            <a:ext cx="12192000" cy="36004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Sta-3 will always have safety capacity compared to Sta-2 since is has a shorter setup time and shorter operation time. </a:t>
            </a:r>
            <a:r>
              <a:rPr lang="en-US" dirty="0"/>
              <a:t>We only need to compare Sta-2 and Sta-1.</a:t>
            </a:r>
          </a:p>
          <a:p>
            <a:pPr marL="0" indent="0">
              <a:lnSpc>
                <a:spcPct val="90000"/>
              </a:lnSpc>
              <a:spcBef>
                <a:spcPts val="0"/>
              </a:spcBef>
              <a:spcAft>
                <a:spcPts val="1200"/>
              </a:spcAft>
              <a:buNone/>
            </a:pPr>
            <a:r>
              <a:rPr lang="en-US" sz="2400" dirty="0">
                <a:latin typeface="Book Antiqua" panose="02040602050305030304" pitchFamily="18" charset="0"/>
              </a:rPr>
              <a:t>Based on Break-Even Point: 30+0.25Q </a:t>
            </a:r>
            <a:r>
              <a:rPr lang="en-US" dirty="0"/>
              <a:t>=</a:t>
            </a:r>
            <a:r>
              <a:rPr lang="en-US" sz="2400" dirty="0">
                <a:latin typeface="Book Antiqua" panose="02040602050305030304" pitchFamily="18" charset="0"/>
              </a:rPr>
              <a:t> 0.5Q </a:t>
            </a:r>
            <a:r>
              <a:rPr lang="en-US" sz="2400" dirty="0">
                <a:latin typeface="Book Antiqua" panose="02040602050305030304" pitchFamily="18" charset="0"/>
                <a:sym typeface="Wingdings" panose="05000000000000000000" pitchFamily="2" charset="2"/>
              </a:rPr>
              <a:t>  </a:t>
            </a:r>
            <a:r>
              <a:rPr lang="en-US" sz="2400" dirty="0">
                <a:latin typeface="Book Antiqua" panose="02040602050305030304" pitchFamily="18" charset="0"/>
              </a:rPr>
              <a:t>30=0.25Q </a:t>
            </a:r>
            <a:r>
              <a:rPr lang="en-US" sz="2400" dirty="0">
                <a:latin typeface="Book Antiqua" panose="02040602050305030304" pitchFamily="18" charset="0"/>
                <a:sym typeface="Wingdings" panose="05000000000000000000" pitchFamily="2" charset="2"/>
              </a:rPr>
              <a:t> Q=120</a:t>
            </a:r>
          </a:p>
          <a:p>
            <a:pPr marL="0" indent="0">
              <a:lnSpc>
                <a:spcPct val="90000"/>
              </a:lnSpc>
              <a:spcBef>
                <a:spcPts val="0"/>
              </a:spcBef>
              <a:spcAft>
                <a:spcPts val="1200"/>
              </a:spcAft>
              <a:buNone/>
            </a:pPr>
            <a:r>
              <a:rPr lang="en-US" dirty="0">
                <a:sym typeface="Wingdings" panose="05000000000000000000" pitchFamily="2" charset="2"/>
              </a:rPr>
              <a:t>Based on Cycle Time: </a:t>
            </a:r>
            <a:r>
              <a:rPr lang="en-US" dirty="0"/>
              <a:t>30/Q+0.25=0.5 </a:t>
            </a:r>
            <a:r>
              <a:rPr lang="en-US" dirty="0">
                <a:sym typeface="Wingdings" panose="05000000000000000000" pitchFamily="2" charset="2"/>
              </a:rPr>
              <a:t> 30/Q = 0.25  Q =120</a:t>
            </a:r>
            <a:endParaRPr lang="en-US" dirty="0"/>
          </a:p>
          <a:p>
            <a:pPr marL="0" indent="0">
              <a:lnSpc>
                <a:spcPct val="90000"/>
              </a:lnSpc>
              <a:spcBef>
                <a:spcPts val="0"/>
              </a:spcBef>
              <a:spcAft>
                <a:spcPts val="1200"/>
              </a:spcAft>
              <a:buNone/>
            </a:pPr>
            <a:r>
              <a:rPr lang="en-US" dirty="0">
                <a:sym typeface="Wingdings" panose="05000000000000000000" pitchFamily="2" charset="2"/>
              </a:rPr>
              <a:t>For batch sizes less than 120, Sta-2 is the bottleneck. The cycle time is 0.25+30/Q. Which is &gt;0.5. Process capacity is Q/(30+0.25Q) per min. or 60Q/(30+0.25Q) per hour.</a:t>
            </a:r>
          </a:p>
          <a:p>
            <a:pPr marL="0" indent="0">
              <a:lnSpc>
                <a:spcPct val="90000"/>
              </a:lnSpc>
              <a:spcBef>
                <a:spcPts val="0"/>
              </a:spcBef>
              <a:spcAft>
                <a:spcPts val="1200"/>
              </a:spcAft>
              <a:buNone/>
            </a:pPr>
            <a:r>
              <a:rPr lang="en-US" dirty="0">
                <a:sym typeface="Wingdings" panose="05000000000000000000" pitchFamily="2" charset="2"/>
              </a:rPr>
              <a:t>At Q= 120, bottleneck shifts to station 1. Cycle time becomes 0.5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For batch sizes greater than or equal to 120, the process capacity is 2 per minute</a:t>
            </a:r>
            <a:endParaRPr lang="en-US" sz="2400" dirty="0">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4852FD6B-CE36-469D-B90C-873244618B75}"/>
              </a:ext>
            </a:extLst>
          </p:cNvPr>
          <p:cNvSpPr txBox="1">
            <a:spLocks noChangeArrowheads="1"/>
          </p:cNvSpPr>
          <p:nvPr/>
        </p:nvSpPr>
        <p:spPr>
          <a:xfrm>
            <a:off x="-38100" y="640097"/>
            <a:ext cx="12230100" cy="5215855"/>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Given the following sequential operations. Compute the capacity of the process.  </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Process Steps			Sta-1		Sta-2		Sta-3</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Setup Time (mins)		0		30		20</a:t>
            </a:r>
          </a:p>
          <a:p>
            <a:pPr marL="0" indent="0">
              <a:lnSpc>
                <a:spcPct val="90000"/>
              </a:lnSpc>
              <a:spcBef>
                <a:spcPts val="0"/>
              </a:spcBef>
              <a:spcAft>
                <a:spcPts val="0"/>
              </a:spcAft>
              <a:buFont typeface="Wingdings" pitchFamily="2" charset="2"/>
              <a:buNone/>
            </a:pPr>
            <a:r>
              <a:rPr lang="en-US" sz="2400" kern="0" dirty="0">
                <a:latin typeface="Book Antiqua" panose="02040602050305030304" pitchFamily="18" charset="0"/>
              </a:rPr>
              <a:t>Processing Time (mins)	0.5		0.25		0.2</a:t>
            </a:r>
          </a:p>
        </p:txBody>
      </p:sp>
    </p:spTree>
    <p:extLst>
      <p:ext uri="{BB962C8B-B14F-4D97-AF65-F5344CB8AC3E}">
        <p14:creationId xmlns:p14="http://schemas.microsoft.com/office/powerpoint/2010/main" val="254758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Problem-2</a:t>
            </a:r>
          </a:p>
        </p:txBody>
      </p:sp>
      <p:sp>
        <p:nvSpPr>
          <p:cNvPr id="456707" name="Rectangle 3"/>
          <p:cNvSpPr>
            <a:spLocks noGrp="1" noChangeArrowheads="1"/>
          </p:cNvSpPr>
          <p:nvPr>
            <p:ph type="body" idx="1"/>
          </p:nvPr>
        </p:nvSpPr>
        <p:spPr>
          <a:xfrm>
            <a:off x="63365" y="3790038"/>
            <a:ext cx="2135560" cy="432048"/>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Sta-1 vs Sta-2: </a:t>
            </a:r>
          </a:p>
          <a:p>
            <a:pPr marL="0" indent="0">
              <a:lnSpc>
                <a:spcPct val="90000"/>
              </a:lnSpc>
              <a:spcBef>
                <a:spcPts val="0"/>
              </a:spcBef>
              <a:spcAft>
                <a:spcPts val="1200"/>
              </a:spcAft>
              <a:buNone/>
            </a:pPr>
            <a:endParaRPr lang="en-US" sz="2400" b="1" i="1" baseline="-25000" dirty="0">
              <a:solidFill>
                <a:srgbClr val="94020C"/>
              </a:solidFill>
              <a:latin typeface="Book Antiqua" panose="02040602050305030304" pitchFamily="18" charset="0"/>
            </a:endParaRPr>
          </a:p>
        </p:txBody>
      </p:sp>
      <p:sp>
        <p:nvSpPr>
          <p:cNvPr id="2" name="Rectangle 1">
            <a:extLst>
              <a:ext uri="{FF2B5EF4-FFF2-40B4-BE49-F238E27FC236}">
                <a16:creationId xmlns:a16="http://schemas.microsoft.com/office/drawing/2014/main" id="{5694184D-2B5E-48B8-A6DC-372316247FEB}"/>
              </a:ext>
            </a:extLst>
          </p:cNvPr>
          <p:cNvSpPr/>
          <p:nvPr/>
        </p:nvSpPr>
        <p:spPr>
          <a:xfrm>
            <a:off x="-3231" y="602482"/>
            <a:ext cx="12115800" cy="1730474"/>
          </a:xfrm>
          <a:prstGeom prst="rect">
            <a:avLst/>
          </a:prstGeom>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Consider the process		</a:t>
            </a:r>
          </a:p>
          <a:p>
            <a:pPr marL="0" indent="0">
              <a:lnSpc>
                <a:spcPct val="90000"/>
              </a:lnSpc>
              <a:spcBef>
                <a:spcPts val="0"/>
              </a:spcBef>
              <a:spcAft>
                <a:spcPts val="1200"/>
              </a:spcAft>
              <a:buNone/>
            </a:pPr>
            <a:r>
              <a:rPr lang="en-US" sz="2400" dirty="0">
                <a:latin typeface="Book Antiqua" panose="02040602050305030304" pitchFamily="18" charset="0"/>
              </a:rPr>
              <a:t>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p:txBody>
      </p:sp>
      <p:sp>
        <p:nvSpPr>
          <p:cNvPr id="6" name="TextBox 5">
            <a:extLst>
              <a:ext uri="{FF2B5EF4-FFF2-40B4-BE49-F238E27FC236}">
                <a16:creationId xmlns:a16="http://schemas.microsoft.com/office/drawing/2014/main" id="{FFF557D6-E56E-4EF4-B1D6-272748842C0D}"/>
              </a:ext>
            </a:extLst>
          </p:cNvPr>
          <p:cNvSpPr txBox="1"/>
          <p:nvPr/>
        </p:nvSpPr>
        <p:spPr>
          <a:xfrm>
            <a:off x="-22161" y="2304325"/>
            <a:ext cx="12086992" cy="1908984"/>
          </a:xfrm>
          <a:prstGeom prst="rect">
            <a:avLst/>
          </a:prstGeom>
          <a:noFill/>
        </p:spPr>
        <p:txBody>
          <a:bodyPr wrap="square">
            <a:spAutoFit/>
          </a:bodyPr>
          <a:lstStyle/>
          <a:p>
            <a:pPr>
              <a:lnSpc>
                <a:spcPct val="90000"/>
              </a:lnSpc>
              <a:spcBef>
                <a:spcPts val="0"/>
              </a:spcBef>
              <a:spcAft>
                <a:spcPts val="1200"/>
              </a:spcAft>
            </a:pPr>
            <a:r>
              <a:rPr lang="en-US" sz="2400" dirty="0">
                <a:latin typeface="Book Antiqua" panose="02040602050305030304" pitchFamily="18" charset="0"/>
              </a:rPr>
              <a:t>Suppose all the flow units of a batch need to be processed at a resource before any of the units of the batch can be moved to the next resource. Compute the minimal batch size to maximize the process capacity. That is the batch size which minimizes the inventory for achieving the maximum capacity.</a:t>
            </a:r>
          </a:p>
          <a:p>
            <a:pPr marL="0" indent="0">
              <a:lnSpc>
                <a:spcPct val="90000"/>
              </a:lnSpc>
              <a:spcBef>
                <a:spcPts val="0"/>
              </a:spcBef>
              <a:spcAft>
                <a:spcPts val="1200"/>
              </a:spcAft>
              <a:buNone/>
            </a:pPr>
            <a:endParaRPr lang="en-US" sz="2400" dirty="0">
              <a:latin typeface="Book Antiqua" panose="02040602050305030304" pitchFamily="18" charset="0"/>
            </a:endParaRPr>
          </a:p>
        </p:txBody>
      </p:sp>
      <p:sp>
        <p:nvSpPr>
          <p:cNvPr id="7" name="Rectangle 3">
            <a:extLst>
              <a:ext uri="{FF2B5EF4-FFF2-40B4-BE49-F238E27FC236}">
                <a16:creationId xmlns:a16="http://schemas.microsoft.com/office/drawing/2014/main" id="{A78C9172-638D-4E9B-83DC-DA62F1AF9310}"/>
              </a:ext>
            </a:extLst>
          </p:cNvPr>
          <p:cNvSpPr txBox="1">
            <a:spLocks noChangeArrowheads="1"/>
          </p:cNvSpPr>
          <p:nvPr/>
        </p:nvSpPr>
        <p:spPr bwMode="auto">
          <a:xfrm>
            <a:off x="119663" y="4359411"/>
            <a:ext cx="11521280" cy="438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kern="0" dirty="0"/>
              <a:t>Sta-1 is bottleneck when the batch size is less than 450, after that Sta-2 is bottleneck.</a:t>
            </a:r>
            <a:endParaRPr lang="en-US" b="1" i="1" kern="0" baseline="-25000" dirty="0">
              <a:solidFill>
                <a:srgbClr val="94020C"/>
              </a:solidFill>
            </a:endParaRPr>
          </a:p>
        </p:txBody>
      </p:sp>
      <p:sp>
        <p:nvSpPr>
          <p:cNvPr id="8" name="Rectangle 3">
            <a:extLst>
              <a:ext uri="{FF2B5EF4-FFF2-40B4-BE49-F238E27FC236}">
                <a16:creationId xmlns:a16="http://schemas.microsoft.com/office/drawing/2014/main" id="{6A62BECD-EED1-4E1C-AECE-CBB57EB82C05}"/>
              </a:ext>
            </a:extLst>
          </p:cNvPr>
          <p:cNvSpPr txBox="1">
            <a:spLocks noChangeArrowheads="1"/>
          </p:cNvSpPr>
          <p:nvPr/>
        </p:nvSpPr>
        <p:spPr bwMode="auto">
          <a:xfrm>
            <a:off x="2165129" y="3775085"/>
            <a:ext cx="5616624"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kern="0" dirty="0"/>
              <a:t>45+0.15Q = 0.25Q </a:t>
            </a:r>
            <a:r>
              <a:rPr lang="en-US" kern="0" dirty="0">
                <a:sym typeface="Wingdings" panose="05000000000000000000" pitchFamily="2" charset="2"/>
              </a:rPr>
              <a:t> 0.1Q=45  Q=450</a:t>
            </a:r>
          </a:p>
          <a:p>
            <a:pPr marL="0" indent="0">
              <a:lnSpc>
                <a:spcPct val="90000"/>
              </a:lnSpc>
              <a:spcBef>
                <a:spcPts val="0"/>
              </a:spcBef>
              <a:spcAft>
                <a:spcPts val="1200"/>
              </a:spcAft>
              <a:buFont typeface="Wingdings" pitchFamily="2" charset="2"/>
              <a:buNone/>
            </a:pPr>
            <a:endParaRPr lang="en-US" b="1" i="1" kern="0" baseline="-25000" dirty="0">
              <a:solidFill>
                <a:srgbClr val="94020C"/>
              </a:solidFill>
            </a:endParaRPr>
          </a:p>
        </p:txBody>
      </p:sp>
      <p:sp>
        <p:nvSpPr>
          <p:cNvPr id="12" name="Rectangle 3">
            <a:extLst>
              <a:ext uri="{FF2B5EF4-FFF2-40B4-BE49-F238E27FC236}">
                <a16:creationId xmlns:a16="http://schemas.microsoft.com/office/drawing/2014/main" id="{85000D50-AE18-4393-8869-1CCF0098E2FA}"/>
              </a:ext>
            </a:extLst>
          </p:cNvPr>
          <p:cNvSpPr txBox="1">
            <a:spLocks noChangeArrowheads="1"/>
          </p:cNvSpPr>
          <p:nvPr/>
        </p:nvSpPr>
        <p:spPr bwMode="auto">
          <a:xfrm>
            <a:off x="151454" y="4873166"/>
            <a:ext cx="213556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kern="0" dirty="0"/>
              <a:t>Sta-1 vs Sta-3: </a:t>
            </a:r>
          </a:p>
          <a:p>
            <a:pPr marL="0" indent="0">
              <a:lnSpc>
                <a:spcPct val="90000"/>
              </a:lnSpc>
              <a:spcBef>
                <a:spcPts val="0"/>
              </a:spcBef>
              <a:spcAft>
                <a:spcPts val="1200"/>
              </a:spcAft>
              <a:buFont typeface="Wingdings" pitchFamily="2" charset="2"/>
              <a:buNone/>
            </a:pPr>
            <a:endParaRPr lang="en-US" b="1" i="1" kern="0" baseline="-25000" dirty="0">
              <a:solidFill>
                <a:srgbClr val="94020C"/>
              </a:solidFill>
            </a:endParaRPr>
          </a:p>
        </p:txBody>
      </p:sp>
      <p:sp>
        <p:nvSpPr>
          <p:cNvPr id="13" name="Rectangle 3">
            <a:extLst>
              <a:ext uri="{FF2B5EF4-FFF2-40B4-BE49-F238E27FC236}">
                <a16:creationId xmlns:a16="http://schemas.microsoft.com/office/drawing/2014/main" id="{CACAB71A-FD6D-469C-AA94-67DE83D30C9E}"/>
              </a:ext>
            </a:extLst>
          </p:cNvPr>
          <p:cNvSpPr txBox="1">
            <a:spLocks noChangeArrowheads="1"/>
          </p:cNvSpPr>
          <p:nvPr/>
        </p:nvSpPr>
        <p:spPr bwMode="auto">
          <a:xfrm>
            <a:off x="2567608" y="4905930"/>
            <a:ext cx="8638365"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kern="0" dirty="0"/>
              <a:t>45+0.15Q = 20+0.2Q </a:t>
            </a:r>
            <a:r>
              <a:rPr lang="en-US" kern="0" dirty="0">
                <a:sym typeface="Wingdings" panose="05000000000000000000" pitchFamily="2" charset="2"/>
              </a:rPr>
              <a:t> </a:t>
            </a:r>
            <a:r>
              <a:rPr lang="en-US" kern="0" dirty="0"/>
              <a:t>0.05Q = 25 </a:t>
            </a:r>
            <a:r>
              <a:rPr lang="en-US" kern="0" dirty="0">
                <a:sym typeface="Wingdings" panose="05000000000000000000" pitchFamily="2" charset="2"/>
              </a:rPr>
              <a:t> Q=500</a:t>
            </a:r>
          </a:p>
          <a:p>
            <a:pPr marL="0" indent="0">
              <a:lnSpc>
                <a:spcPct val="90000"/>
              </a:lnSpc>
              <a:spcBef>
                <a:spcPts val="0"/>
              </a:spcBef>
              <a:spcAft>
                <a:spcPts val="1200"/>
              </a:spcAft>
              <a:buFont typeface="Wingdings" pitchFamily="2" charset="2"/>
              <a:buNone/>
            </a:pPr>
            <a:endParaRPr lang="en-US" b="1" i="1" kern="0" baseline="-25000" dirty="0">
              <a:solidFill>
                <a:srgbClr val="94020C"/>
              </a:solidFill>
            </a:endParaRPr>
          </a:p>
        </p:txBody>
      </p:sp>
      <p:sp>
        <p:nvSpPr>
          <p:cNvPr id="15" name="Rectangle 3">
            <a:extLst>
              <a:ext uri="{FF2B5EF4-FFF2-40B4-BE49-F238E27FC236}">
                <a16:creationId xmlns:a16="http://schemas.microsoft.com/office/drawing/2014/main" id="{DA8CCA1F-C5FA-49AA-8458-B01CA23C44B8}"/>
              </a:ext>
            </a:extLst>
          </p:cNvPr>
          <p:cNvSpPr txBox="1">
            <a:spLocks noChangeArrowheads="1"/>
          </p:cNvSpPr>
          <p:nvPr/>
        </p:nvSpPr>
        <p:spPr bwMode="auto">
          <a:xfrm>
            <a:off x="-1" y="5322478"/>
            <a:ext cx="12064831" cy="12028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kern="0" dirty="0"/>
              <a:t>Sta-2 becomes bottleneck with respect to Sta-1 at a batch size of 500. But  by then station 2 is bottleneck.</a:t>
            </a:r>
          </a:p>
          <a:p>
            <a:pPr marL="0" indent="0">
              <a:lnSpc>
                <a:spcPct val="90000"/>
              </a:lnSpc>
              <a:spcBef>
                <a:spcPts val="0"/>
              </a:spcBef>
              <a:spcAft>
                <a:spcPts val="1200"/>
              </a:spcAft>
              <a:buFont typeface="Wingdings" pitchFamily="2" charset="2"/>
              <a:buNone/>
            </a:pPr>
            <a:r>
              <a:rPr lang="en-US" kern="0" dirty="0"/>
              <a:t>Up to batch size of 450, capacity is Q/(45+0.15Q) per min., after that 1/0.25=4 per min.</a:t>
            </a:r>
          </a:p>
          <a:p>
            <a:pPr marL="0" indent="0">
              <a:lnSpc>
                <a:spcPct val="90000"/>
              </a:lnSpc>
              <a:spcBef>
                <a:spcPts val="0"/>
              </a:spcBef>
              <a:spcAft>
                <a:spcPts val="1200"/>
              </a:spcAft>
              <a:buFont typeface="Wingdings" pitchFamily="2" charset="2"/>
              <a:buNone/>
            </a:pPr>
            <a:r>
              <a:rPr lang="en-US" kern="0" dirty="0"/>
              <a:t> </a:t>
            </a:r>
            <a:endParaRPr lang="en-US" b="1" i="1" kern="0" baseline="-25000" dirty="0">
              <a:solidFill>
                <a:srgbClr val="94020C"/>
              </a:solidFill>
            </a:endParaRPr>
          </a:p>
        </p:txBody>
      </p:sp>
    </p:spTree>
    <p:extLst>
      <p:ext uri="{BB962C8B-B14F-4D97-AF65-F5344CB8AC3E}">
        <p14:creationId xmlns:p14="http://schemas.microsoft.com/office/powerpoint/2010/main" val="120052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ssolv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dissolv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dissolve">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dissolve">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5">
                                            <p:txEl>
                                              <p:pRg st="0" end="0"/>
                                            </p:txEl>
                                          </p:spTgt>
                                        </p:tgtEl>
                                        <p:attrNameLst>
                                          <p:attrName>style.visibility</p:attrName>
                                        </p:attrNameLst>
                                      </p:cBhvr>
                                      <p:to>
                                        <p:strVal val="visible"/>
                                      </p:to>
                                    </p:set>
                                    <p:animEffect transition="in" filter="dissolve">
                                      <p:cBhvr>
                                        <p:cTn id="32" dur="500"/>
                                        <p:tgtEl>
                                          <p:spTgt spid="1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xEl>
                                              <p:pRg st="1" end="1"/>
                                            </p:txEl>
                                          </p:spTgt>
                                        </p:tgtEl>
                                        <p:attrNameLst>
                                          <p:attrName>style.visibility</p:attrName>
                                        </p:attrNameLst>
                                      </p:cBhvr>
                                      <p:to>
                                        <p:strVal val="visible"/>
                                      </p:to>
                                    </p:set>
                                    <p:animEffect transition="in" filter="dissolve">
                                      <p:cBhvr>
                                        <p:cTn id="37" dur="500"/>
                                        <p:tgtEl>
                                          <p:spTgt spid="1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
                                            <p:txEl>
                                              <p:pRg st="2" end="2"/>
                                            </p:txEl>
                                          </p:spTgt>
                                        </p:tgtEl>
                                        <p:attrNameLst>
                                          <p:attrName>style.visibility</p:attrName>
                                        </p:attrNameLst>
                                      </p:cBhvr>
                                      <p:to>
                                        <p:strVal val="visible"/>
                                      </p:to>
                                    </p:set>
                                    <p:animEffect transition="in" filter="dissolve">
                                      <p:cBhvr>
                                        <p:cTn id="42"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P spid="7" grpId="0" build="p"/>
      <p:bldP spid="8" grpId="0" build="p"/>
      <p:bldP spid="12" grpId="0" build="p"/>
      <p:bldP spid="13" grpId="0" build="p"/>
      <p:bldP spid="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12192001" cy="536104"/>
          </a:xfrm>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37933" y="4013870"/>
            <a:ext cx="6400800" cy="2362200"/>
          </a:xfrm>
        </p:spPr>
        <p:txBody>
          <a:bodyPr/>
          <a:lstStyle/>
          <a:p>
            <a:pPr marL="0" indent="0">
              <a:lnSpc>
                <a:spcPct val="90000"/>
              </a:lnSpc>
              <a:spcBef>
                <a:spcPts val="1200"/>
              </a:spcBef>
              <a:spcAft>
                <a:spcPts val="1200"/>
              </a:spcAft>
              <a:buNone/>
            </a:pPr>
            <a:r>
              <a:rPr lang="en-US" sz="2400" dirty="0">
                <a:latin typeface="Book Antiqua" panose="02040602050305030304" pitchFamily="18" charset="0"/>
              </a:rPr>
              <a:t>Based on Break-Even</a:t>
            </a:r>
          </a:p>
          <a:p>
            <a:pPr marL="0" indent="0">
              <a:lnSpc>
                <a:spcPct val="90000"/>
              </a:lnSpc>
              <a:spcBef>
                <a:spcPts val="0"/>
              </a:spcBef>
              <a:spcAft>
                <a:spcPts val="1200"/>
              </a:spcAft>
              <a:buNone/>
            </a:pPr>
            <a:r>
              <a:rPr lang="en-US" sz="2400" dirty="0">
                <a:latin typeface="Book Antiqua" panose="02040602050305030304" pitchFamily="18" charset="0"/>
              </a:rPr>
              <a:t>60 per hour is 1 per minute</a:t>
            </a:r>
          </a:p>
          <a:p>
            <a:pPr marL="0" indent="0">
              <a:lnSpc>
                <a:spcPct val="90000"/>
              </a:lnSpc>
              <a:spcBef>
                <a:spcPts val="0"/>
              </a:spcBef>
              <a:spcAft>
                <a:spcPts val="1200"/>
              </a:spcAft>
              <a:buNone/>
            </a:pPr>
            <a:r>
              <a:rPr lang="en-US" sz="2400" dirty="0">
                <a:latin typeface="Book Antiqua" panose="02040602050305030304" pitchFamily="18" charset="0"/>
              </a:rPr>
              <a:t>45+0.15Q=1Q</a:t>
            </a:r>
            <a:r>
              <a:rPr lang="en-US" sz="2400" dirty="0">
                <a:latin typeface="Book Antiqua" panose="02040602050305030304" pitchFamily="18" charset="0"/>
                <a:sym typeface="Wingdings" panose="05000000000000000000" pitchFamily="2" charset="2"/>
              </a:rPr>
              <a:t> 0.85Q=45  Q= 52.94=53</a:t>
            </a:r>
            <a:endParaRPr lang="en-US" sz="2400" dirty="0">
              <a:latin typeface="Book Antiqua" panose="02040602050305030304" pitchFamily="18" charset="0"/>
            </a:endParaRPr>
          </a:p>
          <a:p>
            <a:pPr marL="0" indent="0">
              <a:lnSpc>
                <a:spcPct val="90000"/>
              </a:lnSpc>
              <a:spcBef>
                <a:spcPts val="0"/>
              </a:spcBef>
              <a:spcAft>
                <a:spcPts val="1200"/>
              </a:spcAft>
              <a:buNone/>
            </a:pPr>
            <a:r>
              <a:rPr lang="en-US" sz="2400" dirty="0">
                <a:latin typeface="Book Antiqua" panose="02040602050305030304" pitchFamily="18" charset="0"/>
              </a:rPr>
              <a:t>20+0.2Q=1Q</a:t>
            </a:r>
            <a:r>
              <a:rPr lang="en-US" sz="2400" dirty="0">
                <a:latin typeface="Book Antiqua" panose="02040602050305030304" pitchFamily="18" charset="0"/>
                <a:sym typeface="Wingdings" panose="05000000000000000000" pitchFamily="2" charset="2"/>
              </a:rPr>
              <a:t> 0.8Q=20  Q=25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Therefore Q=53</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74B441F3-1B27-483C-9EB8-0C76CFF42EAA}"/>
              </a:ext>
            </a:extLst>
          </p:cNvPr>
          <p:cNvSpPr txBox="1">
            <a:spLocks noChangeArrowheads="1"/>
          </p:cNvSpPr>
          <p:nvPr/>
        </p:nvSpPr>
        <p:spPr>
          <a:xfrm>
            <a:off x="6172200" y="4033656"/>
            <a:ext cx="6019800" cy="2590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Based on Takt Time</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60 per hour </a:t>
            </a:r>
            <a:r>
              <a:rPr lang="en-US" sz="2400" kern="0" dirty="0">
                <a:latin typeface="Book Antiqua" panose="02040602050305030304" pitchFamily="18" charset="0"/>
                <a:sym typeface="Wingdings" panose="05000000000000000000" pitchFamily="2" charset="2"/>
              </a:rPr>
              <a:t> Takt</a:t>
            </a:r>
            <a:r>
              <a:rPr lang="en-US" sz="2400" kern="0" dirty="0">
                <a:latin typeface="Book Antiqua" panose="02040602050305030304" pitchFamily="18" charset="0"/>
              </a:rPr>
              <a:t> time = 1 minute</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45/Q+0.15=1</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45/Q=0.85</a:t>
            </a:r>
            <a:r>
              <a:rPr lang="en-US" sz="2400" kern="0" dirty="0">
                <a:latin typeface="Book Antiqua" panose="02040602050305030304" pitchFamily="18" charset="0"/>
                <a:sym typeface="Wingdings" panose="05000000000000000000" pitchFamily="2" charset="2"/>
              </a:rPr>
              <a:t>  Q= 52.94=53</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20/Q+0.2=1</a:t>
            </a:r>
            <a:r>
              <a:rPr lang="en-US" sz="2400" kern="0" dirty="0">
                <a:latin typeface="Book Antiqua" panose="02040602050305030304" pitchFamily="18" charset="0"/>
                <a:sym typeface="Wingdings" panose="05000000000000000000" pitchFamily="2" charset="2"/>
              </a:rPr>
              <a:t> </a:t>
            </a:r>
            <a:r>
              <a:rPr lang="en-US" sz="2400" kern="0" dirty="0">
                <a:latin typeface="Book Antiqua" panose="02040602050305030304" pitchFamily="18" charset="0"/>
              </a:rPr>
              <a:t>20/Q =0.8</a:t>
            </a:r>
            <a:r>
              <a:rPr lang="en-US" sz="2400" kern="0" dirty="0">
                <a:latin typeface="Book Antiqua" panose="02040602050305030304" pitchFamily="18" charset="0"/>
                <a:sym typeface="Wingdings" panose="05000000000000000000" pitchFamily="2" charset="2"/>
              </a:rPr>
              <a:t>  Q=25</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Therefore Q=53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  </a:t>
            </a: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
        <p:nvSpPr>
          <p:cNvPr id="2" name="Rectangle 1">
            <a:extLst>
              <a:ext uri="{FF2B5EF4-FFF2-40B4-BE49-F238E27FC236}">
                <a16:creationId xmlns:a16="http://schemas.microsoft.com/office/drawing/2014/main" id="{55876D14-C636-47BD-AE96-1C8053367E71}"/>
              </a:ext>
            </a:extLst>
          </p:cNvPr>
          <p:cNvSpPr/>
          <p:nvPr/>
        </p:nvSpPr>
        <p:spPr>
          <a:xfrm>
            <a:off x="-37933" y="764704"/>
            <a:ext cx="12192000" cy="1730474"/>
          </a:xfrm>
          <a:prstGeom prst="rect">
            <a:avLst/>
          </a:prstGeom>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g) Consider the following situation. Process Steps			</a:t>
            </a:r>
          </a:p>
          <a:p>
            <a:pPr marL="0" indent="0">
              <a:lnSpc>
                <a:spcPct val="90000"/>
              </a:lnSpc>
              <a:spcBef>
                <a:spcPts val="0"/>
              </a:spcBef>
              <a:spcAft>
                <a:spcPts val="1200"/>
              </a:spcAft>
              <a:buNone/>
            </a:pPr>
            <a:r>
              <a:rPr lang="en-US" sz="2400" dirty="0">
                <a:latin typeface="Book Antiqua" panose="02040602050305030304" pitchFamily="18" charset="0"/>
              </a:rPr>
              <a:t>				Sta-1		Sta-2		Sta-3</a:t>
            </a:r>
          </a:p>
          <a:p>
            <a:pPr marL="0" indent="0">
              <a:lnSpc>
                <a:spcPct val="90000"/>
              </a:lnSpc>
              <a:spcBef>
                <a:spcPts val="0"/>
              </a:spcBef>
              <a:spcAft>
                <a:spcPts val="0"/>
              </a:spcAft>
              <a:buNone/>
            </a:pPr>
            <a:r>
              <a:rPr lang="en-US" sz="2400" dirty="0">
                <a:latin typeface="Book Antiqua" panose="02040602050305030304" pitchFamily="18" charset="0"/>
              </a:rPr>
              <a:t>Setup Time (mins)		45		0		20</a:t>
            </a:r>
          </a:p>
          <a:p>
            <a:pPr marL="0" indent="0">
              <a:lnSpc>
                <a:spcPct val="90000"/>
              </a:lnSpc>
              <a:spcBef>
                <a:spcPts val="0"/>
              </a:spcBef>
              <a:spcAft>
                <a:spcPts val="0"/>
              </a:spcAft>
              <a:buNone/>
            </a:pPr>
            <a:r>
              <a:rPr lang="en-US" sz="2400" dirty="0">
                <a:latin typeface="Book Antiqua" panose="02040602050305030304" pitchFamily="18" charset="0"/>
              </a:rPr>
              <a:t>Processing Time (mins)	0.15		0.25		0.2</a:t>
            </a:r>
          </a:p>
        </p:txBody>
      </p:sp>
      <p:sp>
        <p:nvSpPr>
          <p:cNvPr id="7" name="TextBox 6">
            <a:extLst>
              <a:ext uri="{FF2B5EF4-FFF2-40B4-BE49-F238E27FC236}">
                <a16:creationId xmlns:a16="http://schemas.microsoft.com/office/drawing/2014/main" id="{1BA4F0E2-D886-4054-839B-9AE8EB8590EE}"/>
              </a:ext>
            </a:extLst>
          </p:cNvPr>
          <p:cNvSpPr txBox="1"/>
          <p:nvPr/>
        </p:nvSpPr>
        <p:spPr>
          <a:xfrm>
            <a:off x="-1" y="2434688"/>
            <a:ext cx="12154067" cy="1090298"/>
          </a:xfrm>
          <a:prstGeom prst="rect">
            <a:avLst/>
          </a:prstGeom>
          <a:noFill/>
        </p:spPr>
        <p:txBody>
          <a:bodyPr wrap="square">
            <a:spAutoFit/>
          </a:bodyPr>
          <a:lstStyle/>
          <a:p>
            <a:pPr marL="0" indent="0">
              <a:lnSpc>
                <a:spcPct val="90000"/>
              </a:lnSpc>
              <a:spcBef>
                <a:spcPts val="0"/>
              </a:spcBef>
              <a:spcAft>
                <a:spcPts val="1200"/>
              </a:spcAft>
              <a:buNone/>
            </a:pPr>
            <a:r>
              <a:rPr lang="en-US" sz="2400" dirty="0">
                <a:latin typeface="Book Antiqua" panose="02040602050305030304" pitchFamily="18" charset="0"/>
              </a:rPr>
              <a:t>Suppose all the flow units of a batch need to be processed at a resource before any of the units of the batch can be moved to the next resource. Suppose demand is 60 per hour. Compute the batch size to minimize the flow time. </a:t>
            </a:r>
          </a:p>
        </p:txBody>
      </p:sp>
    </p:spTree>
    <p:extLst>
      <p:ext uri="{BB962C8B-B14F-4D97-AF65-F5344CB8AC3E}">
        <p14:creationId xmlns:p14="http://schemas.microsoft.com/office/powerpoint/2010/main" val="318030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dissolve">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dissolve">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dissolve">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dissolve">
                                      <p:cBhvr>
                                        <p:cTn id="47" dur="500"/>
                                        <p:tgtEl>
                                          <p:spTgt spid="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dissolve">
                                      <p:cBhvr>
                                        <p:cTn id="52" dur="500"/>
                                        <p:tgtEl>
                                          <p:spTgt spid="4">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Effect transition="in" filter="dissolve">
                                      <p:cBhvr>
                                        <p:cTn id="5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762000"/>
            <a:ext cx="12192000" cy="198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Selling high quality ice cream to restaurants </a:t>
            </a:r>
          </a:p>
          <a:p>
            <a:pPr marL="0" indent="0">
              <a:lnSpc>
                <a:spcPct val="90000"/>
              </a:lnSpc>
              <a:spcBef>
                <a:spcPts val="0"/>
              </a:spcBef>
              <a:spcAft>
                <a:spcPts val="1200"/>
              </a:spcAft>
              <a:buNone/>
            </a:pPr>
            <a:r>
              <a:rPr lang="en-US" sz="2400" dirty="0">
                <a:latin typeface="Book Antiqua" panose="02040602050305030304" pitchFamily="18" charset="0"/>
              </a:rPr>
              <a:t>Ice cream			Strawberry(S)	Chocolate (C)	Vanilla (V) 	</a:t>
            </a:r>
          </a:p>
          <a:p>
            <a:pPr marL="0" indent="0">
              <a:lnSpc>
                <a:spcPct val="90000"/>
              </a:lnSpc>
              <a:spcBef>
                <a:spcPts val="0"/>
              </a:spcBef>
              <a:spcAft>
                <a:spcPts val="1200"/>
              </a:spcAft>
              <a:buNone/>
            </a:pPr>
            <a:r>
              <a:rPr lang="en-US" sz="2400" dirty="0">
                <a:latin typeface="Book Antiqua" panose="02040602050305030304" pitchFamily="18" charset="0"/>
              </a:rPr>
              <a:t>Demand (kg per hr) 	10			15			5</a:t>
            </a:r>
          </a:p>
          <a:p>
            <a:pPr marL="0" indent="0">
              <a:lnSpc>
                <a:spcPct val="90000"/>
              </a:lnSpc>
              <a:spcBef>
                <a:spcPts val="0"/>
              </a:spcBef>
              <a:spcAft>
                <a:spcPts val="1200"/>
              </a:spcAft>
              <a:buNone/>
            </a:pPr>
            <a:r>
              <a:rPr lang="en-US" sz="2400" dirty="0">
                <a:latin typeface="Book Antiqua" panose="02040602050305030304" pitchFamily="18" charset="0"/>
              </a:rPr>
              <a:t>Setup Time (hrs) 		3/4			1/2			1/6</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
        <p:nvSpPr>
          <p:cNvPr id="4" name="Rectangle 3">
            <a:extLst>
              <a:ext uri="{FF2B5EF4-FFF2-40B4-BE49-F238E27FC236}">
                <a16:creationId xmlns:a16="http://schemas.microsoft.com/office/drawing/2014/main" id="{69EB7BD5-83FC-495D-A7C9-8235453E7DFE}"/>
              </a:ext>
            </a:extLst>
          </p:cNvPr>
          <p:cNvSpPr txBox="1">
            <a:spLocks noChangeArrowheads="1"/>
          </p:cNvSpPr>
          <p:nvPr/>
        </p:nvSpPr>
        <p:spPr>
          <a:xfrm>
            <a:off x="7802" y="2922889"/>
            <a:ext cx="12192000" cy="3352800"/>
          </a:xfrm>
          <a:prstGeom prst="rect">
            <a:avLst/>
          </a:prstGeom>
        </p:spPr>
        <p:txBody>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8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The sequence of production is St, Ch, Va. Capacity of the machine for each type of ice-cream is  50 pounds per hour.</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Lets define a batch a combination of the three product in the same proportion as demand. That is 10, 15, and 5 = 30. We can define a 1 pound of this batch as  10/30, 15/30, and 5/30 pound of the three types. That is 1/3, 0.5, and 1/6 pound in one pound. </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We need 10+15+5= 30 kg per hr. TT= 1/30 hr or TT=2 minutes.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rPr>
              <a:t>We need a setup time of 3/4 +1/2+1/6 = 17/12</a:t>
            </a:r>
            <a:r>
              <a:rPr lang="en-US" sz="2400" kern="0" dirty="0">
                <a:latin typeface="Book Antiqua" panose="02040602050305030304" pitchFamily="18" charset="0"/>
                <a:sym typeface="Wingdings" panose="05000000000000000000" pitchFamily="2" charset="2"/>
              </a:rPr>
              <a:t> hours. That is 60(17/12) = 85 mins.</a:t>
            </a:r>
          </a:p>
          <a:p>
            <a:pPr marL="0" indent="0">
              <a:lnSpc>
                <a:spcPct val="90000"/>
              </a:lnSpc>
              <a:spcBef>
                <a:spcPts val="0"/>
              </a:spcBef>
              <a:spcAft>
                <a:spcPts val="1200"/>
              </a:spcAft>
              <a:buFont typeface="Wingdings" pitchFamily="2" charset="2"/>
              <a:buNone/>
            </a:pPr>
            <a:r>
              <a:rPr lang="en-US" sz="2400" kern="0" dirty="0">
                <a:latin typeface="Book Antiqua" panose="02040602050305030304" pitchFamily="18" charset="0"/>
                <a:sym typeface="Wingdings" panose="05000000000000000000" pitchFamily="2" charset="2"/>
              </a:rPr>
              <a:t>We </a:t>
            </a:r>
            <a:r>
              <a:rPr lang="en-US" sz="2400" kern="0" dirty="0">
                <a:latin typeface="Book Antiqua" panose="02040602050305030304" pitchFamily="18" charset="0"/>
              </a:rPr>
              <a:t>can produce this at a rate of 50 kg per hour. ThTp=60/50= 1.2 mins</a:t>
            </a: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kern="0" dirty="0">
              <a:latin typeface="Book Antiqua" panose="02040602050305030304" pitchFamily="18" charset="0"/>
            </a:endParaRPr>
          </a:p>
          <a:p>
            <a:pPr marL="0" indent="0">
              <a:lnSpc>
                <a:spcPct val="90000"/>
              </a:lnSpc>
              <a:spcBef>
                <a:spcPts val="0"/>
              </a:spcBef>
              <a:spcAft>
                <a:spcPts val="1200"/>
              </a:spcAft>
              <a:buFont typeface="Wingdings" pitchFamily="2" charset="2"/>
              <a:buNone/>
            </a:pPr>
            <a:endParaRPr lang="en-US" sz="2400" b="1" kern="0" baseline="-25000" dirty="0">
              <a:solidFill>
                <a:srgbClr val="94020C"/>
              </a:solidFill>
              <a:latin typeface="Book Antiqua" panose="02040602050305030304" pitchFamily="18" charset="0"/>
            </a:endParaRPr>
          </a:p>
          <a:p>
            <a:pPr marL="0" indent="0">
              <a:lnSpc>
                <a:spcPct val="90000"/>
              </a:lnSpc>
              <a:buFont typeface="Wingdings" pitchFamily="2" charset="2"/>
              <a:buNone/>
            </a:pPr>
            <a:endParaRPr lang="en-US" sz="2400" b="1" i="1" kern="0"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04190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4691" y="549045"/>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rPr>
              <a:t>Procedure 1. Break-Even Analysis</a:t>
            </a:r>
          </a:p>
          <a:p>
            <a:pPr marL="0" indent="0">
              <a:lnSpc>
                <a:spcPct val="90000"/>
              </a:lnSpc>
              <a:spcBef>
                <a:spcPts val="0"/>
              </a:spcBef>
              <a:spcAft>
                <a:spcPts val="1200"/>
              </a:spcAft>
              <a:buNone/>
            </a:pPr>
            <a:r>
              <a:rPr lang="en-US" sz="2400" dirty="0">
                <a:latin typeface="Book Antiqua" panose="02040602050305030304" pitchFamily="18" charset="0"/>
              </a:rPr>
              <a:t>85+1.2Q=2Q </a:t>
            </a:r>
            <a:r>
              <a:rPr lang="en-US" sz="2400" dirty="0">
                <a:latin typeface="Book Antiqua" panose="02040602050305030304" pitchFamily="18" charset="0"/>
                <a:sym typeface="Wingdings" panose="05000000000000000000" pitchFamily="2" charset="2"/>
              </a:rPr>
              <a:t> 85=0.8Q  Q=106.25</a:t>
            </a:r>
          </a:p>
          <a:p>
            <a:pPr marL="0" indent="0">
              <a:lnSpc>
                <a:spcPct val="90000"/>
              </a:lnSpc>
              <a:spcBef>
                <a:spcPts val="0"/>
              </a:spcBef>
              <a:spcAft>
                <a:spcPts val="1200"/>
              </a:spcAft>
              <a:buNone/>
            </a:pPr>
            <a:r>
              <a:rPr lang="en-US" sz="2400" dirty="0">
                <a:latin typeface="Book Antiqua" panose="02040602050305030304" pitchFamily="18" charset="0"/>
              </a:rPr>
              <a:t>Procedure 2. Tp=TT</a:t>
            </a:r>
          </a:p>
          <a:p>
            <a:pPr marL="0" indent="0">
              <a:lnSpc>
                <a:spcPct val="90000"/>
              </a:lnSpc>
              <a:spcBef>
                <a:spcPts val="0"/>
              </a:spcBef>
              <a:spcAft>
                <a:spcPts val="1200"/>
              </a:spcAft>
              <a:buNone/>
            </a:pPr>
            <a:r>
              <a:rPr lang="en-US" sz="2400" dirty="0">
                <a:latin typeface="Book Antiqua" panose="02040602050305030304" pitchFamily="18" charset="0"/>
              </a:rPr>
              <a:t>Tp= 85/Q+1.2 = 2 </a:t>
            </a:r>
            <a:r>
              <a:rPr lang="en-US" sz="2400" dirty="0">
                <a:latin typeface="Book Antiqua" panose="02040602050305030304" pitchFamily="18" charset="0"/>
                <a:sym typeface="Wingdings" panose="05000000000000000000" pitchFamily="2" charset="2"/>
              </a:rPr>
              <a:t> 85/Q=0.8  Q=106.25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Procedure 3. Rp=R</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 0.5 per min</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Rp=Q/(85+1.2Q) = 0.5  Q= 0.5(85+1.2Q)  Q=42.5+0.6Q 0.4Q=42.5 Q=106.25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How much of each type of ice cream do we produce per batch</a:t>
            </a:r>
          </a:p>
          <a:p>
            <a:pPr marL="0" indent="0">
              <a:lnSpc>
                <a:spcPct val="90000"/>
              </a:lnSpc>
              <a:spcBef>
                <a:spcPts val="0"/>
              </a:spcBef>
              <a:spcAft>
                <a:spcPts val="1200"/>
              </a:spcAft>
              <a:buNone/>
            </a:pPr>
            <a:r>
              <a:rPr lang="en-US" dirty="0"/>
              <a:t>1/3, 0.5, and 1/6 in one kg. </a:t>
            </a:r>
          </a:p>
          <a:p>
            <a:pPr marL="0" indent="0">
              <a:lnSpc>
                <a:spcPct val="90000"/>
              </a:lnSpc>
              <a:spcBef>
                <a:spcPts val="0"/>
              </a:spcBef>
              <a:spcAft>
                <a:spcPts val="1200"/>
              </a:spcAft>
              <a:buNone/>
            </a:pPr>
            <a:r>
              <a:rPr lang="en-US" dirty="0">
                <a:sym typeface="Wingdings" panose="05000000000000000000" pitchFamily="2" charset="2"/>
              </a:rPr>
              <a:t>106.25 (1/3, 0.5, 1/6) = 35.417, 53.125, 17.708</a:t>
            </a: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325523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56707">
                                            <p:txEl>
                                              <p:pRg st="7" end="7"/>
                                            </p:txEl>
                                          </p:spTgt>
                                        </p:tgtEl>
                                        <p:attrNameLst>
                                          <p:attrName>style.visibility</p:attrName>
                                        </p:attrNameLst>
                                      </p:cBhvr>
                                      <p:to>
                                        <p:strVal val="visible"/>
                                      </p:to>
                                    </p:set>
                                    <p:animEffect transition="in" filter="dissolve">
                                      <p:cBhvr>
                                        <p:cTn id="42" dur="500"/>
                                        <p:tgtEl>
                                          <p:spTgt spid="45670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56707">
                                            <p:txEl>
                                              <p:pRg st="8" end="8"/>
                                            </p:txEl>
                                          </p:spTgt>
                                        </p:tgtEl>
                                        <p:attrNameLst>
                                          <p:attrName>style.visibility</p:attrName>
                                        </p:attrNameLst>
                                      </p:cBhvr>
                                      <p:to>
                                        <p:strVal val="visible"/>
                                      </p:to>
                                    </p:set>
                                    <p:animEffect transition="in" filter="dissolve">
                                      <p:cBhvr>
                                        <p:cTn id="47" dur="500"/>
                                        <p:tgtEl>
                                          <p:spTgt spid="45670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56707">
                                            <p:txEl>
                                              <p:pRg st="9" end="9"/>
                                            </p:txEl>
                                          </p:spTgt>
                                        </p:tgtEl>
                                        <p:attrNameLst>
                                          <p:attrName>style.visibility</p:attrName>
                                        </p:attrNameLst>
                                      </p:cBhvr>
                                      <p:to>
                                        <p:strVal val="visible"/>
                                      </p:to>
                                    </p:set>
                                    <p:animEffect transition="in" filter="dissolve">
                                      <p:cBhvr>
                                        <p:cTn id="52" dur="500"/>
                                        <p:tgtEl>
                                          <p:spTgt spid="45670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dirty="0"/>
              <a:t>A Process with Three Stations </a:t>
            </a:r>
          </a:p>
        </p:txBody>
      </p:sp>
      <p:sp>
        <p:nvSpPr>
          <p:cNvPr id="456707" name="Rectangle 3"/>
          <p:cNvSpPr>
            <a:spLocks noGrp="1" noChangeArrowheads="1"/>
          </p:cNvSpPr>
          <p:nvPr>
            <p:ph type="body" idx="1"/>
          </p:nvPr>
        </p:nvSpPr>
        <p:spPr>
          <a:xfrm>
            <a:off x="0" y="555738"/>
            <a:ext cx="12192000" cy="5791200"/>
          </a:xfrm>
        </p:spPr>
        <p:txBody>
          <a:bodyPr/>
          <a:lstStyle/>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Compute the average inventory of Chocolate ice cream</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Production at rate of 50/60 = 5/6 per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Consumption at rate of 15/60 = 0.25 per minute</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It takes 53.125/(5/6)= 63.75 mins to produce this batch of chocolate ice cream</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Max-WIP-Ch = We produce at rate of 5/6 and consume at rate of 0.25 for 63.75 mins</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Max-WIP-Ch= 63.75(5/6-0.25) = 37.1875</a:t>
            </a:r>
          </a:p>
          <a:p>
            <a:pPr marL="0" indent="0">
              <a:lnSpc>
                <a:spcPct val="90000"/>
              </a:lnSpc>
              <a:spcBef>
                <a:spcPts val="0"/>
              </a:spcBef>
              <a:spcAft>
                <a:spcPts val="1200"/>
              </a:spcAft>
              <a:buNone/>
            </a:pPr>
            <a:r>
              <a:rPr lang="en-US" sz="2400" dirty="0">
                <a:latin typeface="Book Antiqua" panose="02040602050305030304" pitchFamily="18" charset="0"/>
                <a:sym typeface="Wingdings" panose="05000000000000000000" pitchFamily="2" charset="2"/>
              </a:rPr>
              <a:t>Average Inventory = 18.6</a:t>
            </a: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sym typeface="Wingdings" panose="05000000000000000000" pitchFamily="2" charset="2"/>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dirty="0">
              <a:latin typeface="Book Antiqua" panose="02040602050305030304" pitchFamily="18" charset="0"/>
            </a:endParaRPr>
          </a:p>
          <a:p>
            <a:pPr marL="0" indent="0">
              <a:lnSpc>
                <a:spcPct val="90000"/>
              </a:lnSpc>
              <a:spcBef>
                <a:spcPts val="0"/>
              </a:spcBef>
              <a:spcAft>
                <a:spcPts val="1200"/>
              </a:spcAft>
              <a:buNone/>
            </a:pPr>
            <a:endParaRPr lang="en-US" sz="2400" b="1" baseline="-25000" dirty="0">
              <a:solidFill>
                <a:srgbClr val="94020C"/>
              </a:solidFill>
              <a:latin typeface="Book Antiqua" panose="02040602050305030304" pitchFamily="18" charset="0"/>
            </a:endParaRPr>
          </a:p>
          <a:p>
            <a:pPr marL="0" indent="0">
              <a:lnSpc>
                <a:spcPct val="90000"/>
              </a:lnSpc>
              <a:buNone/>
            </a:pPr>
            <a:endParaRPr lang="en-US" sz="2400" b="1" i="1" baseline="-25000" dirty="0">
              <a:solidFill>
                <a:srgbClr val="94020C"/>
              </a:solidFill>
              <a:latin typeface="Book Antiqua" panose="02040602050305030304" pitchFamily="18" charset="0"/>
            </a:endParaRPr>
          </a:p>
        </p:txBody>
      </p:sp>
    </p:spTree>
    <p:extLst>
      <p:ext uri="{BB962C8B-B14F-4D97-AF65-F5344CB8AC3E}">
        <p14:creationId xmlns:p14="http://schemas.microsoft.com/office/powerpoint/2010/main" val="29537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6707">
                                            <p:txEl>
                                              <p:pRg st="0" end="0"/>
                                            </p:txEl>
                                          </p:spTgt>
                                        </p:tgtEl>
                                        <p:attrNameLst>
                                          <p:attrName>style.visibility</p:attrName>
                                        </p:attrNameLst>
                                      </p:cBhvr>
                                      <p:to>
                                        <p:strVal val="visible"/>
                                      </p:to>
                                    </p:set>
                                    <p:animEffect transition="in" filter="dissolve">
                                      <p:cBhvr>
                                        <p:cTn id="7" dur="500"/>
                                        <p:tgtEl>
                                          <p:spTgt spid="456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6707">
                                            <p:txEl>
                                              <p:pRg st="1" end="1"/>
                                            </p:txEl>
                                          </p:spTgt>
                                        </p:tgtEl>
                                        <p:attrNameLst>
                                          <p:attrName>style.visibility</p:attrName>
                                        </p:attrNameLst>
                                      </p:cBhvr>
                                      <p:to>
                                        <p:strVal val="visible"/>
                                      </p:to>
                                    </p:set>
                                    <p:animEffect transition="in" filter="dissolve">
                                      <p:cBhvr>
                                        <p:cTn id="12" dur="500"/>
                                        <p:tgtEl>
                                          <p:spTgt spid="456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6707">
                                            <p:txEl>
                                              <p:pRg st="2" end="2"/>
                                            </p:txEl>
                                          </p:spTgt>
                                        </p:tgtEl>
                                        <p:attrNameLst>
                                          <p:attrName>style.visibility</p:attrName>
                                        </p:attrNameLst>
                                      </p:cBhvr>
                                      <p:to>
                                        <p:strVal val="visible"/>
                                      </p:to>
                                    </p:set>
                                    <p:animEffect transition="in" filter="dissolve">
                                      <p:cBhvr>
                                        <p:cTn id="17" dur="500"/>
                                        <p:tgtEl>
                                          <p:spTgt spid="456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6707">
                                            <p:txEl>
                                              <p:pRg st="3" end="3"/>
                                            </p:txEl>
                                          </p:spTgt>
                                        </p:tgtEl>
                                        <p:attrNameLst>
                                          <p:attrName>style.visibility</p:attrName>
                                        </p:attrNameLst>
                                      </p:cBhvr>
                                      <p:to>
                                        <p:strVal val="visible"/>
                                      </p:to>
                                    </p:set>
                                    <p:animEffect transition="in" filter="dissolve">
                                      <p:cBhvr>
                                        <p:cTn id="22" dur="500"/>
                                        <p:tgtEl>
                                          <p:spTgt spid="456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56707">
                                            <p:txEl>
                                              <p:pRg st="4" end="4"/>
                                            </p:txEl>
                                          </p:spTgt>
                                        </p:tgtEl>
                                        <p:attrNameLst>
                                          <p:attrName>style.visibility</p:attrName>
                                        </p:attrNameLst>
                                      </p:cBhvr>
                                      <p:to>
                                        <p:strVal val="visible"/>
                                      </p:to>
                                    </p:set>
                                    <p:animEffect transition="in" filter="dissolve">
                                      <p:cBhvr>
                                        <p:cTn id="27" dur="500"/>
                                        <p:tgtEl>
                                          <p:spTgt spid="456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56707">
                                            <p:txEl>
                                              <p:pRg st="5" end="5"/>
                                            </p:txEl>
                                          </p:spTgt>
                                        </p:tgtEl>
                                        <p:attrNameLst>
                                          <p:attrName>style.visibility</p:attrName>
                                        </p:attrNameLst>
                                      </p:cBhvr>
                                      <p:to>
                                        <p:strVal val="visible"/>
                                      </p:to>
                                    </p:set>
                                    <p:animEffect transition="in" filter="dissolve">
                                      <p:cBhvr>
                                        <p:cTn id="32" dur="500"/>
                                        <p:tgtEl>
                                          <p:spTgt spid="456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56707">
                                            <p:txEl>
                                              <p:pRg st="6" end="6"/>
                                            </p:txEl>
                                          </p:spTgt>
                                        </p:tgtEl>
                                        <p:attrNameLst>
                                          <p:attrName>style.visibility</p:attrName>
                                        </p:attrNameLst>
                                      </p:cBhvr>
                                      <p:to>
                                        <p:strVal val="visible"/>
                                      </p:to>
                                    </p:set>
                                    <p:animEffect transition="in" filter="dissolve">
                                      <p:cBhvr>
                                        <p:cTn id="37" dur="500"/>
                                        <p:tgtEl>
                                          <p:spTgt spid="45670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6707" grpId="0" build="p"/>
    </p:bldLst>
  </p:timing>
</p:sld>
</file>

<file path=ppt/theme/theme1.xml><?xml version="1.0" encoding="utf-8"?>
<a:theme xmlns:a="http://schemas.openxmlformats.org/drawingml/2006/main" name="Lean Thinking Final.ppt">
  <a:themeElements>
    <a:clrScheme name="Custom 5">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00B0F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25989</TotalTime>
  <Words>2788</Words>
  <Application>Microsoft Office PowerPoint</Application>
  <PresentationFormat>Widescreen</PresentationFormat>
  <Paragraphs>292</Paragraphs>
  <Slides>15</Slides>
  <Notes>14</Notes>
  <HiddenSlides>0</HiddenSlides>
  <MMClips>0</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1</vt:i4>
      </vt:variant>
      <vt:variant>
        <vt:lpstr>Slide Titles</vt:lpstr>
      </vt:variant>
      <vt:variant>
        <vt:i4>15</vt:i4>
      </vt:variant>
    </vt:vector>
  </HeadingPairs>
  <TitlesOfParts>
    <vt:vector size="27" baseType="lpstr">
      <vt:lpstr>Book Antiqua</vt:lpstr>
      <vt:lpstr>Calibri</vt:lpstr>
      <vt:lpstr>Garamond</vt:lpstr>
      <vt:lpstr>Impact</vt:lpstr>
      <vt:lpstr>MS Reference Sans Serif</vt:lpstr>
      <vt:lpstr>Verdana</vt:lpstr>
      <vt:lpstr>Wingdings</vt:lpstr>
      <vt:lpstr>Lean Thinking Final.ppt</vt:lpstr>
      <vt:lpstr>1_Lean Thinking Final</vt:lpstr>
      <vt:lpstr>Lean Thinking Final</vt:lpstr>
      <vt:lpstr>2_Lean Thinking Final</vt:lpstr>
      <vt:lpstr>Microsoft Excel Worksheet</vt:lpstr>
      <vt:lpstr>Problem-1. Capacity for a  Sequence of Resources with Setup</vt:lpstr>
      <vt:lpstr>Problem-1. Capacity for a  Sequence of Resources with Setup</vt:lpstr>
      <vt:lpstr>Problem-2. Average Inventory</vt:lpstr>
      <vt:lpstr>Problem -2</vt:lpstr>
      <vt:lpstr>Problem-2</vt:lpstr>
      <vt:lpstr>A Process with Three Stations </vt:lpstr>
      <vt:lpstr>A Process with Three Stations </vt:lpstr>
      <vt:lpstr>A Process with Three Stations </vt:lpstr>
      <vt:lpstr>A Process with Three Stations </vt:lpstr>
      <vt:lpstr>Two Parts</vt:lpstr>
      <vt:lpstr>Throughput Loss, Limited Buffer, Blocking</vt:lpstr>
      <vt:lpstr>Throughput Loss, Limited Buffer, Starvation</vt:lpstr>
      <vt:lpstr>Problem-3. Capacity for a Given Batch Size</vt:lpstr>
      <vt:lpstr>Setup Time Reduction- Toyota Production System</vt:lpstr>
      <vt:lpstr>Mixed Model Production </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810</cp:revision>
  <dcterms:created xsi:type="dcterms:W3CDTF">2008-11-22T01:06:20Z</dcterms:created>
  <dcterms:modified xsi:type="dcterms:W3CDTF">2025-04-30T00:07:32Z</dcterms:modified>
</cp:coreProperties>
</file>