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3.xml" ContentType="application/vnd.openxmlformats-officedocument.them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3" r:id="rId1"/>
    <p:sldMasterId id="2147483784" r:id="rId2"/>
    <p:sldMasterId id="2147483764" r:id="rId3"/>
    <p:sldMasterId id="2147483785" r:id="rId4"/>
  </p:sldMasterIdLst>
  <p:notesMasterIdLst>
    <p:notesMasterId r:id="rId8"/>
  </p:notesMasterIdLst>
  <p:handoutMasterIdLst>
    <p:handoutMasterId r:id="rId9"/>
  </p:handoutMasterIdLst>
  <p:sldIdLst>
    <p:sldId id="695" r:id="rId5"/>
    <p:sldId id="698" r:id="rId6"/>
    <p:sldId id="697" r:id="rId7"/>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1pPr>
    <a:lvl2pPr marL="4572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2pPr>
    <a:lvl3pPr marL="9144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3pPr>
    <a:lvl4pPr marL="13716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4pPr>
    <a:lvl5pPr marL="18288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5pPr>
    <a:lvl6pPr marL="2286000" algn="l" defTabSz="914400" rtl="0" eaLnBrk="1" latinLnBrk="0" hangingPunct="1">
      <a:defRPr kern="1200">
        <a:solidFill>
          <a:schemeClr val="tx1"/>
        </a:solidFill>
        <a:latin typeface="Verdana" pitchFamily="34" charset="0"/>
        <a:ea typeface="ＭＳ Ｐゴシック" charset="-128"/>
        <a:cs typeface="+mn-cs"/>
      </a:defRPr>
    </a:lvl6pPr>
    <a:lvl7pPr marL="2743200" algn="l" defTabSz="914400" rtl="0" eaLnBrk="1" latinLnBrk="0" hangingPunct="1">
      <a:defRPr kern="1200">
        <a:solidFill>
          <a:schemeClr val="tx1"/>
        </a:solidFill>
        <a:latin typeface="Verdana" pitchFamily="34" charset="0"/>
        <a:ea typeface="ＭＳ Ｐゴシック" charset="-128"/>
        <a:cs typeface="+mn-cs"/>
      </a:defRPr>
    </a:lvl7pPr>
    <a:lvl8pPr marL="3200400" algn="l" defTabSz="914400" rtl="0" eaLnBrk="1" latinLnBrk="0" hangingPunct="1">
      <a:defRPr kern="1200">
        <a:solidFill>
          <a:schemeClr val="tx1"/>
        </a:solidFill>
        <a:latin typeface="Verdana" pitchFamily="34" charset="0"/>
        <a:ea typeface="ＭＳ Ｐゴシック" charset="-128"/>
        <a:cs typeface="+mn-cs"/>
      </a:defRPr>
    </a:lvl8pPr>
    <a:lvl9pPr marL="3657600" algn="l" defTabSz="914400" rtl="0" eaLnBrk="1" latinLnBrk="0" hangingPunct="1">
      <a:defRPr kern="1200">
        <a:solidFill>
          <a:schemeClr val="tx1"/>
        </a:solidFill>
        <a:latin typeface="Verdana" pitchFamily="34" charset="0"/>
        <a:ea typeface="ＭＳ Ｐゴシック"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Lorie Hamalian" initials="" lastIdx="0" clrIdx="0"/>
  <p:cmAuthor id="1" name="Asef-Vaziri, Ardavan" initials="" lastIdx="0" clrIdx="1"/>
  <p:cmAuthor id="2" name="Asef-Vaziri , Ardavan" initials="AV,A" lastIdx="1" clrIdx="2">
    <p:extLst>
      <p:ext uri="{19B8F6BF-5375-455C-9EA6-DF929625EA0E}">
        <p15:presenceInfo xmlns:p15="http://schemas.microsoft.com/office/powerpoint/2012/main" userId="S::ardavan.asef-vaziri@csun.edu::6881700c-bd5e-4111-a757-cbc9491e8d2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60000"/>
    <a:srgbClr val="940200"/>
    <a:srgbClr val="A50023"/>
    <a:srgbClr val="990099"/>
    <a:srgbClr val="AA0000"/>
    <a:srgbClr val="BE181E"/>
    <a:srgbClr val="C61A20"/>
    <a:srgbClr val="FFFFFF"/>
    <a:srgbClr val="C01B1E"/>
    <a:srgbClr val="DF2B2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182" autoAdjust="0"/>
    <p:restoredTop sz="94660"/>
  </p:normalViewPr>
  <p:slideViewPr>
    <p:cSldViewPr>
      <p:cViewPr varScale="1">
        <p:scale>
          <a:sx n="110" d="100"/>
          <a:sy n="110" d="100"/>
        </p:scale>
        <p:origin x="366" y="108"/>
      </p:cViewPr>
      <p:guideLst>
        <p:guide orient="horz" pos="2160"/>
        <p:guide pos="3840"/>
      </p:guideLst>
    </p:cSldViewPr>
  </p:slideViewPr>
  <p:notesTextViewPr>
    <p:cViewPr>
      <p:scale>
        <a:sx n="100" d="100"/>
        <a:sy n="100" d="100"/>
      </p:scale>
      <p:origin x="0" y="0"/>
    </p:cViewPr>
  </p:notesTextViewPr>
  <p:sorterViewPr>
    <p:cViewPr varScale="1">
      <p:scale>
        <a:sx n="1" d="1"/>
        <a:sy n="1" d="1"/>
      </p:scale>
      <p:origin x="0" y="-612"/>
    </p:cViewPr>
  </p:sorterViewPr>
  <p:notesViewPr>
    <p:cSldViewPr>
      <p:cViewPr varScale="1">
        <p:scale>
          <a:sx n="42" d="100"/>
          <a:sy n="42" d="100"/>
        </p:scale>
        <p:origin x="-1363" y="-8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commentAuthors" Target="commentAuthors.xml"/><Relationship Id="rId4" Type="http://schemas.openxmlformats.org/officeDocument/2006/relationships/slideMaster" Target="slideMasters/slideMaster4.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DC6186B-400D-4624-82D1-203DE0AF0EEF}" type="datetimeFigureOut">
              <a:rPr lang="en-US" smtClean="0"/>
              <a:pPr/>
              <a:t>10/16/2022</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E32CB61-0B8C-464B-856B-111D8B5619C2}" type="slidenum">
              <a:rPr lang="en-US" smtClean="0"/>
              <a:pPr/>
              <a:t>‹#›</a:t>
            </a:fld>
            <a:endParaRPr lang="en-US" dirty="0"/>
          </a:p>
        </p:txBody>
      </p:sp>
    </p:spTree>
    <p:extLst>
      <p:ext uri="{BB962C8B-B14F-4D97-AF65-F5344CB8AC3E}">
        <p14:creationId xmlns:p14="http://schemas.microsoft.com/office/powerpoint/2010/main" val="17015550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FD8C8DB6-9E1D-439C-B96B-0657302EFE49}" type="datetime1">
              <a:rPr lang="en-US"/>
              <a:pPr/>
              <a:t>10/16/2022</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F7C678DA-66FA-46F9-8031-1CB2E52D81FB}" type="slidenum">
              <a:rPr lang="en-US"/>
              <a:pPr/>
              <a:t>‹#›</a:t>
            </a:fld>
            <a:endParaRPr lang="en-US" dirty="0"/>
          </a:p>
        </p:txBody>
      </p:sp>
    </p:spTree>
    <p:extLst>
      <p:ext uri="{BB962C8B-B14F-4D97-AF65-F5344CB8AC3E}">
        <p14:creationId xmlns:p14="http://schemas.microsoft.com/office/powerpoint/2010/main" val="1959476714"/>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ＭＳ Ｐゴシック" pitchFamily="-107"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11" name="Rectangle 10"/>
          <p:cNvSpPr/>
          <p:nvPr userDrawn="1"/>
        </p:nvSpPr>
        <p:spPr bwMode="auto">
          <a:xfrm>
            <a:off x="0" y="0"/>
            <a:ext cx="12192000" cy="6858000"/>
          </a:xfrm>
          <a:prstGeom prst="rect">
            <a:avLst/>
          </a:prstGeom>
          <a:solidFill>
            <a:srgbClr val="AA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highlight>
                <a:srgbClr val="C00000"/>
              </a:highlight>
              <a:latin typeface="Verdana" pitchFamily="-112" charset="0"/>
            </a:endParaRPr>
          </a:p>
        </p:txBody>
      </p:sp>
      <p:sp>
        <p:nvSpPr>
          <p:cNvPr id="36866" name="Rectangle 2"/>
          <p:cNvSpPr>
            <a:spLocks noGrp="1" noChangeArrowheads="1"/>
          </p:cNvSpPr>
          <p:nvPr>
            <p:ph type="ctrTitle"/>
          </p:nvPr>
        </p:nvSpPr>
        <p:spPr>
          <a:xfrm>
            <a:off x="0" y="0"/>
            <a:ext cx="12192000" cy="2438400"/>
          </a:xfrm>
          <a:prstGeom prst="rect">
            <a:avLst/>
          </a:prstGeom>
          <a:solidFill>
            <a:srgbClr val="AA0000"/>
          </a:solidFill>
          <a:ln>
            <a:solidFill>
              <a:schemeClr val="accent4">
                <a:lumMod val="65000"/>
                <a:lumOff val="35000"/>
              </a:schemeClr>
            </a:solidFill>
          </a:ln>
        </p:spPr>
        <p:txBody>
          <a:bodyPr/>
          <a:lstStyle>
            <a:lvl1pPr algn="ctr">
              <a:defRPr sz="5400" b="0" baseline="0">
                <a:solidFill>
                  <a:schemeClr val="bg1"/>
                </a:solidFill>
              </a:defRPr>
            </a:lvl1pPr>
          </a:lstStyle>
          <a:p>
            <a:r>
              <a:rPr lang="en-US" dirty="0"/>
              <a:t>Click to edit Master title style</a:t>
            </a: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620688"/>
            <a:ext cx="12192000" cy="5904656"/>
          </a:xfrm>
        </p:spPr>
        <p:txBody>
          <a:bodyPr/>
          <a:lstStyle>
            <a:lvl1pPr>
              <a:buSzPct val="88000"/>
              <a:defRPr>
                <a:solidFill>
                  <a:schemeClr val="tx1"/>
                </a:solidFill>
              </a:defRPr>
            </a:lvl1pPr>
            <a:lvl2pPr>
              <a:defRPr sz="2600">
                <a:solidFill>
                  <a:schemeClr val="tx1"/>
                </a:solidFill>
              </a:defRPr>
            </a:lvl2pPr>
            <a:lvl3pPr>
              <a:defRPr sz="2400">
                <a:solidFill>
                  <a:schemeClr val="tx1"/>
                </a:solidFill>
              </a:defRPr>
            </a:lvl3pPr>
            <a:lvl4pPr>
              <a:defRPr sz="2200">
                <a:solidFill>
                  <a:schemeClr val="tx1"/>
                </a:solidFill>
              </a:defRPr>
            </a:lvl4pPr>
            <a:lvl5pPr>
              <a:buClrTx/>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50"/>
          <p:cNvSpPr>
            <a:spLocks noGrp="1" noChangeArrowheads="1"/>
          </p:cNvSpPr>
          <p:nvPr>
            <p:ph type="title"/>
          </p:nvPr>
        </p:nvSpPr>
        <p:spPr bwMode="gray">
          <a:xfrm>
            <a:off x="0" y="0"/>
            <a:ext cx="12192001" cy="54868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defRPr/>
            </a:lvl1pPr>
          </a:lstStyle>
          <a:p>
            <a:pPr lvl="0"/>
            <a:r>
              <a:rPr lang="en-US" dirty="0"/>
              <a:t>Click to edit Master title style</a:t>
            </a: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Rectangle 50"/>
          <p:cNvSpPr>
            <a:spLocks noGrp="1" noChangeArrowheads="1"/>
          </p:cNvSpPr>
          <p:nvPr>
            <p:ph type="title"/>
          </p:nvPr>
        </p:nvSpPr>
        <p:spPr bwMode="gray">
          <a:xfrm>
            <a:off x="25725" y="5751"/>
            <a:ext cx="11569700" cy="6149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defRPr/>
            </a:lvl1pPr>
          </a:lstStyle>
          <a:p>
            <a:pPr lvl="0"/>
            <a:r>
              <a:rPr lang="en-US" dirty="0"/>
              <a:t>Click to edit Master title style</a:t>
            </a:r>
          </a:p>
        </p:txBody>
      </p:sp>
      <p:sp>
        <p:nvSpPr>
          <p:cNvPr id="7" name="Rectangle 6"/>
          <p:cNvSpPr/>
          <p:nvPr userDrawn="1"/>
        </p:nvSpPr>
        <p:spPr bwMode="auto">
          <a:xfrm>
            <a:off x="0" y="1219200"/>
            <a:ext cx="12192000" cy="5257800"/>
          </a:xfrm>
          <a:prstGeom prst="rect">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112" charset="0"/>
            </a:endParaRP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7" name="Rectangle 50"/>
          <p:cNvSpPr>
            <a:spLocks noGrp="1" noChangeArrowheads="1"/>
          </p:cNvSpPr>
          <p:nvPr>
            <p:ph type="title"/>
          </p:nvPr>
        </p:nvSpPr>
        <p:spPr bwMode="gray">
          <a:xfrm>
            <a:off x="0" y="23004"/>
            <a:ext cx="12192000" cy="525676"/>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defRPr/>
            </a:lvl1pPr>
          </a:lstStyle>
          <a:p>
            <a:pPr lvl="0"/>
            <a:r>
              <a:rPr lang="en-US" dirty="0"/>
              <a:t>Click to edit Master title style</a:t>
            </a:r>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412876"/>
            <a:ext cx="11887200" cy="4530725"/>
          </a:xfrm>
        </p:spPr>
        <p:txBody>
          <a:bodyPr/>
          <a:lstStyle>
            <a:lvl1pPr>
              <a:defRPr>
                <a:solidFill>
                  <a:schemeClr val="tx1"/>
                </a:solidFill>
              </a:defRPr>
            </a:lvl1pPr>
            <a:lvl2pPr>
              <a:defRPr sz="2600">
                <a:solidFill>
                  <a:schemeClr val="tx1"/>
                </a:solidFill>
              </a:defRPr>
            </a:lvl2pPr>
            <a:lvl3pPr>
              <a:defRPr sz="2400">
                <a:solidFill>
                  <a:schemeClr val="tx1"/>
                </a:solidFill>
              </a:defRPr>
            </a:lvl3pPr>
            <a:lvl4pPr>
              <a:defRPr sz="2200">
                <a:solidFill>
                  <a:schemeClr val="tx1"/>
                </a:solidFill>
              </a:defRPr>
            </a:lvl4pPr>
            <a:lvl5pPr>
              <a:buClrTx/>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50"/>
          <p:cNvSpPr>
            <a:spLocks noGrp="1" noChangeArrowheads="1"/>
          </p:cNvSpPr>
          <p:nvPr>
            <p:ph type="title"/>
          </p:nvPr>
        </p:nvSpPr>
        <p:spPr bwMode="gray">
          <a:xfrm>
            <a:off x="334434" y="0"/>
            <a:ext cx="11857567" cy="1016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7" name="Rectangle 50"/>
          <p:cNvSpPr>
            <a:spLocks noGrp="1" noChangeArrowheads="1"/>
          </p:cNvSpPr>
          <p:nvPr>
            <p:ph type="title"/>
          </p:nvPr>
        </p:nvSpPr>
        <p:spPr bwMode="gray">
          <a:xfrm>
            <a:off x="334434" y="152400"/>
            <a:ext cx="11569700"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Text, and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609600" y="1600201"/>
            <a:ext cx="53848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0"/>
          <p:cNvSpPr>
            <a:spLocks noGrp="1" noChangeArrowheads="1"/>
          </p:cNvSpPr>
          <p:nvPr>
            <p:ph type="title"/>
          </p:nvPr>
        </p:nvSpPr>
        <p:spPr bwMode="gray">
          <a:xfrm>
            <a:off x="334434" y="152400"/>
            <a:ext cx="11569700"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06400" y="685800"/>
            <a:ext cx="11379200" cy="5486400"/>
          </a:xfrm>
          <a:prstGeom prst="rect">
            <a:avLst/>
          </a:prstGeom>
        </p:spPr>
        <p:txBody>
          <a:bodyPr/>
          <a:lstStyle>
            <a:lvl1pPr>
              <a:defRPr sz="2000">
                <a:latin typeface="Tahoma" pitchFamily="34" charset="0"/>
                <a:cs typeface="Tahoma" pitchFamily="34" charset="0"/>
              </a:defRPr>
            </a:lvl1pPr>
          </a:lstStyle>
          <a:p>
            <a:r>
              <a:rPr lang="en-US" dirty="0"/>
              <a:t>Click to edit Master title style</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3"/>
          <p:cNvSpPr>
            <a:spLocks noGrp="1" noChangeArrowheads="1"/>
          </p:cNvSpPr>
          <p:nvPr>
            <p:ph idx="1"/>
          </p:nvPr>
        </p:nvSpPr>
        <p:spPr bwMode="auto">
          <a:xfrm>
            <a:off x="508000" y="685801"/>
            <a:ext cx="10972800" cy="54101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dirty="0"/>
          </a:p>
        </p:txBody>
      </p:sp>
    </p:spTree>
  </p:cSld>
  <p:clrMapOvr>
    <a:masterClrMapping/>
  </p:clrMapOvr>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1"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9.xml"/><Relationship Id="rId1"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27460" y="651055"/>
            <a:ext cx="12117212" cy="581314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cxnSp>
        <p:nvCxnSpPr>
          <p:cNvPr id="20" name="Straight Connector 19"/>
          <p:cNvCxnSpPr/>
          <p:nvPr userDrawn="1"/>
        </p:nvCxnSpPr>
        <p:spPr bwMode="auto">
          <a:xfrm>
            <a:off x="0" y="6475412"/>
            <a:ext cx="12192000" cy="1588"/>
          </a:xfrm>
          <a:prstGeom prst="line">
            <a:avLst/>
          </a:prstGeom>
          <a:solidFill>
            <a:schemeClr val="accent1"/>
          </a:solidFill>
          <a:ln w="76200" cap="flat" cmpd="sng" algn="ctr">
            <a:noFill/>
            <a:prstDash val="solid"/>
            <a:round/>
            <a:headEnd type="none" w="med" len="med"/>
            <a:tailEnd type="none" w="med" len="med"/>
          </a:ln>
          <a:effectLst/>
        </p:spPr>
      </p:cxnSp>
      <p:cxnSp>
        <p:nvCxnSpPr>
          <p:cNvPr id="15" name="Straight Connector 14">
            <a:extLst>
              <a:ext uri="{FF2B5EF4-FFF2-40B4-BE49-F238E27FC236}">
                <a16:creationId xmlns:a16="http://schemas.microsoft.com/office/drawing/2014/main" id="{95010ABE-216E-4CB1-B947-1039A7C4134E}"/>
              </a:ext>
            </a:extLst>
          </p:cNvPr>
          <p:cNvCxnSpPr/>
          <p:nvPr userDrawn="1"/>
        </p:nvCxnSpPr>
        <p:spPr bwMode="auto">
          <a:xfrm>
            <a:off x="27460" y="6675227"/>
            <a:ext cx="12192000" cy="1588"/>
          </a:xfrm>
          <a:prstGeom prst="line">
            <a:avLst/>
          </a:prstGeom>
          <a:solidFill>
            <a:schemeClr val="accent1"/>
          </a:solidFill>
          <a:ln w="76200" cap="flat" cmpd="sng" algn="ctr">
            <a:noFill/>
            <a:prstDash val="solid"/>
            <a:round/>
            <a:headEnd type="none" w="med" len="med"/>
            <a:tailEnd type="none" w="med" len="med"/>
          </a:ln>
          <a:effectLst/>
        </p:spPr>
      </p:cxnSp>
      <p:cxnSp>
        <p:nvCxnSpPr>
          <p:cNvPr id="16" name="Straight Connector 15">
            <a:extLst>
              <a:ext uri="{FF2B5EF4-FFF2-40B4-BE49-F238E27FC236}">
                <a16:creationId xmlns:a16="http://schemas.microsoft.com/office/drawing/2014/main" id="{964383B4-48F1-4C9E-9358-FDF8D6BE163F}"/>
              </a:ext>
            </a:extLst>
          </p:cNvPr>
          <p:cNvCxnSpPr/>
          <p:nvPr userDrawn="1"/>
        </p:nvCxnSpPr>
        <p:spPr bwMode="auto">
          <a:xfrm flipV="1">
            <a:off x="-8237" y="6678406"/>
            <a:ext cx="12227697" cy="27601"/>
          </a:xfrm>
          <a:prstGeom prst="line">
            <a:avLst/>
          </a:prstGeom>
          <a:solidFill>
            <a:schemeClr val="accent1"/>
          </a:solidFill>
          <a:ln w="371475" cap="flat" cmpd="sng" algn="ctr">
            <a:solidFill>
              <a:srgbClr val="A50023"/>
            </a:solidFill>
            <a:prstDash val="solid"/>
            <a:round/>
            <a:headEnd type="none" w="med" len="med"/>
            <a:tailEnd type="none" w="med" len="med"/>
          </a:ln>
          <a:effectLst/>
        </p:spPr>
      </p:cxnSp>
      <p:sp>
        <p:nvSpPr>
          <p:cNvPr id="18" name="Text Box 57">
            <a:extLst>
              <a:ext uri="{FF2B5EF4-FFF2-40B4-BE49-F238E27FC236}">
                <a16:creationId xmlns:a16="http://schemas.microsoft.com/office/drawing/2014/main" id="{7F53569A-2B0A-4DE1-A813-471065EA8EE0}"/>
              </a:ext>
            </a:extLst>
          </p:cNvPr>
          <p:cNvSpPr txBox="1">
            <a:spLocks noChangeArrowheads="1"/>
          </p:cNvSpPr>
          <p:nvPr userDrawn="1"/>
        </p:nvSpPr>
        <p:spPr bwMode="auto">
          <a:xfrm>
            <a:off x="-8237" y="6547942"/>
            <a:ext cx="9920661" cy="307777"/>
          </a:xfrm>
          <a:prstGeom prst="rect">
            <a:avLst/>
          </a:prstGeom>
          <a:noFill/>
          <a:ln w="9525">
            <a:noFill/>
            <a:miter lim="800000"/>
            <a:headEnd/>
            <a:tailEnd/>
          </a:ln>
          <a:effectLst/>
        </p:spPr>
        <p:txBody>
          <a:bodyPr wrap="square" anchor="b">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sz="1400" b="1" i="1" dirty="0">
                <a:ln>
                  <a:noFill/>
                </a:ln>
                <a:solidFill>
                  <a:schemeClr val="bg1"/>
                </a:solidFill>
                <a:latin typeface="Book Antiqua" panose="02040602050305030304" pitchFamily="18" charset="0"/>
              </a:rPr>
              <a:t>Impact of Setup Time on Throughput &amp; Flow Time, Ardavan Asef-Vaziri. </a:t>
            </a:r>
          </a:p>
        </p:txBody>
      </p:sp>
      <p:sp>
        <p:nvSpPr>
          <p:cNvPr id="21" name="Rectangle 20">
            <a:extLst>
              <a:ext uri="{FF2B5EF4-FFF2-40B4-BE49-F238E27FC236}">
                <a16:creationId xmlns:a16="http://schemas.microsoft.com/office/drawing/2014/main" id="{94AE40BE-333E-40B2-8D12-72506B420F0D}"/>
              </a:ext>
            </a:extLst>
          </p:cNvPr>
          <p:cNvSpPr/>
          <p:nvPr userDrawn="1"/>
        </p:nvSpPr>
        <p:spPr bwMode="auto">
          <a:xfrm>
            <a:off x="0" y="-7873"/>
            <a:ext cx="12192000" cy="589737"/>
          </a:xfrm>
          <a:prstGeom prst="rect">
            <a:avLst/>
          </a:prstGeom>
          <a:solidFill>
            <a:srgbClr val="A80000"/>
          </a:solidFill>
          <a:ln w="9525" cap="flat" cmpd="sng" algn="ctr">
            <a:solidFill>
              <a:srgbClr val="A8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highlight>
                <a:srgbClr val="A80000"/>
              </a:highlight>
              <a:latin typeface="Verdana" pitchFamily="-112" charset="0"/>
            </a:endParaRPr>
          </a:p>
        </p:txBody>
      </p:sp>
      <p:sp>
        <p:nvSpPr>
          <p:cNvPr id="22" name="Rectangle 50">
            <a:extLst>
              <a:ext uri="{FF2B5EF4-FFF2-40B4-BE49-F238E27FC236}">
                <a16:creationId xmlns:a16="http://schemas.microsoft.com/office/drawing/2014/main" id="{B2613141-CDA8-44A8-91D8-2BF51FF36BB2}"/>
              </a:ext>
            </a:extLst>
          </p:cNvPr>
          <p:cNvSpPr>
            <a:spLocks noGrp="1" noChangeArrowheads="1"/>
          </p:cNvSpPr>
          <p:nvPr>
            <p:ph type="title"/>
          </p:nvPr>
        </p:nvSpPr>
        <p:spPr bwMode="gray">
          <a:xfrm>
            <a:off x="-9934" y="0"/>
            <a:ext cx="12192000" cy="589738"/>
          </a:xfrm>
          <a:prstGeom prst="rect">
            <a:avLst/>
          </a:prstGeom>
          <a:solidFill>
            <a:srgbClr val="AF0000"/>
          </a:solid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23" name="Text Box 57">
            <a:extLst>
              <a:ext uri="{FF2B5EF4-FFF2-40B4-BE49-F238E27FC236}">
                <a16:creationId xmlns:a16="http://schemas.microsoft.com/office/drawing/2014/main" id="{5CB557A3-0E0C-48EA-97FA-377C81917CF0}"/>
              </a:ext>
            </a:extLst>
          </p:cNvPr>
          <p:cNvSpPr txBox="1">
            <a:spLocks noChangeArrowheads="1"/>
          </p:cNvSpPr>
          <p:nvPr userDrawn="1"/>
        </p:nvSpPr>
        <p:spPr bwMode="auto">
          <a:xfrm>
            <a:off x="11759952" y="6521318"/>
            <a:ext cx="432048" cy="307777"/>
          </a:xfrm>
          <a:prstGeom prst="rect">
            <a:avLst/>
          </a:prstGeom>
          <a:noFill/>
          <a:ln w="9525">
            <a:noFill/>
            <a:miter lim="800000"/>
            <a:headEnd/>
            <a:tailEnd/>
          </a:ln>
          <a:effectLst/>
        </p:spPr>
        <p:txBody>
          <a:bodyPr wrap="square" anchor="b">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fld id="{564E6806-B735-4F14-9560-CDD486872F21}" type="slidenum">
              <a:rPr lang="en-US" sz="1400" b="1" i="1" smtClean="0">
                <a:ln>
                  <a:noFill/>
                </a:ln>
                <a:solidFill>
                  <a:schemeClr val="bg1"/>
                </a:solidFill>
                <a:latin typeface="Book Antiqua" panose="02040602050305030304" pitchFamily="18" charset="0"/>
              </a:rPr>
              <a:t>‹#›</a:t>
            </a:fld>
            <a:endParaRPr lang="en-US" sz="1400" b="1" i="1" dirty="0">
              <a:ln>
                <a:noFill/>
              </a:ln>
              <a:solidFill>
                <a:schemeClr val="bg1"/>
              </a:solidFill>
              <a:latin typeface="Book Antiqua" panose="02040602050305030304" pitchFamily="18" charset="0"/>
            </a:endParaRPr>
          </a:p>
        </p:txBody>
      </p:sp>
    </p:spTree>
  </p:cSld>
  <p:clrMap bg1="lt1" tx1="dk1" bg2="lt2" tx2="dk2" accent1="accent1" accent2="accent2" accent3="accent3" accent4="accent4" accent5="accent5" accent6="accent6" hlink="hlink" folHlink="folHlink"/>
  <p:sldLayoutIdLst>
    <p:sldLayoutId id="2147483763" r:id="rId1"/>
    <p:sldLayoutId id="2147483752" r:id="rId2"/>
    <p:sldLayoutId id="2147483756" r:id="rId3"/>
    <p:sldLayoutId id="2147483761" r:id="rId4"/>
  </p:sldLayoutIdLst>
  <p:transition/>
  <p:txStyles>
    <p:titleStyle>
      <a:lvl1pPr algn="l" rtl="0" eaLnBrk="1" fontAlgn="base" hangingPunct="1">
        <a:spcBef>
          <a:spcPct val="0"/>
        </a:spcBef>
        <a:spcAft>
          <a:spcPct val="0"/>
        </a:spcAft>
        <a:defRPr sz="3600">
          <a:solidFill>
            <a:schemeClr val="bg1"/>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
          <a:schemeClr val="tx1"/>
        </a:buClr>
        <a:buSzPct val="75000"/>
        <a:buFont typeface="Wingdings" pitchFamily="2" charset="2"/>
        <a:buChar char="p"/>
        <a:defRPr sz="2400">
          <a:solidFill>
            <a:schemeClr val="tx1"/>
          </a:solidFill>
          <a:latin typeface="Book Antiqua" pitchFamily="18" charset="0"/>
          <a:ea typeface="ＭＳ Ｐゴシック" pitchFamily="-65" charset="-128"/>
          <a:cs typeface="Book Antiqua" pitchFamily="18"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200">
          <a:solidFill>
            <a:schemeClr val="tx1"/>
          </a:solidFill>
          <a:latin typeface="Book Antiqua" pitchFamily="18"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Book Antiqua" pitchFamily="18"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000">
          <a:solidFill>
            <a:schemeClr val="tx1"/>
          </a:solidFill>
          <a:latin typeface="Book Antiqua" pitchFamily="18"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508000" y="685801"/>
            <a:ext cx="10972800" cy="54101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dirty="0"/>
          </a:p>
        </p:txBody>
      </p:sp>
      <p:sp>
        <p:nvSpPr>
          <p:cNvPr id="11" name="Text Box 57"/>
          <p:cNvSpPr txBox="1">
            <a:spLocks noChangeArrowheads="1"/>
          </p:cNvSpPr>
          <p:nvPr userDrawn="1"/>
        </p:nvSpPr>
        <p:spPr bwMode="auto">
          <a:xfrm>
            <a:off x="11277600" y="6581776"/>
            <a:ext cx="9144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rgbClr val="00B050"/>
                </a:solidFill>
              </a:rPr>
              <a:pPr algn="r">
                <a:defRPr/>
              </a:pPr>
              <a:t>‹#›</a:t>
            </a:fld>
            <a:endParaRPr lang="en-US" sz="1200" b="1" i="1" dirty="0">
              <a:solidFill>
                <a:srgbClr val="00B050"/>
              </a:solidFill>
            </a:endParaRPr>
          </a:p>
        </p:txBody>
      </p:sp>
      <p:sp>
        <p:nvSpPr>
          <p:cNvPr id="12" name="Text Box 57"/>
          <p:cNvSpPr txBox="1">
            <a:spLocks noChangeArrowheads="1"/>
          </p:cNvSpPr>
          <p:nvPr userDrawn="1"/>
        </p:nvSpPr>
        <p:spPr bwMode="auto">
          <a:xfrm>
            <a:off x="5562600" y="6553201"/>
            <a:ext cx="4089400" cy="276999"/>
          </a:xfrm>
          <a:prstGeom prst="rect">
            <a:avLst/>
          </a:prstGeom>
          <a:noFill/>
          <a:ln w="9525">
            <a:noFill/>
            <a:miter lim="800000"/>
            <a:headEnd/>
            <a:tailEnd/>
          </a:ln>
          <a:effectLst/>
        </p:spPr>
        <p:txBody>
          <a:bodyPr>
            <a:spAutoFit/>
          </a:bodyPr>
          <a:lstStyle/>
          <a:p>
            <a:pPr>
              <a:defRPr/>
            </a:pPr>
            <a:r>
              <a:rPr lang="en-US" sz="1200" b="1" i="1" dirty="0">
                <a:solidFill>
                  <a:srgbClr val="00B050"/>
                </a:solidFill>
              </a:rPr>
              <a:t>Ardavan Asef-Vaziri    Jul-09</a:t>
            </a:r>
          </a:p>
        </p:txBody>
      </p:sp>
      <p:sp>
        <p:nvSpPr>
          <p:cNvPr id="13" name="Text Box 57"/>
          <p:cNvSpPr txBox="1">
            <a:spLocks noChangeArrowheads="1"/>
          </p:cNvSpPr>
          <p:nvPr userDrawn="1"/>
        </p:nvSpPr>
        <p:spPr bwMode="auto">
          <a:xfrm>
            <a:off x="0" y="6553201"/>
            <a:ext cx="5689600" cy="276999"/>
          </a:xfrm>
          <a:prstGeom prst="rect">
            <a:avLst/>
          </a:prstGeom>
          <a:noFill/>
          <a:ln w="9525">
            <a:noFill/>
            <a:miter lim="800000"/>
            <a:headEnd/>
            <a:tailEnd/>
          </a:ln>
          <a:effectLst/>
        </p:spPr>
        <p:txBody>
          <a:bodyPr wrap="square">
            <a:spAutoFit/>
          </a:bodyPr>
          <a:lstStyle/>
          <a:p>
            <a:pPr algn="l">
              <a:defRPr/>
            </a:pPr>
            <a:r>
              <a:rPr lang="en-US" sz="1200" b="1" i="1" kern="1200" dirty="0">
                <a:solidFill>
                  <a:srgbClr val="00B050"/>
                </a:solidFill>
                <a:latin typeface="Verdana" pitchFamily="34" charset="0"/>
                <a:ea typeface="ＭＳ Ｐゴシック" charset="-128"/>
                <a:cs typeface="+mn-cs"/>
              </a:rPr>
              <a:t>Theory of Constraints:  1- Throughput World </a:t>
            </a:r>
          </a:p>
        </p:txBody>
      </p:sp>
      <p:cxnSp>
        <p:nvCxnSpPr>
          <p:cNvPr id="19" name="Straight Connector 18"/>
          <p:cNvCxnSpPr/>
          <p:nvPr userDrawn="1"/>
        </p:nvCxnSpPr>
        <p:spPr bwMode="auto">
          <a:xfrm>
            <a:off x="0" y="455612"/>
            <a:ext cx="12192000" cy="1588"/>
          </a:xfrm>
          <a:prstGeom prst="line">
            <a:avLst/>
          </a:prstGeom>
          <a:solidFill>
            <a:schemeClr val="accent1"/>
          </a:solidFill>
          <a:ln w="127000" cap="flat" cmpd="sng" algn="ctr">
            <a:solidFill>
              <a:srgbClr val="00B050"/>
            </a:solidFill>
            <a:prstDash val="solid"/>
            <a:round/>
            <a:headEnd type="none" w="med" len="med"/>
            <a:tailEnd type="none" w="med" len="med"/>
          </a:ln>
          <a:effectLst/>
        </p:spPr>
      </p:cxnSp>
      <p:cxnSp>
        <p:nvCxnSpPr>
          <p:cNvPr id="20" name="Straight Connector 19"/>
          <p:cNvCxnSpPr/>
          <p:nvPr userDrawn="1"/>
        </p:nvCxnSpPr>
        <p:spPr bwMode="auto">
          <a:xfrm>
            <a:off x="0" y="6475412"/>
            <a:ext cx="12192000" cy="1588"/>
          </a:xfrm>
          <a:prstGeom prst="line">
            <a:avLst/>
          </a:prstGeom>
          <a:solidFill>
            <a:schemeClr val="accent1"/>
          </a:solidFill>
          <a:ln w="76200" cap="flat" cmpd="sng" algn="ctr">
            <a:solidFill>
              <a:srgbClr val="00B050"/>
            </a:solidFill>
            <a:prstDash val="solid"/>
            <a:round/>
            <a:headEnd type="none" w="med" len="med"/>
            <a:tailEnd type="none" w="med" len="med"/>
          </a:ln>
          <a:effectLst/>
        </p:spPr>
      </p:cxnSp>
      <p:sp>
        <p:nvSpPr>
          <p:cNvPr id="9" name="Text Box 57"/>
          <p:cNvSpPr txBox="1">
            <a:spLocks noChangeArrowheads="1"/>
          </p:cNvSpPr>
          <p:nvPr userDrawn="1"/>
        </p:nvSpPr>
        <p:spPr bwMode="auto">
          <a:xfrm>
            <a:off x="203200" y="-76200"/>
            <a:ext cx="5689600" cy="523220"/>
          </a:xfrm>
          <a:prstGeom prst="rect">
            <a:avLst/>
          </a:prstGeom>
          <a:noFill/>
          <a:ln w="9525">
            <a:noFill/>
            <a:miter lim="800000"/>
            <a:headEnd/>
            <a:tailEnd/>
          </a:ln>
          <a:effectLst/>
        </p:spPr>
        <p:txBody>
          <a:bodyPr wrap="square">
            <a:spAutoFit/>
          </a:bodyPr>
          <a:lstStyle/>
          <a:p>
            <a:pPr algn="l">
              <a:defRPr/>
            </a:pPr>
            <a:r>
              <a:rPr lang="en-US" sz="2800" b="0" i="0" dirty="0">
                <a:solidFill>
                  <a:srgbClr val="00B050"/>
                </a:solidFill>
                <a:latin typeface="Impact" pitchFamily="34" charset="0"/>
              </a:rPr>
              <a:t>Information</a:t>
            </a:r>
          </a:p>
        </p:txBody>
      </p:sp>
    </p:spTree>
  </p:cSld>
  <p:clrMap bg1="lt1" tx1="dk1" bg2="lt2" tx2="dk2" accent1="accent1" accent2="accent2" accent3="accent3" accent4="accent4" accent5="accent5" accent6="accent6" hlink="hlink" folHlink="folHlink"/>
  <p:transition/>
  <p:txStyles>
    <p:titleStyle>
      <a:lvl1pPr algn="l" rtl="0" eaLnBrk="1" fontAlgn="base" hangingPunct="1">
        <a:spcBef>
          <a:spcPct val="0"/>
        </a:spcBef>
        <a:spcAft>
          <a:spcPct val="0"/>
        </a:spcAft>
        <a:defRPr sz="3600">
          <a:solidFill>
            <a:srgbClr val="00B05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Tx/>
        <a:buSzPct val="75000"/>
        <a:buFont typeface="Wingdings" pitchFamily="2" charset="2"/>
        <a:buNone/>
        <a:defRPr sz="2000">
          <a:solidFill>
            <a:schemeClr val="tx1"/>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4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85000"/>
          </a:schemeClr>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508000" y="1412876"/>
            <a:ext cx="109728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1" name="Text Box 57"/>
          <p:cNvSpPr txBox="1">
            <a:spLocks noChangeArrowheads="1"/>
          </p:cNvSpPr>
          <p:nvPr userDrawn="1"/>
        </p:nvSpPr>
        <p:spPr bwMode="auto">
          <a:xfrm>
            <a:off x="11277600" y="6581776"/>
            <a:ext cx="9144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rgbClr val="002060"/>
                </a:solidFill>
              </a:rPr>
              <a:pPr algn="r">
                <a:defRPr/>
              </a:pPr>
              <a:t>‹#›</a:t>
            </a:fld>
            <a:endParaRPr lang="en-US" sz="1200" b="1" i="1" dirty="0">
              <a:solidFill>
                <a:srgbClr val="002060"/>
              </a:solidFill>
            </a:endParaRPr>
          </a:p>
        </p:txBody>
      </p:sp>
      <p:sp>
        <p:nvSpPr>
          <p:cNvPr id="12" name="Text Box 57"/>
          <p:cNvSpPr txBox="1">
            <a:spLocks noChangeArrowheads="1"/>
          </p:cNvSpPr>
          <p:nvPr userDrawn="1"/>
        </p:nvSpPr>
        <p:spPr bwMode="auto">
          <a:xfrm>
            <a:off x="5562600" y="6553201"/>
            <a:ext cx="4089400" cy="276999"/>
          </a:xfrm>
          <a:prstGeom prst="rect">
            <a:avLst/>
          </a:prstGeom>
          <a:noFill/>
          <a:ln w="9525">
            <a:noFill/>
            <a:miter lim="800000"/>
            <a:headEnd/>
            <a:tailEnd/>
          </a:ln>
          <a:effectLst/>
        </p:spPr>
        <p:txBody>
          <a:bodyPr>
            <a:spAutoFit/>
          </a:bodyPr>
          <a:lstStyle/>
          <a:p>
            <a:pPr>
              <a:defRPr/>
            </a:pPr>
            <a:r>
              <a:rPr lang="en-US" sz="1200" b="1" i="1" dirty="0">
                <a:solidFill>
                  <a:srgbClr val="002060"/>
                </a:solidFill>
              </a:rPr>
              <a:t>Ardavan Asef-Vaziri    Jul-09</a:t>
            </a:r>
          </a:p>
        </p:txBody>
      </p:sp>
      <p:sp>
        <p:nvSpPr>
          <p:cNvPr id="13" name="Text Box 57"/>
          <p:cNvSpPr txBox="1">
            <a:spLocks noChangeArrowheads="1"/>
          </p:cNvSpPr>
          <p:nvPr userDrawn="1"/>
        </p:nvSpPr>
        <p:spPr bwMode="auto">
          <a:xfrm>
            <a:off x="0" y="6553201"/>
            <a:ext cx="5689600" cy="276999"/>
          </a:xfrm>
          <a:prstGeom prst="rect">
            <a:avLst/>
          </a:prstGeom>
          <a:noFill/>
          <a:ln w="9525">
            <a:noFill/>
            <a:miter lim="800000"/>
            <a:headEnd/>
            <a:tailEnd/>
          </a:ln>
          <a:effectLst/>
        </p:spPr>
        <p:txBody>
          <a:bodyPr wrap="square">
            <a:spAutoFit/>
          </a:bodyPr>
          <a:lstStyle/>
          <a:p>
            <a:pPr algn="l" rtl="0" eaLnBrk="0" fontAlgn="base" hangingPunct="0">
              <a:spcBef>
                <a:spcPct val="0"/>
              </a:spcBef>
              <a:spcAft>
                <a:spcPct val="0"/>
              </a:spcAft>
              <a:defRPr/>
            </a:pPr>
            <a:r>
              <a:rPr lang="en-US" sz="1200" b="1" i="1" kern="1200" dirty="0">
                <a:solidFill>
                  <a:srgbClr val="002060"/>
                </a:solidFill>
                <a:latin typeface="Verdana" pitchFamily="34" charset="0"/>
                <a:ea typeface="ＭＳ Ｐゴシック" charset="-128"/>
                <a:cs typeface="+mn-cs"/>
              </a:rPr>
              <a:t>Theory of Constraints:  1- Throughput World </a:t>
            </a:r>
          </a:p>
        </p:txBody>
      </p:sp>
      <p:sp>
        <p:nvSpPr>
          <p:cNvPr id="14" name="Rectangle 50"/>
          <p:cNvSpPr>
            <a:spLocks noGrp="1" noChangeArrowheads="1"/>
          </p:cNvSpPr>
          <p:nvPr>
            <p:ph type="title"/>
          </p:nvPr>
        </p:nvSpPr>
        <p:spPr bwMode="gray">
          <a:xfrm>
            <a:off x="334434" y="0"/>
            <a:ext cx="11552767"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Practice: </a:t>
            </a:r>
            <a:br>
              <a:rPr lang="en-US" dirty="0"/>
            </a:br>
            <a:endParaRPr lang="en-US" dirty="0"/>
          </a:p>
        </p:txBody>
      </p:sp>
      <p:cxnSp>
        <p:nvCxnSpPr>
          <p:cNvPr id="19" name="Straight Connector 18"/>
          <p:cNvCxnSpPr/>
          <p:nvPr userDrawn="1"/>
        </p:nvCxnSpPr>
        <p:spPr bwMode="auto">
          <a:xfrm>
            <a:off x="0" y="1141412"/>
            <a:ext cx="12192000" cy="1588"/>
          </a:xfrm>
          <a:prstGeom prst="line">
            <a:avLst/>
          </a:prstGeom>
          <a:solidFill>
            <a:schemeClr val="accent1"/>
          </a:solidFill>
          <a:ln w="127000" cap="flat" cmpd="sng" algn="ctr">
            <a:solidFill>
              <a:srgbClr val="002060"/>
            </a:solidFill>
            <a:prstDash val="solid"/>
            <a:round/>
            <a:headEnd type="none" w="med" len="med"/>
            <a:tailEnd type="none" w="med" len="med"/>
          </a:ln>
          <a:effectLst/>
        </p:spPr>
      </p:cxnSp>
      <p:cxnSp>
        <p:nvCxnSpPr>
          <p:cNvPr id="20" name="Straight Connector 19"/>
          <p:cNvCxnSpPr/>
          <p:nvPr userDrawn="1"/>
        </p:nvCxnSpPr>
        <p:spPr bwMode="auto">
          <a:xfrm>
            <a:off x="0" y="6475412"/>
            <a:ext cx="12192000" cy="1588"/>
          </a:xfrm>
          <a:prstGeom prst="line">
            <a:avLst/>
          </a:prstGeom>
          <a:solidFill>
            <a:schemeClr val="accent1"/>
          </a:solidFill>
          <a:ln w="76200" cap="flat" cmpd="sng" algn="ctr">
            <a:solidFill>
              <a:srgbClr val="002060"/>
            </a:solidFill>
            <a:prstDash val="solid"/>
            <a:round/>
            <a:headEnd type="none" w="med" len="med"/>
            <a:tailEnd type="none" w="med" len="med"/>
          </a:ln>
          <a:effectLst/>
        </p:spPr>
      </p:cxnSp>
    </p:spTree>
  </p:cSld>
  <p:clrMap bg1="lt1" tx1="dk1" bg2="lt2" tx2="dk2" accent1="accent1" accent2="accent2" accent3="accent3" accent4="accent4" accent5="accent5" accent6="accent6" hlink="hlink" folHlink="folHlink"/>
  <p:sldLayoutIdLst>
    <p:sldLayoutId id="2147483766" r:id="rId1"/>
    <p:sldLayoutId id="2147483768" r:id="rId2"/>
    <p:sldLayoutId id="2147483769" r:id="rId3"/>
  </p:sldLayoutIdLst>
  <p:transition/>
  <p:txStyles>
    <p:titleStyle>
      <a:lvl1pPr algn="l" rtl="0" eaLnBrk="1" fontAlgn="base" hangingPunct="1">
        <a:spcBef>
          <a:spcPct val="0"/>
        </a:spcBef>
        <a:spcAft>
          <a:spcPct val="0"/>
        </a:spcAft>
        <a:defRPr sz="3600">
          <a:solidFill>
            <a:srgbClr val="00206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Tx/>
        <a:buSzPct val="75000"/>
        <a:buFont typeface="Wingdings" pitchFamily="2" charset="2"/>
        <a:buChar char="p"/>
        <a:defRPr sz="2800">
          <a:solidFill>
            <a:srgbClr val="002060"/>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400">
          <a:solidFill>
            <a:srgbClr val="002060"/>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rgbClr val="002060"/>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rgbClr val="002060"/>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508000" y="685801"/>
            <a:ext cx="10972800" cy="54101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dirty="0"/>
          </a:p>
        </p:txBody>
      </p:sp>
      <p:sp>
        <p:nvSpPr>
          <p:cNvPr id="11" name="Text Box 57"/>
          <p:cNvSpPr txBox="1">
            <a:spLocks noChangeArrowheads="1"/>
          </p:cNvSpPr>
          <p:nvPr userDrawn="1"/>
        </p:nvSpPr>
        <p:spPr bwMode="auto">
          <a:xfrm>
            <a:off x="11277600" y="6581776"/>
            <a:ext cx="9144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rgbClr val="00B050"/>
                </a:solidFill>
              </a:rPr>
              <a:pPr algn="r">
                <a:defRPr/>
              </a:pPr>
              <a:t>‹#›</a:t>
            </a:fld>
            <a:endParaRPr lang="en-US" sz="1200" b="1" i="1" dirty="0">
              <a:solidFill>
                <a:srgbClr val="00B050"/>
              </a:solidFill>
            </a:endParaRPr>
          </a:p>
        </p:txBody>
      </p:sp>
      <p:sp>
        <p:nvSpPr>
          <p:cNvPr id="12" name="Text Box 57"/>
          <p:cNvSpPr txBox="1">
            <a:spLocks noChangeArrowheads="1"/>
          </p:cNvSpPr>
          <p:nvPr userDrawn="1"/>
        </p:nvSpPr>
        <p:spPr bwMode="auto">
          <a:xfrm>
            <a:off x="5562600" y="6553201"/>
            <a:ext cx="4089400" cy="276225"/>
          </a:xfrm>
          <a:prstGeom prst="rect">
            <a:avLst/>
          </a:prstGeom>
          <a:noFill/>
          <a:ln w="9525">
            <a:noFill/>
            <a:miter lim="800000"/>
            <a:headEnd/>
            <a:tailEnd/>
          </a:ln>
          <a:effectLst/>
        </p:spPr>
        <p:txBody>
          <a:bodyPr>
            <a:spAutoFit/>
          </a:bodyPr>
          <a:lstStyle/>
          <a:p>
            <a:pPr>
              <a:defRPr/>
            </a:pPr>
            <a:r>
              <a:rPr lang="en-US" sz="1200" b="1" i="1" dirty="0">
                <a:solidFill>
                  <a:srgbClr val="00B050"/>
                </a:solidFill>
              </a:rPr>
              <a:t>Ardavan Asef-Vaziri    6/4/2009</a:t>
            </a:r>
          </a:p>
        </p:txBody>
      </p:sp>
      <p:sp>
        <p:nvSpPr>
          <p:cNvPr id="13" name="Text Box 57"/>
          <p:cNvSpPr txBox="1">
            <a:spLocks noChangeArrowheads="1"/>
          </p:cNvSpPr>
          <p:nvPr userDrawn="1"/>
        </p:nvSpPr>
        <p:spPr bwMode="auto">
          <a:xfrm>
            <a:off x="0" y="6553201"/>
            <a:ext cx="5689600" cy="276999"/>
          </a:xfrm>
          <a:prstGeom prst="rect">
            <a:avLst/>
          </a:prstGeom>
          <a:noFill/>
          <a:ln w="9525">
            <a:noFill/>
            <a:miter lim="800000"/>
            <a:headEnd/>
            <a:tailEnd/>
          </a:ln>
          <a:effectLst/>
        </p:spPr>
        <p:txBody>
          <a:bodyPr wrap="square">
            <a:spAutoFit/>
          </a:bodyPr>
          <a:lstStyle/>
          <a:p>
            <a:pPr algn="l">
              <a:defRPr/>
            </a:pPr>
            <a:r>
              <a:rPr lang="en-US" sz="1200" b="1" i="1" dirty="0">
                <a:solidFill>
                  <a:srgbClr val="00B050"/>
                </a:solidFill>
              </a:rPr>
              <a:t>Lean Thinking:  1- Introduction </a:t>
            </a:r>
          </a:p>
        </p:txBody>
      </p:sp>
      <p:cxnSp>
        <p:nvCxnSpPr>
          <p:cNvPr id="19" name="Straight Connector 18"/>
          <p:cNvCxnSpPr/>
          <p:nvPr userDrawn="1"/>
        </p:nvCxnSpPr>
        <p:spPr bwMode="auto">
          <a:xfrm>
            <a:off x="0" y="455612"/>
            <a:ext cx="12192000" cy="1588"/>
          </a:xfrm>
          <a:prstGeom prst="line">
            <a:avLst/>
          </a:prstGeom>
          <a:solidFill>
            <a:schemeClr val="accent1"/>
          </a:solidFill>
          <a:ln w="127000" cap="flat" cmpd="sng" algn="ctr">
            <a:solidFill>
              <a:srgbClr val="00B050"/>
            </a:solidFill>
            <a:prstDash val="solid"/>
            <a:round/>
            <a:headEnd type="none" w="med" len="med"/>
            <a:tailEnd type="none" w="med" len="med"/>
          </a:ln>
          <a:effectLst/>
        </p:spPr>
      </p:cxnSp>
      <p:cxnSp>
        <p:nvCxnSpPr>
          <p:cNvPr id="20" name="Straight Connector 19"/>
          <p:cNvCxnSpPr/>
          <p:nvPr userDrawn="1"/>
        </p:nvCxnSpPr>
        <p:spPr bwMode="auto">
          <a:xfrm>
            <a:off x="0" y="6475412"/>
            <a:ext cx="12192000" cy="1588"/>
          </a:xfrm>
          <a:prstGeom prst="line">
            <a:avLst/>
          </a:prstGeom>
          <a:solidFill>
            <a:schemeClr val="accent1"/>
          </a:solidFill>
          <a:ln w="76200" cap="flat" cmpd="sng" algn="ctr">
            <a:solidFill>
              <a:srgbClr val="00B050"/>
            </a:solidFill>
            <a:prstDash val="solid"/>
            <a:round/>
            <a:headEnd type="none" w="med" len="med"/>
            <a:tailEnd type="none" w="med" len="med"/>
          </a:ln>
          <a:effectLst/>
        </p:spPr>
      </p:cxnSp>
      <p:sp>
        <p:nvSpPr>
          <p:cNvPr id="9" name="Text Box 57"/>
          <p:cNvSpPr txBox="1">
            <a:spLocks noChangeArrowheads="1"/>
          </p:cNvSpPr>
          <p:nvPr userDrawn="1"/>
        </p:nvSpPr>
        <p:spPr bwMode="auto">
          <a:xfrm>
            <a:off x="203200" y="-76200"/>
            <a:ext cx="5689600" cy="523220"/>
          </a:xfrm>
          <a:prstGeom prst="rect">
            <a:avLst/>
          </a:prstGeom>
          <a:noFill/>
          <a:ln w="9525">
            <a:noFill/>
            <a:miter lim="800000"/>
            <a:headEnd/>
            <a:tailEnd/>
          </a:ln>
          <a:effectLst/>
        </p:spPr>
        <p:txBody>
          <a:bodyPr wrap="square">
            <a:spAutoFit/>
          </a:bodyPr>
          <a:lstStyle/>
          <a:p>
            <a:pPr algn="l">
              <a:defRPr/>
            </a:pPr>
            <a:r>
              <a:rPr lang="en-US" sz="2800" b="0" i="0" dirty="0">
                <a:solidFill>
                  <a:srgbClr val="00B050"/>
                </a:solidFill>
                <a:latin typeface="Impact" pitchFamily="34" charset="0"/>
              </a:rPr>
              <a:t>Information</a:t>
            </a:r>
          </a:p>
        </p:txBody>
      </p:sp>
    </p:spTree>
  </p:cSld>
  <p:clrMap bg1="lt1" tx1="dk1" bg2="lt2" tx2="dk2" accent1="accent1" accent2="accent2" accent3="accent3" accent4="accent4" accent5="accent5" accent6="accent6" hlink="hlink" folHlink="folHlink"/>
  <p:sldLayoutIdLst>
    <p:sldLayoutId id="2147483787" r:id="rId1"/>
    <p:sldLayoutId id="2147483786" r:id="rId2"/>
  </p:sldLayoutIdLst>
  <p:transition/>
  <p:txStyles>
    <p:titleStyle>
      <a:lvl1pPr algn="l" rtl="0" eaLnBrk="1" fontAlgn="base" hangingPunct="1">
        <a:spcBef>
          <a:spcPct val="0"/>
        </a:spcBef>
        <a:spcAft>
          <a:spcPct val="0"/>
        </a:spcAft>
        <a:defRPr sz="3600">
          <a:solidFill>
            <a:srgbClr val="00B05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Tx/>
        <a:buSzPct val="75000"/>
        <a:buFont typeface="Wingdings" pitchFamily="2" charset="2"/>
        <a:buNone/>
        <a:defRPr sz="2000">
          <a:solidFill>
            <a:srgbClr val="00B050"/>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4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csun.edu/~aa2035/CourseBase/Throughput/4b.GameSetUpTimeTradeOff.xls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DB17BD9-A555-4A04-86A9-500325C19B5D}"/>
              </a:ext>
            </a:extLst>
          </p:cNvPr>
          <p:cNvSpPr>
            <a:spLocks noGrp="1"/>
          </p:cNvSpPr>
          <p:nvPr>
            <p:ph idx="1"/>
          </p:nvPr>
        </p:nvSpPr>
        <p:spPr/>
        <p:txBody>
          <a:bodyPr/>
          <a:lstStyle/>
          <a:p>
            <a:pPr marL="0" marR="0" indent="0">
              <a:lnSpc>
                <a:spcPct val="107000"/>
              </a:lnSpc>
              <a:spcBef>
                <a:spcPts val="0"/>
              </a:spcBef>
              <a:spcAft>
                <a:spcPts val="800"/>
              </a:spcAft>
              <a:buNone/>
            </a:pPr>
            <a:r>
              <a:rPr lang="en-US" dirty="0">
                <a:effectLst/>
                <a:ea typeface="Calibri" panose="020F0502020204030204" pitchFamily="34" charset="0"/>
                <a:cs typeface="Times New Roman" panose="02020603050405020304" pitchFamily="18" charset="0"/>
              </a:rPr>
              <a:t>To complete each contract in the LFT game, we need to process 60 kits</a:t>
            </a:r>
            <a:r>
              <a:rPr lang="en-US">
                <a:effectLst/>
                <a:ea typeface="Calibri" panose="020F0502020204030204" pitchFamily="34" charset="0"/>
                <a:cs typeface="Times New Roman" panose="02020603050405020304" pitchFamily="18" charset="0"/>
              </a:rPr>
              <a:t>. Following </a:t>
            </a:r>
            <a:r>
              <a:rPr lang="en-US" dirty="0">
                <a:effectLst/>
                <a:ea typeface="Calibri" panose="020F0502020204030204" pitchFamily="34" charset="0"/>
                <a:cs typeface="Times New Roman" panose="02020603050405020304" pitchFamily="18" charset="0"/>
              </a:rPr>
              <a:t>the previous discussion regarding capacity in other sessions, suppose processing time is 3, 4, and 2.4 hours in the three stations, respectively. Furthermore, suppose the setup time in station-1 is 30 minutes per batch, while the other stations have no setup time. Given these assumptions, it is straightforward to compute processing time per kit in each station in minutes. That is Station-1:  (3(60)-30)/60 = 2.5, Station-2:  (4(60)-0)/60 = 4, and Station-3:  (2.4(60)-0)/60 = 2.4 minutes. </a:t>
            </a:r>
          </a:p>
          <a:p>
            <a:pPr marL="0" marR="0" indent="0">
              <a:lnSpc>
                <a:spcPct val="107000"/>
              </a:lnSpc>
              <a:spcBef>
                <a:spcPts val="0"/>
              </a:spcBef>
              <a:spcAft>
                <a:spcPts val="800"/>
              </a:spcAft>
              <a:buNone/>
            </a:pPr>
            <a:r>
              <a:rPr lang="en-US" dirty="0">
                <a:effectLst/>
                <a:ea typeface="Calibri" panose="020F0502020204030204" pitchFamily="34" charset="0"/>
                <a:cs typeface="Times New Roman" panose="02020603050405020304" pitchFamily="18" charset="0"/>
              </a:rPr>
              <a:t>Suppose we can process each contract in batches of  60, 30, 20, and 15 kits. That is to produce 60 kits in 1, 2, 3, or 4 batches. Consider the impact of batch size on flow time and capacity. </a:t>
            </a:r>
          </a:p>
          <a:p>
            <a:pPr marL="0" marR="0" indent="0">
              <a:lnSpc>
                <a:spcPct val="107000"/>
              </a:lnSpc>
              <a:spcBef>
                <a:spcPts val="0"/>
              </a:spcBef>
              <a:spcAft>
                <a:spcPts val="800"/>
              </a:spcAft>
              <a:buNone/>
            </a:pPr>
            <a:r>
              <a:rPr lang="en-US" dirty="0">
                <a:effectLst/>
                <a:ea typeface="Calibri" panose="020F0502020204030204" pitchFamily="34" charset="0"/>
                <a:cs typeface="Times New Roman" panose="02020603050405020304" pitchFamily="18" charset="0"/>
              </a:rPr>
              <a:t>Since there is no setup in statins 2 and 3, splitting the batches into these stations has no impact on flow time but reduces the capacity.</a:t>
            </a:r>
          </a:p>
          <a:p>
            <a:pPr marL="0" indent="0">
              <a:buNone/>
            </a:pPr>
            <a:endParaRPr lang="en-US" dirty="0"/>
          </a:p>
        </p:txBody>
      </p:sp>
      <p:sp>
        <p:nvSpPr>
          <p:cNvPr id="3" name="Title 2">
            <a:extLst>
              <a:ext uri="{FF2B5EF4-FFF2-40B4-BE49-F238E27FC236}">
                <a16:creationId xmlns:a16="http://schemas.microsoft.com/office/drawing/2014/main" id="{87B0B405-03F8-4B6E-95EA-BA2F57213882}"/>
              </a:ext>
            </a:extLst>
          </p:cNvPr>
          <p:cNvSpPr>
            <a:spLocks noGrp="1"/>
          </p:cNvSpPr>
          <p:nvPr>
            <p:ph type="title"/>
          </p:nvPr>
        </p:nvSpPr>
        <p:spPr/>
        <p:txBody>
          <a:bodyPr/>
          <a:lstStyle/>
          <a:p>
            <a:r>
              <a:rPr lang="en-US" dirty="0"/>
              <a:t>LittleField- Fowl Time vs Capacity</a:t>
            </a:r>
          </a:p>
        </p:txBody>
      </p:sp>
    </p:spTree>
    <p:extLst>
      <p:ext uri="{BB962C8B-B14F-4D97-AF65-F5344CB8AC3E}">
        <p14:creationId xmlns:p14="http://schemas.microsoft.com/office/powerpoint/2010/main" val="79976372"/>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DB17BD9-A555-4A04-86A9-500325C19B5D}"/>
              </a:ext>
            </a:extLst>
          </p:cNvPr>
          <p:cNvSpPr>
            <a:spLocks noGrp="1"/>
          </p:cNvSpPr>
          <p:nvPr>
            <p:ph idx="1"/>
          </p:nvPr>
        </p:nvSpPr>
        <p:spPr/>
        <p:txBody>
          <a:bodyPr/>
          <a:lstStyle/>
          <a:p>
            <a:pPr marL="0" marR="0" indent="0">
              <a:lnSpc>
                <a:spcPct val="107000"/>
              </a:lnSpc>
              <a:spcBef>
                <a:spcPts val="0"/>
              </a:spcBef>
              <a:spcAft>
                <a:spcPts val="800"/>
              </a:spcAft>
              <a:buNone/>
            </a:pPr>
            <a:r>
              <a:rPr lang="en-US" dirty="0">
                <a:effectLst/>
                <a:ea typeface="Calibri" panose="020F0502020204030204" pitchFamily="34" charset="0"/>
                <a:cs typeface="Times New Roman" panose="02020603050405020304" pitchFamily="18" charset="0"/>
              </a:rPr>
              <a:t>Furthermore, in the number of machines in station 1, processing the contact kits in a few batches greater than c will only decrease the capacity without impacting flow time. Therefore, if there are 2 machines in station 1, only batches of sizes 60 and 30 are considered. For three machines, batches of sizes 60, 30, and 20, and for 4 machines in station 1, batches of sizes60, 30, 20, and 15 are considered. That is 1, 2, 3, and 4 batches of kits per contract.</a:t>
            </a:r>
          </a:p>
          <a:p>
            <a:pPr marL="0" indent="0">
              <a:buNone/>
            </a:pPr>
            <a:endParaRPr lang="en-US" dirty="0"/>
          </a:p>
        </p:txBody>
      </p:sp>
      <p:sp>
        <p:nvSpPr>
          <p:cNvPr id="3" name="Title 2">
            <a:extLst>
              <a:ext uri="{FF2B5EF4-FFF2-40B4-BE49-F238E27FC236}">
                <a16:creationId xmlns:a16="http://schemas.microsoft.com/office/drawing/2014/main" id="{87B0B405-03F8-4B6E-95EA-BA2F57213882}"/>
              </a:ext>
            </a:extLst>
          </p:cNvPr>
          <p:cNvSpPr>
            <a:spLocks noGrp="1"/>
          </p:cNvSpPr>
          <p:nvPr>
            <p:ph type="title"/>
          </p:nvPr>
        </p:nvSpPr>
        <p:spPr/>
        <p:txBody>
          <a:bodyPr/>
          <a:lstStyle/>
          <a:p>
            <a:r>
              <a:rPr lang="en-US" dirty="0"/>
              <a:t>LittleField- Fowl Time vs Capacity</a:t>
            </a:r>
          </a:p>
        </p:txBody>
      </p:sp>
    </p:spTree>
    <p:extLst>
      <p:ext uri="{BB962C8B-B14F-4D97-AF65-F5344CB8AC3E}">
        <p14:creationId xmlns:p14="http://schemas.microsoft.com/office/powerpoint/2010/main" val="1547176774"/>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46FE8CF-E044-4E2F-94D0-1CE6F92637E3}"/>
              </a:ext>
            </a:extLst>
          </p:cNvPr>
          <p:cNvSpPr>
            <a:spLocks noGrp="1"/>
          </p:cNvSpPr>
          <p:nvPr>
            <p:ph type="title"/>
          </p:nvPr>
        </p:nvSpPr>
        <p:spPr/>
        <p:txBody>
          <a:bodyPr/>
          <a:lstStyle/>
          <a:p>
            <a:r>
              <a:rPr lang="en-US" dirty="0"/>
              <a:t>Capacity &amp; Flow Time Trade-Off Through Batch Size</a:t>
            </a:r>
          </a:p>
        </p:txBody>
      </p:sp>
      <p:pic>
        <p:nvPicPr>
          <p:cNvPr id="6" name="Picture 5">
            <a:hlinkClick r:id="rId2"/>
            <a:extLst>
              <a:ext uri="{FF2B5EF4-FFF2-40B4-BE49-F238E27FC236}">
                <a16:creationId xmlns:a16="http://schemas.microsoft.com/office/drawing/2014/main" id="{95E346DA-BA96-4046-9ADC-B626AB8B85FC}"/>
              </a:ext>
            </a:extLst>
          </p:cNvPr>
          <p:cNvPicPr>
            <a:picLocks noChangeAspect="1"/>
          </p:cNvPicPr>
          <p:nvPr/>
        </p:nvPicPr>
        <p:blipFill>
          <a:blip r:embed="rId3"/>
          <a:stretch>
            <a:fillRect/>
          </a:stretch>
        </p:blipFill>
        <p:spPr>
          <a:xfrm>
            <a:off x="18546" y="620609"/>
            <a:ext cx="9821870" cy="5887228"/>
          </a:xfrm>
          <a:prstGeom prst="rect">
            <a:avLst/>
          </a:prstGeom>
        </p:spPr>
      </p:pic>
    </p:spTree>
    <p:extLst>
      <p:ext uri="{BB962C8B-B14F-4D97-AF65-F5344CB8AC3E}">
        <p14:creationId xmlns:p14="http://schemas.microsoft.com/office/powerpoint/2010/main" val="2858736513"/>
      </p:ext>
    </p:extLst>
  </p:cSld>
  <p:clrMapOvr>
    <a:masterClrMapping/>
  </p:clrMapOvr>
  <p:transition/>
</p:sld>
</file>

<file path=ppt/theme/theme1.xml><?xml version="1.0" encoding="utf-8"?>
<a:theme xmlns:a="http://schemas.openxmlformats.org/drawingml/2006/main" name="Lean Thinking Final.ppt">
  <a:themeElements>
    <a:clrScheme name="Custom 5">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00B0F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Lean Thinking Fina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ean Thinking Fina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2_Lean Thinking Fina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Lean Thinking Final.ppt</Template>
  <TotalTime>25060</TotalTime>
  <Words>321</Words>
  <Application>Microsoft Office PowerPoint</Application>
  <PresentationFormat>Widescreen</PresentationFormat>
  <Paragraphs>7</Paragraphs>
  <Slides>3</Slides>
  <Notes>0</Notes>
  <HiddenSlides>0</HiddenSlides>
  <MMClips>0</MMClips>
  <ScaleCrop>false</ScaleCrop>
  <HeadingPairs>
    <vt:vector size="6" baseType="variant">
      <vt:variant>
        <vt:lpstr>Fonts Used</vt:lpstr>
      </vt:variant>
      <vt:variant>
        <vt:i4>7</vt:i4>
      </vt:variant>
      <vt:variant>
        <vt:lpstr>Theme</vt:lpstr>
      </vt:variant>
      <vt:variant>
        <vt:i4>4</vt:i4>
      </vt:variant>
      <vt:variant>
        <vt:lpstr>Slide Titles</vt:lpstr>
      </vt:variant>
      <vt:variant>
        <vt:i4>3</vt:i4>
      </vt:variant>
    </vt:vector>
  </HeadingPairs>
  <TitlesOfParts>
    <vt:vector size="14" baseType="lpstr">
      <vt:lpstr>Book Antiqua</vt:lpstr>
      <vt:lpstr>Calibri</vt:lpstr>
      <vt:lpstr>Garamond</vt:lpstr>
      <vt:lpstr>Impact</vt:lpstr>
      <vt:lpstr>MS Reference Sans Serif</vt:lpstr>
      <vt:lpstr>Verdana</vt:lpstr>
      <vt:lpstr>Wingdings</vt:lpstr>
      <vt:lpstr>Lean Thinking Final.ppt</vt:lpstr>
      <vt:lpstr>1_Lean Thinking Final</vt:lpstr>
      <vt:lpstr>Lean Thinking Final</vt:lpstr>
      <vt:lpstr>2_Lean Thinking Final</vt:lpstr>
      <vt:lpstr>LittleField- Fowl Time vs Capacity</vt:lpstr>
      <vt:lpstr>LittleField- Fowl Time vs Capacity</vt:lpstr>
      <vt:lpstr>Capacity &amp; Flow Time Trade-Off Through Batch Size</vt:lpstr>
    </vt:vector>
  </TitlesOfParts>
  <Company>CSU, Northridge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Lean Thinking</dc:title>
  <dc:creator>aa2035</dc:creator>
  <cp:lastModifiedBy>Asef-Vaziri , Ardavan</cp:lastModifiedBy>
  <cp:revision>749</cp:revision>
  <dcterms:created xsi:type="dcterms:W3CDTF">2008-11-22T01:06:20Z</dcterms:created>
  <dcterms:modified xsi:type="dcterms:W3CDTF">2022-10-17T04:34:56Z</dcterms:modified>
</cp:coreProperties>
</file>