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7"/>
  </p:notesMasterIdLst>
  <p:handoutMasterIdLst>
    <p:handoutMasterId r:id="rId8"/>
  </p:handoutMasterIdLst>
  <p:sldIdLst>
    <p:sldId id="511" r:id="rId5"/>
    <p:sldId id="512" r:id="rId6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rie Hamalian" initials="" lastIdx="0" clrIdx="0"/>
  <p:cmAuthor id="1" name="Asef-Vaziri, Ardavan" initials="" lastIdx="0" clrIdx="1"/>
  <p:cmAuthor id="2" name="Asef-Vaziri , Ardavan" initials="AV,A" lastIdx="1" clrIdx="2">
    <p:extLst>
      <p:ext uri="{19B8F6BF-5375-455C-9EA6-DF929625EA0E}">
        <p15:presenceInfo xmlns:p15="http://schemas.microsoft.com/office/powerpoint/2012/main" userId="S::ardavan.asef-vaziri@csun.edu::6881700c-bd5e-4111-a757-cbc9491e8d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  <a:srgbClr val="940200"/>
    <a:srgbClr val="A50023"/>
    <a:srgbClr val="990099"/>
    <a:srgbClr val="AA0000"/>
    <a:srgbClr val="BE181E"/>
    <a:srgbClr val="C61A20"/>
    <a:srgbClr val="FFFFFF"/>
    <a:srgbClr val="C01B1E"/>
    <a:srgbClr val="DF2B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82" autoAdjust="0"/>
    <p:restoredTop sz="94660"/>
  </p:normalViewPr>
  <p:slideViewPr>
    <p:cSldViewPr>
      <p:cViewPr varScale="1">
        <p:scale>
          <a:sx n="110" d="100"/>
          <a:sy n="110" d="100"/>
        </p:scale>
        <p:origin x="366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612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7/2/2022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555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7/2/2022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476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C5A027-9D19-4B3E-B293-03FAD0189B2C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000" dirty="0"/>
              <a:t>New process for loan application review:</a:t>
            </a:r>
          </a:p>
          <a:p>
            <a:pPr lvl="1" eaLnBrk="1" hangingPunct="1"/>
            <a:r>
              <a:rPr lang="en-US" sz="1000" dirty="0"/>
              <a:t>Each application is preprocessed and divided into three categories based on mechanical criteria.  The company found the following data upon analyzing the new system:</a:t>
            </a:r>
          </a:p>
          <a:p>
            <a:pPr lvl="1" eaLnBrk="1" hangingPunct="1"/>
            <a:r>
              <a:rPr lang="en-US" sz="1000" dirty="0"/>
              <a:t>On average, 200 applications are with the Initial ‘Review Team at any time.</a:t>
            </a:r>
          </a:p>
          <a:p>
            <a:pPr lvl="1" eaLnBrk="1" hangingPunct="1"/>
            <a:r>
              <a:rPr lang="en-US" sz="1000" dirty="0"/>
              <a:t>Of those reviewed, 25% are categorized as “Excellent”, 25% as “Needs Further review”, and 50% are “Rejected”.  </a:t>
            </a:r>
          </a:p>
          <a:p>
            <a:pPr lvl="1" eaLnBrk="1" hangingPunct="1"/>
            <a:r>
              <a:rPr lang="en-US" sz="1000" dirty="0"/>
              <a:t>70% of the “Excellent” applications are eventually approved.</a:t>
            </a:r>
          </a:p>
          <a:p>
            <a:pPr lvl="1" eaLnBrk="1" hangingPunct="1"/>
            <a:r>
              <a:rPr lang="en-US" sz="1000" dirty="0"/>
              <a:t>10% of the “Needs Further Review” applications are approved.</a:t>
            </a:r>
          </a:p>
        </p:txBody>
      </p:sp>
    </p:spTree>
    <p:extLst>
      <p:ext uri="{BB962C8B-B14F-4D97-AF65-F5344CB8AC3E}">
        <p14:creationId xmlns:p14="http://schemas.microsoft.com/office/powerpoint/2010/main" val="894405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C5A027-9D19-4B3E-B293-03FAD0189B2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000" dirty="0"/>
              <a:t>New process for loan application review:</a:t>
            </a:r>
          </a:p>
          <a:p>
            <a:pPr lvl="1" eaLnBrk="1" hangingPunct="1"/>
            <a:r>
              <a:rPr lang="en-US" sz="1000" dirty="0"/>
              <a:t>Each application is preprocessed and divided into three categories based on mechanical criteria.  The company found the following data upon analyzing the new system:</a:t>
            </a:r>
          </a:p>
          <a:p>
            <a:pPr lvl="1" eaLnBrk="1" hangingPunct="1"/>
            <a:r>
              <a:rPr lang="en-US" sz="1000" dirty="0"/>
              <a:t>On average, 200 applications are with the Initial ‘Review Team at any time.</a:t>
            </a:r>
          </a:p>
          <a:p>
            <a:pPr lvl="1" eaLnBrk="1" hangingPunct="1"/>
            <a:r>
              <a:rPr lang="en-US" sz="1000" dirty="0"/>
              <a:t>Of those reviewed, 25% are categorized as “Excellent”, 25% as “Needs Further review”, and 50% are “Rejected”.  </a:t>
            </a:r>
          </a:p>
          <a:p>
            <a:pPr lvl="1" eaLnBrk="1" hangingPunct="1"/>
            <a:r>
              <a:rPr lang="en-US" sz="1000" dirty="0"/>
              <a:t>70% of the “Excellent” applications are eventually approved.</a:t>
            </a:r>
          </a:p>
          <a:p>
            <a:pPr lvl="1" eaLnBrk="1" hangingPunct="1"/>
            <a:r>
              <a:rPr lang="en-US" sz="1000" dirty="0"/>
              <a:t>10% of the “Needs Further Review” applications are approved.</a:t>
            </a:r>
          </a:p>
        </p:txBody>
      </p:sp>
    </p:spTree>
    <p:extLst>
      <p:ext uri="{BB962C8B-B14F-4D97-AF65-F5344CB8AC3E}">
        <p14:creationId xmlns:p14="http://schemas.microsoft.com/office/powerpoint/2010/main" val="2107623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C00000"/>
              </a:highlight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solidFill>
            <a:srgbClr val="AA0000"/>
          </a:solidFill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20688"/>
            <a:ext cx="12192000" cy="5904656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1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725" y="5751"/>
            <a:ext cx="11569700" cy="61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23004"/>
            <a:ext cx="12192000" cy="525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60" y="651055"/>
            <a:ext cx="12117212" cy="5813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5010ABE-216E-4CB1-B947-1039A7C4134E}"/>
              </a:ext>
            </a:extLst>
          </p:cNvPr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64383B4-48F1-4C9E-9358-FDF8D6BE163F}"/>
              </a:ext>
            </a:extLst>
          </p:cNvPr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 Box 57">
            <a:extLst>
              <a:ext uri="{FF2B5EF4-FFF2-40B4-BE49-F238E27FC236}">
                <a16:creationId xmlns:a16="http://schemas.microsoft.com/office/drawing/2014/main" id="{7F53569A-2B0A-4DE1-A813-471065EA8EE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8237" y="6547942"/>
            <a:ext cx="99206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Impact of Setup Time on Throughput &amp; Flow Time, Ardavan Asef-Vaziri.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4AE40BE-333E-40B2-8D12-72506B420F0D}"/>
              </a:ext>
            </a:extLst>
          </p:cNvPr>
          <p:cNvSpPr/>
          <p:nvPr userDrawn="1"/>
        </p:nvSpPr>
        <p:spPr bwMode="auto">
          <a:xfrm>
            <a:off x="0" y="-7873"/>
            <a:ext cx="12192000" cy="589737"/>
          </a:xfrm>
          <a:prstGeom prst="rect">
            <a:avLst/>
          </a:prstGeom>
          <a:solidFill>
            <a:srgbClr val="A80000"/>
          </a:solidFill>
          <a:ln w="9525" cap="flat" cmpd="sng" algn="ctr">
            <a:solidFill>
              <a:srgbClr val="A8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A80000"/>
              </a:highlight>
              <a:latin typeface="Verdana" pitchFamily="-112" charset="0"/>
            </a:endParaRPr>
          </a:p>
        </p:txBody>
      </p:sp>
      <p:sp>
        <p:nvSpPr>
          <p:cNvPr id="22" name="Rectangle 50">
            <a:extLst>
              <a:ext uri="{FF2B5EF4-FFF2-40B4-BE49-F238E27FC236}">
                <a16:creationId xmlns:a16="http://schemas.microsoft.com/office/drawing/2014/main" id="{B2613141-CDA8-44A8-91D8-2BF51FF36B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-9934" y="0"/>
            <a:ext cx="12192000" cy="589738"/>
          </a:xfrm>
          <a:prstGeom prst="rect">
            <a:avLst/>
          </a:prstGeom>
          <a:solidFill>
            <a:srgbClr val="A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3" name="Text Box 57">
            <a:extLst>
              <a:ext uri="{FF2B5EF4-FFF2-40B4-BE49-F238E27FC236}">
                <a16:creationId xmlns:a16="http://schemas.microsoft.com/office/drawing/2014/main" id="{5CB557A3-0E0C-48EA-97FA-377C81917CF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759952" y="6521318"/>
            <a:ext cx="4320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4E6806-B735-4F14-9560-CDD486872F21}" type="slidenum">
              <a:rPr lang="en-US" sz="1400" b="1" i="1" smtClean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‹#›</a:t>
            </a:fld>
            <a:endParaRPr lang="en-US" sz="1400" b="1" i="1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9049"/>
            <a:ext cx="12192000" cy="774156"/>
          </a:xfrm>
        </p:spPr>
        <p:txBody>
          <a:bodyPr/>
          <a:lstStyle/>
          <a:p>
            <a:pPr eaLnBrk="1" hangingPunct="1"/>
            <a:r>
              <a:rPr lang="en-US" sz="4000" dirty="0"/>
              <a:t>K4. New Process: Intermediate Probabilities 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3117832" y="3548375"/>
            <a:ext cx="1093569" cy="923330"/>
          </a:xfrm>
          <a:prstGeom prst="rect">
            <a:avLst/>
          </a:prstGeom>
          <a:noFill/>
          <a:ln w="38100" algn="ctr">
            <a:solidFill>
              <a:srgbClr val="14442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>
              <a:solidFill>
                <a:srgbClr val="144421"/>
              </a:solidFill>
              <a:latin typeface="Book Antiqua" pitchFamily="18" charset="0"/>
            </a:endParaRPr>
          </a:p>
          <a:p>
            <a:r>
              <a:rPr lang="en-US" dirty="0">
                <a:solidFill>
                  <a:srgbClr val="144421"/>
                </a:solidFill>
                <a:latin typeface="Book Antiqua" pitchFamily="18" charset="0"/>
              </a:rPr>
              <a:t>Station-1</a:t>
            </a:r>
          </a:p>
          <a:p>
            <a:endParaRPr lang="en-US" dirty="0">
              <a:solidFill>
                <a:srgbClr val="144421"/>
              </a:solidFill>
              <a:latin typeface="Book Antiqua" pitchFamily="18" charset="0"/>
            </a:endParaRPr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1990040" y="3681028"/>
            <a:ext cx="104652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2176290" y="3363709"/>
            <a:ext cx="36420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A</a:t>
            </a:r>
          </a:p>
        </p:txBody>
      </p:sp>
      <p:sp>
        <p:nvSpPr>
          <p:cNvPr id="31" name="Line 10">
            <a:extLst>
              <a:ext uri="{FF2B5EF4-FFF2-40B4-BE49-F238E27FC236}">
                <a16:creationId xmlns:a16="http://schemas.microsoft.com/office/drawing/2014/main" id="{37F04C45-05BD-42FF-8E2A-71BB51D885C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90040" y="4031043"/>
            <a:ext cx="1046526" cy="1324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5547C2F7-8A51-473F-829E-ECEFB2D97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4051" y="3722099"/>
            <a:ext cx="34817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ook Antiqua" pitchFamily="18" charset="0"/>
              </a:rPr>
              <a:t>C</a:t>
            </a:r>
          </a:p>
        </p:txBody>
      </p:sp>
      <p:sp>
        <p:nvSpPr>
          <p:cNvPr id="33" name="Line 10">
            <a:extLst>
              <a:ext uri="{FF2B5EF4-FFF2-40B4-BE49-F238E27FC236}">
                <a16:creationId xmlns:a16="http://schemas.microsoft.com/office/drawing/2014/main" id="{28EE555B-093E-416E-A0FD-9B77A4008DF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90040" y="4387135"/>
            <a:ext cx="1046526" cy="2298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4" name="Text Box 16">
            <a:extLst>
              <a:ext uri="{FF2B5EF4-FFF2-40B4-BE49-F238E27FC236}">
                <a16:creationId xmlns:a16="http://schemas.microsoft.com/office/drawing/2014/main" id="{C92B266E-947A-4381-9921-697D2954B0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599" y="4070350"/>
            <a:ext cx="32573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Book Antiqua" pitchFamily="18" charset="0"/>
              </a:rPr>
              <a:t>B</a:t>
            </a:r>
          </a:p>
        </p:txBody>
      </p:sp>
      <p:sp>
        <p:nvSpPr>
          <p:cNvPr id="42" name="Text Box 3">
            <a:extLst>
              <a:ext uri="{FF2B5EF4-FFF2-40B4-BE49-F238E27FC236}">
                <a16:creationId xmlns:a16="http://schemas.microsoft.com/office/drawing/2014/main" id="{392F0BEB-A1FF-4624-827E-397815260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2944" y="2671919"/>
            <a:ext cx="1093569" cy="923330"/>
          </a:xfrm>
          <a:prstGeom prst="rect">
            <a:avLst/>
          </a:prstGeom>
          <a:noFill/>
          <a:ln w="38100" algn="ctr">
            <a:solidFill>
              <a:srgbClr val="14442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>
              <a:solidFill>
                <a:srgbClr val="144421"/>
              </a:solidFill>
              <a:latin typeface="Book Antiqua" pitchFamily="18" charset="0"/>
            </a:endParaRPr>
          </a:p>
          <a:p>
            <a:r>
              <a:rPr lang="en-US" dirty="0">
                <a:solidFill>
                  <a:srgbClr val="144421"/>
                </a:solidFill>
                <a:latin typeface="Book Antiqua" pitchFamily="18" charset="0"/>
              </a:rPr>
              <a:t>Station-2</a:t>
            </a:r>
          </a:p>
          <a:p>
            <a:endParaRPr lang="en-US" dirty="0">
              <a:solidFill>
                <a:srgbClr val="144421"/>
              </a:solidFill>
              <a:latin typeface="Book Antiqua" pitchFamily="18" charset="0"/>
            </a:endParaRPr>
          </a:p>
        </p:txBody>
      </p:sp>
      <p:sp>
        <p:nvSpPr>
          <p:cNvPr id="43" name="Line 10">
            <a:extLst>
              <a:ext uri="{FF2B5EF4-FFF2-40B4-BE49-F238E27FC236}">
                <a16:creationId xmlns:a16="http://schemas.microsoft.com/office/drawing/2014/main" id="{79FCBEAE-6C49-4200-AF89-C40EFA66B4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94076" y="3032955"/>
            <a:ext cx="1158926" cy="68914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44" name="Text Box 16">
            <a:extLst>
              <a:ext uri="{FF2B5EF4-FFF2-40B4-BE49-F238E27FC236}">
                <a16:creationId xmlns:a16="http://schemas.microsoft.com/office/drawing/2014/main" id="{BE2905DF-56B8-43B7-AA43-C7B42639B3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5754" y="2950012"/>
            <a:ext cx="36420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A</a:t>
            </a:r>
          </a:p>
        </p:txBody>
      </p:sp>
      <p:sp>
        <p:nvSpPr>
          <p:cNvPr id="45" name="Line 10">
            <a:extLst>
              <a:ext uri="{FF2B5EF4-FFF2-40B4-BE49-F238E27FC236}">
                <a16:creationId xmlns:a16="http://schemas.microsoft.com/office/drawing/2014/main" id="{1260BA8D-2FF0-4E87-976F-097292D08B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94077" y="3360371"/>
            <a:ext cx="1213841" cy="717557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46" name="Text Box 16">
            <a:extLst>
              <a:ext uri="{FF2B5EF4-FFF2-40B4-BE49-F238E27FC236}">
                <a16:creationId xmlns:a16="http://schemas.microsoft.com/office/drawing/2014/main" id="{617C3F51-ACD0-4552-AC19-7FC6CEDA6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0495" y="3444280"/>
            <a:ext cx="34817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ook Antiqua" pitchFamily="18" charset="0"/>
              </a:rPr>
              <a:t>C</a:t>
            </a:r>
          </a:p>
        </p:txBody>
      </p:sp>
      <p:sp>
        <p:nvSpPr>
          <p:cNvPr id="47" name="Line 10">
            <a:extLst>
              <a:ext uri="{FF2B5EF4-FFF2-40B4-BE49-F238E27FC236}">
                <a16:creationId xmlns:a16="http://schemas.microsoft.com/office/drawing/2014/main" id="{4AECA193-317E-4064-99FD-3CE8561683C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7421" y="4248821"/>
            <a:ext cx="3488511" cy="44835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49" name="Text Box 3">
            <a:extLst>
              <a:ext uri="{FF2B5EF4-FFF2-40B4-BE49-F238E27FC236}">
                <a16:creationId xmlns:a16="http://schemas.microsoft.com/office/drawing/2014/main" id="{982C800C-A7BA-4D58-8F83-AA1FBDA00C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1954" y="3538081"/>
            <a:ext cx="1093569" cy="923330"/>
          </a:xfrm>
          <a:prstGeom prst="rect">
            <a:avLst/>
          </a:prstGeom>
          <a:noFill/>
          <a:ln w="38100" algn="ctr">
            <a:solidFill>
              <a:srgbClr val="14442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>
              <a:solidFill>
                <a:srgbClr val="144421"/>
              </a:solidFill>
              <a:latin typeface="Book Antiqua" pitchFamily="18" charset="0"/>
            </a:endParaRPr>
          </a:p>
          <a:p>
            <a:r>
              <a:rPr lang="en-US" dirty="0">
                <a:solidFill>
                  <a:srgbClr val="144421"/>
                </a:solidFill>
                <a:latin typeface="Book Antiqua" pitchFamily="18" charset="0"/>
              </a:rPr>
              <a:t>Station-3</a:t>
            </a:r>
          </a:p>
          <a:p>
            <a:endParaRPr lang="en-US" dirty="0">
              <a:solidFill>
                <a:srgbClr val="144421"/>
              </a:solidFill>
              <a:latin typeface="Book Antiqua" pitchFamily="18" charset="0"/>
            </a:endParaRPr>
          </a:p>
        </p:txBody>
      </p:sp>
      <p:sp>
        <p:nvSpPr>
          <p:cNvPr id="55" name="Text Box 16">
            <a:extLst>
              <a:ext uri="{FF2B5EF4-FFF2-40B4-BE49-F238E27FC236}">
                <a16:creationId xmlns:a16="http://schemas.microsoft.com/office/drawing/2014/main" id="{5BFA1E1E-3EB8-4BE4-AA3B-65E389E949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9927" y="3924330"/>
            <a:ext cx="34817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Book Antiqua" pitchFamily="18" charset="0"/>
              </a:rPr>
              <a:t>B</a:t>
            </a:r>
          </a:p>
        </p:txBody>
      </p:sp>
      <p:sp>
        <p:nvSpPr>
          <p:cNvPr id="58" name="Line 10">
            <a:extLst>
              <a:ext uri="{FF2B5EF4-FFF2-40B4-BE49-F238E27FC236}">
                <a16:creationId xmlns:a16="http://schemas.microsoft.com/office/drawing/2014/main" id="{5C21CDDA-5FC5-4551-A3E9-60C0136047B0}"/>
              </a:ext>
            </a:extLst>
          </p:cNvPr>
          <p:cNvSpPr>
            <a:spLocks noChangeShapeType="1"/>
          </p:cNvSpPr>
          <p:nvPr/>
        </p:nvSpPr>
        <p:spPr bwMode="auto">
          <a:xfrm>
            <a:off x="6718782" y="3285946"/>
            <a:ext cx="1037150" cy="617988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59" name="Line 10">
            <a:extLst>
              <a:ext uri="{FF2B5EF4-FFF2-40B4-BE49-F238E27FC236}">
                <a16:creationId xmlns:a16="http://schemas.microsoft.com/office/drawing/2014/main" id="{2F7B8819-F7F0-49CC-A225-0ED2E1EABAAC}"/>
              </a:ext>
            </a:extLst>
          </p:cNvPr>
          <p:cNvSpPr>
            <a:spLocks noChangeShapeType="1"/>
          </p:cNvSpPr>
          <p:nvPr/>
        </p:nvSpPr>
        <p:spPr bwMode="auto">
          <a:xfrm>
            <a:off x="6718782" y="2983866"/>
            <a:ext cx="3301654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60" name="Text Box 16">
            <a:extLst>
              <a:ext uri="{FF2B5EF4-FFF2-40B4-BE49-F238E27FC236}">
                <a16:creationId xmlns:a16="http://schemas.microsoft.com/office/drawing/2014/main" id="{0EB176D7-76F9-4B2D-9C9D-839BB00BC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47544" y="2666547"/>
            <a:ext cx="36420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A</a:t>
            </a:r>
          </a:p>
        </p:txBody>
      </p:sp>
      <p:sp>
        <p:nvSpPr>
          <p:cNvPr id="65" name="Text Box 16">
            <a:extLst>
              <a:ext uri="{FF2B5EF4-FFF2-40B4-BE49-F238E27FC236}">
                <a16:creationId xmlns:a16="http://schemas.microsoft.com/office/drawing/2014/main" id="{CAC4C2AF-4249-49B0-B296-A4A7B0F05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5897" y="3337958"/>
            <a:ext cx="34817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ook Antiqua" pitchFamily="18" charset="0"/>
              </a:rPr>
              <a:t>C</a:t>
            </a:r>
          </a:p>
        </p:txBody>
      </p:sp>
      <p:sp>
        <p:nvSpPr>
          <p:cNvPr id="66" name="Line 10">
            <a:extLst>
              <a:ext uri="{FF2B5EF4-FFF2-40B4-BE49-F238E27FC236}">
                <a16:creationId xmlns:a16="http://schemas.microsoft.com/office/drawing/2014/main" id="{D46D91ED-A230-4933-82C9-BE0C406FF1EA}"/>
              </a:ext>
            </a:extLst>
          </p:cNvPr>
          <p:cNvSpPr>
            <a:spLocks noChangeShapeType="1"/>
          </p:cNvSpPr>
          <p:nvPr/>
        </p:nvSpPr>
        <p:spPr bwMode="auto">
          <a:xfrm>
            <a:off x="8976320" y="3903342"/>
            <a:ext cx="109357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67" name="Line 10">
            <a:extLst>
              <a:ext uri="{FF2B5EF4-FFF2-40B4-BE49-F238E27FC236}">
                <a16:creationId xmlns:a16="http://schemas.microsoft.com/office/drawing/2014/main" id="{D0CF6E4C-B649-4F8A-830C-EFBD9448FB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006119" y="4248919"/>
            <a:ext cx="1063770" cy="864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68" name="Text Box 16">
            <a:extLst>
              <a:ext uri="{FF2B5EF4-FFF2-40B4-BE49-F238E27FC236}">
                <a16:creationId xmlns:a16="http://schemas.microsoft.com/office/drawing/2014/main" id="{F2036906-0419-4254-B090-709E5DB5B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42923" y="3924950"/>
            <a:ext cx="32573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Book Antiqua" pitchFamily="18" charset="0"/>
              </a:rPr>
              <a:t>B</a:t>
            </a:r>
          </a:p>
        </p:txBody>
      </p:sp>
      <p:sp>
        <p:nvSpPr>
          <p:cNvPr id="69" name="Text Box 16">
            <a:extLst>
              <a:ext uri="{FF2B5EF4-FFF2-40B4-BE49-F238E27FC236}">
                <a16:creationId xmlns:a16="http://schemas.microsoft.com/office/drawing/2014/main" id="{86ADC119-40CB-4C5B-9249-5AEF1EB46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93345" y="3594940"/>
            <a:ext cx="34817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ook Antiqua" pitchFamily="18" charset="0"/>
              </a:rPr>
              <a:t>C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668973" y="3469690"/>
            <a:ext cx="1093569" cy="923330"/>
          </a:xfrm>
          <a:prstGeom prst="rect">
            <a:avLst/>
          </a:prstGeom>
          <a:noFill/>
          <a:ln w="38100" algn="ctr">
            <a:solidFill>
              <a:srgbClr val="14442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>
              <a:solidFill>
                <a:srgbClr val="144421"/>
              </a:solidFill>
              <a:latin typeface="Book Antiqua" pitchFamily="18" charset="0"/>
            </a:endParaRPr>
          </a:p>
          <a:p>
            <a:r>
              <a:rPr lang="en-US" dirty="0">
                <a:solidFill>
                  <a:srgbClr val="144421"/>
                </a:solidFill>
                <a:latin typeface="Book Antiqua" pitchFamily="18" charset="0"/>
              </a:rPr>
              <a:t>Station-1</a:t>
            </a:r>
          </a:p>
          <a:p>
            <a:endParaRPr lang="en-US" dirty="0">
              <a:solidFill>
                <a:srgbClr val="144421"/>
              </a:solidFill>
              <a:latin typeface="Book Antiqua" pitchFamily="18" charset="0"/>
            </a:endParaRPr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V="1">
            <a:off x="1929349" y="3602343"/>
            <a:ext cx="658358" cy="17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2049214" y="3301114"/>
            <a:ext cx="36420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A</a:t>
            </a:r>
          </a:p>
        </p:txBody>
      </p:sp>
      <p:sp>
        <p:nvSpPr>
          <p:cNvPr id="31" name="Line 10">
            <a:extLst>
              <a:ext uri="{FF2B5EF4-FFF2-40B4-BE49-F238E27FC236}">
                <a16:creationId xmlns:a16="http://schemas.microsoft.com/office/drawing/2014/main" id="{37F04C45-05BD-42FF-8E2A-71BB51D885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29349" y="3965598"/>
            <a:ext cx="658358" cy="1764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5547C2F7-8A51-473F-829E-ECEFB2D97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6975" y="3659504"/>
            <a:ext cx="34817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ook Antiqua" pitchFamily="18" charset="0"/>
              </a:rPr>
              <a:t>C</a:t>
            </a:r>
          </a:p>
        </p:txBody>
      </p:sp>
      <p:sp>
        <p:nvSpPr>
          <p:cNvPr id="33" name="Line 10">
            <a:extLst>
              <a:ext uri="{FF2B5EF4-FFF2-40B4-BE49-F238E27FC236}">
                <a16:creationId xmlns:a16="http://schemas.microsoft.com/office/drawing/2014/main" id="{28EE555B-093E-416E-A0FD-9B77A4008DF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29349" y="4310748"/>
            <a:ext cx="658358" cy="1764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34" name="Text Box 16">
            <a:extLst>
              <a:ext uri="{FF2B5EF4-FFF2-40B4-BE49-F238E27FC236}">
                <a16:creationId xmlns:a16="http://schemas.microsoft.com/office/drawing/2014/main" id="{C92B266E-947A-4381-9921-697D2954B0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2523" y="4007755"/>
            <a:ext cx="32573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Book Antiqua" pitchFamily="18" charset="0"/>
              </a:rPr>
              <a:t>B</a:t>
            </a:r>
          </a:p>
        </p:txBody>
      </p:sp>
      <p:sp>
        <p:nvSpPr>
          <p:cNvPr id="42" name="Text Box 3">
            <a:extLst>
              <a:ext uri="{FF2B5EF4-FFF2-40B4-BE49-F238E27FC236}">
                <a16:creationId xmlns:a16="http://schemas.microsoft.com/office/drawing/2014/main" id="{392F0BEB-A1FF-4624-827E-397815260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6594" y="2101284"/>
            <a:ext cx="1093569" cy="923330"/>
          </a:xfrm>
          <a:prstGeom prst="rect">
            <a:avLst/>
          </a:prstGeom>
          <a:noFill/>
          <a:ln w="38100" algn="ctr">
            <a:solidFill>
              <a:srgbClr val="14442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>
              <a:solidFill>
                <a:srgbClr val="144421"/>
              </a:solidFill>
              <a:latin typeface="Book Antiqua" pitchFamily="18" charset="0"/>
            </a:endParaRPr>
          </a:p>
          <a:p>
            <a:r>
              <a:rPr lang="en-US" dirty="0">
                <a:solidFill>
                  <a:srgbClr val="144421"/>
                </a:solidFill>
                <a:latin typeface="Book Antiqua" pitchFamily="18" charset="0"/>
              </a:rPr>
              <a:t>Station-3</a:t>
            </a:r>
          </a:p>
          <a:p>
            <a:endParaRPr lang="en-US" dirty="0">
              <a:solidFill>
                <a:srgbClr val="144421"/>
              </a:solidFill>
              <a:latin typeface="Book Antiqua" pitchFamily="18" charset="0"/>
            </a:endParaRPr>
          </a:p>
        </p:txBody>
      </p:sp>
      <p:sp>
        <p:nvSpPr>
          <p:cNvPr id="43" name="Line 10">
            <a:extLst>
              <a:ext uri="{FF2B5EF4-FFF2-40B4-BE49-F238E27FC236}">
                <a16:creationId xmlns:a16="http://schemas.microsoft.com/office/drawing/2014/main" id="{79FCBEAE-6C49-4200-AF89-C40EFA66B4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45217" y="2559755"/>
            <a:ext cx="2550447" cy="108365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44" name="Text Box 16">
            <a:extLst>
              <a:ext uri="{FF2B5EF4-FFF2-40B4-BE49-F238E27FC236}">
                <a16:creationId xmlns:a16="http://schemas.microsoft.com/office/drawing/2014/main" id="{BE2905DF-56B8-43B7-AA43-C7B42639B3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0149" y="2746845"/>
            <a:ext cx="36420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A</a:t>
            </a:r>
          </a:p>
        </p:txBody>
      </p:sp>
      <p:sp>
        <p:nvSpPr>
          <p:cNvPr id="49" name="Text Box 3">
            <a:extLst>
              <a:ext uri="{FF2B5EF4-FFF2-40B4-BE49-F238E27FC236}">
                <a16:creationId xmlns:a16="http://schemas.microsoft.com/office/drawing/2014/main" id="{982C800C-A7BA-4D58-8F83-AA1FBDA00C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4498" y="3503933"/>
            <a:ext cx="1093569" cy="923330"/>
          </a:xfrm>
          <a:prstGeom prst="rect">
            <a:avLst/>
          </a:prstGeom>
          <a:noFill/>
          <a:ln w="38100" algn="ctr">
            <a:solidFill>
              <a:srgbClr val="14442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>
              <a:solidFill>
                <a:srgbClr val="144421"/>
              </a:solidFill>
              <a:latin typeface="Book Antiqua" pitchFamily="18" charset="0"/>
            </a:endParaRPr>
          </a:p>
          <a:p>
            <a:r>
              <a:rPr lang="en-US" dirty="0">
                <a:solidFill>
                  <a:srgbClr val="144421"/>
                </a:solidFill>
                <a:latin typeface="Book Antiqua" pitchFamily="18" charset="0"/>
              </a:rPr>
              <a:t>Station-2</a:t>
            </a:r>
          </a:p>
          <a:p>
            <a:endParaRPr lang="en-US" dirty="0">
              <a:solidFill>
                <a:srgbClr val="144421"/>
              </a:solidFill>
              <a:latin typeface="Book Antiqua" pitchFamily="18" charset="0"/>
            </a:endParaRPr>
          </a:p>
        </p:txBody>
      </p:sp>
      <p:sp>
        <p:nvSpPr>
          <p:cNvPr id="58" name="Line 10">
            <a:extLst>
              <a:ext uri="{FF2B5EF4-FFF2-40B4-BE49-F238E27FC236}">
                <a16:creationId xmlns:a16="http://schemas.microsoft.com/office/drawing/2014/main" id="{5C21CDDA-5FC5-4551-A3E9-60C0136047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33604" y="2819734"/>
            <a:ext cx="407481" cy="1101809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59" name="Line 10">
            <a:extLst>
              <a:ext uri="{FF2B5EF4-FFF2-40B4-BE49-F238E27FC236}">
                <a16:creationId xmlns:a16="http://schemas.microsoft.com/office/drawing/2014/main" id="{2F7B8819-F7F0-49CC-A225-0ED2E1EABAAC}"/>
              </a:ext>
            </a:extLst>
          </p:cNvPr>
          <p:cNvSpPr>
            <a:spLocks noChangeShapeType="1"/>
          </p:cNvSpPr>
          <p:nvPr/>
        </p:nvSpPr>
        <p:spPr bwMode="auto">
          <a:xfrm>
            <a:off x="7735214" y="2722039"/>
            <a:ext cx="760202" cy="129719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65" name="Text Box 16">
            <a:extLst>
              <a:ext uri="{FF2B5EF4-FFF2-40B4-BE49-F238E27FC236}">
                <a16:creationId xmlns:a16="http://schemas.microsoft.com/office/drawing/2014/main" id="{CAC4C2AF-4249-49B0-B296-A4A7B0F054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9613" y="3590373"/>
            <a:ext cx="34817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ook Antiqua" pitchFamily="18" charset="0"/>
              </a:rPr>
              <a:t>C</a:t>
            </a:r>
          </a:p>
        </p:txBody>
      </p:sp>
      <p:sp>
        <p:nvSpPr>
          <p:cNvPr id="66" name="Line 10">
            <a:extLst>
              <a:ext uri="{FF2B5EF4-FFF2-40B4-BE49-F238E27FC236}">
                <a16:creationId xmlns:a16="http://schemas.microsoft.com/office/drawing/2014/main" id="{D46D91ED-A230-4933-82C9-BE0C406FF1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27946" y="2401358"/>
            <a:ext cx="2652530" cy="39342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67" name="Line 10">
            <a:extLst>
              <a:ext uri="{FF2B5EF4-FFF2-40B4-BE49-F238E27FC236}">
                <a16:creationId xmlns:a16="http://schemas.microsoft.com/office/drawing/2014/main" id="{D0CF6E4C-B649-4F8A-830C-EFBD9448FBC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05813" y="4198220"/>
            <a:ext cx="2265974" cy="0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68" name="Text Box 16">
            <a:extLst>
              <a:ext uri="{FF2B5EF4-FFF2-40B4-BE49-F238E27FC236}">
                <a16:creationId xmlns:a16="http://schemas.microsoft.com/office/drawing/2014/main" id="{F2036906-0419-4254-B090-709E5DB5B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5664" y="3876587"/>
            <a:ext cx="32573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Book Antiqua" pitchFamily="18" charset="0"/>
              </a:rPr>
              <a:t>B</a:t>
            </a:r>
          </a:p>
        </p:txBody>
      </p:sp>
      <p:sp>
        <p:nvSpPr>
          <p:cNvPr id="69" name="Text Box 16">
            <a:extLst>
              <a:ext uri="{FF2B5EF4-FFF2-40B4-BE49-F238E27FC236}">
                <a16:creationId xmlns:a16="http://schemas.microsoft.com/office/drawing/2014/main" id="{86ADC119-40CB-4C5B-9249-5AEF1EB46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06039" y="2061254"/>
            <a:ext cx="34817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ook Antiqua" pitchFamily="18" charset="0"/>
              </a:rPr>
              <a:t>C</a:t>
            </a:r>
          </a:p>
        </p:txBody>
      </p:sp>
      <p:sp>
        <p:nvSpPr>
          <p:cNvPr id="26" name="Text Box 3">
            <a:extLst>
              <a:ext uri="{FF2B5EF4-FFF2-40B4-BE49-F238E27FC236}">
                <a16:creationId xmlns:a16="http://schemas.microsoft.com/office/drawing/2014/main" id="{F5596A09-F36B-41B6-8FFD-65ED3F03E9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7270" y="3443569"/>
            <a:ext cx="1093569" cy="923330"/>
          </a:xfrm>
          <a:prstGeom prst="rect">
            <a:avLst/>
          </a:prstGeom>
          <a:noFill/>
          <a:ln w="38100" algn="ctr">
            <a:solidFill>
              <a:srgbClr val="14442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>
              <a:solidFill>
                <a:srgbClr val="144421"/>
              </a:solidFill>
              <a:latin typeface="Book Antiqua" pitchFamily="18" charset="0"/>
            </a:endParaRPr>
          </a:p>
          <a:p>
            <a:r>
              <a:rPr lang="en-US" dirty="0">
                <a:solidFill>
                  <a:srgbClr val="144421"/>
                </a:solidFill>
                <a:latin typeface="Book Antiqua" pitchFamily="18" charset="0"/>
              </a:rPr>
              <a:t>Station-4</a:t>
            </a:r>
          </a:p>
          <a:p>
            <a:endParaRPr lang="en-US" dirty="0">
              <a:solidFill>
                <a:srgbClr val="144421"/>
              </a:solidFill>
              <a:latin typeface="Book Antiqua" pitchFamily="18" charset="0"/>
            </a:endParaRPr>
          </a:p>
        </p:txBody>
      </p:sp>
      <p:sp>
        <p:nvSpPr>
          <p:cNvPr id="27" name="Line 10">
            <a:extLst>
              <a:ext uri="{FF2B5EF4-FFF2-40B4-BE49-F238E27FC236}">
                <a16:creationId xmlns:a16="http://schemas.microsoft.com/office/drawing/2014/main" id="{CE7A9D42-5C61-4435-B9D3-176583178A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44116" y="3888261"/>
            <a:ext cx="1046526" cy="1324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28" name="Line 10">
            <a:extLst>
              <a:ext uri="{FF2B5EF4-FFF2-40B4-BE49-F238E27FC236}">
                <a16:creationId xmlns:a16="http://schemas.microsoft.com/office/drawing/2014/main" id="{B19804B8-2115-4053-952B-59374134F29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44116" y="4244353"/>
            <a:ext cx="1046526" cy="2298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29" name="Text Box 16">
            <a:extLst>
              <a:ext uri="{FF2B5EF4-FFF2-40B4-BE49-F238E27FC236}">
                <a16:creationId xmlns:a16="http://schemas.microsoft.com/office/drawing/2014/main" id="{655ABE74-5770-496F-8AFE-CB416FD4D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3675" y="3927568"/>
            <a:ext cx="32573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Book Antiqua" pitchFamily="18" charset="0"/>
              </a:rPr>
              <a:t>B</a:t>
            </a:r>
          </a:p>
        </p:txBody>
      </p:sp>
      <p:sp>
        <p:nvSpPr>
          <p:cNvPr id="30" name="Text Box 16">
            <a:extLst>
              <a:ext uri="{FF2B5EF4-FFF2-40B4-BE49-F238E27FC236}">
                <a16:creationId xmlns:a16="http://schemas.microsoft.com/office/drawing/2014/main" id="{49377251-1328-442B-BC62-E43C69552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7682" y="3024614"/>
            <a:ext cx="34817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ook Antiqua" pitchFamily="18" charset="0"/>
              </a:rPr>
              <a:t>C</a:t>
            </a:r>
          </a:p>
        </p:txBody>
      </p:sp>
      <p:sp>
        <p:nvSpPr>
          <p:cNvPr id="35" name="Text Box 16">
            <a:extLst>
              <a:ext uri="{FF2B5EF4-FFF2-40B4-BE49-F238E27FC236}">
                <a16:creationId xmlns:a16="http://schemas.microsoft.com/office/drawing/2014/main" id="{6F2830DE-B7FC-4ED8-8067-46E0A09D5D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6259" y="3032842"/>
            <a:ext cx="36420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A</a:t>
            </a:r>
          </a:p>
        </p:txBody>
      </p:sp>
      <p:sp>
        <p:nvSpPr>
          <p:cNvPr id="48" name="Line 10">
            <a:extLst>
              <a:ext uri="{FF2B5EF4-FFF2-40B4-BE49-F238E27FC236}">
                <a16:creationId xmlns:a16="http://schemas.microsoft.com/office/drawing/2014/main" id="{B5A0A1D1-9A8A-4807-940F-C1E769BDD1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779315" y="3851212"/>
            <a:ext cx="658358" cy="17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50" name="Text Box 16">
            <a:extLst>
              <a:ext uri="{FF2B5EF4-FFF2-40B4-BE49-F238E27FC236}">
                <a16:creationId xmlns:a16="http://schemas.microsoft.com/office/drawing/2014/main" id="{C831AF17-0D1C-4853-9AF5-19226CDA3A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92459" y="3458747"/>
            <a:ext cx="36420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Book Antiqua" pitchFamily="18" charset="0"/>
              </a:rPr>
              <a:t>A</a:t>
            </a:r>
          </a:p>
        </p:txBody>
      </p:sp>
      <p:sp>
        <p:nvSpPr>
          <p:cNvPr id="53" name="Line 10">
            <a:extLst>
              <a:ext uri="{FF2B5EF4-FFF2-40B4-BE49-F238E27FC236}">
                <a16:creationId xmlns:a16="http://schemas.microsoft.com/office/drawing/2014/main" id="{F343E0BB-C223-43E1-87A1-9EB463BC07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798758" y="4240914"/>
            <a:ext cx="658358" cy="1764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 type="none" w="med" len="med"/>
            <a:tailEnd type="arrow" w="med" len="med"/>
          </a:ln>
        </p:spPr>
        <p:txBody>
          <a:bodyPr/>
          <a:lstStyle/>
          <a:p>
            <a:endParaRPr lang="en-US" dirty="0">
              <a:latin typeface="Book Antiqua" pitchFamily="18" charset="0"/>
            </a:endParaRPr>
          </a:p>
        </p:txBody>
      </p:sp>
      <p:sp>
        <p:nvSpPr>
          <p:cNvPr id="54" name="Text Box 16">
            <a:extLst>
              <a:ext uri="{FF2B5EF4-FFF2-40B4-BE49-F238E27FC236}">
                <a16:creationId xmlns:a16="http://schemas.microsoft.com/office/drawing/2014/main" id="{B11944FB-AC43-4056-AC46-A2289E72D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1932" y="3937921"/>
            <a:ext cx="32573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Book Antiqua" pitchFamily="18" charset="0"/>
              </a:rPr>
              <a:t>B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92063FC-02CC-4458-A329-2D9E9086D1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03375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Lean Thinking Final.ppt">
  <a:themeElements>
    <a:clrScheme name="Custom 5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00B0F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24805</TotalTime>
  <Words>240</Words>
  <Application>Microsoft Office PowerPoint</Application>
  <PresentationFormat>Widescreen</PresentationFormat>
  <Paragraphs>51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13" baseType="lpstr">
      <vt:lpstr>Book Antiqua</vt:lpstr>
      <vt:lpstr>Calibri</vt:lpstr>
      <vt:lpstr>Garamond</vt:lpstr>
      <vt:lpstr>Impact</vt:lpstr>
      <vt:lpstr>MS Reference Sans Serif</vt:lpstr>
      <vt:lpstr>Verdana</vt:lpstr>
      <vt:lpstr>Wingdings</vt:lpstr>
      <vt:lpstr>Lean Thinking Final.ppt</vt:lpstr>
      <vt:lpstr>1_Lean Thinking Final</vt:lpstr>
      <vt:lpstr>Lean Thinking Final</vt:lpstr>
      <vt:lpstr>2_Lean Thinking Final</vt:lpstr>
      <vt:lpstr>K4. New Process: Intermediate Probabilities </vt:lpstr>
      <vt:lpstr>PowerPoint Presentation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 , Ardavan</cp:lastModifiedBy>
  <cp:revision>724</cp:revision>
  <dcterms:created xsi:type="dcterms:W3CDTF">2008-11-22T01:06:20Z</dcterms:created>
  <dcterms:modified xsi:type="dcterms:W3CDTF">2022-07-02T15:04:43Z</dcterms:modified>
</cp:coreProperties>
</file>