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4"/>
  </p:notesMasterIdLst>
  <p:handoutMasterIdLst>
    <p:handoutMasterId r:id="rId15"/>
  </p:handoutMasterIdLst>
  <p:sldIdLst>
    <p:sldId id="691" r:id="rId5"/>
    <p:sldId id="701" r:id="rId6"/>
    <p:sldId id="659" r:id="rId7"/>
    <p:sldId id="674" r:id="rId8"/>
    <p:sldId id="700" r:id="rId9"/>
    <p:sldId id="675" r:id="rId10"/>
    <p:sldId id="676" r:id="rId11"/>
    <p:sldId id="699" r:id="rId12"/>
    <p:sldId id="702" r:id="rId1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rie Hamalian" initials="" lastIdx="0" clrIdx="0"/>
  <p:cmAuthor id="1" name="Asef-Vaziri, Ardavan" initials="" lastIdx="0" clrIdx="1"/>
  <p:cmAuthor id="2" name="Asef-Vaziri , Ardavan" initials="AV,A" lastIdx="1" clrIdx="2">
    <p:extLst>
      <p:ext uri="{19B8F6BF-5375-455C-9EA6-DF929625EA0E}">
        <p15:presenceInfo xmlns:p15="http://schemas.microsoft.com/office/powerpoint/2012/main" userId="S::ardavan.asef-vaziri@csun.edu::6881700c-bd5e-4111-a757-cbc9491e8d2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940200"/>
    <a:srgbClr val="A50023"/>
    <a:srgbClr val="990099"/>
    <a:srgbClr val="AA0000"/>
    <a:srgbClr val="BE181E"/>
    <a:srgbClr val="C61A20"/>
    <a:srgbClr val="FFFFFF"/>
    <a:srgbClr val="C01B1E"/>
    <a:srgbClr val="DF2B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05" autoAdjust="0"/>
    <p:restoredTop sz="94660"/>
  </p:normalViewPr>
  <p:slideViewPr>
    <p:cSldViewPr>
      <p:cViewPr varScale="1">
        <p:scale>
          <a:sx n="104" d="100"/>
          <a:sy n="104" d="100"/>
        </p:scale>
        <p:origin x="378" y="11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12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6/25/2025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5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6/25/2025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76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B6729-F60D-4679-8256-495EE6F6C3AB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>
                <a:solidFill>
                  <a:srgbClr val="1D4087"/>
                </a:solidFill>
              </a:rPr>
              <a:t>Setup batch</a:t>
            </a:r>
            <a:r>
              <a:rPr lang="en-US" dirty="0"/>
              <a:t> (also </a:t>
            </a:r>
            <a:r>
              <a:rPr lang="en-US" b="1" dirty="0">
                <a:solidFill>
                  <a:srgbClr val="1D4087"/>
                </a:solidFill>
              </a:rPr>
              <a:t>lot size</a:t>
            </a:r>
            <a:r>
              <a:rPr lang="en-US" dirty="0"/>
              <a:t>): number of units processed consecutively after a setup</a:t>
            </a:r>
          </a:p>
          <a:p>
            <a:pPr eaLnBrk="1" hangingPunct="1"/>
            <a:r>
              <a:rPr lang="en-US" dirty="0"/>
              <a:t>EXAMPLE: painting cars-&gt;how many cars before you change paint color</a:t>
            </a:r>
          </a:p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954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79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2408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7828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B57E2-1F84-4C05-A86E-1FDE1D83AB5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608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A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C00000"/>
              </a:highlight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solidFill>
            <a:srgbClr val="AA0000"/>
          </a:solidFill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12192000" cy="5904656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1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725" y="5751"/>
            <a:ext cx="11569700" cy="6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23004"/>
            <a:ext cx="12192000" cy="525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60" y="651055"/>
            <a:ext cx="12117212" cy="5813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5010ABE-216E-4CB1-B947-1039A7C4134E}"/>
              </a:ext>
            </a:extLst>
          </p:cNvPr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64383B4-48F1-4C9E-9358-FDF8D6BE163F}"/>
              </a:ext>
            </a:extLst>
          </p:cNvPr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 Box 57">
            <a:extLst>
              <a:ext uri="{FF2B5EF4-FFF2-40B4-BE49-F238E27FC236}">
                <a16:creationId xmlns:a16="http://schemas.microsoft.com/office/drawing/2014/main" id="{7F53569A-2B0A-4DE1-A813-471065EA8EE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8237" y="6547942"/>
            <a:ext cx="99206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Impact of Setup Time on Throughput &amp; Flow Time, Ardavan Asef-Vaziri.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4AE40BE-333E-40B2-8D12-72506B420F0D}"/>
              </a:ext>
            </a:extLst>
          </p:cNvPr>
          <p:cNvSpPr/>
          <p:nvPr userDrawn="1"/>
        </p:nvSpPr>
        <p:spPr bwMode="auto">
          <a:xfrm>
            <a:off x="0" y="-7873"/>
            <a:ext cx="12192000" cy="589737"/>
          </a:xfrm>
          <a:prstGeom prst="rect">
            <a:avLst/>
          </a:prstGeom>
          <a:solidFill>
            <a:srgbClr val="A80000"/>
          </a:solidFill>
          <a:ln w="9525" cap="flat" cmpd="sng" algn="ctr">
            <a:solidFill>
              <a:srgbClr val="A8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A80000"/>
              </a:highlight>
              <a:latin typeface="Verdana" pitchFamily="-112" charset="0"/>
            </a:endParaRPr>
          </a:p>
        </p:txBody>
      </p:sp>
      <p:sp>
        <p:nvSpPr>
          <p:cNvPr id="22" name="Rectangle 50">
            <a:extLst>
              <a:ext uri="{FF2B5EF4-FFF2-40B4-BE49-F238E27FC236}">
                <a16:creationId xmlns:a16="http://schemas.microsoft.com/office/drawing/2014/main" id="{B2613141-CDA8-44A8-91D8-2BF51FF36B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-9934" y="0"/>
            <a:ext cx="12192000" cy="589738"/>
          </a:xfrm>
          <a:prstGeom prst="rect">
            <a:avLst/>
          </a:prstGeom>
          <a:solidFill>
            <a:srgbClr val="AF000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3" name="Text Box 57">
            <a:extLst>
              <a:ext uri="{FF2B5EF4-FFF2-40B4-BE49-F238E27FC236}">
                <a16:creationId xmlns:a16="http://schemas.microsoft.com/office/drawing/2014/main" id="{5CB557A3-0E0C-48EA-97FA-377C81917C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759952" y="6521318"/>
            <a:ext cx="4320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4E6806-B735-4F14-9560-CDD486872F21}" type="slidenum">
              <a:rPr lang="en-US" sz="1400" b="1" i="1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‹#›</a:t>
            </a:fld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bg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Impact of Setup Time on Capacity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21E97C6-4DE6-486B-9830-B57C228A2DA4}"/>
              </a:ext>
            </a:extLst>
          </p:cNvPr>
          <p:cNvSpPr txBox="1"/>
          <p:nvPr/>
        </p:nvSpPr>
        <p:spPr>
          <a:xfrm>
            <a:off x="-34969" y="6492361"/>
            <a:ext cx="1219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Lucida Calligraphy" panose="03010101010101010101" pitchFamily="66" charset="0"/>
              </a:rPr>
              <a:t>Ardavan Asef-Vaziri</a:t>
            </a:r>
          </a:p>
        </p:txBody>
      </p:sp>
    </p:spTree>
    <p:extLst>
      <p:ext uri="{BB962C8B-B14F-4D97-AF65-F5344CB8AC3E}">
        <p14:creationId xmlns:p14="http://schemas.microsoft.com/office/powerpoint/2010/main" val="308114167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0C6C3B2-CA02-4761-B73B-2972F6886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668DC0E-A526-4A65-8D03-DAD77C288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81807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Setup Batch and  Total Unit Load</a:t>
            </a:r>
          </a:p>
        </p:txBody>
      </p:sp>
      <p:sp>
        <p:nvSpPr>
          <p:cNvPr id="456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1" y="2275928"/>
            <a:ext cx="12192001" cy="4249416"/>
          </a:xfrm>
        </p:spPr>
        <p:txBody>
          <a:bodyPr/>
          <a:lstStyle/>
          <a:p>
            <a:pPr>
              <a:lnSpc>
                <a:spcPct val="80000"/>
              </a:lnSpc>
              <a:buNone/>
            </a:pPr>
            <a:endParaRPr lang="en-US" sz="2400" b="1" dirty="0">
              <a:latin typeface="Book Antiqua" panose="02040602050305030304" pitchFamily="18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b="1" i="1" baseline="-25000" dirty="0">
              <a:solidFill>
                <a:srgbClr val="94020C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BAD6F4-FBE7-41AC-8464-B8E7262C61AA}"/>
              </a:ext>
            </a:extLst>
          </p:cNvPr>
          <p:cNvSpPr txBox="1"/>
          <p:nvPr/>
        </p:nvSpPr>
        <p:spPr>
          <a:xfrm>
            <a:off x="12679" y="612844"/>
            <a:ext cx="12166640" cy="55861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Setup or Changeover: </a:t>
            </a:r>
            <a:r>
              <a:rPr lang="en-US" sz="2400" dirty="0">
                <a:latin typeface="Book Antiqua" panose="02040602050305030304" pitchFamily="18" charset="0"/>
              </a:rPr>
              <a:t>activities related to cleaning, resetting, and retooling of equipment to process another product.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Setup batch</a:t>
            </a:r>
            <a:r>
              <a:rPr lang="en-US" sz="2400" b="1" dirty="0">
                <a:latin typeface="Book Antiqua" panose="02040602050305030304" pitchFamily="18" charset="0"/>
              </a:rPr>
              <a:t>:</a:t>
            </a:r>
            <a:r>
              <a:rPr lang="en-US" sz="2400" dirty="0">
                <a:latin typeface="Book Antiqua" panose="02040602050305030304" pitchFamily="18" charset="0"/>
              </a:rPr>
              <a:t> the number of units processed consecutively after each setup. The managerial policies of the system define it.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Q: Setup batch or lot size</a:t>
            </a:r>
            <a:r>
              <a:rPr lang="en-US" sz="2400" b="1" dirty="0">
                <a:latin typeface="Book Antiqua" panose="02040602050305030304" pitchFamily="18" charset="0"/>
              </a:rPr>
              <a:t>; </a:t>
            </a:r>
            <a:r>
              <a:rPr lang="en-US" sz="2400" dirty="0">
                <a:latin typeface="Book Antiqua" panose="02040602050305030304" pitchFamily="18" charset="0"/>
              </a:rPr>
              <a:t>the number of units processed consecutively after a setup.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S: Average time to set up </a:t>
            </a:r>
            <a:r>
              <a:rPr lang="en-US" sz="2400" dirty="0">
                <a:latin typeface="Book Antiqua" panose="02040602050305030304" pitchFamily="18" charset="0"/>
              </a:rPr>
              <a:t>a resource pool resource for a particular product.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anose="02040602050305030304" pitchFamily="18" charset="0"/>
              </a:rPr>
              <a:t>The average setup time </a:t>
            </a: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per unit of product </a:t>
            </a:r>
            <a:r>
              <a:rPr lang="en-US" sz="2400" dirty="0">
                <a:latin typeface="Book Antiqua" panose="02040602050305030304" pitchFamily="18" charset="0"/>
              </a:rPr>
              <a:t>is then </a:t>
            </a: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S/Q</a:t>
            </a: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S/Q  </a:t>
            </a:r>
            <a:r>
              <a:rPr lang="en-US" sz="2400" dirty="0">
                <a:latin typeface="Book Antiqua" panose="02040602050305030304" pitchFamily="18" charset="0"/>
              </a:rPr>
              <a:t>is also included in </a:t>
            </a: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Tp </a:t>
            </a:r>
            <a:r>
              <a:rPr lang="en-US" sz="2400" b="1" baseline="-25000" dirty="0">
                <a:latin typeface="Book Antiqua" panose="02040602050305030304" pitchFamily="18" charset="0"/>
              </a:rPr>
              <a:t> </a:t>
            </a:r>
            <a:endParaRPr lang="en-US" sz="2400" dirty="0">
              <a:latin typeface="Book Antiqua" panose="0204060205030503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anose="02040602050305030304" pitchFamily="18" charset="0"/>
              </a:rPr>
              <a:t>What is the correct lot size or the size of the setup batch? Lot Size </a:t>
            </a: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</a:t>
            </a: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</a:rPr>
              <a:t>or  </a:t>
            </a:r>
            <a:r>
              <a:rPr lang="en-US" sz="2400" b="1" dirty="0">
                <a:solidFill>
                  <a:srgbClr val="960000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</a:t>
            </a:r>
            <a:r>
              <a:rPr lang="en-US" sz="2400" dirty="0">
                <a:latin typeface="Book Antiqua" panose="02040602050305030304" pitchFamily="18" charset="0"/>
              </a:rPr>
              <a:t>?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anose="02040602050305030304" pitchFamily="18" charset="0"/>
              </a:rPr>
              <a:t>The higher the lot size, the lower the unit load, and the higher the capacity.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anose="02040602050305030304" pitchFamily="18" charset="0"/>
              </a:rPr>
              <a:t>The higher the lot size, the higher the inventory, and the higher the flow time.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Book Antiqua" panose="02040602050305030304" pitchFamily="18" charset="0"/>
              </a:rPr>
              <a:t>Reducing the size of the setup batch is one of the most effective ways to reduce the waiting part of the flow time; </a:t>
            </a:r>
            <a:r>
              <a:rPr lang="en-US" sz="2400" b="1" dirty="0">
                <a:latin typeface="Book Antiqua" panose="02040602050305030304" pitchFamily="18" charset="0"/>
              </a:rPr>
              <a:t>T=</a:t>
            </a:r>
            <a:r>
              <a:rPr lang="en-US" sz="2400" b="1" dirty="0">
                <a:solidFill>
                  <a:srgbClr val="FF0000"/>
                </a:solidFill>
                <a:latin typeface="Book Antiqua" panose="02040602050305030304" pitchFamily="18" charset="0"/>
              </a:rPr>
              <a:t>Ti</a:t>
            </a:r>
            <a:r>
              <a:rPr lang="en-US" sz="2400" b="1" dirty="0">
                <a:latin typeface="Book Antiqua" panose="02040602050305030304" pitchFamily="18" charset="0"/>
              </a:rPr>
              <a:t>+</a:t>
            </a:r>
            <a:r>
              <a:rPr lang="en-US" sz="2400" b="1" dirty="0">
                <a:solidFill>
                  <a:srgbClr val="00B050"/>
                </a:solidFill>
                <a:latin typeface="Book Antiqua" panose="02040602050305030304" pitchFamily="18" charset="0"/>
              </a:rPr>
              <a:t>Tp</a:t>
            </a:r>
            <a:r>
              <a:rPr lang="en-US" sz="2400" dirty="0">
                <a:latin typeface="Book Antiqua" panose="02040602050305030304" pitchFamily="18" charset="0"/>
              </a:rPr>
              <a:t>. </a:t>
            </a:r>
            <a:endParaRPr lang="en-US" sz="2400" dirty="0">
              <a:solidFill>
                <a:srgbClr val="A50023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37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88" y="19304"/>
            <a:ext cx="12519000" cy="58659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Problem-1. Maximum Capacity</a:t>
            </a: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 flipV="1">
            <a:off x="7404421" y="1375304"/>
            <a:ext cx="979487" cy="7937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10344472" y="1375303"/>
            <a:ext cx="1022348" cy="3968"/>
          </a:xfrm>
          <a:prstGeom prst="line">
            <a:avLst/>
          </a:prstGeom>
          <a:noFill/>
          <a:ln w="57150">
            <a:solidFill>
              <a:srgbClr val="00B05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6713195" y="1089554"/>
            <a:ext cx="619125" cy="458787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B050"/>
                </a:solidFill>
                <a:latin typeface="Book Antiqua" pitchFamily="18" charset="0"/>
              </a:rPr>
              <a:t>A1</a:t>
            </a: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>
            <a:off x="7415534" y="1984902"/>
            <a:ext cx="979487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2400" dirty="0">
              <a:latin typeface="Book Antiqua" pitchFamily="18" charset="0"/>
            </a:endParaRPr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6713195" y="1751541"/>
            <a:ext cx="619125" cy="458787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70C0"/>
                </a:solidFill>
                <a:latin typeface="Book Antiqua" pitchFamily="18" charset="0"/>
              </a:rPr>
              <a:t>A2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7825475" y="2532350"/>
            <a:ext cx="4800599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en-US" sz="2400" dirty="0">
                <a:latin typeface="Book Antiqua" pitchFamily="18" charset="0"/>
              </a:rPr>
              <a:t>1 machine 100% available</a:t>
            </a:r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6185221" y="2149086"/>
            <a:ext cx="2198687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6 min/unit</a:t>
            </a:r>
          </a:p>
        </p:txBody>
      </p:sp>
      <p:sp>
        <p:nvSpPr>
          <p:cNvPr id="36878" name="Rectangle 14"/>
          <p:cNvSpPr>
            <a:spLocks noChangeArrowheads="1"/>
          </p:cNvSpPr>
          <p:nvPr/>
        </p:nvSpPr>
        <p:spPr bwMode="auto">
          <a:xfrm>
            <a:off x="6185221" y="661740"/>
            <a:ext cx="1838325" cy="45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4 min/unit</a:t>
            </a:r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471221" y="1489600"/>
            <a:ext cx="170559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2800" dirty="0">
                <a:latin typeface="Book Antiqua" pitchFamily="18" charset="0"/>
              </a:rPr>
              <a:t>Operation </a:t>
            </a:r>
            <a:endParaRPr lang="en-US" sz="2800" dirty="0">
              <a:effectLst>
                <a:outerShdw blurRad="38100" dist="38100" dir="2700000" algn="tl">
                  <a:srgbClr val="000000"/>
                </a:outerShdw>
              </a:effectLst>
              <a:latin typeface="Book Antiqua" pitchFamily="18" charset="0"/>
            </a:endParaRPr>
          </a:p>
        </p:txBody>
      </p:sp>
      <p:sp>
        <p:nvSpPr>
          <p:cNvPr id="39" name="Rectangle 3"/>
          <p:cNvSpPr txBox="1">
            <a:spLocks noChangeArrowheads="1"/>
          </p:cNvSpPr>
          <p:nvPr/>
        </p:nvSpPr>
        <p:spPr bwMode="auto">
          <a:xfrm>
            <a:off x="53289" y="689573"/>
            <a:ext cx="5362786" cy="259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Monotype Sorts" pitchFamily="2" charset="2"/>
              <a:buNone/>
              <a:defRPr/>
            </a:pPr>
            <a:r>
              <a:rPr lang="en-US" dirty="0"/>
              <a:t>We produce two products.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Product Mix: 50%-50%.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Setup time: 40 min per product.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Working hours: 8 hours/day.</a:t>
            </a:r>
          </a:p>
          <a:p>
            <a:pPr>
              <a:buFont typeface="Monotype Sorts" pitchFamily="2" charset="2"/>
              <a:buNone/>
              <a:defRPr/>
            </a:pPr>
            <a:r>
              <a:rPr lang="en-US" dirty="0"/>
              <a:t>Production time for A1: 4 mins/unit.</a:t>
            </a:r>
          </a:p>
          <a:p>
            <a:pPr>
              <a:buNone/>
              <a:defRPr/>
            </a:pPr>
            <a:r>
              <a:rPr lang="en-US" dirty="0"/>
              <a:t>Production time for A2: 6 mins/unit.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8429682" y="1043690"/>
            <a:ext cx="1796093" cy="1410196"/>
          </a:xfrm>
          <a:prstGeom prst="rect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Verdana" pitchFamily="-112" charset="0"/>
            </a:endParaRPr>
          </a:p>
        </p:txBody>
      </p:sp>
      <p:sp>
        <p:nvSpPr>
          <p:cNvPr id="42" name="Line 8"/>
          <p:cNvSpPr>
            <a:spLocks noChangeShapeType="1"/>
          </p:cNvSpPr>
          <p:nvPr/>
        </p:nvSpPr>
        <p:spPr bwMode="auto">
          <a:xfrm>
            <a:off x="10360345" y="1980872"/>
            <a:ext cx="979487" cy="0"/>
          </a:xfrm>
          <a:prstGeom prst="line">
            <a:avLst/>
          </a:prstGeom>
          <a:noFill/>
          <a:ln w="57150">
            <a:solidFill>
              <a:srgbClr val="0070C0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-7144" y="3668248"/>
            <a:ext cx="12206288" cy="2595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</a:pPr>
            <a:r>
              <a:rPr lang="en-US" b="1" dirty="0"/>
              <a:t>1. Compute the maximum daily capacity in terms of the combined product. </a:t>
            </a:r>
          </a:p>
          <a:p>
            <a:pPr marL="0" indent="0">
              <a:buNone/>
            </a:pPr>
            <a:r>
              <a:rPr lang="en-US" dirty="0"/>
              <a:t>A combined product is one A1 and one A2.  </a:t>
            </a:r>
          </a:p>
          <a:p>
            <a:pPr marL="0" indent="0">
              <a:buNone/>
            </a:pPr>
            <a:r>
              <a:rPr lang="en-US" dirty="0"/>
              <a:t>To produce one A1 we need 40 mins setup and 4 mins production time. </a:t>
            </a:r>
          </a:p>
          <a:p>
            <a:pPr marL="0" indent="0">
              <a:buNone/>
            </a:pPr>
            <a:r>
              <a:rPr lang="en-US" dirty="0"/>
              <a:t>To produce one A2 we need 40 mins setup and 6 mins production time. </a:t>
            </a:r>
          </a:p>
          <a:p>
            <a:pPr marL="0" indent="0">
              <a:buNone/>
            </a:pPr>
            <a:r>
              <a:rPr lang="en-US" dirty="0"/>
              <a:t>To produce one A1 and one A we need 40+40 = 80 mins setup and 4+6 = 10 mins production time. 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642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88" y="19304"/>
            <a:ext cx="12519000" cy="58659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Problem-1. Maximum Capacity</a:t>
            </a: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0" y="605902"/>
            <a:ext cx="12206288" cy="591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</a:pPr>
            <a:r>
              <a:rPr lang="en-US" dirty="0"/>
              <a:t>To achieve maximum capacity we need to setup produce as much as A1 we need and then setup and produce time as much as A2 we need. Minimum Cost Strategy: Just one Two </a:t>
            </a:r>
            <a:r>
              <a:rPr lang="en-US" dirty="0">
                <a:solidFill>
                  <a:srgbClr val="960000"/>
                </a:solidFill>
              </a:rPr>
              <a:t>setups each for 40 min </a:t>
            </a:r>
            <a:r>
              <a:rPr lang="en-US" dirty="0"/>
              <a:t>= 80 mins</a:t>
            </a:r>
          </a:p>
          <a:p>
            <a:pPr marL="0" indent="0">
              <a:buNone/>
            </a:pPr>
            <a:r>
              <a:rPr lang="en-US" dirty="0"/>
              <a:t>Tp produces 1A1 and 1A2. We need </a:t>
            </a:r>
            <a:r>
              <a:rPr lang="en-US" b="1" dirty="0">
                <a:solidFill>
                  <a:srgbClr val="00B050"/>
                </a:solidFill>
              </a:rPr>
              <a:t>4</a:t>
            </a:r>
            <a:r>
              <a:rPr lang="en-US" b="1" dirty="0"/>
              <a:t>+</a:t>
            </a:r>
            <a:r>
              <a:rPr lang="en-US" b="1" dirty="0">
                <a:solidFill>
                  <a:srgbClr val="0070C0"/>
                </a:solidFill>
              </a:rPr>
              <a:t>6</a:t>
            </a:r>
            <a:r>
              <a:rPr lang="en-US" dirty="0"/>
              <a:t> = 10 minutes.</a:t>
            </a:r>
          </a:p>
          <a:p>
            <a:pPr marL="0" indent="0">
              <a:buNone/>
            </a:pPr>
            <a:r>
              <a:rPr lang="en-US" dirty="0"/>
              <a:t>A day is 8(60) = 480 mins. </a:t>
            </a:r>
          </a:p>
          <a:p>
            <a:pPr marL="0" indent="0">
              <a:buNone/>
            </a:pPr>
            <a:r>
              <a:rPr lang="en-US" dirty="0"/>
              <a:t>480 = 80 + 10Q</a:t>
            </a:r>
          </a:p>
          <a:p>
            <a:pPr marL="0" indent="0">
              <a:buNone/>
            </a:pPr>
            <a:r>
              <a:rPr lang="en-US" dirty="0"/>
              <a:t>Q = 40</a:t>
            </a:r>
          </a:p>
          <a:p>
            <a:pPr marL="0" indent="0">
              <a:buNone/>
            </a:pPr>
            <a:r>
              <a:rPr lang="en-US" dirty="0"/>
              <a:t>Each aggregate unit is 1A and 1B (a total of </a:t>
            </a:r>
            <a:r>
              <a:rPr lang="en-US" b="1" dirty="0">
                <a:solidFill>
                  <a:srgbClr val="00B050"/>
                </a:solidFill>
              </a:rPr>
              <a:t>40A1</a:t>
            </a:r>
            <a:r>
              <a:rPr lang="en-US" b="1" dirty="0">
                <a:solidFill>
                  <a:srgbClr val="A50023"/>
                </a:solidFill>
              </a:rPr>
              <a:t> </a:t>
            </a:r>
            <a:r>
              <a:rPr lang="en-US" dirty="0"/>
              <a:t>and</a:t>
            </a:r>
            <a:r>
              <a:rPr lang="en-US" b="1" dirty="0">
                <a:solidFill>
                  <a:srgbClr val="A50023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40A2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Setup the equipment for A and produce 40A1s and then setup the equipment for A2 and produce 40A2s.</a:t>
            </a:r>
          </a:p>
          <a:p>
            <a:pPr marL="0" indent="0">
              <a:buNone/>
            </a:pPr>
            <a:r>
              <a:rPr lang="en-US" dirty="0"/>
              <a:t>This is the maximum capacity or minimum cost strategy. </a:t>
            </a:r>
          </a:p>
          <a:p>
            <a:pPr marL="0" indent="0">
              <a:buNone/>
            </a:pPr>
            <a:r>
              <a:rPr lang="en-US" dirty="0"/>
              <a:t>But is generates a lot of inventory.</a:t>
            </a:r>
          </a:p>
          <a:p>
            <a:pPr marL="0" indent="0">
              <a:buNone/>
            </a:pPr>
            <a:r>
              <a:rPr lang="en-US" dirty="0"/>
              <a:t>If we sell (or consume) all the production by the end of the day, the average inventory is 40/2 = 20 combined product (20A1+20A2). </a:t>
            </a:r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6692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308"/>
            <a:ext cx="12192000" cy="51937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Problem-2. Capacity under a Specific Batch Size</a:t>
            </a:r>
          </a:p>
        </p:txBody>
      </p:sp>
      <p:sp>
        <p:nvSpPr>
          <p:cNvPr id="43" name="Rectangle 3"/>
          <p:cNvSpPr txBox="1">
            <a:spLocks noChangeArrowheads="1"/>
          </p:cNvSpPr>
          <p:nvPr/>
        </p:nvSpPr>
        <p:spPr bwMode="auto">
          <a:xfrm>
            <a:off x="34577" y="692696"/>
            <a:ext cx="12039600" cy="568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/>
              <a:t>2. Suppose we want to reduce inventory. We have decided to produce in </a:t>
            </a:r>
            <a:r>
              <a:rPr lang="en-US" b="1" dirty="0">
                <a:solidFill>
                  <a:srgbClr val="A50023"/>
                </a:solidFill>
              </a:rPr>
              <a:t>batches of two units </a:t>
            </a:r>
            <a:r>
              <a:rPr lang="en-US" b="1" dirty="0"/>
              <a:t>of each product. Compute the daily capacity.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Two setups each for 40 min = 80 mins.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Production time = 2</a:t>
            </a:r>
            <a:r>
              <a:rPr lang="en-US" dirty="0">
                <a:sym typeface="Symbol" panose="05050102010706020507" pitchFamily="18" charset="2"/>
              </a:rPr>
              <a:t>4</a:t>
            </a:r>
            <a:r>
              <a:rPr lang="en-US" dirty="0"/>
              <a:t>+2</a:t>
            </a:r>
            <a:r>
              <a:rPr lang="en-US" dirty="0">
                <a:sym typeface="Symbol" panose="05050102010706020507" pitchFamily="18" charset="2"/>
              </a:rPr>
              <a:t>6</a:t>
            </a:r>
            <a:r>
              <a:rPr lang="en-US" dirty="0"/>
              <a:t>= 20 mins.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Production time of each batch = 80+20=100 mins per two product units.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Production time of an aggregate product = 100/2=50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Each aggregate unit is 1A1+1A2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Capacity = 480/50= 9.6 aggregate products.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That is a total of </a:t>
            </a:r>
            <a:r>
              <a:rPr lang="en-US" b="1" dirty="0">
                <a:solidFill>
                  <a:srgbClr val="00B050"/>
                </a:solidFill>
              </a:rPr>
              <a:t>9.6A1</a:t>
            </a:r>
            <a:r>
              <a:rPr lang="en-US" dirty="0">
                <a:solidFill>
                  <a:srgbClr val="A50023"/>
                </a:solidFill>
              </a:rPr>
              <a:t> </a:t>
            </a:r>
            <a:r>
              <a:rPr lang="en-US" dirty="0">
                <a:solidFill>
                  <a:schemeClr val="accent4"/>
                </a:solidFill>
              </a:rPr>
              <a:t>and</a:t>
            </a:r>
            <a:r>
              <a:rPr lang="en-US" dirty="0">
                <a:solidFill>
                  <a:srgbClr val="A50023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9.6A2</a:t>
            </a:r>
            <a:r>
              <a:rPr lang="en-US" dirty="0"/>
              <a:t>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Smaller batches lead to lower capacity but lead to lower inventory and lower flow time, furthermore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/>
              <a:t>Demand could be less than capacity, and we may not need the maximal capacity.</a:t>
            </a:r>
          </a:p>
          <a:p>
            <a:pPr>
              <a:buNone/>
              <a:defRPr/>
            </a:pPr>
            <a:endParaRPr lang="en-US" dirty="0"/>
          </a:p>
          <a:p>
            <a:pPr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0404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1999" cy="573365"/>
          </a:xfrm>
        </p:spPr>
        <p:txBody>
          <a:bodyPr/>
          <a:lstStyle/>
          <a:p>
            <a:pPr>
              <a:tabLst>
                <a:tab pos="1544638" algn="l"/>
              </a:tabLst>
              <a:defRPr/>
            </a:pPr>
            <a:r>
              <a:rPr lang="en-US" dirty="0"/>
              <a:t>Problem 3. Balanced Capacity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1678009" y="520735"/>
            <a:ext cx="17828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latin typeface="Book Antiqua" pitchFamily="18" charset="0"/>
              </a:rPr>
              <a:t>Resource A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6295130" y="794642"/>
            <a:ext cx="17491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latin typeface="Book Antiqua" pitchFamily="18" charset="0"/>
              </a:rPr>
              <a:t>Resource B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1673171" y="2294845"/>
            <a:ext cx="408477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TpA1=4 min SpA1 40 min</a:t>
            </a:r>
          </a:p>
          <a:p>
            <a:pPr eaLnBrk="1" hangingPunct="1"/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TpA2= 6 min SpA2= 40 min</a:t>
            </a:r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 rot="10800000" flipV="1">
            <a:off x="8095623" y="1681952"/>
            <a:ext cx="750451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1760112" y="1081177"/>
            <a:ext cx="1755609" cy="461665"/>
          </a:xfrm>
          <a:prstGeom prst="rect">
            <a:avLst/>
          </a:prstGeom>
          <a:noFill/>
          <a:ln w="38100" algn="ctr">
            <a:solidFill>
              <a:srgbClr val="00B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Book Antiqua" pitchFamily="18" charset="0"/>
              </a:rPr>
              <a:t>Activity A1</a:t>
            </a:r>
          </a:p>
        </p:txBody>
      </p:sp>
      <p:sp>
        <p:nvSpPr>
          <p:cNvPr id="29" name="Text Box 3"/>
          <p:cNvSpPr txBox="1">
            <a:spLocks noChangeArrowheads="1"/>
          </p:cNvSpPr>
          <p:nvPr/>
        </p:nvSpPr>
        <p:spPr bwMode="auto">
          <a:xfrm>
            <a:off x="1768579" y="1758973"/>
            <a:ext cx="1755609" cy="461665"/>
          </a:xfrm>
          <a:prstGeom prst="rect">
            <a:avLst/>
          </a:prstGeom>
          <a:noFill/>
          <a:ln w="38100" algn="ctr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70C0"/>
                </a:solidFill>
                <a:latin typeface="Book Antiqua" pitchFamily="18" charset="0"/>
              </a:rPr>
              <a:t>Activity A2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6394517" y="1434539"/>
            <a:ext cx="1550424" cy="461665"/>
          </a:xfrm>
          <a:prstGeom prst="rect">
            <a:avLst/>
          </a:prstGeom>
          <a:noFill/>
          <a:ln w="38100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C00000"/>
                </a:solidFill>
                <a:latin typeface="Book Antiqua" pitchFamily="18" charset="0"/>
              </a:rPr>
              <a:t>Activity B</a:t>
            </a:r>
          </a:p>
        </p:txBody>
      </p:sp>
      <p:sp>
        <p:nvSpPr>
          <p:cNvPr id="31" name="Line 9"/>
          <p:cNvSpPr>
            <a:spLocks noChangeShapeType="1"/>
          </p:cNvSpPr>
          <p:nvPr/>
        </p:nvSpPr>
        <p:spPr bwMode="auto">
          <a:xfrm rot="10800000" flipV="1">
            <a:off x="789392" y="1658269"/>
            <a:ext cx="769284" cy="3409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2" name="Line 9"/>
          <p:cNvSpPr>
            <a:spLocks noChangeShapeType="1"/>
          </p:cNvSpPr>
          <p:nvPr/>
        </p:nvSpPr>
        <p:spPr bwMode="auto">
          <a:xfrm rot="10800000" flipV="1">
            <a:off x="4029752" y="1719142"/>
            <a:ext cx="1601721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 type="arrow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400" dirty="0">
              <a:latin typeface="Book Antiqua" pitchFamily="18" charset="0"/>
            </a:endParaRPr>
          </a:p>
        </p:txBody>
      </p:sp>
      <p:sp>
        <p:nvSpPr>
          <p:cNvPr id="33" name="Rectangle 3"/>
          <p:cNvSpPr txBox="1">
            <a:spLocks noChangeArrowheads="1"/>
          </p:cNvSpPr>
          <p:nvPr/>
        </p:nvSpPr>
        <p:spPr bwMode="auto">
          <a:xfrm>
            <a:off x="-1" y="3194598"/>
            <a:ext cx="12192000" cy="333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buNone/>
            </a:pPr>
            <a:r>
              <a:rPr lang="en-US" dirty="0"/>
              <a:t>Resource A is responsible for two activities. Activity A1 produces part A1, and activity A2 produces part A2.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TpA1+TpA2 = 4+6 = 10 </a:t>
            </a:r>
            <a:r>
              <a:rPr lang="en-US" dirty="0"/>
              <a:t>minute per combined product. </a:t>
            </a:r>
          </a:p>
          <a:p>
            <a:pPr marL="0" indent="0">
              <a:buNone/>
            </a:pPr>
            <a:r>
              <a:rPr lang="en-US" dirty="0"/>
              <a:t>When we switch from one part to another, there is </a:t>
            </a:r>
            <a:r>
              <a:rPr lang="en-US" b="1" dirty="0">
                <a:solidFill>
                  <a:srgbClr val="C00000"/>
                </a:solidFill>
              </a:rPr>
              <a:t>40 minutes</a:t>
            </a:r>
            <a:r>
              <a:rPr lang="en-US" b="1" dirty="0"/>
              <a:t> </a:t>
            </a:r>
            <a:r>
              <a:rPr lang="en-US" dirty="0"/>
              <a:t>of</a:t>
            </a:r>
            <a:r>
              <a:rPr lang="en-US" b="1" dirty="0"/>
              <a:t> </a:t>
            </a:r>
            <a:r>
              <a:rPr lang="en-US" dirty="0"/>
              <a:t>setup time. </a:t>
            </a:r>
          </a:p>
          <a:p>
            <a:pPr marL="0" indent="0">
              <a:buNone/>
            </a:pPr>
            <a:r>
              <a:rPr lang="en-US" dirty="0"/>
              <a:t>The volume of production of the two parts must be equal. A day is 8 hours. </a:t>
            </a:r>
          </a:p>
          <a:p>
            <a:pPr marL="0" indent="0">
              <a:buNone/>
            </a:pPr>
            <a:r>
              <a:rPr lang="en-US" dirty="0"/>
              <a:t>Activity B has no setup time. Activity B takes </a:t>
            </a:r>
            <a:r>
              <a:rPr lang="en-US" dirty="0" err="1"/>
              <a:t>TpB</a:t>
            </a:r>
            <a:r>
              <a:rPr lang="en-US" dirty="0"/>
              <a:t>= 30 mins. </a:t>
            </a:r>
          </a:p>
          <a:p>
            <a:pPr marL="0" indent="0">
              <a:buNone/>
            </a:pPr>
            <a:r>
              <a:rPr lang="en-US" b="1" dirty="0"/>
              <a:t>3. Set the capacity of resource A to the capacity of resource B. First consider one and then two resource units at resource pool B.</a:t>
            </a:r>
          </a:p>
          <a:p>
            <a:pPr>
              <a:buNone/>
              <a:defRPr/>
            </a:pPr>
            <a:endParaRPr lang="en-US" dirty="0"/>
          </a:p>
          <a:p>
            <a:pPr>
              <a:buFont typeface="Monotype Sorts" pitchFamily="2" charset="2"/>
              <a:buNone/>
              <a:defRPr/>
            </a:pPr>
            <a:endParaRPr lang="en-US" dirty="0"/>
          </a:p>
        </p:txBody>
      </p:sp>
      <p:sp>
        <p:nvSpPr>
          <p:cNvPr id="34" name="Text Box 11"/>
          <p:cNvSpPr txBox="1">
            <a:spLocks noChangeArrowheads="1"/>
          </p:cNvSpPr>
          <p:nvPr/>
        </p:nvSpPr>
        <p:spPr bwMode="auto">
          <a:xfrm>
            <a:off x="6377222" y="2331625"/>
            <a:ext cx="457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SpB= 0 min </a:t>
            </a:r>
            <a:r>
              <a:rPr lang="en-US" sz="2400" b="1" dirty="0" err="1">
                <a:solidFill>
                  <a:srgbClr val="C00000"/>
                </a:solidFill>
                <a:latin typeface="Book Antiqua" pitchFamily="18" charset="0"/>
              </a:rPr>
              <a:t>TpB</a:t>
            </a:r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= 30 min</a:t>
            </a:r>
          </a:p>
          <a:p>
            <a:pPr eaLnBrk="1" hangingPunct="1"/>
            <a:r>
              <a:rPr lang="en-US" sz="2400" b="1" dirty="0">
                <a:solidFill>
                  <a:srgbClr val="C00000"/>
                </a:solidFill>
                <a:latin typeface="Book Antiqua" pitchFamily="18" charset="0"/>
              </a:rPr>
              <a:t>c=1, c=2. </a:t>
            </a:r>
          </a:p>
        </p:txBody>
      </p:sp>
      <p:sp>
        <p:nvSpPr>
          <p:cNvPr id="4" name="SMARTInkShape-2">
            <a:extLst>
              <a:ext uri="{FF2B5EF4-FFF2-40B4-BE49-F238E27FC236}">
                <a16:creationId xmlns:a16="http://schemas.microsoft.com/office/drawing/2014/main" id="{E729FFCB-1B16-49F0-A316-54BFC0D86FE1}"/>
              </a:ext>
            </a:extLst>
          </p:cNvPr>
          <p:cNvSpPr/>
          <p:nvPr>
            <p:custDataLst>
              <p:tags r:id="rId1"/>
            </p:custDataLst>
          </p:nvPr>
        </p:nvSpPr>
        <p:spPr bwMode="auto">
          <a:xfrm>
            <a:off x="7996238" y="6079330"/>
            <a:ext cx="28576" cy="21434"/>
          </a:xfrm>
          <a:custGeom>
            <a:avLst/>
            <a:gdLst/>
            <a:ahLst/>
            <a:cxnLst/>
            <a:rect l="0" t="0" r="0" b="0"/>
            <a:pathLst>
              <a:path w="28576" h="21434">
                <a:moveTo>
                  <a:pt x="28575" y="21433"/>
                </a:moveTo>
                <a:lnTo>
                  <a:pt x="28575" y="21433"/>
                </a:lnTo>
                <a:lnTo>
                  <a:pt x="22424" y="21433"/>
                </a:lnTo>
                <a:lnTo>
                  <a:pt x="22093" y="20640"/>
                </a:lnTo>
                <a:lnTo>
                  <a:pt x="21725" y="17639"/>
                </a:lnTo>
                <a:lnTo>
                  <a:pt x="20833" y="16523"/>
                </a:lnTo>
                <a:lnTo>
                  <a:pt x="11582" y="10497"/>
                </a:lnTo>
                <a:lnTo>
                  <a:pt x="0" y="0"/>
                </a:lnTo>
              </a:path>
            </a:pathLst>
          </a:custGeom>
          <a:noFill/>
          <a:ln w="19050" cap="flat" cmpd="sng" algn="ctr">
            <a:solidFill>
              <a:srgbClr val="BF06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0922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3DFCDC-BAB4-42A4-94BA-0E926E87A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 have already computed the maximum capacity of Resource A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480 = 80 + 10Q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 = 40 per day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Resource B produces one product every 30 minutes.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To produce Q products in resource A we need 80+10Q minutes. That means each product is produced in </a:t>
            </a:r>
            <a:endParaRPr lang="en-US" dirty="0"/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(80+10Q)/Q = 80/Q + 10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We need this to be 30 minutes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80/Q + 10 = 30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80/Q= 20  20Q = 80  Q= 4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Alternatively, we could have said if it takes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80+10Q minutes to produce Q units. Therefore the capacity per minute is Q/(80+10Q) per minute.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capacity of resource B is 1/30 per minute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Q/(80+10Q) = 1/30 leads to Q = 4.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35520E9-6D1C-4313-9AD2-8C87E19233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1999" cy="548680"/>
          </a:xfrm>
        </p:spPr>
        <p:txBody>
          <a:bodyPr/>
          <a:lstStyle/>
          <a:p>
            <a:pPr>
              <a:tabLst>
                <a:tab pos="1544638" algn="l"/>
              </a:tabLst>
              <a:defRPr/>
            </a:pPr>
            <a:r>
              <a:rPr lang="en-US" dirty="0"/>
              <a:t>Problem 2. Balanced Capacity</a:t>
            </a:r>
          </a:p>
        </p:txBody>
      </p:sp>
    </p:spTree>
    <p:extLst>
      <p:ext uri="{BB962C8B-B14F-4D97-AF65-F5344CB8AC3E}">
        <p14:creationId xmlns:p14="http://schemas.microsoft.com/office/powerpoint/2010/main" val="1342593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D3DFCDC-BAB4-42A4-94BA-0E926E87A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Now examine c = 2 is station B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Tp at station B is 30 mins. Rp= c/Tp. If c=2, then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Rp=2/30 = 1/15 per min.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CT = 1/Rp = 15 mins.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Compute the batch size using Cycle Time (CT)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In station A we can produce Q units in 80 + 10Q minutes.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CT = (80+10Q)/Q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(80+10Q)/Q = 15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80+10Q = 15 Q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Q =16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Compute the batch size using Capacity (Rp)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In station A we can produce Q units in 80 + 10Q minutes. 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That is a capacity of Q/(80+10Q) per minute</a:t>
            </a:r>
          </a:p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Q/(80+10Q) = 1/14 </a:t>
            </a: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 15Q = 80+10Q  Q= 16</a:t>
            </a:r>
            <a:endParaRPr lang="en-US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35520E9-6D1C-4313-9AD2-8C87E19233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1999" cy="548680"/>
          </a:xfrm>
        </p:spPr>
        <p:txBody>
          <a:bodyPr/>
          <a:lstStyle/>
          <a:p>
            <a:pPr>
              <a:tabLst>
                <a:tab pos="1544638" algn="l"/>
              </a:tabLst>
              <a:defRPr/>
            </a:pPr>
            <a:r>
              <a:rPr lang="en-US" dirty="0"/>
              <a:t>Problem 2. Balanced Capacity</a:t>
            </a:r>
          </a:p>
        </p:txBody>
      </p:sp>
    </p:spTree>
    <p:extLst>
      <p:ext uri="{BB962C8B-B14F-4D97-AF65-F5344CB8AC3E}">
        <p14:creationId xmlns:p14="http://schemas.microsoft.com/office/powerpoint/2010/main" val="32668702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Lean Thinking Final.ppt">
  <a:themeElements>
    <a:clrScheme name="Custom 5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00B0F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25890</TotalTime>
  <Words>1103</Words>
  <Application>Microsoft Office PowerPoint</Application>
  <PresentationFormat>Widescreen</PresentationFormat>
  <Paragraphs>100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Book Antiqua</vt:lpstr>
      <vt:lpstr>Calibri</vt:lpstr>
      <vt:lpstr>Garamond</vt:lpstr>
      <vt:lpstr>Impact</vt:lpstr>
      <vt:lpstr>Lucida Calligraphy</vt:lpstr>
      <vt:lpstr>Monotype Sorts</vt:lpstr>
      <vt:lpstr>MS Reference Sans Serif</vt:lpstr>
      <vt:lpstr>Verdana</vt:lpstr>
      <vt:lpstr>Wingdings</vt:lpstr>
      <vt:lpstr>Lean Thinking Final.ppt</vt:lpstr>
      <vt:lpstr>1_Lean Thinking Final</vt:lpstr>
      <vt:lpstr>Lean Thinking Final</vt:lpstr>
      <vt:lpstr>2_Lean Thinking Final</vt:lpstr>
      <vt:lpstr>PowerPoint Presentation</vt:lpstr>
      <vt:lpstr>PowerPoint Presentation</vt:lpstr>
      <vt:lpstr>Setup Batch and  Total Unit Load</vt:lpstr>
      <vt:lpstr>Problem-1. Maximum Capacity</vt:lpstr>
      <vt:lpstr>Problem-1. Maximum Capacity</vt:lpstr>
      <vt:lpstr>Problem-2. Capacity under a Specific Batch Size</vt:lpstr>
      <vt:lpstr>Problem 3. Balanced Capacity</vt:lpstr>
      <vt:lpstr>Problem 2. Balanced Capacity</vt:lpstr>
      <vt:lpstr>Problem 2. Balanced Capacity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859</cp:revision>
  <dcterms:created xsi:type="dcterms:W3CDTF">2008-11-22T01:06:20Z</dcterms:created>
  <dcterms:modified xsi:type="dcterms:W3CDTF">2025-06-25T23:38:29Z</dcterms:modified>
</cp:coreProperties>
</file>