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5"/>
  </p:notesMasterIdLst>
  <p:handoutMasterIdLst>
    <p:handoutMasterId r:id="rId16"/>
  </p:handoutMasterIdLst>
  <p:sldIdLst>
    <p:sldId id="691" r:id="rId5"/>
    <p:sldId id="659" r:id="rId6"/>
    <p:sldId id="674" r:id="rId7"/>
    <p:sldId id="675" r:id="rId8"/>
    <p:sldId id="676" r:id="rId9"/>
    <p:sldId id="699" r:id="rId10"/>
    <p:sldId id="670" r:id="rId11"/>
    <p:sldId id="677" r:id="rId12"/>
    <p:sldId id="693" r:id="rId13"/>
    <p:sldId id="694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940200"/>
    <a:srgbClr val="A50023"/>
    <a:srgbClr val="990099"/>
    <a:srgbClr val="AA0000"/>
    <a:srgbClr val="BE181E"/>
    <a:srgbClr val="C61A20"/>
    <a:srgbClr val="FFFFFF"/>
    <a:srgbClr val="C01B1E"/>
    <a:srgbClr val="DF2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04" d="100"/>
          <a:sy n="104" d="100"/>
        </p:scale>
        <p:origin x="37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2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4/28/2025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4/28/2025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B6729-F60D-4679-8256-495EE6F6C3A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1D4087"/>
                </a:solidFill>
              </a:rPr>
              <a:t>Setup batch</a:t>
            </a:r>
            <a:r>
              <a:rPr lang="en-US" dirty="0"/>
              <a:t> (also </a:t>
            </a:r>
            <a:r>
              <a:rPr lang="en-US" b="1" dirty="0">
                <a:solidFill>
                  <a:srgbClr val="1D4087"/>
                </a:solidFill>
              </a:rPr>
              <a:t>lot size</a:t>
            </a:r>
            <a:r>
              <a:rPr lang="en-US" dirty="0"/>
              <a:t>): number of units processed consecutively after a setup</a:t>
            </a:r>
          </a:p>
          <a:p>
            <a:pPr eaLnBrk="1" hangingPunct="1"/>
            <a:r>
              <a:rPr lang="en-US" dirty="0"/>
              <a:t>EXAMPLE: painting cars-&gt;how many cars before you change paint color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5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7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8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08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758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691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71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0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Impact of Setup Time on Throughput &amp; Flow Time,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-vMM3LYQY0" TargetMode="External"/><Relationship Id="rId4" Type="http://schemas.openxmlformats.org/officeDocument/2006/relationships/hyperlink" Target="https://youtu.be/k-vMM3LYQY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Impact of Setup Time on R&amp;T</a:t>
            </a:r>
          </a:p>
        </p:txBody>
      </p:sp>
      <p:pic>
        <p:nvPicPr>
          <p:cNvPr id="2" name="k-vMM3LYQY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91733" y="692696"/>
            <a:ext cx="9076267" cy="5105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799422"/>
            <a:ext cx="4437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hlinkClick r:id="rId4"/>
              </a:rPr>
              <a:t>https://youtu.be/k-vMM3LYQY0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E97C6-4DE6-486B-9830-B57C228A2DA4}"/>
              </a:ext>
            </a:extLst>
          </p:cNvPr>
          <p:cNvSpPr txBox="1"/>
          <p:nvPr/>
        </p:nvSpPr>
        <p:spPr>
          <a:xfrm>
            <a:off x="-34969" y="649236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30811416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r>
              <a:rPr lang="en-US" dirty="0"/>
              <a:t>Problem 2. Batch Size &amp; Capacity Balance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09600"/>
            <a:ext cx="12192000" cy="584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120=3Q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Q =40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 more </a:t>
            </a:r>
            <a:r>
              <a:rPr lang="en-US" sz="2400" b="1" dirty="0">
                <a:latin typeface="Book Antiqua" pitchFamily="18" charset="0"/>
              </a:rPr>
              <a:t>difficult</a:t>
            </a:r>
            <a:r>
              <a:rPr lang="en-US" sz="2400" dirty="0">
                <a:latin typeface="Book Antiqua" pitchFamily="18" charset="0"/>
              </a:rPr>
              <a:t> way is to look at the throughput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Throughput of D = c/TpD = 2/10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Throughput at A is Q/(120+2Q)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RpA=RpD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Q/(120+2Q) = 2/10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10Q= 2(120+2Q)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5Q=120+2Q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3Q= 120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Q= 40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450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Setup Batch and  Total Unit Load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2275928"/>
            <a:ext cx="12192001" cy="424941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400" b="1" dirty="0">
              <a:latin typeface="Book Antiqua" panose="0204060205030503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b="1" i="1" baseline="-25000" dirty="0">
              <a:solidFill>
                <a:srgbClr val="94020C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AD6F4-FBE7-41AC-8464-B8E7262C61AA}"/>
              </a:ext>
            </a:extLst>
          </p:cNvPr>
          <p:cNvSpPr txBox="1"/>
          <p:nvPr/>
        </p:nvSpPr>
        <p:spPr>
          <a:xfrm>
            <a:off x="12679" y="612844"/>
            <a:ext cx="121666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Load batch</a:t>
            </a:r>
            <a:r>
              <a:rPr lang="en-US" sz="2400" b="1" dirty="0">
                <a:latin typeface="Book Antiqua" panose="02040602050305030304" pitchFamily="18" charset="0"/>
              </a:rPr>
              <a:t>:</a:t>
            </a:r>
            <a:r>
              <a:rPr lang="en-US" sz="2400" dirty="0">
                <a:latin typeface="Book Antiqua" panose="02040602050305030304" pitchFamily="18" charset="0"/>
              </a:rPr>
              <a:t> the number of units processed simultaneously. The technological capabilities of the resource define it.</a:t>
            </a:r>
          </a:p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Setup batch</a:t>
            </a:r>
            <a:r>
              <a:rPr lang="en-US" sz="2400" b="1" dirty="0">
                <a:latin typeface="Book Antiqua" panose="02040602050305030304" pitchFamily="18" charset="0"/>
              </a:rPr>
              <a:t>:</a:t>
            </a:r>
            <a:r>
              <a:rPr lang="en-US" sz="2400" dirty="0">
                <a:latin typeface="Book Antiqua" panose="02040602050305030304" pitchFamily="18" charset="0"/>
              </a:rPr>
              <a:t> the number of units processed consecutively after each setup. The managerial policies of the system define it.</a:t>
            </a:r>
          </a:p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Setup or Changeover: </a:t>
            </a:r>
            <a:r>
              <a:rPr lang="en-US" sz="2400" dirty="0">
                <a:latin typeface="Book Antiqua" panose="02040602050305030304" pitchFamily="18" charset="0"/>
              </a:rPr>
              <a:t>activities related to cleaning, resetting, and retooling of equipment to process another product.</a:t>
            </a:r>
          </a:p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Q: Setup batch or lot size</a:t>
            </a:r>
            <a:r>
              <a:rPr lang="en-US" sz="2400" b="1" dirty="0">
                <a:latin typeface="Book Antiqua" panose="02040602050305030304" pitchFamily="18" charset="0"/>
              </a:rPr>
              <a:t>; </a:t>
            </a:r>
            <a:r>
              <a:rPr lang="en-US" sz="2400" dirty="0">
                <a:latin typeface="Book Antiqua" panose="02040602050305030304" pitchFamily="18" charset="0"/>
              </a:rPr>
              <a:t>the number of units processed consecutively after a setup.</a:t>
            </a:r>
          </a:p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S: Average time to set up </a:t>
            </a:r>
            <a:r>
              <a:rPr lang="en-US" sz="2400" dirty="0">
                <a:latin typeface="Book Antiqua" panose="02040602050305030304" pitchFamily="18" charset="0"/>
              </a:rPr>
              <a:t>a resource pool resource for a particular product.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The average setup time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per unit </a:t>
            </a:r>
            <a:r>
              <a:rPr lang="en-US" sz="2400" dirty="0">
                <a:latin typeface="Book Antiqua" panose="02040602050305030304" pitchFamily="18" charset="0"/>
              </a:rPr>
              <a:t>is then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S/Q</a:t>
            </a:r>
          </a:p>
          <a:p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S/Q  </a:t>
            </a:r>
            <a:r>
              <a:rPr lang="en-US" sz="2400" dirty="0">
                <a:latin typeface="Book Antiqua" panose="02040602050305030304" pitchFamily="18" charset="0"/>
              </a:rPr>
              <a:t>is also included in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Tp </a:t>
            </a:r>
            <a:r>
              <a:rPr lang="en-US" sz="2400" b="1" baseline="-25000" dirty="0">
                <a:latin typeface="Book Antiqua" panose="02040602050305030304" pitchFamily="18" charset="0"/>
              </a:rPr>
              <a:t> 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dirty="0">
                <a:latin typeface="Book Antiqua" panose="02040602050305030304" pitchFamily="18" charset="0"/>
              </a:rPr>
              <a:t>What is the correct lot size or the size of the setup batch? Lot Size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or 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</a:t>
            </a:r>
            <a:r>
              <a:rPr lang="en-US" sz="2400" dirty="0">
                <a:latin typeface="Book Antiqua" panose="02040602050305030304" pitchFamily="18" charset="0"/>
              </a:rPr>
              <a:t>?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The higher the lot size, the lower the unit load, and the higher the capacity.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The higher the lot size, the higher the inventory, and the higher the flow time.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Reducing the size of the setup batch is one of the most effective ways to reduce the waiting part of the flow time; </a:t>
            </a:r>
            <a:r>
              <a:rPr lang="en-US" sz="2400" b="1" dirty="0">
                <a:latin typeface="Book Antiqua" panose="02040602050305030304" pitchFamily="18" charset="0"/>
              </a:rPr>
              <a:t>T=</a:t>
            </a:r>
            <a:r>
              <a:rPr lang="en-US" sz="24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Ti</a:t>
            </a:r>
            <a:r>
              <a:rPr lang="en-US" sz="2400" b="1" dirty="0" err="1">
                <a:latin typeface="Book Antiqua" panose="02040602050305030304" pitchFamily="18" charset="0"/>
              </a:rPr>
              <a:t>+</a:t>
            </a:r>
            <a:r>
              <a:rPr lang="en-US" sz="2400" b="1" dirty="0" err="1">
                <a:solidFill>
                  <a:srgbClr val="00B050"/>
                </a:solidFill>
                <a:latin typeface="Book Antiqua" panose="02040602050305030304" pitchFamily="18" charset="0"/>
              </a:rPr>
              <a:t>Tp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endParaRPr lang="en-US" sz="2400" dirty="0">
              <a:solidFill>
                <a:srgbClr val="A50023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8" y="19304"/>
            <a:ext cx="12519000" cy="5865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Problem-1. Batch Size &amp; Capacity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6513437" y="1573929"/>
            <a:ext cx="979487" cy="79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9453488" y="1573928"/>
            <a:ext cx="1022348" cy="396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5822211" y="1288179"/>
            <a:ext cx="619125" cy="458787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A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524550" y="2183527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5822211" y="1950166"/>
            <a:ext cx="619125" cy="458787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6934491" y="2730975"/>
            <a:ext cx="4800599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400" dirty="0">
                <a:latin typeface="Book Antiqua" pitchFamily="18" charset="0"/>
              </a:rPr>
              <a:t>1 machine  100% available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5294237" y="2347711"/>
            <a:ext cx="2198687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20  min/unit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5294237" y="860365"/>
            <a:ext cx="1838325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10 min/unit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7580237" y="1688225"/>
            <a:ext cx="17055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800" dirty="0">
                <a:latin typeface="Book Antiqua" pitchFamily="18" charset="0"/>
              </a:rPr>
              <a:t>Operation 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3289" y="689574"/>
            <a:ext cx="4976961" cy="142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 Mix: 50%-50%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Setup time: 30 min per product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Working hours: 8 hours/day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538698" y="1242315"/>
            <a:ext cx="1796093" cy="141019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>
            <a:off x="9469361" y="2179497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-14288" y="3208592"/>
            <a:ext cx="12206288" cy="3820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dirty="0"/>
              <a:t>Compute the effective capacity under a minimum cost strategy. </a:t>
            </a:r>
          </a:p>
          <a:p>
            <a:pPr marL="0" indent="0">
              <a:buNone/>
            </a:pPr>
            <a:r>
              <a:rPr lang="en-US" dirty="0"/>
              <a:t>Minimum Cost Strategy: Just one setup, and therefore maximum capacity.  </a:t>
            </a:r>
          </a:p>
          <a:p>
            <a:pPr marL="0" indent="0">
              <a:buNone/>
            </a:pPr>
            <a:r>
              <a:rPr lang="en-US" dirty="0"/>
              <a:t>Two </a:t>
            </a:r>
            <a:r>
              <a:rPr lang="en-US" dirty="0">
                <a:solidFill>
                  <a:srgbClr val="960000"/>
                </a:solidFill>
              </a:rPr>
              <a:t>setups each for 30 min </a:t>
            </a:r>
            <a:r>
              <a:rPr lang="en-US" dirty="0"/>
              <a:t>= 60 mins</a:t>
            </a:r>
          </a:p>
          <a:p>
            <a:pPr marL="0" indent="0">
              <a:buNone/>
            </a:pPr>
            <a:r>
              <a:rPr lang="en-US" dirty="0"/>
              <a:t>Tp produces 1A and 1B. We need </a:t>
            </a:r>
            <a:r>
              <a:rPr lang="en-US" b="1" dirty="0">
                <a:solidFill>
                  <a:srgbClr val="00B050"/>
                </a:solidFill>
              </a:rPr>
              <a:t>10</a:t>
            </a:r>
            <a:r>
              <a:rPr lang="en-US" b="1" dirty="0"/>
              <a:t>+</a:t>
            </a:r>
            <a:r>
              <a:rPr lang="en-US" b="1" dirty="0">
                <a:solidFill>
                  <a:srgbClr val="0070C0"/>
                </a:solidFill>
              </a:rPr>
              <a:t>20</a:t>
            </a:r>
            <a:r>
              <a:rPr lang="en-US" dirty="0"/>
              <a:t> = 30 minutes.</a:t>
            </a:r>
          </a:p>
          <a:p>
            <a:pPr marL="0" indent="0">
              <a:buNone/>
            </a:pPr>
            <a:r>
              <a:rPr lang="en-US" dirty="0"/>
              <a:t>Available production time = 8*60-60 = 420 mins</a:t>
            </a:r>
          </a:p>
          <a:p>
            <a:pPr marL="0" indent="0">
              <a:buNone/>
            </a:pPr>
            <a:r>
              <a:rPr lang="en-US" dirty="0"/>
              <a:t>Capacity = 420/30 = 14 aggregate units which are 50%</a:t>
            </a:r>
          </a:p>
          <a:p>
            <a:pPr marL="0" indent="0">
              <a:buNone/>
            </a:pPr>
            <a:r>
              <a:rPr lang="en-US" dirty="0"/>
              <a:t>Each aggregate unit is 1A and 1B (a total of </a:t>
            </a:r>
            <a:r>
              <a:rPr lang="en-US" b="1" dirty="0">
                <a:solidFill>
                  <a:srgbClr val="00B050"/>
                </a:solidFill>
              </a:rPr>
              <a:t>14A</a:t>
            </a:r>
            <a:r>
              <a:rPr lang="en-US" b="1" dirty="0">
                <a:solidFill>
                  <a:srgbClr val="A50023"/>
                </a:solidFill>
              </a:rPr>
              <a:t> </a:t>
            </a:r>
            <a:r>
              <a:rPr lang="en-US" dirty="0"/>
              <a:t>and</a:t>
            </a:r>
            <a:r>
              <a:rPr lang="en-US" b="1" dirty="0">
                <a:solidFill>
                  <a:srgbClr val="A50023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14D</a:t>
            </a:r>
            <a:r>
              <a:rPr lang="en-US" dirty="0"/>
              <a:t>).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4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308"/>
            <a:ext cx="12192000" cy="5193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Problem-1. Batch Size &amp; Capacity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34577" y="692696"/>
            <a:ext cx="12039600" cy="568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dirty="0"/>
              <a:t>Minimum Flow Time Strategy. Synchronized flow.</a:t>
            </a:r>
          </a:p>
          <a:p>
            <a:pPr marL="0" indent="0">
              <a:buNone/>
            </a:pPr>
            <a:r>
              <a:rPr lang="en-US" dirty="0"/>
              <a:t>Suppose we produce in </a:t>
            </a:r>
            <a:r>
              <a:rPr lang="en-US" dirty="0">
                <a:solidFill>
                  <a:srgbClr val="A50023"/>
                </a:solidFill>
              </a:rPr>
              <a:t>batches of two units </a:t>
            </a:r>
            <a:r>
              <a:rPr lang="en-US" dirty="0"/>
              <a:t>of each product.</a:t>
            </a:r>
          </a:p>
          <a:p>
            <a:pPr marL="0" indent="0">
              <a:buNone/>
            </a:pPr>
            <a:r>
              <a:rPr lang="en-US" dirty="0"/>
              <a:t>Two setups each for 30 min = 60 mins.</a:t>
            </a:r>
          </a:p>
          <a:p>
            <a:pPr marL="0" indent="0">
              <a:buNone/>
            </a:pPr>
            <a:r>
              <a:rPr lang="en-US" dirty="0"/>
              <a:t>Production time = 2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10+2</a:t>
            </a:r>
            <a:r>
              <a:rPr lang="en-US" dirty="0">
                <a:sym typeface="Symbol" panose="05050102010706020507" pitchFamily="18" charset="2"/>
              </a:rPr>
              <a:t></a:t>
            </a:r>
            <a:r>
              <a:rPr lang="en-US" dirty="0"/>
              <a:t>20= 60 mins.</a:t>
            </a:r>
          </a:p>
          <a:p>
            <a:pPr marL="0" indent="0">
              <a:buNone/>
            </a:pPr>
            <a:r>
              <a:rPr lang="en-US" dirty="0"/>
              <a:t>Production time of each batch = 60+60=120 mins per two product units. </a:t>
            </a:r>
          </a:p>
          <a:p>
            <a:pPr marL="0" indent="0">
              <a:buNone/>
            </a:pPr>
            <a:r>
              <a:rPr lang="en-US" dirty="0"/>
              <a:t>Production time of an aggregate product = 120/2=60</a:t>
            </a:r>
          </a:p>
          <a:p>
            <a:pPr marL="0" indent="0">
              <a:buNone/>
            </a:pPr>
            <a:r>
              <a:rPr lang="en-US" dirty="0"/>
              <a:t>Each aggregate unit is 1A+1D</a:t>
            </a:r>
          </a:p>
          <a:p>
            <a:pPr marL="0" indent="0">
              <a:buNone/>
            </a:pPr>
            <a:r>
              <a:rPr lang="en-US" dirty="0"/>
              <a:t>Capacity = 480/60= 8 aggregate products.</a:t>
            </a:r>
          </a:p>
          <a:p>
            <a:pPr marL="0" indent="0">
              <a:buNone/>
            </a:pPr>
            <a:r>
              <a:rPr lang="en-US" dirty="0"/>
              <a:t>That is a total of </a:t>
            </a:r>
            <a:r>
              <a:rPr lang="en-US" b="1" dirty="0">
                <a:solidFill>
                  <a:srgbClr val="A50023"/>
                </a:solidFill>
              </a:rPr>
              <a:t>8A and 8D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Smaller batches lead to lower capacity but lead to lower inventory and lower flow time, furthermore</a:t>
            </a:r>
          </a:p>
          <a:p>
            <a:pPr marL="0" indent="0">
              <a:buNone/>
            </a:pPr>
            <a:r>
              <a:rPr lang="en-US" dirty="0"/>
              <a:t>Demand could be less than capacity, and we may not need the maximal capacity.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40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73365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2. Batch Size &amp; Capacity Balance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678009" y="520735"/>
            <a:ext cx="1782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Resource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295130" y="794642"/>
            <a:ext cx="1800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Resource D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673171" y="2294845"/>
            <a:ext cx="40847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TpA1=1 min SpA1 60 min</a:t>
            </a:r>
          </a:p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TpA2= 1 min SpA2= 60 min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rot="10800000" flipV="1">
            <a:off x="8095623" y="1681952"/>
            <a:ext cx="750451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760112" y="1081177"/>
            <a:ext cx="1755609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Activity A1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768579" y="1758973"/>
            <a:ext cx="1755609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Activity A2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6394517" y="1434539"/>
            <a:ext cx="1601721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Activity D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rot="10800000" flipV="1">
            <a:off x="789392" y="1658269"/>
            <a:ext cx="769284" cy="3409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rot="10800000" flipV="1">
            <a:off x="4029752" y="1719142"/>
            <a:ext cx="1601721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-10055" y="3217571"/>
            <a:ext cx="12192000" cy="333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dirty="0"/>
              <a:t>Resource A is responsible for two activities. Activity A1 produces part A1,  and activity A2 produces part A2.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TpA1=TpA2 =1 </a:t>
            </a:r>
            <a:r>
              <a:rPr lang="en-US" dirty="0"/>
              <a:t>minute per part. </a:t>
            </a:r>
          </a:p>
          <a:p>
            <a:pPr marL="0" indent="0">
              <a:buNone/>
            </a:pPr>
            <a:r>
              <a:rPr lang="en-US" dirty="0"/>
              <a:t>When we switch from one part to another, there is </a:t>
            </a:r>
            <a:r>
              <a:rPr lang="en-US" b="1" dirty="0">
                <a:solidFill>
                  <a:srgbClr val="C00000"/>
                </a:solidFill>
              </a:rPr>
              <a:t>60 minutes</a:t>
            </a:r>
            <a:r>
              <a:rPr lang="en-US" b="1" dirty="0"/>
              <a:t> </a:t>
            </a:r>
            <a:r>
              <a:rPr lang="en-US" dirty="0"/>
              <a:t>of</a:t>
            </a:r>
            <a:r>
              <a:rPr lang="en-US" b="1" dirty="0"/>
              <a:t> </a:t>
            </a:r>
            <a:r>
              <a:rPr lang="en-US" dirty="0"/>
              <a:t>setup time. </a:t>
            </a:r>
          </a:p>
          <a:p>
            <a:pPr marL="0" indent="0">
              <a:buNone/>
            </a:pPr>
            <a:r>
              <a:rPr lang="en-US" dirty="0"/>
              <a:t>The volume of production of the two parts must be equal. A day is 8 hours. </a:t>
            </a:r>
          </a:p>
          <a:p>
            <a:pPr marL="0" indent="0">
              <a:buNone/>
            </a:pPr>
            <a:r>
              <a:rPr lang="en-US" dirty="0"/>
              <a:t>Activity D has no setup time. Activity D takes TpD= 10 mins. Consider 1 and 2 resource units at resource pool D.</a:t>
            </a:r>
          </a:p>
          <a:p>
            <a:pPr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6377222" y="2331625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SpD= 0 min TpD= 10 min</a:t>
            </a:r>
          </a:p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c=1, c=2. </a:t>
            </a:r>
          </a:p>
        </p:txBody>
      </p:sp>
      <p:sp>
        <p:nvSpPr>
          <p:cNvPr id="4" name="SMARTInkShape-2">
            <a:extLst>
              <a:ext uri="{FF2B5EF4-FFF2-40B4-BE49-F238E27FC236}">
                <a16:creationId xmlns:a16="http://schemas.microsoft.com/office/drawing/2014/main" id="{E729FFCB-1B16-49F0-A316-54BFC0D86FE1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40"/>
                </a:lnTo>
                <a:lnTo>
                  <a:pt x="21725" y="17639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92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3DFCDC-BAB4-42A4-94BA-0E926E87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a) Compute the maximum daily capacity of resource A if we want to produce 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same volume of both parts A1 and A2 each day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Setup for A1, produce as needed, then set up A2, and produce as needed.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total setup time =60+60=120.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480-120= 360.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Each product mix production takes 1+1 = 2 minuets,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360/2 = 180.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batch sizes are 180 units.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maximum daily capacity is 180A1+180A2.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average hourly capacity is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180/8 = 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22.5A1+22.5A2. 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5520E9-6D1C-4313-9AD2-8C87E1923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2. Batch Size &amp; Capacity Balance</a:t>
            </a:r>
          </a:p>
        </p:txBody>
      </p:sp>
    </p:spTree>
    <p:extLst>
      <p:ext uri="{BB962C8B-B14F-4D97-AF65-F5344CB8AC3E}">
        <p14:creationId xmlns:p14="http://schemas.microsoft.com/office/powerpoint/2010/main" val="134259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2. Batch Size &amp; Capacity Balance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52400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575" y="609600"/>
            <a:ext cx="12192000" cy="5915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anose="02040602050305030304" pitchFamily="18" charset="0"/>
              </a:rPr>
              <a:t>b) Compute the capacity of Resources A if parts A1 and A2 are produced in 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batches of 60 units.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For each batch of A1, we need 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60+60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  <a:sym typeface="Symbol" panose="05050102010706020507" pitchFamily="18" charset="2"/>
              </a:rPr>
              <a:t>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1=120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For each batch of A2, we need 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60+60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  <a:sym typeface="Symbol" panose="05050102010706020507" pitchFamily="18" charset="2"/>
              </a:rPr>
              <a:t>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1=120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We need 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rPr>
              <a:t>240 minutes for 60A1 and 60A2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Time to produce 1A1 and 1A2 = 240/60= 4 mins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Throughput is 1/4  = 0.25 product per minute or 60/4 =15 per hour.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Each product is 1A1+1A2.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c) These parts then go to Resource D and are assembled with part D. Suppose TpD= 10 mins, and there is one resource unit in Resource pool D. What batch size makes the two Resources of A and D synchronized?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Cycle time for resource D is 10 mins.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Q = Batch size for 1A1 or 1A2. 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57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r>
              <a:rPr lang="en-US" dirty="0"/>
              <a:t>Problem 2. Batch Size &amp; Capacity Balance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1" y="609600"/>
            <a:ext cx="1219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2+120/Q= 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120/Q= 8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8Q=120 = Q = 15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An easier way is similar to Break-Even Analysis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F+VQ=PQ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120+2Q=10Q  8Q=120  Q=15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A more difficult way is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Throughput at A is Q/(120+2Q)  per minute.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Throughput at D is 1/10 per minute.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RpA=RpD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Q/(120+2Q)=1/10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10Q=120+2Q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Q= 15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335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r>
              <a:rPr lang="en-US" dirty="0"/>
              <a:t>Problem 2. Batch Size &amp; Capacity Balance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09600"/>
            <a:ext cx="12192000" cy="5843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r>
              <a:rPr lang="en-US" sz="2400" dirty="0">
                <a:latin typeface="Book Antiqua" panose="02040602050305030304" pitchFamily="18" charset="0"/>
              </a:rPr>
              <a:t>d) Suppose we have added a second resource unit to the resource pool D to increase the production of part D. What batch size makes the capacity of the two Resources of A and D equal?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We can look at the cycle time.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(120+2Q) minutes to produce QA1 and QA2.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Therefore, the average  cycle time to produce 1A1+1A2 is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(120+2Q)/Q= 2+120/Q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CT(A1&amp;A2) = CT(D)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2+120/Q= 5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120/Q = 3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Book Antiqua" panose="02040602050305030304" pitchFamily="18" charset="0"/>
              </a:rPr>
              <a:t> 3Q=120 </a:t>
            </a:r>
            <a:r>
              <a:rPr lang="en-US" sz="2400" dirty="0">
                <a:latin typeface="Book Antiqua" panose="02040602050305030304" pitchFamily="18" charset="0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Book Antiqua" panose="02040602050305030304" pitchFamily="18" charset="0"/>
              </a:rPr>
              <a:t> Q=40 batches 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40A1 and 40A2.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Alternatively, we could have looked at the total time for each batch using a break-even analysis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120 +2Q=5Q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342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25586</TotalTime>
  <Words>1187</Words>
  <Application>Microsoft Office PowerPoint</Application>
  <PresentationFormat>Widescreen</PresentationFormat>
  <Paragraphs>136</Paragraphs>
  <Slides>10</Slides>
  <Notes>8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Arial</vt:lpstr>
      <vt:lpstr>Book Antiqua</vt:lpstr>
      <vt:lpstr>Calibri</vt:lpstr>
      <vt:lpstr>Garamond</vt:lpstr>
      <vt:lpstr>Impact</vt:lpstr>
      <vt:lpstr>Lucida Calligraphy</vt:lpstr>
      <vt:lpstr>Monotype Sorts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PowerPoint Presentation</vt:lpstr>
      <vt:lpstr>Setup Batch and  Total Unit Load</vt:lpstr>
      <vt:lpstr>Problem-1. Batch Size &amp; Capacity</vt:lpstr>
      <vt:lpstr>Problem-1. Batch Size &amp; Capacity</vt:lpstr>
      <vt:lpstr>Problem 2. Batch Size &amp; Capacity Balance</vt:lpstr>
      <vt:lpstr>Problem 2. Batch Size &amp; Capacity Balance</vt:lpstr>
      <vt:lpstr>Problem 2. Batch Size &amp; Capacity Balance</vt:lpstr>
      <vt:lpstr>Problem 2. Batch Size &amp; Capacity Balance</vt:lpstr>
      <vt:lpstr>Problem 2. Batch Size &amp; Capacity Balance</vt:lpstr>
      <vt:lpstr>Problem 2. Batch Size &amp; Capacity Balance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766</cp:revision>
  <dcterms:created xsi:type="dcterms:W3CDTF">2008-11-22T01:06:20Z</dcterms:created>
  <dcterms:modified xsi:type="dcterms:W3CDTF">2025-04-29T03:30:31Z</dcterms:modified>
</cp:coreProperties>
</file>