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6"/>
  </p:notesMasterIdLst>
  <p:handoutMasterIdLst>
    <p:handoutMasterId r:id="rId17"/>
  </p:handoutMasterIdLst>
  <p:sldIdLst>
    <p:sldId id="625" r:id="rId7"/>
    <p:sldId id="658" r:id="rId8"/>
    <p:sldId id="616" r:id="rId9"/>
    <p:sldId id="617" r:id="rId10"/>
    <p:sldId id="609" r:id="rId11"/>
    <p:sldId id="615" r:id="rId12"/>
    <p:sldId id="652" r:id="rId13"/>
    <p:sldId id="637" r:id="rId14"/>
    <p:sldId id="653" r:id="rId1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00007D"/>
    <a:srgbClr val="A80000"/>
    <a:srgbClr val="000000"/>
    <a:srgbClr val="AA0000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788" autoAdjust="0"/>
    <p:restoredTop sz="91618" autoAdjust="0"/>
  </p:normalViewPr>
  <p:slideViewPr>
    <p:cSldViewPr>
      <p:cViewPr varScale="1">
        <p:scale>
          <a:sx n="110" d="100"/>
          <a:sy n="110" d="100"/>
        </p:scale>
        <p:origin x="21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4/26/2021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4/26/2021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867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845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474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35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282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0595" y="6675227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6178" y="6678405"/>
            <a:ext cx="9170773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89189" y="6598093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060962" y="6502378"/>
            <a:ext cx="1905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16572" y="6550223"/>
            <a:ext cx="7067140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Throughput Basic Problems.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EkwteDoj6Rg" TargetMode="External"/><Relationship Id="rId4" Type="http://schemas.openxmlformats.org/officeDocument/2006/relationships/hyperlink" Target="https://youtu.be/EkwteDoj6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None/>
            </a:pPr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More on Throughput &amp; Capacity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18" y="6479958"/>
            <a:ext cx="9143999" cy="369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Char char="v"/>
              <a:defRPr sz="2400">
                <a:solidFill>
                  <a:srgbClr val="1A1A70"/>
                </a:solidFill>
                <a:latin typeface="Book Antiqua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Symbol" pitchFamily="18" charset="2"/>
              <a:buChar char="-"/>
              <a:defRPr sz="20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buChar char="u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</a:pPr>
            <a:r>
              <a:rPr lang="en-US" dirty="0">
                <a:solidFill>
                  <a:schemeClr val="bg1"/>
                </a:solidFill>
                <a:latin typeface="Impact" panose="020B0806030902050204" pitchFamily="34" charset="0"/>
              </a:rPr>
              <a:t>Based on the book:  Managing Business Process Flows.</a:t>
            </a:r>
          </a:p>
        </p:txBody>
      </p:sp>
      <p:pic>
        <p:nvPicPr>
          <p:cNvPr id="5" name="EkwteDoj6Rg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709" y="819150"/>
            <a:ext cx="8974667" cy="504825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4555" y="6019800"/>
            <a:ext cx="49685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hlinkClick r:id="rId4"/>
              </a:rPr>
              <a:t>https://youtu.be/EkwteDoj6Rg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468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Recorded Lecture</a:t>
            </a:r>
          </a:p>
        </p:txBody>
      </p:sp>
    </p:spTree>
    <p:extLst>
      <p:ext uri="{BB962C8B-B14F-4D97-AF65-F5344CB8AC3E}">
        <p14:creationId xmlns:p14="http://schemas.microsoft.com/office/powerpoint/2010/main" val="57126049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736016"/>
          </a:xfrm>
        </p:spPr>
        <p:txBody>
          <a:bodyPr/>
          <a:lstStyle/>
          <a:p>
            <a:pPr>
              <a:tabLst>
                <a:tab pos="1544638" algn="l"/>
              </a:tabLst>
            </a:pPr>
            <a:r>
              <a:rPr lang="en-US" sz="4000" dirty="0"/>
              <a:t>Utilization, Inventory, Flow Time, Little’s Law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990600"/>
            <a:ext cx="9144000" cy="199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295" y="2884483"/>
            <a:ext cx="9144000" cy="98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6200" y="891823"/>
            <a:ext cx="8686800" cy="2190077"/>
            <a:chOff x="304800" y="907976"/>
            <a:chExt cx="8686800" cy="2190077"/>
          </a:xfrm>
        </p:grpSpPr>
        <p:grpSp>
          <p:nvGrpSpPr>
            <p:cNvPr id="6" name="Group 5"/>
            <p:cNvGrpSpPr/>
            <p:nvPr/>
          </p:nvGrpSpPr>
          <p:grpSpPr>
            <a:xfrm>
              <a:off x="901194" y="907976"/>
              <a:ext cx="7296271" cy="494549"/>
              <a:chOff x="1092162" y="998552"/>
              <a:chExt cx="7296271" cy="494549"/>
            </a:xfrm>
          </p:grpSpPr>
          <p:sp>
            <p:nvSpPr>
              <p:cNvPr id="22" name="Text Box 6"/>
              <p:cNvSpPr txBox="1">
                <a:spLocks noChangeArrowheads="1"/>
              </p:cNvSpPr>
              <p:nvPr/>
            </p:nvSpPr>
            <p:spPr bwMode="auto">
              <a:xfrm>
                <a:off x="1092162" y="1026593"/>
                <a:ext cx="192873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70C0"/>
                    </a:solidFill>
                    <a:latin typeface="Book Antiqua" pitchFamily="18" charset="0"/>
                  </a:rPr>
                  <a:t>Operation 1 </a:t>
                </a:r>
              </a:p>
            </p:txBody>
          </p:sp>
          <p:sp>
            <p:nvSpPr>
              <p:cNvPr id="23" name="Text Box 7"/>
              <p:cNvSpPr txBox="1">
                <a:spLocks noChangeArrowheads="1"/>
              </p:cNvSpPr>
              <p:nvPr/>
            </p:nvSpPr>
            <p:spPr bwMode="auto">
              <a:xfrm>
                <a:off x="3749359" y="1031436"/>
                <a:ext cx="1851789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solidFill>
                      <a:srgbClr val="FF0000"/>
                    </a:solidFill>
                    <a:latin typeface="Book Antiqua" pitchFamily="18" charset="0"/>
                  </a:rPr>
                  <a:t>Operation 2</a:t>
                </a:r>
              </a:p>
            </p:txBody>
          </p:sp>
          <p:sp>
            <p:nvSpPr>
              <p:cNvPr id="24" name="Text Box 8"/>
              <p:cNvSpPr txBox="1">
                <a:spLocks noChangeArrowheads="1"/>
              </p:cNvSpPr>
              <p:nvPr/>
            </p:nvSpPr>
            <p:spPr bwMode="auto">
              <a:xfrm>
                <a:off x="6536644" y="998552"/>
                <a:ext cx="1851789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B050"/>
                    </a:solidFill>
                    <a:latin typeface="Book Antiqua" pitchFamily="18" charset="0"/>
                  </a:rPr>
                  <a:t>Operation 3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533304" y="1839869"/>
              <a:ext cx="8282382" cy="1258184"/>
              <a:chOff x="910095" y="1856776"/>
              <a:chExt cx="7761985" cy="1258184"/>
            </a:xfrm>
          </p:grpSpPr>
          <p:sp>
            <p:nvSpPr>
              <p:cNvPr id="19" name="Text Box 11"/>
              <p:cNvSpPr txBox="1">
                <a:spLocks noChangeArrowheads="1"/>
              </p:cNvSpPr>
              <p:nvPr/>
            </p:nvSpPr>
            <p:spPr bwMode="auto">
              <a:xfrm>
                <a:off x="910095" y="1914631"/>
                <a:ext cx="2537657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70C0"/>
                    </a:solidFill>
                    <a:latin typeface="Book Antiqua" pitchFamily="18" charset="0"/>
                  </a:rPr>
                  <a:t>Tp=20/3 hr., c= 4</a:t>
                </a:r>
              </a:p>
              <a:p>
                <a:pPr eaLnBrk="1" hangingPunct="1"/>
                <a:r>
                  <a:rPr lang="en-US" sz="2400" b="1" dirty="0">
                    <a:solidFill>
                      <a:srgbClr val="0070C0"/>
                    </a:solidFill>
                    <a:latin typeface="Book Antiqua" pitchFamily="18" charset="0"/>
                  </a:rPr>
                  <a:t>Rp = 0.6/hr, 4.8/dy</a:t>
                </a:r>
              </a:p>
              <a:p>
                <a:pPr eaLnBrk="1" hangingPunct="1"/>
                <a:endParaRPr lang="en-US" sz="2400" b="1" dirty="0">
                  <a:solidFill>
                    <a:srgbClr val="0070C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20" name="Text Box 14"/>
              <p:cNvSpPr txBox="1">
                <a:spLocks noChangeArrowheads="1"/>
              </p:cNvSpPr>
              <p:nvPr/>
            </p:nvSpPr>
            <p:spPr bwMode="auto">
              <a:xfrm>
                <a:off x="3572474" y="1946008"/>
                <a:ext cx="2321328" cy="8309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solidFill>
                      <a:srgbClr val="FF0000"/>
                    </a:solidFill>
                    <a:latin typeface="Book Antiqua" pitchFamily="18" charset="0"/>
                  </a:rPr>
                  <a:t>Tp=2 hr., c=3</a:t>
                </a:r>
              </a:p>
              <a:p>
                <a:pPr>
                  <a:defRPr/>
                </a:pPr>
                <a:r>
                  <a:rPr lang="en-US" sz="2400" b="1" dirty="0">
                    <a:solidFill>
                      <a:srgbClr val="FF0000"/>
                    </a:solidFill>
                    <a:latin typeface="Book Antiqua" pitchFamily="18" charset="0"/>
                  </a:rPr>
                  <a:t>Rp=1.5/hr, 12/dy</a:t>
                </a:r>
              </a:p>
            </p:txBody>
          </p:sp>
          <p:sp>
            <p:nvSpPr>
              <p:cNvPr id="21" name="Text Box 15"/>
              <p:cNvSpPr txBox="1">
                <a:spLocks noChangeArrowheads="1"/>
              </p:cNvSpPr>
              <p:nvPr/>
            </p:nvSpPr>
            <p:spPr bwMode="auto">
              <a:xfrm>
                <a:off x="6232063" y="1856776"/>
                <a:ext cx="2440017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B050"/>
                    </a:solidFill>
                    <a:latin typeface="Book Antiqua" pitchFamily="18" charset="0"/>
                  </a:rPr>
                  <a:t>Tp=2 hr., c = 2</a:t>
                </a:r>
              </a:p>
              <a:p>
                <a:pPr eaLnBrk="1" hangingPunct="1"/>
                <a:r>
                  <a:rPr lang="en-US" sz="2400" b="1" dirty="0">
                    <a:solidFill>
                      <a:srgbClr val="00B050"/>
                    </a:solidFill>
                    <a:latin typeface="Book Antiqua" pitchFamily="18" charset="0"/>
                  </a:rPr>
                  <a:t>Rp=1/hr, 8/dy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04800" y="1393439"/>
              <a:ext cx="8686800" cy="476294"/>
              <a:chOff x="1324574" y="1410946"/>
              <a:chExt cx="8686800" cy="476294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1974066" y="1410946"/>
                <a:ext cx="7527281" cy="476294"/>
                <a:chOff x="1364466" y="1410946"/>
                <a:chExt cx="7527281" cy="476294"/>
              </a:xfrm>
            </p:grpSpPr>
            <p:sp>
              <p:nvSpPr>
                <p:cNvPr id="13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64466" y="1410946"/>
                  <a:ext cx="1582484" cy="461665"/>
                </a:xfrm>
                <a:prstGeom prst="rect">
                  <a:avLst/>
                </a:prstGeom>
                <a:noFill/>
                <a:ln w="38100" algn="ctr">
                  <a:solidFill>
                    <a:srgbClr val="0070C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400" dirty="0">
                      <a:solidFill>
                        <a:srgbClr val="0070C0"/>
                      </a:solidFill>
                      <a:latin typeface="Book Antiqua" pitchFamily="18" charset="0"/>
                    </a:rPr>
                    <a:t>Paralegals</a:t>
                  </a:r>
                </a:p>
              </p:txBody>
            </p:sp>
            <p:sp>
              <p:nvSpPr>
                <p:cNvPr id="14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3892304" y="1425575"/>
                  <a:ext cx="1931939" cy="461665"/>
                </a:xfrm>
                <a:prstGeom prst="rect">
                  <a:avLst/>
                </a:prstGeom>
                <a:noFill/>
                <a:ln w="38100" algn="ctr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400" dirty="0">
                      <a:solidFill>
                        <a:srgbClr val="FF0000"/>
                      </a:solidFill>
                      <a:latin typeface="Book Antiqua" pitchFamily="18" charset="0"/>
                    </a:rPr>
                    <a:t>Tax Lawyers</a:t>
                  </a:r>
                </a:p>
              </p:txBody>
            </p:sp>
            <p:sp>
              <p:nvSpPr>
                <p:cNvPr id="15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6749814" y="1425575"/>
                  <a:ext cx="2141933" cy="461665"/>
                </a:xfrm>
                <a:prstGeom prst="rect">
                  <a:avLst/>
                </a:prstGeom>
                <a:noFill/>
                <a:ln w="38100" algn="ctr">
                  <a:solidFill>
                    <a:srgbClr val="00B05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400" dirty="0">
                      <a:solidFill>
                        <a:srgbClr val="00B050"/>
                      </a:solidFill>
                      <a:latin typeface="Book Antiqua" pitchFamily="18" charset="0"/>
                    </a:rPr>
                    <a:t>Senior Partner</a:t>
                  </a:r>
                </a:p>
              </p:txBody>
            </p:sp>
            <p:sp>
              <p:nvSpPr>
                <p:cNvPr id="16" name="Line 9"/>
                <p:cNvSpPr>
                  <a:spLocks noChangeShapeType="1"/>
                </p:cNvSpPr>
                <p:nvPr/>
              </p:nvSpPr>
              <p:spPr bwMode="auto">
                <a:xfrm>
                  <a:off x="3139678" y="1676400"/>
                  <a:ext cx="468312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400" dirty="0">
                    <a:latin typeface="Book Antiqua" pitchFamily="18" charset="0"/>
                  </a:endParaRPr>
                </a:p>
              </p:txBody>
            </p:sp>
            <p:sp>
              <p:nvSpPr>
                <p:cNvPr id="17" name="Line 10"/>
                <p:cNvSpPr>
                  <a:spLocks noChangeShapeType="1"/>
                </p:cNvSpPr>
                <p:nvPr/>
              </p:nvSpPr>
              <p:spPr bwMode="auto">
                <a:xfrm>
                  <a:off x="6048974" y="1676400"/>
                  <a:ext cx="468313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400" dirty="0">
                    <a:latin typeface="Book Antiqua" pitchFamily="18" charset="0"/>
                  </a:endParaRPr>
                </a:p>
              </p:txBody>
            </p:sp>
          </p:grp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 rot="10800000" flipV="1">
                <a:off x="9659548" y="1676400"/>
                <a:ext cx="35182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 dirty="0">
                  <a:latin typeface="Book Antiqua" pitchFamily="18" charset="0"/>
                </a:endParaRPr>
              </a:p>
            </p:txBody>
          </p:sp>
          <p:sp>
            <p:nvSpPr>
              <p:cNvPr id="12" name="Line 9"/>
              <p:cNvSpPr>
                <a:spLocks noChangeShapeType="1"/>
              </p:cNvSpPr>
              <p:nvPr/>
            </p:nvSpPr>
            <p:spPr bwMode="auto">
              <a:xfrm rot="10800000" flipV="1">
                <a:off x="1324574" y="1731382"/>
                <a:ext cx="35182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 dirty="0">
                  <a:latin typeface="Book Antiqua" pitchFamily="18" charset="0"/>
                </a:endParaRPr>
              </a:p>
            </p:txBody>
          </p:sp>
        </p:grpSp>
      </p:grp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2294" y="2823965"/>
            <a:ext cx="9350305" cy="3729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lvl="1" indent="-457200">
              <a:spcAft>
                <a:spcPts val="600"/>
              </a:spcAft>
              <a:buAutoNum type="alphaLcParenR"/>
            </a:pPr>
            <a:r>
              <a:rPr lang="en-US" sz="2400" dirty="0">
                <a:latin typeface="Book Antiqua" pitchFamily="18" charset="0"/>
              </a:rPr>
              <a:t>Suppose throughput is 3.6 contracts per day. Compute the average inventory in the processors.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a1) Using utilizations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22294" y="4164348"/>
            <a:ext cx="9350305" cy="2249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Station	Rp	R	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</a:rPr>
              <a:t>U</a:t>
            </a:r>
            <a:r>
              <a:rPr lang="en-US" sz="2400" dirty="0">
                <a:latin typeface="Book Antiqua" pitchFamily="18" charset="0"/>
              </a:rPr>
              <a:t>	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</a:rPr>
              <a:t>c</a:t>
            </a:r>
            <a:r>
              <a:rPr lang="en-US" sz="2400" dirty="0">
                <a:latin typeface="Book Antiqua" pitchFamily="18" charset="0"/>
              </a:rPr>
              <a:t>	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</a:rPr>
              <a:t>Ip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Station1	4.8	3.6	0.75	4	4* 0.75 = 3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Station2	12	3.6	0.3 	3	3* 0.3 = 0.9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Station3 	8	3.6	.45 	2	2*0.45 = 0.9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I = 3+0.9+0.9= 4.8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2" name="SMARTInkShape-1"/>
          <p:cNvSpPr/>
          <p:nvPr>
            <p:custDataLst>
              <p:tags r:id="rId1"/>
            </p:custDataLst>
          </p:nvPr>
        </p:nvSpPr>
        <p:spPr bwMode="auto">
          <a:xfrm>
            <a:off x="6472238" y="6079330"/>
            <a:ext cx="28576" cy="21434"/>
          </a:xfrm>
          <a:custGeom>
            <a:avLst/>
            <a:gdLst/>
            <a:ahLst/>
            <a:cxnLst/>
            <a:rect l="0" t="0" r="0" b="0"/>
            <a:pathLst>
              <a:path w="28576" h="21434">
                <a:moveTo>
                  <a:pt x="28575" y="21433"/>
                </a:moveTo>
                <a:lnTo>
                  <a:pt x="28575" y="21433"/>
                </a:lnTo>
                <a:lnTo>
                  <a:pt x="22424" y="21433"/>
                </a:lnTo>
                <a:lnTo>
                  <a:pt x="22093" y="20639"/>
                </a:lnTo>
                <a:lnTo>
                  <a:pt x="21725" y="17640"/>
                </a:lnTo>
                <a:lnTo>
                  <a:pt x="20833" y="16523"/>
                </a:lnTo>
                <a:lnTo>
                  <a:pt x="11582" y="10497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BF0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9179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762000"/>
          </a:xfrm>
        </p:spPr>
        <p:txBody>
          <a:bodyPr/>
          <a:lstStyle/>
          <a:p>
            <a:r>
              <a:rPr lang="en-US" sz="4000" dirty="0"/>
              <a:t>Utilization, Inventory, Flow Time, Little’s Law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990600"/>
            <a:ext cx="9144000" cy="199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8382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a2) Using the Little’s Law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Theoretical Flow Time = 6.66667+2+2= 10.66667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RT=I </a:t>
            </a: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3.6</a:t>
            </a:r>
            <a:r>
              <a:rPr lang="en-US" sz="2400" dirty="0">
                <a:latin typeface="Book Antiqua" pitchFamily="18" charset="0"/>
              </a:rPr>
              <a:t>(10.66667/8) = I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 = 4.8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Or (3.6/8)(10.66667) = 4.8</a:t>
            </a:r>
          </a:p>
          <a:p>
            <a:pPr marL="230188" lvl="1" indent="-230188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b) Suppose there are 16.8 contracts waiting in different waiting lines? What is the Flow Time ?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RT=I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3.6T= 16.8+4.8 = 21.6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3.6T = 21.6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T=6  days</a:t>
            </a: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9277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862"/>
            <a:ext cx="9144000" cy="797793"/>
          </a:xfrm>
        </p:spPr>
        <p:txBody>
          <a:bodyPr/>
          <a:lstStyle/>
          <a:p>
            <a:r>
              <a:rPr lang="en-US" sz="4000" dirty="0"/>
              <a:t>Implied Utilization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40660" y="2775187"/>
            <a:ext cx="9144000" cy="37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c) Can the company handle 150 cases per month?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R/day = 150/20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R=</a:t>
            </a:r>
            <a:r>
              <a:rPr lang="en-US" sz="2400" dirty="0">
                <a:latin typeface="Book Antiqua" pitchFamily="18" charset="0"/>
              </a:rPr>
              <a:t> 7.5 per day, Rp (Capacity) =4.8</a:t>
            </a:r>
          </a:p>
          <a:p>
            <a:pPr marL="0" lvl="1">
              <a:spcAft>
                <a:spcPts val="800"/>
              </a:spcAft>
            </a:pP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Implied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 Utilization =</a:t>
            </a:r>
            <a:r>
              <a:rPr lang="en-US" sz="2400" dirty="0">
                <a:latin typeface="Book Antiqua" pitchFamily="18" charset="0"/>
              </a:rPr>
              <a:t>7.5/4.8 = 1.5625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d) If the firm wishes to process all the 150 cases, how many professionals of each type are needed? 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# of paralegals  required = 7.5/1.2 = 6.25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# of tax lawyers  required = 7.5/4 = 1.875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# of senior lawyers  required = 7.5/4 = 1.875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04800" y="907976"/>
            <a:ext cx="8686800" cy="2190077"/>
            <a:chOff x="304800" y="907976"/>
            <a:chExt cx="8686800" cy="2190077"/>
          </a:xfrm>
        </p:grpSpPr>
        <p:grpSp>
          <p:nvGrpSpPr>
            <p:cNvPr id="25" name="Group 24"/>
            <p:cNvGrpSpPr/>
            <p:nvPr/>
          </p:nvGrpSpPr>
          <p:grpSpPr>
            <a:xfrm>
              <a:off x="901194" y="907976"/>
              <a:ext cx="7296271" cy="494549"/>
              <a:chOff x="1092162" y="998552"/>
              <a:chExt cx="7296271" cy="494549"/>
            </a:xfrm>
          </p:grpSpPr>
          <p:sp>
            <p:nvSpPr>
              <p:cNvPr id="39" name="Text Box 6"/>
              <p:cNvSpPr txBox="1">
                <a:spLocks noChangeArrowheads="1"/>
              </p:cNvSpPr>
              <p:nvPr/>
            </p:nvSpPr>
            <p:spPr bwMode="auto">
              <a:xfrm>
                <a:off x="1092162" y="1026593"/>
                <a:ext cx="192873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70C0"/>
                    </a:solidFill>
                    <a:latin typeface="Book Antiqua" pitchFamily="18" charset="0"/>
                  </a:rPr>
                  <a:t>Operation 1 </a:t>
                </a:r>
              </a:p>
            </p:txBody>
          </p:sp>
          <p:sp>
            <p:nvSpPr>
              <p:cNvPr id="40" name="Text Box 7"/>
              <p:cNvSpPr txBox="1">
                <a:spLocks noChangeArrowheads="1"/>
              </p:cNvSpPr>
              <p:nvPr/>
            </p:nvSpPr>
            <p:spPr bwMode="auto">
              <a:xfrm>
                <a:off x="3749359" y="1031436"/>
                <a:ext cx="1851789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solidFill>
                      <a:srgbClr val="FF0000"/>
                    </a:solidFill>
                    <a:latin typeface="Book Antiqua" pitchFamily="18" charset="0"/>
                  </a:rPr>
                  <a:t>Operation 2</a:t>
                </a:r>
              </a:p>
            </p:txBody>
          </p:sp>
          <p:sp>
            <p:nvSpPr>
              <p:cNvPr id="41" name="Text Box 8"/>
              <p:cNvSpPr txBox="1">
                <a:spLocks noChangeArrowheads="1"/>
              </p:cNvSpPr>
              <p:nvPr/>
            </p:nvSpPr>
            <p:spPr bwMode="auto">
              <a:xfrm>
                <a:off x="6536644" y="998552"/>
                <a:ext cx="1851789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B050"/>
                    </a:solidFill>
                    <a:latin typeface="Book Antiqua" pitchFamily="18" charset="0"/>
                  </a:rPr>
                  <a:t>Operation 3</a:t>
                </a: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533304" y="1839869"/>
              <a:ext cx="8282382" cy="1258184"/>
              <a:chOff x="910095" y="1856776"/>
              <a:chExt cx="7761985" cy="1258184"/>
            </a:xfrm>
          </p:grpSpPr>
          <p:sp>
            <p:nvSpPr>
              <p:cNvPr id="36" name="Text Box 11"/>
              <p:cNvSpPr txBox="1">
                <a:spLocks noChangeArrowheads="1"/>
              </p:cNvSpPr>
              <p:nvPr/>
            </p:nvSpPr>
            <p:spPr bwMode="auto">
              <a:xfrm>
                <a:off x="910095" y="1914631"/>
                <a:ext cx="2537657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70C0"/>
                    </a:solidFill>
                    <a:latin typeface="Book Antiqua" pitchFamily="18" charset="0"/>
                  </a:rPr>
                  <a:t>Tp=20/3 hr., c= 4</a:t>
                </a:r>
              </a:p>
              <a:p>
                <a:pPr eaLnBrk="1" hangingPunct="1"/>
                <a:r>
                  <a:rPr lang="en-US" sz="2400" b="1" dirty="0">
                    <a:solidFill>
                      <a:srgbClr val="0070C0"/>
                    </a:solidFill>
                    <a:latin typeface="Book Antiqua" pitchFamily="18" charset="0"/>
                  </a:rPr>
                  <a:t>Rp = 0.6/hr, 4.8/dy</a:t>
                </a:r>
              </a:p>
              <a:p>
                <a:pPr eaLnBrk="1" hangingPunct="1"/>
                <a:endParaRPr lang="en-US" sz="2400" b="1" dirty="0">
                  <a:solidFill>
                    <a:srgbClr val="0070C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37" name="Text Box 14"/>
              <p:cNvSpPr txBox="1">
                <a:spLocks noChangeArrowheads="1"/>
              </p:cNvSpPr>
              <p:nvPr/>
            </p:nvSpPr>
            <p:spPr bwMode="auto">
              <a:xfrm>
                <a:off x="3572474" y="1946008"/>
                <a:ext cx="2321328" cy="83099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 dirty="0">
                    <a:solidFill>
                      <a:srgbClr val="FF0000"/>
                    </a:solidFill>
                    <a:latin typeface="Book Antiqua" pitchFamily="18" charset="0"/>
                  </a:rPr>
                  <a:t>Tp=2 hr., c=3</a:t>
                </a:r>
              </a:p>
              <a:p>
                <a:pPr>
                  <a:defRPr/>
                </a:pPr>
                <a:r>
                  <a:rPr lang="en-US" sz="2400" b="1" dirty="0">
                    <a:solidFill>
                      <a:srgbClr val="FF0000"/>
                    </a:solidFill>
                    <a:latin typeface="Book Antiqua" pitchFamily="18" charset="0"/>
                  </a:rPr>
                  <a:t>Rp=1.5/hr, 12/dy</a:t>
                </a:r>
              </a:p>
            </p:txBody>
          </p:sp>
          <p:sp>
            <p:nvSpPr>
              <p:cNvPr id="38" name="Text Box 15"/>
              <p:cNvSpPr txBox="1">
                <a:spLocks noChangeArrowheads="1"/>
              </p:cNvSpPr>
              <p:nvPr/>
            </p:nvSpPr>
            <p:spPr bwMode="auto">
              <a:xfrm>
                <a:off x="6232063" y="1856776"/>
                <a:ext cx="2440017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B050"/>
                    </a:solidFill>
                    <a:latin typeface="Book Antiqua" pitchFamily="18" charset="0"/>
                  </a:rPr>
                  <a:t>Tp=2 hr., c = 2</a:t>
                </a:r>
              </a:p>
              <a:p>
                <a:pPr eaLnBrk="1" hangingPunct="1"/>
                <a:r>
                  <a:rPr lang="en-US" sz="2400" b="1" dirty="0">
                    <a:solidFill>
                      <a:srgbClr val="00B050"/>
                    </a:solidFill>
                    <a:latin typeface="Book Antiqua" pitchFamily="18" charset="0"/>
                  </a:rPr>
                  <a:t>Rp=1/hr, 8/d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304800" y="1393439"/>
              <a:ext cx="8686800" cy="476294"/>
              <a:chOff x="1324574" y="1410946"/>
              <a:chExt cx="8686800" cy="476294"/>
            </a:xfrm>
          </p:grpSpPr>
          <p:grpSp>
            <p:nvGrpSpPr>
              <p:cNvPr id="28" name="Group 27"/>
              <p:cNvGrpSpPr/>
              <p:nvPr/>
            </p:nvGrpSpPr>
            <p:grpSpPr>
              <a:xfrm>
                <a:off x="1974066" y="1410946"/>
                <a:ext cx="7527281" cy="476294"/>
                <a:chOff x="1364466" y="1410946"/>
                <a:chExt cx="7527281" cy="476294"/>
              </a:xfrm>
            </p:grpSpPr>
            <p:sp>
              <p:nvSpPr>
                <p:cNvPr id="3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64466" y="1410946"/>
                  <a:ext cx="1582484" cy="461665"/>
                </a:xfrm>
                <a:prstGeom prst="rect">
                  <a:avLst/>
                </a:prstGeom>
                <a:noFill/>
                <a:ln w="38100" algn="ctr">
                  <a:solidFill>
                    <a:srgbClr val="0070C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400" dirty="0">
                      <a:solidFill>
                        <a:srgbClr val="0070C0"/>
                      </a:solidFill>
                      <a:latin typeface="Book Antiqua" pitchFamily="18" charset="0"/>
                    </a:rPr>
                    <a:t>Paralegals</a:t>
                  </a:r>
                </a:p>
              </p:txBody>
            </p:sp>
            <p:sp>
              <p:nvSpPr>
                <p:cNvPr id="32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3892304" y="1425575"/>
                  <a:ext cx="1931939" cy="461665"/>
                </a:xfrm>
                <a:prstGeom prst="rect">
                  <a:avLst/>
                </a:prstGeom>
                <a:noFill/>
                <a:ln w="38100" algn="ctr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400" dirty="0">
                      <a:solidFill>
                        <a:srgbClr val="FF0000"/>
                      </a:solidFill>
                      <a:latin typeface="Book Antiqua" pitchFamily="18" charset="0"/>
                    </a:rPr>
                    <a:t>Tax Lawyers</a:t>
                  </a:r>
                </a:p>
              </p:txBody>
            </p:sp>
            <p:sp>
              <p:nvSpPr>
                <p:cNvPr id="33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6749814" y="1425575"/>
                  <a:ext cx="2141933" cy="461665"/>
                </a:xfrm>
                <a:prstGeom prst="rect">
                  <a:avLst/>
                </a:prstGeom>
                <a:noFill/>
                <a:ln w="38100" algn="ctr">
                  <a:solidFill>
                    <a:srgbClr val="00B05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400" dirty="0">
                      <a:solidFill>
                        <a:srgbClr val="00B050"/>
                      </a:solidFill>
                      <a:latin typeface="Book Antiqua" pitchFamily="18" charset="0"/>
                    </a:rPr>
                    <a:t>Senior Partner</a:t>
                  </a:r>
                </a:p>
              </p:txBody>
            </p:sp>
            <p:sp>
              <p:nvSpPr>
                <p:cNvPr id="34" name="Line 9"/>
                <p:cNvSpPr>
                  <a:spLocks noChangeShapeType="1"/>
                </p:cNvSpPr>
                <p:nvPr/>
              </p:nvSpPr>
              <p:spPr bwMode="auto">
                <a:xfrm>
                  <a:off x="3139678" y="1676400"/>
                  <a:ext cx="468312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400" dirty="0">
                    <a:latin typeface="Book Antiqua" pitchFamily="18" charset="0"/>
                  </a:endParaRPr>
                </a:p>
              </p:txBody>
            </p:sp>
            <p:sp>
              <p:nvSpPr>
                <p:cNvPr id="35" name="Line 10"/>
                <p:cNvSpPr>
                  <a:spLocks noChangeShapeType="1"/>
                </p:cNvSpPr>
                <p:nvPr/>
              </p:nvSpPr>
              <p:spPr bwMode="auto">
                <a:xfrm>
                  <a:off x="6048974" y="1676400"/>
                  <a:ext cx="468313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400" dirty="0">
                    <a:latin typeface="Book Antiqua" pitchFamily="18" charset="0"/>
                  </a:endParaRPr>
                </a:p>
              </p:txBody>
            </p:sp>
          </p:grpSp>
          <p:sp>
            <p:nvSpPr>
              <p:cNvPr id="29" name="Line 9"/>
              <p:cNvSpPr>
                <a:spLocks noChangeShapeType="1"/>
              </p:cNvSpPr>
              <p:nvPr/>
            </p:nvSpPr>
            <p:spPr bwMode="auto">
              <a:xfrm rot="10800000" flipV="1">
                <a:off x="9659548" y="1676400"/>
                <a:ext cx="35182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 dirty="0">
                  <a:latin typeface="Book Antiqua" pitchFamily="18" charset="0"/>
                </a:endParaRPr>
              </a:p>
            </p:txBody>
          </p:sp>
          <p:sp>
            <p:nvSpPr>
              <p:cNvPr id="30" name="Line 9"/>
              <p:cNvSpPr>
                <a:spLocks noChangeShapeType="1"/>
              </p:cNvSpPr>
              <p:nvPr/>
            </p:nvSpPr>
            <p:spPr bwMode="auto">
              <a:xfrm rot="10800000" flipV="1">
                <a:off x="1324574" y="1731382"/>
                <a:ext cx="35182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 dirty="0">
                  <a:latin typeface="Book Antiqua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778703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762000"/>
          </a:xfrm>
        </p:spPr>
        <p:txBody>
          <a:bodyPr/>
          <a:lstStyle/>
          <a:p>
            <a:r>
              <a:rPr lang="en-US" sz="4000" dirty="0"/>
              <a:t>Resources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990600"/>
            <a:ext cx="9144000" cy="199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8382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We need 6.25, 1.875, and 1.875 resources.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Or indeed 7, 2, and 2.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We have 4, 3, and 2. 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We may hire 3 additional paralegals. 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Alternatively, we may hire just 2 and have 6 paralegals.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They need to work overtime for 0.25 paralegal who works 8 hrs /day.  0.25(8) = 2 hours total over time.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There will be 6 paralegals; over time pf each = 2/6  = 1/3 hour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Or 20 minute per paralegal.  PLUS some safety Capacity.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Or we may use tax lawyers as flexible recourses and they may help the paralegals( Flexible resources can increase capacity).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Suppose we have two resources. And they work sequentially.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They are both expert in their own task </a:t>
            </a: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8770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762000"/>
          </a:xfrm>
        </p:spPr>
        <p:txBody>
          <a:bodyPr/>
          <a:lstStyle/>
          <a:p>
            <a:r>
              <a:rPr lang="en-US" dirty="0"/>
              <a:t>Cross-Training (Flexibility) Increases Capacity.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990600"/>
            <a:ext cx="9144000" cy="199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8382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Suppose the first resource completes its task in 5 mins (Tp=5 mins). Rp=60/5 =12 per hour.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Suppose the second resource completes its task in 10 mins (Tp=10 mins). Rp=60/10 =6 per hour.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Both resources are highly specialized in their task. The capacity of the system is 6 per hours.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Now suppose the first resource is cross-trained (we increase flexibility of this resource) to do the second job too. But under the new situation, due to moving back and forth, it takes 6 mins to do the first task and 12 mins to do the second task. 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Under the new situation, he can complete 7 units in the first task (7*6=42) and still has 18 minutes for the second task where s/he can complete 18/12= 1.5 task. 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By increasing the flexibility, the capacity increases from 6 to 7+. </a:t>
            </a: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1935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762000"/>
          </a:xfrm>
        </p:spPr>
        <p:txBody>
          <a:bodyPr/>
          <a:lstStyle/>
          <a:p>
            <a:r>
              <a:rPr lang="en-US" sz="4000" dirty="0"/>
              <a:t>Multiple Choice </a:t>
            </a: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0" y="920621"/>
            <a:ext cx="91440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400" dirty="0">
                <a:latin typeface="Book Antiqua" pitchFamily="18" charset="0"/>
              </a:rPr>
              <a:t>Which of the following 2 statements is true?</a:t>
            </a:r>
          </a:p>
          <a:p>
            <a:r>
              <a:rPr lang="en-US" sz="2400" dirty="0">
                <a:latin typeface="Book Antiqua" pitchFamily="18" charset="0"/>
              </a:rPr>
              <a:t>I.     A process can have more than 1 bottleneck resource.</a:t>
            </a:r>
          </a:p>
          <a:p>
            <a:r>
              <a:rPr lang="en-US" sz="2400" dirty="0">
                <a:latin typeface="Book Antiqua" pitchFamily="18" charset="0"/>
              </a:rPr>
              <a:t>II.   Having flexible resources can increase capacity.</a:t>
            </a:r>
          </a:p>
          <a:p>
            <a:pPr marL="914400" lvl="1" indent="-457200">
              <a:buAutoNum type="alphaUcParenR"/>
            </a:pPr>
            <a:r>
              <a:rPr lang="en-US" sz="2000" dirty="0">
                <a:latin typeface="Book Antiqua" pitchFamily="18" charset="0"/>
              </a:rPr>
              <a:t>Only I</a:t>
            </a:r>
          </a:p>
          <a:p>
            <a:pPr marL="914400" lvl="1" indent="-457200">
              <a:buAutoNum type="alphaUcParenR"/>
            </a:pPr>
            <a:r>
              <a:rPr lang="en-US" sz="2000" dirty="0">
                <a:latin typeface="Book Antiqua" pitchFamily="18" charset="0"/>
              </a:rPr>
              <a:t>Only II</a:t>
            </a:r>
          </a:p>
          <a:p>
            <a:pPr marL="914400" lvl="1" indent="-457200">
              <a:buAutoNum type="alphaUcParenR"/>
            </a:pPr>
            <a:r>
              <a:rPr lang="en-US" sz="2000" dirty="0">
                <a:latin typeface="Book Antiqua" pitchFamily="18" charset="0"/>
              </a:rPr>
              <a:t>Both I and II</a:t>
            </a:r>
          </a:p>
          <a:p>
            <a:pPr marL="914400" lvl="1" indent="-457200">
              <a:buAutoNum type="alphaUcParenR"/>
            </a:pPr>
            <a:r>
              <a:rPr lang="en-US" sz="2000" dirty="0">
                <a:latin typeface="Book Antiqua" pitchFamily="18" charset="0"/>
              </a:rPr>
              <a:t>Neither I nor II</a:t>
            </a:r>
          </a:p>
          <a:p>
            <a:pPr marL="914400" lvl="1" indent="-457200">
              <a:buAutoNum type="alphaUcParenR"/>
            </a:pPr>
            <a:r>
              <a:rPr lang="en-US" sz="2000" dirty="0">
                <a:latin typeface="Book Antiqua" pitchFamily="18" charset="0"/>
              </a:rPr>
              <a:t>Cannot be determined</a:t>
            </a:r>
          </a:p>
          <a:p>
            <a:pPr lvl="1"/>
            <a:endParaRPr lang="en-US" sz="2400" dirty="0">
              <a:latin typeface="Book Antiqua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400" dirty="0">
                <a:latin typeface="Book Antiqua" pitchFamily="18" charset="0"/>
                <a:ea typeface="MS Mincho"/>
              </a:rPr>
              <a:t>Which of the following statement is false?</a:t>
            </a: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AutoNum type="alphaUcParenR"/>
              <a:tabLst>
                <a:tab pos="1143000" algn="l"/>
              </a:tabLst>
            </a:pPr>
            <a:r>
              <a:rPr lang="en-US" sz="2000" dirty="0">
                <a:latin typeface="Book Antiqua" pitchFamily="18" charset="0"/>
                <a:ea typeface="MS Mincho"/>
              </a:rPr>
              <a:t>Throughput is always smaller than or equal to the capacity. </a:t>
            </a: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AutoNum type="alphaUcParenR"/>
              <a:tabLst>
                <a:tab pos="1143000" algn="l"/>
              </a:tabLst>
            </a:pPr>
            <a:r>
              <a:rPr lang="en-US" sz="2000" dirty="0">
                <a:latin typeface="Book Antiqua" pitchFamily="18" charset="0"/>
                <a:ea typeface="MS Mincho"/>
              </a:rPr>
              <a:t>Customers may wait even if the utilization of a resource is 80%.</a:t>
            </a: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AutoNum type="alphaUcParenR"/>
              <a:tabLst>
                <a:tab pos="1143000" algn="l"/>
              </a:tabLst>
            </a:pPr>
            <a:r>
              <a:rPr lang="en-US" sz="2000" dirty="0">
                <a:latin typeface="Book Antiqua" pitchFamily="18" charset="0"/>
                <a:ea typeface="MS Mincho"/>
              </a:rPr>
              <a:t>Bottleneck resources always have 100% utilization. </a:t>
            </a: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AutoNum type="alphaUcParenR"/>
              <a:tabLst>
                <a:tab pos="1143000" algn="l"/>
              </a:tabLst>
            </a:pPr>
            <a:r>
              <a:rPr lang="en-US" sz="2000" dirty="0">
                <a:latin typeface="Book Antiqua" pitchFamily="18" charset="0"/>
                <a:ea typeface="MS Mincho"/>
              </a:rPr>
              <a:t>Increasing inventory may increase utilization.</a:t>
            </a:r>
            <a:endParaRPr lang="en-US" sz="2000" dirty="0">
              <a:latin typeface="Book Antiqua" pitchFamily="18" charset="0"/>
              <a:ea typeface="MS Mincho" pitchFamily="49" charset="-128"/>
              <a:cs typeface="Times New Roman" pitchFamily="18" charset="0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AutoNum type="alphaUcParenR"/>
              <a:tabLst>
                <a:tab pos="1143000" algn="l"/>
              </a:tabLst>
            </a:pPr>
            <a:r>
              <a:rPr lang="en-US" sz="2000" dirty="0">
                <a:latin typeface="Book Antiqua" pitchFamily="18" charset="0"/>
                <a:ea typeface="MS Mincho" pitchFamily="49" charset="-128"/>
                <a:cs typeface="Times New Roman" pitchFamily="18" charset="0"/>
              </a:rPr>
              <a:t>Increasing flexibility of the resources may increase the capacity</a:t>
            </a:r>
            <a:endParaRPr lang="en-US" sz="2000" dirty="0">
              <a:latin typeface="Book Antiqua" pitchFamily="18" charset="0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9700188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762000"/>
          </a:xfrm>
        </p:spPr>
        <p:txBody>
          <a:bodyPr/>
          <a:lstStyle/>
          <a:p>
            <a:r>
              <a:rPr lang="en-US" sz="4000" dirty="0"/>
              <a:t>Multiple Choice  </a:t>
            </a: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-76200" y="762000"/>
            <a:ext cx="92202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To improve the utilization, we can</a:t>
            </a:r>
          </a:p>
          <a:p>
            <a:pPr marL="347663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I. cross-train the workers</a:t>
            </a:r>
          </a:p>
          <a:p>
            <a:pPr marL="347663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II. adopt flexibility equipment</a:t>
            </a:r>
          </a:p>
          <a:p>
            <a:pPr marL="347663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III. Combine resources in a resource pool.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Choose the most appropriate.</a:t>
            </a: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AutoNum type="alphaUcParenR"/>
              <a:tabLst>
                <a:tab pos="914400" algn="l"/>
              </a:tabLst>
            </a:pPr>
            <a:r>
              <a:rPr lang="en-US" sz="2400" dirty="0">
                <a:latin typeface="Book Antiqua" pitchFamily="18" charset="0"/>
                <a:ea typeface="Times New Roman"/>
              </a:rPr>
              <a:t>I</a:t>
            </a: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AutoNum type="alphaUcParenR"/>
              <a:tabLst>
                <a:tab pos="914400" algn="l"/>
              </a:tabLst>
            </a:pPr>
            <a:r>
              <a:rPr lang="en-US" sz="2400" dirty="0">
                <a:latin typeface="Book Antiqua" pitchFamily="18" charset="0"/>
                <a:ea typeface="Times New Roman"/>
              </a:rPr>
              <a:t>II</a:t>
            </a: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AutoNum type="alphaUcParenR"/>
              <a:tabLst>
                <a:tab pos="914400" algn="l"/>
              </a:tabLst>
            </a:pPr>
            <a:r>
              <a:rPr lang="en-US" sz="2400" dirty="0">
                <a:latin typeface="Book Antiqua" pitchFamily="18" charset="0"/>
                <a:ea typeface="Times New Roman"/>
              </a:rPr>
              <a:t>III</a:t>
            </a: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AutoNum type="alphaUcParenR"/>
              <a:tabLst>
                <a:tab pos="914400" algn="l"/>
              </a:tabLst>
            </a:pPr>
            <a:r>
              <a:rPr lang="en-US" sz="2400" dirty="0">
                <a:latin typeface="Book Antiqua" pitchFamily="18" charset="0"/>
                <a:ea typeface="Times New Roman"/>
              </a:rPr>
              <a:t>I,  II, and III</a:t>
            </a: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AutoNum type="alphaUcParenR"/>
              <a:tabLst>
                <a:tab pos="914400" algn="l"/>
              </a:tabLst>
            </a:pPr>
            <a:r>
              <a:rPr lang="en-US" sz="2400" dirty="0">
                <a:latin typeface="Book Antiqua" pitchFamily="18" charset="0"/>
                <a:ea typeface="Times New Roman"/>
              </a:rPr>
              <a:t>I and II</a:t>
            </a:r>
            <a:endParaRPr lang="en-US" sz="2400" dirty="0">
              <a:effectLst/>
              <a:latin typeface="Book Antiqua" pitchFamily="18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26720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47953</TotalTime>
  <Words>864</Words>
  <Application>Microsoft Office PowerPoint</Application>
  <PresentationFormat>On-screen Show (4:3)</PresentationFormat>
  <Paragraphs>110</Paragraphs>
  <Slides>9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9</vt:i4>
      </vt:variant>
    </vt:vector>
  </HeadingPairs>
  <TitlesOfParts>
    <vt:vector size="24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PowerPoint Presentation</vt:lpstr>
      <vt:lpstr>Recorded Lecture</vt:lpstr>
      <vt:lpstr>Utilization, Inventory, Flow Time, Little’s Law</vt:lpstr>
      <vt:lpstr>Utilization, Inventory, Flow Time, Little’s Law</vt:lpstr>
      <vt:lpstr>Implied Utilization</vt:lpstr>
      <vt:lpstr>Resources</vt:lpstr>
      <vt:lpstr>Cross-Training (Flexibility) Increases Capacity. </vt:lpstr>
      <vt:lpstr>Multiple Choice </vt:lpstr>
      <vt:lpstr>Multiple Choice  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673</cp:revision>
  <cp:lastPrinted>2019-05-09T17:43:43Z</cp:lastPrinted>
  <dcterms:created xsi:type="dcterms:W3CDTF">2008-11-22T01:06:20Z</dcterms:created>
  <dcterms:modified xsi:type="dcterms:W3CDTF">2021-04-27T05:59:14Z</dcterms:modified>
</cp:coreProperties>
</file>