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3"/>
  </p:notesMasterIdLst>
  <p:handoutMasterIdLst>
    <p:handoutMasterId r:id="rId14"/>
  </p:handoutMasterIdLst>
  <p:sldIdLst>
    <p:sldId id="405" r:id="rId5"/>
    <p:sldId id="390" r:id="rId6"/>
    <p:sldId id="408" r:id="rId7"/>
    <p:sldId id="409" r:id="rId8"/>
    <p:sldId id="410" r:id="rId9"/>
    <p:sldId id="392" r:id="rId10"/>
    <p:sldId id="393" r:id="rId11"/>
    <p:sldId id="40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A50023"/>
    <a:srgbClr val="D519B1"/>
    <a:srgbClr val="00007D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4660"/>
  </p:normalViewPr>
  <p:slideViewPr>
    <p:cSldViewPr>
      <p:cViewPr varScale="1">
        <p:scale>
          <a:sx n="99" d="100"/>
          <a:sy n="99" d="100"/>
        </p:scale>
        <p:origin x="20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6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22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15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47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3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9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3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8928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>
                <a:solidFill>
                  <a:schemeClr val="tx1"/>
                </a:solidFill>
              </a:rPr>
              <a:t>Throughput-Part 2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iIT9VWpdqY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13" Type="http://schemas.openxmlformats.org/officeDocument/2006/relationships/image" Target="../media/image8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emf"/><Relationship Id="rId12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5" Type="http://schemas.openxmlformats.org/officeDocument/2006/relationships/image" Target="../media/image9.emf"/><Relationship Id="rId10" Type="http://schemas.openxmlformats.org/officeDocument/2006/relationships/package" Target="../embeddings/Microsoft_Excel_Worksheet3.xlsx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6.emf"/><Relationship Id="rId14" Type="http://schemas.openxmlformats.org/officeDocument/2006/relationships/package" Target="../embeddings/Microsoft_Excel_Worksheet5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395643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Throughput Key Problems: Effective Capacity &amp; Utilization- Set 1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18" y="6479958"/>
            <a:ext cx="9143999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Impact" panose="020B0806030902050204" pitchFamily="34" charset="0"/>
              </a:rPr>
              <a:t>Based on the book:  Managing Business Process Flows.</a:t>
            </a:r>
          </a:p>
        </p:txBody>
      </p:sp>
      <p:pic>
        <p:nvPicPr>
          <p:cNvPr id="4" name="iIT9VWpdqY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624" y="1219200"/>
            <a:ext cx="9064751" cy="50989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9846" y="0"/>
            <a:ext cx="1190707" cy="74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2837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862"/>
            <a:ext cx="9144000" cy="838200"/>
          </a:xfrm>
        </p:spPr>
        <p:txBody>
          <a:bodyPr/>
          <a:lstStyle/>
          <a:p>
            <a:r>
              <a:rPr lang="en-US" dirty="0"/>
              <a:t>Problem 4. Problem 5.1 in the book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A law firm processes shopping centers and medical complexes contracts. There are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four</a:t>
            </a:r>
            <a:r>
              <a:rPr lang="en-US" sz="2400" dirty="0">
                <a:latin typeface="Book Antiqua" pitchFamily="18" charset="0"/>
              </a:rPr>
              <a:t> Paralegals, 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three</a:t>
            </a:r>
            <a:r>
              <a:rPr lang="en-US" sz="2400" dirty="0">
                <a:latin typeface="Book Antiqua" pitchFamily="18" charset="0"/>
              </a:rPr>
              <a:t> Tax lawyers, and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two</a:t>
            </a:r>
            <a:r>
              <a:rPr lang="en-US" sz="2400" dirty="0">
                <a:latin typeface="Book Antiqua" pitchFamily="18" charset="0"/>
              </a:rPr>
              <a:t> Senior partners. The unit loads of the resources to handle one standard contract is given below. Assume 8 hours per day, and 20 days per month.</a:t>
            </a:r>
          </a:p>
          <a:p>
            <a:r>
              <a:rPr lang="en-US" sz="2400" dirty="0">
                <a:latin typeface="Book Antiqua" pitchFamily="18" charset="0"/>
              </a:rPr>
              <a:t>It takes  a Paralegal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20 hours to complete 3 </a:t>
            </a:r>
            <a:r>
              <a:rPr lang="en-US" sz="2400" dirty="0">
                <a:latin typeface="Book Antiqua" pitchFamily="18" charset="0"/>
              </a:rPr>
              <a:t>contract.</a:t>
            </a:r>
          </a:p>
          <a:p>
            <a:r>
              <a:rPr lang="en-US" sz="2400" dirty="0">
                <a:latin typeface="Book Antiqua" pitchFamily="18" charset="0"/>
              </a:rPr>
              <a:t>That is 20/3 = 6.666666666666666667 hours to complete a contract.</a:t>
            </a:r>
          </a:p>
          <a:p>
            <a:r>
              <a:rPr lang="en-US" sz="2400" dirty="0">
                <a:latin typeface="Book Antiqua" pitchFamily="18" charset="0"/>
              </a:rPr>
              <a:t>It takes a Tax lawyer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2 hours </a:t>
            </a:r>
            <a:r>
              <a:rPr lang="en-US" sz="2400" dirty="0">
                <a:latin typeface="Book Antiqua" pitchFamily="18" charset="0"/>
              </a:rPr>
              <a:t>to complete a contract.</a:t>
            </a:r>
          </a:p>
          <a:p>
            <a:r>
              <a:rPr lang="en-US" sz="2400" dirty="0">
                <a:latin typeface="Book Antiqua" pitchFamily="18" charset="0"/>
              </a:rPr>
              <a:t>It takes a Senior partner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2 hou</a:t>
            </a:r>
            <a:r>
              <a:rPr lang="en-US" sz="2400" dirty="0">
                <a:latin typeface="Book Antiqua" pitchFamily="18" charset="0"/>
              </a:rPr>
              <a:t>rs to complete a contract.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4196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a) </a:t>
            </a:r>
            <a:r>
              <a:rPr lang="en-US" sz="2400" dirty="0">
                <a:latin typeface="Book Antiqua" pitchFamily="18" charset="0"/>
              </a:rPr>
              <a:t>What is the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Theoretical</a:t>
            </a:r>
            <a:r>
              <a:rPr lang="en-US" sz="2400" dirty="0">
                <a:latin typeface="Book Antiqua" pitchFamily="18" charset="0"/>
              </a:rPr>
              <a:t> Flow Time of a contract?</a:t>
            </a:r>
          </a:p>
          <a:p>
            <a:r>
              <a:rPr lang="en-US" sz="2400" dirty="0">
                <a:latin typeface="Book Antiqua" pitchFamily="18" charset="0"/>
              </a:rPr>
              <a:t>6.667+2+2=10.667.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Flow Time = Theoretical Flow Time + Waiting times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Flow Time = 10.67 + Waiting times</a:t>
            </a:r>
          </a:p>
          <a:p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b) </a:t>
            </a:r>
            <a:r>
              <a:rPr lang="en-US" sz="2400" dirty="0">
                <a:latin typeface="Book Antiqua" pitchFamily="18" charset="0"/>
              </a:rPr>
              <a:t>Compute the Capacity of each of the  three 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Resource Pools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41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862"/>
            <a:ext cx="9144000" cy="838200"/>
          </a:xfrm>
        </p:spPr>
        <p:txBody>
          <a:bodyPr/>
          <a:lstStyle/>
          <a:p>
            <a:r>
              <a:rPr lang="en-US" dirty="0"/>
              <a:t>Paralegals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2390766"/>
            <a:ext cx="9144000" cy="555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200" dirty="0">
                <a:latin typeface="Book Antiqua" pitchFamily="18" charset="0"/>
              </a:rPr>
              <a:t>A Paralegal can complete </a:t>
            </a:r>
            <a:r>
              <a:rPr lang="en-US" sz="2200" b="1" dirty="0">
                <a:solidFill>
                  <a:srgbClr val="0070C0"/>
                </a:solidFill>
                <a:latin typeface="Book Antiqua" pitchFamily="18" charset="0"/>
              </a:rPr>
              <a:t>1 contract in 20/3 </a:t>
            </a:r>
            <a:r>
              <a:rPr lang="en-US" sz="2200" dirty="0">
                <a:latin typeface="Book Antiqua" pitchFamily="18" charset="0"/>
              </a:rPr>
              <a:t>= 6.667 hour </a:t>
            </a:r>
          </a:p>
          <a:p>
            <a:r>
              <a:rPr lang="en-US" sz="2200" dirty="0">
                <a:latin typeface="Book Antiqua" pitchFamily="18" charset="0"/>
              </a:rPr>
              <a:t>How many contracts in one hour?  1/6.667 , or 1/(20/3) = 0.15</a:t>
            </a:r>
            <a:r>
              <a:rPr lang="en-US" sz="2200" dirty="0">
                <a:latin typeface="Book Antiqua" pitchFamily="18" charset="0"/>
                <a:sym typeface="Wingdings" panose="05000000000000000000" pitchFamily="2" charset="2"/>
              </a:rPr>
              <a:t> </a:t>
            </a:r>
            <a:endParaRPr lang="en-US" sz="2200" dirty="0">
              <a:latin typeface="Book Antiqua" pitchFamily="18" charset="0"/>
            </a:endParaRPr>
          </a:p>
          <a:p>
            <a:r>
              <a:rPr lang="en-US" sz="2200" dirty="0">
                <a:latin typeface="Book Antiqua" pitchFamily="18" charset="0"/>
              </a:rPr>
              <a:t>How many contracts all the Paralegals can complete in one hour.</a:t>
            </a:r>
          </a:p>
          <a:p>
            <a:r>
              <a:rPr lang="en-US" sz="2200" dirty="0">
                <a:latin typeface="Book Antiqua" pitchFamily="18" charset="0"/>
              </a:rPr>
              <a:t>There are 4 Paralegals: </a:t>
            </a:r>
            <a:r>
              <a:rPr lang="en-US" sz="2200" b="1" dirty="0">
                <a:solidFill>
                  <a:srgbClr val="0070C0"/>
                </a:solidFill>
                <a:latin typeface="Book Antiqua" pitchFamily="18" charset="0"/>
              </a:rPr>
              <a:t>c = 4</a:t>
            </a:r>
          </a:p>
          <a:p>
            <a:r>
              <a:rPr lang="en-US" sz="2200" dirty="0">
                <a:latin typeface="Book Antiqua" pitchFamily="18" charset="0"/>
              </a:rPr>
              <a:t>Four Paralegals 4(0.15) = 0.6 contracts per hours</a:t>
            </a:r>
          </a:p>
          <a:p>
            <a:r>
              <a:rPr lang="en-US" sz="2200" dirty="0">
                <a:latin typeface="Book Antiqua" pitchFamily="18" charset="0"/>
              </a:rPr>
              <a:t>We could have also said  Tp = 20/3 = 6.6667.</a:t>
            </a:r>
          </a:p>
          <a:p>
            <a:r>
              <a:rPr lang="en-US" sz="2200" dirty="0">
                <a:latin typeface="Book Antiqua" pitchFamily="18" charset="0"/>
              </a:rPr>
              <a:t>Capacity of one resource unit is 1/Tp. </a:t>
            </a:r>
          </a:p>
          <a:p>
            <a:r>
              <a:rPr lang="en-US" sz="2200" dirty="0">
                <a:latin typeface="Book Antiqua" pitchFamily="18" charset="0"/>
              </a:rPr>
              <a:t>Capacity of one resource unit is 1/6.667 = 0.15. </a:t>
            </a:r>
          </a:p>
          <a:p>
            <a:r>
              <a:rPr lang="en-US" sz="2200" dirty="0">
                <a:latin typeface="Book Antiqua" pitchFamily="18" charset="0"/>
              </a:rPr>
              <a:t>Capacity of the resource units: Rp=c/Tp ; c=4 and Tp = 20/3 =6.667</a:t>
            </a:r>
          </a:p>
          <a:p>
            <a:r>
              <a:rPr lang="en-US" sz="2200" dirty="0">
                <a:latin typeface="Book Antiqua" pitchFamily="18" charset="0"/>
              </a:rPr>
              <a:t>Rp = 4/(20/3) = 4/6.667 =  0.6 per hour</a:t>
            </a:r>
          </a:p>
          <a:p>
            <a:r>
              <a:rPr lang="en-US" sz="2200" dirty="0">
                <a:latin typeface="Book Antiqua" pitchFamily="18" charset="0"/>
              </a:rPr>
              <a:t>Capacity of the resource pool is </a:t>
            </a:r>
            <a:r>
              <a:rPr lang="en-US" sz="2200" b="1" dirty="0">
                <a:solidFill>
                  <a:srgbClr val="0070C0"/>
                </a:solidFill>
                <a:latin typeface="Book Antiqua" pitchFamily="18" charset="0"/>
              </a:rPr>
              <a:t>0.6 </a:t>
            </a:r>
            <a:r>
              <a:rPr lang="en-US" sz="2200" dirty="0">
                <a:latin typeface="Book Antiqua" pitchFamily="18" charset="0"/>
              </a:rPr>
              <a:t>contracts </a:t>
            </a:r>
            <a:r>
              <a:rPr lang="en-US" sz="2200" b="1" dirty="0">
                <a:solidFill>
                  <a:srgbClr val="0070C0"/>
                </a:solidFill>
                <a:latin typeface="Book Antiqua" pitchFamily="18" charset="0"/>
              </a:rPr>
              <a:t>per hour</a:t>
            </a:r>
            <a:r>
              <a:rPr lang="en-US" sz="2200" dirty="0">
                <a:latin typeface="Book Antiqua" pitchFamily="18" charset="0"/>
              </a:rPr>
              <a:t>. </a:t>
            </a:r>
          </a:p>
          <a:p>
            <a:r>
              <a:rPr lang="en-US" sz="2200" dirty="0">
                <a:latin typeface="Book Antiqua" pitchFamily="18" charset="0"/>
              </a:rPr>
              <a:t>It is 8(0.6) = </a:t>
            </a:r>
            <a:r>
              <a:rPr lang="en-US" sz="2200" b="1" dirty="0">
                <a:solidFill>
                  <a:srgbClr val="0070C0"/>
                </a:solidFill>
                <a:latin typeface="Book Antiqua" pitchFamily="18" charset="0"/>
              </a:rPr>
              <a:t>4.8</a:t>
            </a:r>
            <a:r>
              <a:rPr lang="en-US" sz="2200" dirty="0">
                <a:latin typeface="Book Antiqua" pitchFamily="18" charset="0"/>
              </a:rPr>
              <a:t> contracts </a:t>
            </a:r>
            <a:r>
              <a:rPr lang="en-US" sz="2200" b="1" dirty="0">
                <a:solidFill>
                  <a:srgbClr val="0070C0"/>
                </a:solidFill>
                <a:latin typeface="Book Antiqua" pitchFamily="18" charset="0"/>
              </a:rPr>
              <a:t>per day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907976"/>
            <a:ext cx="8686800" cy="1482790"/>
            <a:chOff x="304800" y="907976"/>
            <a:chExt cx="8686800" cy="1482790"/>
          </a:xfrm>
        </p:grpSpPr>
        <p:grpSp>
          <p:nvGrpSpPr>
            <p:cNvPr id="4" name="Group 3"/>
            <p:cNvGrpSpPr/>
            <p:nvPr/>
          </p:nvGrpSpPr>
          <p:grpSpPr>
            <a:xfrm>
              <a:off x="901194" y="907976"/>
              <a:ext cx="7296271" cy="494549"/>
              <a:chOff x="1092162" y="998552"/>
              <a:chExt cx="7296271" cy="494549"/>
            </a:xfrm>
          </p:grpSpPr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1092162" y="1026593"/>
                <a:ext cx="192873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Operation 1 </a:t>
                </a: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3749359" y="1031436"/>
                <a:ext cx="1851789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Operation 2</a:t>
                </a: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6536644" y="998552"/>
                <a:ext cx="185178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Operation 3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33304" y="1839869"/>
              <a:ext cx="8282382" cy="550897"/>
              <a:chOff x="910095" y="1856776"/>
              <a:chExt cx="7761985" cy="550897"/>
            </a:xfrm>
          </p:grpSpPr>
          <p:sp>
            <p:nvSpPr>
              <p:cNvPr id="10" name="Text Box 11"/>
              <p:cNvSpPr txBox="1">
                <a:spLocks noChangeArrowheads="1"/>
              </p:cNvSpPr>
              <p:nvPr/>
            </p:nvSpPr>
            <p:spPr bwMode="auto">
              <a:xfrm>
                <a:off x="910095" y="1914631"/>
                <a:ext cx="232884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Tp=20/3 hr., c= 4</a:t>
                </a:r>
              </a:p>
            </p:txBody>
          </p:sp>
          <p:sp>
            <p:nvSpPr>
              <p:cNvPr id="11" name="Text Box 14"/>
              <p:cNvSpPr txBox="1">
                <a:spLocks noChangeArrowheads="1"/>
              </p:cNvSpPr>
              <p:nvPr/>
            </p:nvSpPr>
            <p:spPr bwMode="auto">
              <a:xfrm>
                <a:off x="3572474" y="1946008"/>
                <a:ext cx="1882661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Tp=2 hr., c=3</a:t>
                </a: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auto">
              <a:xfrm>
                <a:off x="6232063" y="1856776"/>
                <a:ext cx="244001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Tp=2 hr., c = 2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04800" y="1393439"/>
              <a:ext cx="8686800" cy="476294"/>
              <a:chOff x="1324574" y="1410946"/>
              <a:chExt cx="8686800" cy="476294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974066" y="1410946"/>
                <a:ext cx="7657124" cy="476294"/>
                <a:chOff x="1364466" y="1410946"/>
                <a:chExt cx="7657124" cy="476294"/>
              </a:xfrm>
            </p:grpSpPr>
            <p:sp>
              <p:nvSpPr>
                <p:cNvPr id="1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64466" y="1410946"/>
                  <a:ext cx="1582484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007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0070C0"/>
                      </a:solidFill>
                      <a:latin typeface="Book Antiqua" pitchFamily="18" charset="0"/>
                    </a:rPr>
                    <a:t>Paralegals</a:t>
                  </a:r>
                </a:p>
              </p:txBody>
            </p:sp>
            <p:sp>
              <p:nvSpPr>
                <p:cNvPr id="19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892304" y="1425575"/>
                  <a:ext cx="1931939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FF0000"/>
                      </a:solidFill>
                      <a:latin typeface="Book Antiqua" pitchFamily="18" charset="0"/>
                    </a:rPr>
                    <a:t>Tax Lawyers</a:t>
                  </a:r>
                </a:p>
              </p:txBody>
            </p:sp>
            <p:sp>
              <p:nvSpPr>
                <p:cNvPr id="20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749814" y="1425575"/>
                  <a:ext cx="2271776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00B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00B050"/>
                      </a:solidFill>
                      <a:latin typeface="Book Antiqua" pitchFamily="18" charset="0"/>
                    </a:rPr>
                    <a:t>Senior Partners</a:t>
                  </a: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auto">
                <a:xfrm>
                  <a:off x="3139678" y="1676400"/>
                  <a:ext cx="4683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 dirty="0">
                    <a:latin typeface="Book Antiqua" pitchFamily="18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auto">
                <a:xfrm>
                  <a:off x="6048974" y="1676400"/>
                  <a:ext cx="468313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 rot="10800000" flipV="1">
                <a:off x="9659548" y="1676400"/>
                <a:ext cx="35182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>
                  <a:latin typeface="Book Antiqua" pitchFamily="18" charset="0"/>
                </a:endParaRPr>
              </a:p>
            </p:txBody>
          </p:sp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 rot="10800000" flipV="1">
                <a:off x="1324574" y="1731382"/>
                <a:ext cx="35182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>
                  <a:latin typeface="Book Antiqu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3606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8D5EDC-F176-4C47-8EA1-DE97297A1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240" y="5181600"/>
            <a:ext cx="6562504" cy="1233638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862"/>
            <a:ext cx="9144000" cy="838200"/>
          </a:xfrm>
        </p:spPr>
        <p:txBody>
          <a:bodyPr/>
          <a:lstStyle/>
          <a:p>
            <a:r>
              <a:rPr lang="en-US" dirty="0"/>
              <a:t>Tax Lawyers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844062"/>
            <a:ext cx="9144000" cy="441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200" dirty="0">
                <a:latin typeface="Book Antiqua" pitchFamily="18" charset="0"/>
              </a:rPr>
              <a:t>A Tax Lawyer can complete 1 contract in 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2 hour </a:t>
            </a:r>
          </a:p>
          <a:p>
            <a:r>
              <a:rPr lang="en-US" sz="2200" dirty="0">
                <a:latin typeface="Book Antiqua" pitchFamily="18" charset="0"/>
              </a:rPr>
              <a:t>How many contracts in one hour?</a:t>
            </a:r>
          </a:p>
          <a:p>
            <a:r>
              <a:rPr lang="en-US" sz="2200" dirty="0">
                <a:latin typeface="Book Antiqua" pitchFamily="18" charset="0"/>
              </a:rPr>
              <a:t>1/2  = 0.5</a:t>
            </a:r>
            <a:r>
              <a:rPr lang="en-US" sz="2200" dirty="0">
                <a:latin typeface="Book Antiqua" pitchFamily="18" charset="0"/>
                <a:sym typeface="Wingdings" panose="05000000000000000000" pitchFamily="2" charset="2"/>
              </a:rPr>
              <a:t> </a:t>
            </a:r>
            <a:endParaRPr lang="en-US" sz="2200" dirty="0">
              <a:latin typeface="Book Antiqua" pitchFamily="18" charset="0"/>
            </a:endParaRPr>
          </a:p>
          <a:p>
            <a:r>
              <a:rPr lang="en-US" sz="2200" dirty="0">
                <a:latin typeface="Book Antiqua" pitchFamily="18" charset="0"/>
              </a:rPr>
              <a:t>How many contracts all the Tax Lawyers can complete in one hour.</a:t>
            </a:r>
          </a:p>
          <a:p>
            <a:r>
              <a:rPr lang="en-US" sz="2200" dirty="0">
                <a:latin typeface="Book Antiqua" pitchFamily="18" charset="0"/>
              </a:rPr>
              <a:t>There are 3 Tax Lawyers: 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c = 3</a:t>
            </a:r>
          </a:p>
          <a:p>
            <a:r>
              <a:rPr lang="en-US" sz="2200" dirty="0">
                <a:latin typeface="Book Antiqua" pitchFamily="18" charset="0"/>
              </a:rPr>
              <a:t>There Tax Lawyers 3(0.5) = 1.5 contracts per hours</a:t>
            </a:r>
          </a:p>
          <a:p>
            <a:r>
              <a:rPr lang="en-US" sz="2200" dirty="0">
                <a:latin typeface="Book Antiqua" pitchFamily="18" charset="0"/>
              </a:rPr>
              <a:t>We could have also said  Tp = 2.</a:t>
            </a:r>
          </a:p>
          <a:p>
            <a:r>
              <a:rPr lang="en-US" sz="2200" dirty="0">
                <a:latin typeface="Book Antiqua" pitchFamily="18" charset="0"/>
              </a:rPr>
              <a:t>Capacity of one resource unit is 1/Tp. </a:t>
            </a:r>
          </a:p>
          <a:p>
            <a:r>
              <a:rPr lang="en-US" sz="2200" dirty="0">
                <a:latin typeface="Book Antiqua" pitchFamily="18" charset="0"/>
              </a:rPr>
              <a:t>Capacity of one resource unit is 1/2 = 0.5. </a:t>
            </a:r>
          </a:p>
          <a:p>
            <a:r>
              <a:rPr lang="en-US" sz="2200" dirty="0">
                <a:latin typeface="Book Antiqua" pitchFamily="18" charset="0"/>
              </a:rPr>
              <a:t>Capacity of all resource units: Rp=c/Tp  where c=3 and Tp = 2</a:t>
            </a:r>
          </a:p>
          <a:p>
            <a:r>
              <a:rPr lang="en-US" sz="2200" dirty="0">
                <a:latin typeface="Book Antiqua" pitchFamily="18" charset="0"/>
              </a:rPr>
              <a:t>Rp = 3/2 =  1.5 per hour</a:t>
            </a:r>
          </a:p>
          <a:p>
            <a:r>
              <a:rPr lang="en-US" sz="2200" dirty="0">
                <a:latin typeface="Book Antiqua" pitchFamily="18" charset="0"/>
              </a:rPr>
              <a:t>Capacity of the resource pool is 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1.5 </a:t>
            </a:r>
            <a:r>
              <a:rPr lang="en-US" sz="2200" dirty="0">
                <a:latin typeface="Book Antiqua" pitchFamily="18" charset="0"/>
              </a:rPr>
              <a:t>contracts 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per hour</a:t>
            </a:r>
            <a:r>
              <a:rPr lang="en-US" sz="2200" dirty="0">
                <a:latin typeface="Book Antiqua" pitchFamily="18" charset="0"/>
              </a:rPr>
              <a:t>. </a:t>
            </a:r>
          </a:p>
          <a:p>
            <a:r>
              <a:rPr lang="en-US" sz="2200" dirty="0">
                <a:latin typeface="Book Antiqua" pitchFamily="18" charset="0"/>
              </a:rPr>
              <a:t>It is 8(1.5) = 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12</a:t>
            </a:r>
            <a:r>
              <a:rPr lang="en-US" sz="2200" dirty="0">
                <a:latin typeface="Book Antiqua" pitchFamily="18" charset="0"/>
              </a:rPr>
              <a:t> contracts 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per day </a:t>
            </a:r>
          </a:p>
        </p:txBody>
      </p:sp>
    </p:spTree>
    <p:extLst>
      <p:ext uri="{BB962C8B-B14F-4D97-AF65-F5344CB8AC3E}">
        <p14:creationId xmlns:p14="http://schemas.microsoft.com/office/powerpoint/2010/main" val="54666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513F95-E50D-4180-B450-03D28746D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5172777"/>
            <a:ext cx="6562504" cy="1233638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862"/>
            <a:ext cx="9144000" cy="838200"/>
          </a:xfrm>
        </p:spPr>
        <p:txBody>
          <a:bodyPr/>
          <a:lstStyle/>
          <a:p>
            <a:r>
              <a:rPr lang="en-US" dirty="0"/>
              <a:t>Senior Partners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844062"/>
            <a:ext cx="9144000" cy="555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200" dirty="0">
                <a:latin typeface="Book Antiqua" pitchFamily="18" charset="0"/>
              </a:rPr>
              <a:t>A Senior Partners can complete 1 contract in </a:t>
            </a:r>
            <a:r>
              <a:rPr lang="en-US" sz="2200" b="1" dirty="0">
                <a:solidFill>
                  <a:srgbClr val="00B050"/>
                </a:solidFill>
                <a:latin typeface="Book Antiqua" pitchFamily="18" charset="0"/>
              </a:rPr>
              <a:t>2 hours</a:t>
            </a:r>
            <a:r>
              <a:rPr lang="en-US" sz="2200" b="1" dirty="0">
                <a:latin typeface="Book Antiqua" pitchFamily="18" charset="0"/>
              </a:rPr>
              <a:t>.</a:t>
            </a:r>
          </a:p>
          <a:p>
            <a:r>
              <a:rPr lang="en-US" sz="2200" dirty="0">
                <a:latin typeface="Book Antiqua" pitchFamily="18" charset="0"/>
              </a:rPr>
              <a:t>How many contracts in one hour?</a:t>
            </a:r>
          </a:p>
          <a:p>
            <a:r>
              <a:rPr lang="en-US" sz="2200" dirty="0">
                <a:latin typeface="Book Antiqua" pitchFamily="18" charset="0"/>
              </a:rPr>
              <a:t>1/2  = 0.5</a:t>
            </a:r>
            <a:r>
              <a:rPr lang="en-US" sz="2200" dirty="0">
                <a:latin typeface="Book Antiqua" pitchFamily="18" charset="0"/>
                <a:sym typeface="Wingdings" panose="05000000000000000000" pitchFamily="2" charset="2"/>
              </a:rPr>
              <a:t> </a:t>
            </a:r>
            <a:endParaRPr lang="en-US" sz="2200" dirty="0">
              <a:latin typeface="Book Antiqua" pitchFamily="18" charset="0"/>
            </a:endParaRPr>
          </a:p>
          <a:p>
            <a:r>
              <a:rPr lang="en-US" sz="2200" dirty="0">
                <a:latin typeface="Book Antiqua" pitchFamily="18" charset="0"/>
              </a:rPr>
              <a:t>How many contracts all the Senior Partners can complete in one hour.</a:t>
            </a:r>
          </a:p>
          <a:p>
            <a:r>
              <a:rPr lang="en-US" sz="2200" dirty="0">
                <a:latin typeface="Book Antiqua" pitchFamily="18" charset="0"/>
              </a:rPr>
              <a:t>There are 2 Senior Partners: </a:t>
            </a:r>
            <a:r>
              <a:rPr lang="en-US" sz="2200" b="1" dirty="0">
                <a:solidFill>
                  <a:srgbClr val="00B050"/>
                </a:solidFill>
                <a:latin typeface="Book Antiqua" pitchFamily="18" charset="0"/>
              </a:rPr>
              <a:t>c = 2</a:t>
            </a:r>
          </a:p>
          <a:p>
            <a:r>
              <a:rPr lang="en-US" sz="2200" dirty="0">
                <a:latin typeface="Book Antiqua" pitchFamily="18" charset="0"/>
              </a:rPr>
              <a:t>There Senior Partners 2(0.5) = 1 contracts per hours</a:t>
            </a:r>
          </a:p>
          <a:p>
            <a:r>
              <a:rPr lang="en-US" sz="2200" dirty="0">
                <a:latin typeface="Book Antiqua" pitchFamily="18" charset="0"/>
              </a:rPr>
              <a:t>We could have also said  Tp = 2.</a:t>
            </a:r>
          </a:p>
          <a:p>
            <a:r>
              <a:rPr lang="en-US" sz="2200" dirty="0">
                <a:latin typeface="Book Antiqua" pitchFamily="18" charset="0"/>
              </a:rPr>
              <a:t>Capacity of one resource unit is 1/Tp. </a:t>
            </a:r>
          </a:p>
          <a:p>
            <a:r>
              <a:rPr lang="en-US" sz="2200" dirty="0">
                <a:latin typeface="Book Antiqua" pitchFamily="18" charset="0"/>
              </a:rPr>
              <a:t>Capacity of one resource unit is 1/2 = 0.5. </a:t>
            </a:r>
          </a:p>
          <a:p>
            <a:r>
              <a:rPr lang="en-US" sz="2200" dirty="0">
                <a:latin typeface="Book Antiqua" pitchFamily="18" charset="0"/>
              </a:rPr>
              <a:t>Capacity of all resource units: Rp=c/Tp  where c=2 and Tp = 2</a:t>
            </a:r>
          </a:p>
          <a:p>
            <a:r>
              <a:rPr lang="en-US" sz="2200" dirty="0">
                <a:latin typeface="Book Antiqua" pitchFamily="18" charset="0"/>
              </a:rPr>
              <a:t>Rp = 2/2 =  1 per hour</a:t>
            </a:r>
          </a:p>
          <a:p>
            <a:r>
              <a:rPr lang="en-US" sz="2200" dirty="0">
                <a:latin typeface="Book Antiqua" pitchFamily="18" charset="0"/>
              </a:rPr>
              <a:t>Capacity of the resource pool is </a:t>
            </a:r>
            <a:r>
              <a:rPr lang="en-US" sz="2200" b="1" dirty="0">
                <a:solidFill>
                  <a:srgbClr val="00B050"/>
                </a:solidFill>
                <a:latin typeface="Book Antiqua" pitchFamily="18" charset="0"/>
              </a:rPr>
              <a:t>1</a:t>
            </a:r>
            <a:r>
              <a:rPr lang="en-US" sz="22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200" dirty="0">
                <a:latin typeface="Book Antiqua" pitchFamily="18" charset="0"/>
              </a:rPr>
              <a:t>contracts </a:t>
            </a:r>
            <a:r>
              <a:rPr lang="en-US" sz="2200" b="1" dirty="0">
                <a:solidFill>
                  <a:srgbClr val="00B050"/>
                </a:solidFill>
                <a:latin typeface="Book Antiqua" pitchFamily="18" charset="0"/>
              </a:rPr>
              <a:t>per hour</a:t>
            </a:r>
            <a:r>
              <a:rPr lang="en-US" sz="2200" b="1" dirty="0">
                <a:latin typeface="Book Antiqua" pitchFamily="18" charset="0"/>
              </a:rPr>
              <a:t>. </a:t>
            </a:r>
          </a:p>
          <a:p>
            <a:r>
              <a:rPr lang="en-US" sz="2200" dirty="0">
                <a:latin typeface="Book Antiqua" pitchFamily="18" charset="0"/>
              </a:rPr>
              <a:t>It is 8(1) = </a:t>
            </a:r>
            <a:r>
              <a:rPr lang="en-US" sz="2200" b="1" dirty="0">
                <a:solidFill>
                  <a:srgbClr val="00B050"/>
                </a:solidFill>
                <a:latin typeface="Book Antiqua" pitchFamily="18" charset="0"/>
              </a:rPr>
              <a:t>8 </a:t>
            </a:r>
            <a:r>
              <a:rPr lang="en-US" sz="2200" dirty="0">
                <a:latin typeface="Book Antiqua" pitchFamily="18" charset="0"/>
              </a:rPr>
              <a:t>contracts </a:t>
            </a:r>
            <a:r>
              <a:rPr lang="en-US" sz="2200" b="1" dirty="0">
                <a:solidFill>
                  <a:srgbClr val="00B050"/>
                </a:solidFill>
                <a:latin typeface="Book Antiqua" pitchFamily="18" charset="0"/>
              </a:rPr>
              <a:t>per day</a:t>
            </a:r>
            <a:r>
              <a:rPr lang="en-US" sz="2200" b="1" dirty="0">
                <a:latin typeface="Book Antiqua" pitchFamily="18" charset="0"/>
              </a:rPr>
              <a:t>.</a:t>
            </a:r>
          </a:p>
          <a:p>
            <a:endParaRPr lang="en-US" sz="22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53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/>
              <a:t>Problem 4. Problem 5.1 in the book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835948"/>
              </p:ext>
            </p:extLst>
          </p:nvPr>
        </p:nvGraphicFramePr>
        <p:xfrm>
          <a:off x="1371600" y="1745463"/>
          <a:ext cx="914401" cy="276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5" name="Worksheet" r:id="rId4" imgW="714264" imgH="2152720" progId="Excel.Sheet.12">
                  <p:embed/>
                </p:oleObj>
              </mc:Choice>
              <mc:Fallback>
                <p:oleObj name="Worksheet" r:id="rId4" imgW="714264" imgH="21527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1745463"/>
                        <a:ext cx="914401" cy="2763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43668"/>
              </p:ext>
            </p:extLst>
          </p:nvPr>
        </p:nvGraphicFramePr>
        <p:xfrm>
          <a:off x="4819650" y="1760538"/>
          <a:ext cx="1109663" cy="2733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6" name="Worksheet" r:id="rId6" imgW="876367" imgH="2152710" progId="Excel.Sheet.12">
                  <p:embed/>
                </p:oleObj>
              </mc:Choice>
              <mc:Fallback>
                <p:oleObj name="Worksheet" r:id="rId6" imgW="876367" imgH="2152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19650" y="1760538"/>
                        <a:ext cx="1109663" cy="27336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674548"/>
              </p:ext>
            </p:extLst>
          </p:nvPr>
        </p:nvGraphicFramePr>
        <p:xfrm>
          <a:off x="6092825" y="1762124"/>
          <a:ext cx="881063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7" name="Worksheet" r:id="rId8" imgW="695376" imgH="2152710" progId="Excel.Sheet.12">
                  <p:embed/>
                </p:oleObj>
              </mc:Choice>
              <mc:Fallback>
                <p:oleObj name="Worksheet" r:id="rId8" imgW="695376" imgH="2152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2825" y="1762124"/>
                        <a:ext cx="881063" cy="273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0682" y="992562"/>
            <a:ext cx="8387907" cy="600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c) </a:t>
            </a:r>
            <a:r>
              <a:rPr lang="en-US" sz="2400" dirty="0">
                <a:latin typeface="Book Antiqua" pitchFamily="18" charset="0"/>
              </a:rPr>
              <a:t>Compute the capacity of the process.</a:t>
            </a:r>
          </a:p>
          <a:p>
            <a:pPr marL="0" lvl="1"/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79332" y="1752599"/>
            <a:ext cx="1345544" cy="2763939"/>
            <a:chOff x="3598985" y="2952750"/>
            <a:chExt cx="1354015" cy="2152650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1239970"/>
                </p:ext>
              </p:extLst>
            </p:nvPr>
          </p:nvGraphicFramePr>
          <p:xfrm>
            <a:off x="3598985" y="2952750"/>
            <a:ext cx="60960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38" name="Worksheet" r:id="rId10" imgW="609526" imgH="2152720" progId="Excel.Sheet.12">
                    <p:embed/>
                  </p:oleObj>
                </mc:Choice>
                <mc:Fallback>
                  <p:oleObj name="Worksheet" r:id="rId10" imgW="609526" imgH="215272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3598985" y="2952750"/>
                          <a:ext cx="60960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9687622"/>
                </p:ext>
              </p:extLst>
            </p:nvPr>
          </p:nvGraphicFramePr>
          <p:xfrm>
            <a:off x="4248150" y="2952750"/>
            <a:ext cx="70485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39" name="Worksheet" r:id="rId12" imgW="704816" imgH="2152720" progId="Excel.Sheet.12">
                    <p:embed/>
                  </p:oleObj>
                </mc:Choice>
                <mc:Fallback>
                  <p:oleObj name="Worksheet" r:id="rId12" imgW="704816" imgH="215272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248150" y="2952750"/>
                          <a:ext cx="70485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818057"/>
              </p:ext>
            </p:extLst>
          </p:nvPr>
        </p:nvGraphicFramePr>
        <p:xfrm>
          <a:off x="3827132" y="1752599"/>
          <a:ext cx="890185" cy="2763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0" name="Worksheet" r:id="rId14" imgW="695368" imgH="2152720" progId="Excel.Sheet.12">
                  <p:embed/>
                </p:oleObj>
              </mc:Choice>
              <mc:Fallback>
                <p:oleObj name="Worksheet" r:id="rId14" imgW="695368" imgH="21527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27132" y="1752599"/>
                        <a:ext cx="890185" cy="2763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" y="4419600"/>
            <a:ext cx="556259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d) </a:t>
            </a:r>
            <a:r>
              <a:rPr lang="en-US" sz="2400" dirty="0">
                <a:latin typeface="Book Antiqua" pitchFamily="18" charset="0"/>
              </a:rPr>
              <a:t>Compute the cycle time?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Capacity is 4.8 per day.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1/4.8 days.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That is 8(1/4.8) = 8/4.8 = 1.67 hrs.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37938" y="4800600"/>
            <a:ext cx="362712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Capacity is 0.6 per hr.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1/0.6 hrs.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1.67 hrs.</a:t>
            </a:r>
          </a:p>
        </p:txBody>
      </p:sp>
    </p:spTree>
    <p:extLst>
      <p:ext uri="{BB962C8B-B14F-4D97-AF65-F5344CB8AC3E}">
        <p14:creationId xmlns:p14="http://schemas.microsoft.com/office/powerpoint/2010/main" val="465860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  <p:bldP spid="1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585"/>
            <a:ext cx="9144000" cy="838200"/>
          </a:xfrm>
        </p:spPr>
        <p:txBody>
          <a:bodyPr/>
          <a:lstStyle/>
          <a:p>
            <a:r>
              <a:rPr lang="en-US" dirty="0"/>
              <a:t>Problem 4. Problem 5.1 in the book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04925"/>
            <a:ext cx="8893175" cy="3816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893" y="914400"/>
            <a:ext cx="912641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e) </a:t>
            </a:r>
            <a:r>
              <a:rPr lang="en-US" sz="2400" dirty="0">
                <a:latin typeface="Book Antiqua" pitchFamily="18" charset="0"/>
              </a:rPr>
              <a:t>Compute the average inventory (assume U=1).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Lets look at the utilization of the 3 stations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	Capacity  Throughput Utilization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 1	4.8		4.8     		4.8/4.8 = 1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 2	12		4.8		4.8/12 = 0.4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 3 	8		4.8		4.8/8 = 0.6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On average 1 person with a resource in Station 1, 0.4 person with a resource in Station 2, and 0.6 person with a resource in Station 3.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Inventory with the processors is 1+ 0.4+0.6 = 2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On average there are 2 flow units with the processors; Inventory in the processors (</a:t>
            </a:r>
            <a:r>
              <a:rPr lang="en-US" sz="2400" dirty="0" err="1">
                <a:latin typeface="Book Antiqua" pitchFamily="18" charset="0"/>
              </a:rPr>
              <a:t>Ii</a:t>
            </a:r>
            <a:r>
              <a:rPr lang="en-US" sz="2400" dirty="0">
                <a:latin typeface="Book Antiqua" pitchFamily="18" charset="0"/>
              </a:rPr>
              <a:t>)</a:t>
            </a: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16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585"/>
            <a:ext cx="9144000" cy="838200"/>
          </a:xfrm>
        </p:spPr>
        <p:txBody>
          <a:bodyPr/>
          <a:lstStyle/>
          <a:p>
            <a:r>
              <a:rPr lang="en-US" dirty="0"/>
              <a:t>Problem 4. Problem 5.1 in the book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04925"/>
            <a:ext cx="8893175" cy="3816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893" y="914400"/>
            <a:ext cx="912641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Now let’s look from Little’s Law point of view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RT=I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R= 4.8 per 8 hours or 0.6 per hour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 =10.67 hours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 = 0.6(10.67) = 6.4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6.4 vs 2? Where is my mistake??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 1(4)+ 0.4(3)+0.6(2) = 6.4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Suppose there are 36 contracts in process. Compute the flow time.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RT=I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 = 36, R= 4.8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T=  36/4.8 = 7.5 ?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7.5 days.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How many contracts in the waiting lines?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36 is the total in the system.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6.4 with the processors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36-6.4 = 29.6 in the </a:t>
            </a:r>
            <a:r>
              <a:rPr lang="en-US" sz="2400">
                <a:latin typeface="Book Antiqua" pitchFamily="18" charset="0"/>
                <a:sym typeface="Wingdings" panose="05000000000000000000" pitchFamily="2" charset="2"/>
              </a:rPr>
              <a:t>waiting lines.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742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2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16408</TotalTime>
  <Words>938</Words>
  <Application>Microsoft Office PowerPoint</Application>
  <PresentationFormat>On-screen Show (4:3)</PresentationFormat>
  <Paragraphs>106</Paragraphs>
  <Slides>8</Slides>
  <Notes>7</Notes>
  <HiddenSlides>0</HiddenSlides>
  <MMClips>1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Book Antiqua</vt:lpstr>
      <vt:lpstr>Calibri</vt:lpstr>
      <vt:lpstr>Garamond</vt:lpstr>
      <vt:lpstr>Impact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PowerPoint Presentation</vt:lpstr>
      <vt:lpstr>Problem 4. Problem 5.1 in the book</vt:lpstr>
      <vt:lpstr>Paralegals</vt:lpstr>
      <vt:lpstr>Tax Lawyers</vt:lpstr>
      <vt:lpstr>Senior Partners</vt:lpstr>
      <vt:lpstr>Problem 4. Problem 5.1 in the book</vt:lpstr>
      <vt:lpstr>Problem 4. Problem 5.1 in the book</vt:lpstr>
      <vt:lpstr>Problem 4. Problem 5.1 in the book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464</cp:revision>
  <dcterms:created xsi:type="dcterms:W3CDTF">2008-11-22T01:06:20Z</dcterms:created>
  <dcterms:modified xsi:type="dcterms:W3CDTF">2023-10-24T05:25:37Z</dcterms:modified>
</cp:coreProperties>
</file>