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  <p:sldMasterId id="2147483756" r:id="rId3"/>
  </p:sldMasterIdLst>
  <p:notesMasterIdLst>
    <p:notesMasterId r:id="rId9"/>
  </p:notesMasterIdLst>
  <p:handoutMasterIdLst>
    <p:handoutMasterId r:id="rId10"/>
  </p:handoutMasterIdLst>
  <p:sldIdLst>
    <p:sldId id="270" r:id="rId4"/>
    <p:sldId id="271" r:id="rId5"/>
    <p:sldId id="266" r:id="rId6"/>
    <p:sldId id="267" r:id="rId7"/>
    <p:sldId id="269" r:id="rId8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ad Time, Re-Order Point, Cycle Service Level, and Fill Rate" id="{3EC62C8C-1CD3-48AE-9EC5-BB75C9EF389B}">
          <p14:sldIdLst>
            <p14:sldId id="270"/>
            <p14:sldId id="271"/>
            <p14:sldId id="266"/>
            <p14:sldId id="267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1" autoAdjust="0"/>
    <p:restoredTop sz="90482" autoAdjust="0"/>
  </p:normalViewPr>
  <p:slideViewPr>
    <p:cSldViewPr>
      <p:cViewPr varScale="1">
        <p:scale>
          <a:sx n="101" d="100"/>
          <a:sy n="101" d="100"/>
        </p:scale>
        <p:origin x="186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1" d="100"/>
        <a:sy n="61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0-24T23:11:56.76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1717 0 16400,'26'5'0,"-25"-5"0,0 1 0,0 0 0,0-1 0,0 1 0,0 0 0,0 0 0,0 0 0,0 0 0,-1 0 0,1 0 0,0 0 0,-1 0 0,1 0 0,0 0 0,-1 0 0,1 0 0,-1 0 0,0 0 0,1 1 0,-1-1 0,0 0 0,0 0 0,0 1 0,0-1 0,0 0 0,0 0 0,0 0 0,0 1 0,0-1 0,-1 0 0,1 0 0,0 0 0,-1 1 0,1-1 0,-1 0 0,1 0 0,-1 0 0,-1 1 0,-5 11 0,0-1 0,-1 0 0,-10 10 0,14-17 0,-26 29 0,-2-1 0,-1-2 0,-39 29 0,2-2 0,-142 118 0,-45 18 0,-268 243 0,425-360 0,-187 163 0,270-223 0,1 1 0,1 0 0,-16 26 0,21-20 0,10-24 0,0 1 0,0-1 0,0 0 0,0 0 0,0 1 0,0-1 0,0 0 0,1 1 0,-1-1 0,0 0 0,0 1 0,0-1 0,0 0 0,1 0 0,-1 1 0,0-1 0,0 0 0,1 0 0,-1 1 0,0-1 0,0 0 0,1 0 0,-1 0 0,0 1 0,1-1 0,-1 0 0,0 0 0,0 0 0,1 0 0,-1 0 0,0 0 0,1 0 0,-1 0 0,0 0 0,1 0 0,-1 0 0,0 0 0,1 0 0,0 0 0,82-22 0,51-26 0,195-99 0,120-46 0,-281 143 0,203-32 0,-343 76 0,-1 1 0,1 2 0,0 1 0,1 1 0,-1 2 0,36 4 0,-56-3 0,-1 0 0,0-1 0,0 2 0,1-1 0,-2 1 0,1 1 0,0-1 0,-1 1 0,1 0 0,-1 0 0,0 1 0,0 0 0,-1 0 0,0 0 0,1 1 0,-2 0 0,1 0 0,-1 0 0,0 0 0,0 1 0,-1 0 0,1-1 0,-2 1 0,1 0 0,-1 1 0,3 11 0,-2-1 0,-1-1 0,0 1 0,-2 0 0,1 0 0,-2 0 0,-1 0 0,-6 31 0,-1-13 0,-1-1 0,-27 59 0,7-32 0,-3-2 0,-2-1 0,-53 65 0,-144 155 0,192-232 0,-246 266 0,205-229 0,79-82 0,0 0 0,0 0 0,0 1 0,1-1 0,-1 0 0,0 1 0,1 0 0,0-1 0,0 1 0,-1 0 0,1-1 0,1 1 0,-1 0 0,0 6 0,1-9 0,0 1 0,1 0 0,-1 0 0,1-1 0,-1 1 0,1 0 0,-1-1 0,1 1 0,0 0 0,-1-1 0,1 1 0,0-1 0,-1 1 0,1-1 0,0 1 0,0-1 0,-1 0 0,1 1 0,0-1 0,0 0 0,0 0 0,0 1 0,0-1 0,-1 0 0,1 0 0,0 0 0,0 0 0,0 0 0,0 0 0,0-1 0,1 1 0,13-3 0,1 0 0,-1-1 0,0 0 0,0-1 0,17-9 0,454-189 0,-199 71 0,-204 88 0,-81 43 0,-1 0 0,1 0 0,0 0 0,-1 0 0,1 1 0,0-1 0,0 1 0,-1-1 0,1 1 0,0 0 0,0-1 0,0 1 0,-1 0 0,1 0 0,0 1 0,0-1 0,0 0 0,0 0 0,-1 1 0,4 0 0,-8 2 0,0 0 0,-1-1 0,1 1 0,0-1 0,-1 0 0,1 0 0,-1 0 0,-4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B25918A3-3FF0-4075-A990-38D1F7B1CE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169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167558064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394799329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225346286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39982751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227585706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40374027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43976120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68256740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26908139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57765389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111784733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341637878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</p:spTree>
    <p:extLst>
      <p:ext uri="{BB962C8B-B14F-4D97-AF65-F5344CB8AC3E}">
        <p14:creationId xmlns:p14="http://schemas.microsoft.com/office/powerpoint/2010/main" val="14152805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Basic Inventory Models, Ardavan Asef-Vaziri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Inventory Models-Uncertainty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2" name="Line 8"/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08555" name="Rectangle 11"/>
          <p:cNvSpPr>
            <a:spLocks noChangeArrowheads="1"/>
          </p:cNvSpPr>
          <p:nvPr userDrawn="1"/>
        </p:nvSpPr>
        <p:spPr bwMode="auto">
          <a:xfrm>
            <a:off x="9448800" y="6553200"/>
            <a:ext cx="254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defRPr/>
            </a:pPr>
            <a:fld id="{F75F93CB-75B4-4A09-9FEF-C24BBFCCD954}" type="slidenum">
              <a:rPr lang="en-US" sz="1000"/>
              <a:pPr algn="r" eaLnBrk="1" hangingPunct="1"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9174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0EmwOX0oNTE?feature=oembed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D1EDA3-6CBE-490F-B139-71B4FDAA3B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676400"/>
          </a:xfrm>
        </p:spPr>
        <p:txBody>
          <a:bodyPr/>
          <a:lstStyle/>
          <a:p>
            <a:r>
              <a:rPr lang="en-US" dirty="0"/>
              <a:t>An Example on Capacity, Throughput, Cycle Time, and Takt Time</a:t>
            </a:r>
          </a:p>
        </p:txBody>
      </p:sp>
    </p:spTree>
    <p:extLst>
      <p:ext uri="{BB962C8B-B14F-4D97-AF65-F5344CB8AC3E}">
        <p14:creationId xmlns:p14="http://schemas.microsoft.com/office/powerpoint/2010/main" val="36044945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FE5E-0D5E-4932-9699-0144E295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Lecture</a:t>
            </a:r>
          </a:p>
        </p:txBody>
      </p:sp>
      <p:pic>
        <p:nvPicPr>
          <p:cNvPr id="4" name="Online Media 3" title="ThroughputCapacityCycleTimeTaktTime">
            <a:hlinkClick r:id="" action="ppaction://media"/>
            <a:extLst>
              <a:ext uri="{FF2B5EF4-FFF2-40B4-BE49-F238E27FC236}">
                <a16:creationId xmlns:a16="http://schemas.microsoft.com/office/drawing/2014/main" id="{B0980CA2-D205-4510-B204-8020C4D547B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0" cy="0"/>
          </a:xfrm>
          <a:prstGeom prst="rect">
            <a:avLst/>
          </a:prstGeom>
        </p:spPr>
      </p:pic>
      <p:pic>
        <p:nvPicPr>
          <p:cNvPr id="5" name="Online Media 4" title="ThroughputCapacityCycleTimeTaktTime">
            <a:hlinkClick r:id="" action="ppaction://media"/>
            <a:extLst>
              <a:ext uri="{FF2B5EF4-FFF2-40B4-BE49-F238E27FC236}">
                <a16:creationId xmlns:a16="http://schemas.microsoft.com/office/drawing/2014/main" id="{04C85284-59AE-4F32-9EBD-F861C9A2D1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25" y="0"/>
            <a:ext cx="12138053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21265D-4464-4EEC-95F4-2FB582E65FB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081" r="13913"/>
          <a:stretch/>
        </p:blipFill>
        <p:spPr>
          <a:xfrm>
            <a:off x="11595968" y="9674"/>
            <a:ext cx="596032" cy="57416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1395361-9692-4028-9E92-31AE71B68610}"/>
              </a:ext>
            </a:extLst>
          </p:cNvPr>
          <p:cNvSpPr txBox="1">
            <a:spLocks/>
          </p:cNvSpPr>
          <p:nvPr/>
        </p:nvSpPr>
        <p:spPr bwMode="gray">
          <a:xfrm>
            <a:off x="9972675" y="16104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bg1"/>
                </a:solidFill>
                <a:highlight>
                  <a:srgbClr val="A80000"/>
                </a:highlight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algn="l"/>
            <a:r>
              <a:rPr lang="en-US" sz="3600" kern="0" dirty="0"/>
              <a:t>14 mins. </a:t>
            </a:r>
          </a:p>
        </p:txBody>
      </p:sp>
    </p:spTree>
    <p:extLst>
      <p:ext uri="{BB962C8B-B14F-4D97-AF65-F5344CB8AC3E}">
        <p14:creationId xmlns:p14="http://schemas.microsoft.com/office/powerpoint/2010/main" val="425963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10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FB9E99A-9499-48D5-AF50-47283EF79C05}"/>
              </a:ext>
            </a:extLst>
          </p:cNvPr>
          <p:cNvSpPr txBox="1">
            <a:spLocks/>
          </p:cNvSpPr>
          <p:nvPr/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bg1"/>
                </a:solidFill>
                <a:highlight>
                  <a:srgbClr val="A80000"/>
                </a:highlight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algn="l"/>
            <a:r>
              <a:rPr lang="en-US" sz="3600" kern="0" dirty="0"/>
              <a:t>Capacity of a Process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DF09B8-783B-4486-B1CF-B97EB2C4BC1D}"/>
              </a:ext>
            </a:extLst>
          </p:cNvPr>
          <p:cNvSpPr txBox="1"/>
          <p:nvPr/>
        </p:nvSpPr>
        <p:spPr>
          <a:xfrm>
            <a:off x="69516" y="609600"/>
            <a:ext cx="1206887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Two stations. It takes 6 mins  to complete an operation in Sta-1 (or resource pool 1), and 5 mins to complete an operation in Sta-2. There are 3 machines (or 3 resource units) in sta-1 and 2 machines in Sta-2.</a:t>
            </a:r>
          </a:p>
          <a:p>
            <a:r>
              <a:rPr lang="en-US" sz="2400" b="1" dirty="0">
                <a:latin typeface="Book Antiqua" panose="02040602050305030304" pitchFamily="18" charset="0"/>
              </a:rPr>
              <a:t>a) Compute the capacity of this process.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893620-B176-486C-8EE4-5E8EF3635D6D}"/>
              </a:ext>
            </a:extLst>
          </p:cNvPr>
          <p:cNvSpPr txBox="1"/>
          <p:nvPr/>
        </p:nvSpPr>
        <p:spPr>
          <a:xfrm>
            <a:off x="34556" y="2179260"/>
            <a:ext cx="12192000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Each machine in station 1 can produce 60/6 =10 products, and there are 3 machines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RpSta-1= 3(10)=30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We could have also said it is RpSta-1 = c/Tp = 3/6 per min., and then multiply it by 60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RpSta-1 = c/Tp = (3/6)(60)= 30</a:t>
            </a:r>
          </a:p>
          <a:p>
            <a:pPr marL="0" lvl="1"/>
            <a:endParaRPr lang="en-US" dirty="0">
              <a:latin typeface="Book Antiqua" panose="02040602050305030304" pitchFamily="18" charset="0"/>
            </a:endParaRP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RpSta-2 = 60/5= 12 products, and there are 2 machines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RpSta-2= 2(12)=24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We could have also said it is RpSta-2 = c/Tp = 2/5 per min., and then multiply it by 60</a:t>
            </a:r>
          </a:p>
          <a:p>
            <a:pPr marL="0" lvl="1"/>
            <a:r>
              <a:rPr lang="en-US" sz="2400">
                <a:latin typeface="Book Antiqua" panose="02040602050305030304" pitchFamily="18" charset="0"/>
              </a:rPr>
              <a:t>RpSta-2 </a:t>
            </a:r>
            <a:r>
              <a:rPr lang="en-US" sz="2400" dirty="0">
                <a:latin typeface="Book Antiqua" panose="02040602050305030304" pitchFamily="18" charset="0"/>
              </a:rPr>
              <a:t>= c/Tp </a:t>
            </a:r>
            <a:r>
              <a:rPr lang="en-US" sz="2400">
                <a:latin typeface="Book Antiqua" panose="02040602050305030304" pitchFamily="18" charset="0"/>
              </a:rPr>
              <a:t>= (2/5)(</a:t>
            </a:r>
            <a:r>
              <a:rPr lang="en-US" sz="2400" dirty="0">
                <a:latin typeface="Book Antiqua" panose="02040602050305030304" pitchFamily="18" charset="0"/>
              </a:rPr>
              <a:t>60</a:t>
            </a:r>
            <a:r>
              <a:rPr lang="en-US" sz="2400">
                <a:latin typeface="Book Antiqua" panose="02040602050305030304" pitchFamily="18" charset="0"/>
              </a:rPr>
              <a:t>)= 24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0" lvl="1"/>
            <a:endParaRPr lang="en-US" dirty="0">
              <a:latin typeface="Book Antiqua" panose="02040602050305030304" pitchFamily="18" charset="0"/>
            </a:endParaRP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Capacity if the process = min(30,24)=24 per hour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Sta-2 is bottleneck</a:t>
            </a:r>
          </a:p>
          <a:p>
            <a:endParaRPr lang="en-US" sz="2400" dirty="0"/>
          </a:p>
          <a:p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E32E792-3318-460F-89FC-51424951BDC8}"/>
                  </a:ext>
                </a:extLst>
              </p14:cNvPr>
              <p14:cNvContentPartPr/>
              <p14:nvPr/>
            </p14:nvContentPartPr>
            <p14:xfrm>
              <a:off x="10134825" y="5276355"/>
              <a:ext cx="735840" cy="933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E32E792-3318-460F-89FC-51424951BD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117185" y="5258355"/>
                <a:ext cx="771480" cy="96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693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30F613-341E-457C-ABEB-6D586294CEA3}"/>
              </a:ext>
            </a:extLst>
          </p:cNvPr>
          <p:cNvSpPr txBox="1"/>
          <p:nvPr/>
        </p:nvSpPr>
        <p:spPr>
          <a:xfrm>
            <a:off x="-9525" y="1007388"/>
            <a:ext cx="12104915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The Capacity of the process, as  we computed is 24. 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b="1" dirty="0">
                <a:solidFill>
                  <a:srgbClr val="A80000"/>
                </a:solidFill>
                <a:latin typeface="Book Antiqua" panose="02040602050305030304" pitchFamily="18" charset="0"/>
              </a:rPr>
              <a:t>CT is our capability in producing two consecutive product. The time that we need to send the next product out.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Rp = 24 products per hour.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We produce 24 product in 60 minutes 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anose="02040602050305030304" pitchFamily="18" charset="0"/>
              </a:rPr>
              <a:t>CT = 60/24 = 2.5 minutes.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We could have also said that CT=1/Rp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CT=1/24 hour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1/24 hour is 60(1/24) = 2.5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We could have also said Rp = 24/60 = 0.4 per minute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CT=1/Rp =1/0.4 = 2.5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54D6944-46C6-4CB4-AB5E-110CE7460754}"/>
              </a:ext>
            </a:extLst>
          </p:cNvPr>
          <p:cNvSpPr txBox="1">
            <a:spLocks/>
          </p:cNvSpPr>
          <p:nvPr/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bg1"/>
                </a:solidFill>
                <a:highlight>
                  <a:srgbClr val="A80000"/>
                </a:highlight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algn="l"/>
            <a:r>
              <a:rPr lang="en-US" sz="3600" kern="0" dirty="0"/>
              <a:t>Cycle Time &amp; Capacity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2451A4-DB58-48DB-BABC-60E272D1FB27}"/>
              </a:ext>
            </a:extLst>
          </p:cNvPr>
          <p:cNvSpPr txBox="1"/>
          <p:nvPr/>
        </p:nvSpPr>
        <p:spPr>
          <a:xfrm>
            <a:off x="-10063" y="545723"/>
            <a:ext cx="12191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b) Compute the cycle time in this process.</a:t>
            </a:r>
          </a:p>
        </p:txBody>
      </p:sp>
    </p:spTree>
    <p:extLst>
      <p:ext uri="{BB962C8B-B14F-4D97-AF65-F5344CB8AC3E}">
        <p14:creationId xmlns:p14="http://schemas.microsoft.com/office/powerpoint/2010/main" val="215943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530F613-341E-457C-ABEB-6D586294CEA3}"/>
              </a:ext>
            </a:extLst>
          </p:cNvPr>
          <p:cNvSpPr txBox="1"/>
          <p:nvPr/>
        </p:nvSpPr>
        <p:spPr>
          <a:xfrm>
            <a:off x="11875" y="1143000"/>
            <a:ext cx="12104915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The Capacity of the process, as  we computed is 24. 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U=R/Rp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R=U*Rp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R=0.75(24)= 18</a:t>
            </a:r>
          </a:p>
          <a:p>
            <a:endParaRPr lang="en-US" sz="1200" dirty="0">
              <a:latin typeface="Book Antiqua" panose="02040602050305030304" pitchFamily="18" charset="0"/>
            </a:endParaRPr>
          </a:p>
          <a:p>
            <a:r>
              <a:rPr lang="en-US" sz="2400" b="1" dirty="0">
                <a:latin typeface="Book Antiqua" panose="02040602050305030304" pitchFamily="18" charset="0"/>
              </a:rPr>
              <a:t>d) Compute the utilization of the least utilized station</a:t>
            </a:r>
            <a:r>
              <a:rPr lang="en-US" sz="2400" dirty="0">
                <a:latin typeface="Book Antiqua" panose="02040602050305030304" pitchFamily="18" charset="0"/>
              </a:rPr>
              <a:t>.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That is station 1 with Capacity of 30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U=18/30= 0.6</a:t>
            </a:r>
          </a:p>
          <a:p>
            <a:pPr lvl="1"/>
            <a:endParaRPr lang="en-US" sz="1200" b="1" dirty="0">
              <a:latin typeface="Book Antiqua" panose="02040602050305030304" pitchFamily="18" charset="0"/>
            </a:endParaRPr>
          </a:p>
          <a:p>
            <a:r>
              <a:rPr lang="en-US" sz="2400" b="1" dirty="0">
                <a:latin typeface="Book Antiqua" panose="02040602050305030304" pitchFamily="18" charset="0"/>
              </a:rPr>
              <a:t>e) Compute the takt time</a:t>
            </a:r>
          </a:p>
          <a:p>
            <a:endParaRPr lang="en-US" sz="1200" dirty="0">
              <a:latin typeface="Book Antiqua" panose="02040602050305030304" pitchFamily="18" charset="0"/>
            </a:endParaRP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18 products in 60 minutes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TT= 60/18= 3.33 minutes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R= 18, CT=2.5</a:t>
            </a:r>
          </a:p>
          <a:p>
            <a:pPr marL="0" lvl="1"/>
            <a:r>
              <a:rPr lang="en-US" sz="2400" dirty="0">
                <a:latin typeface="Book Antiqua" panose="02040602050305030304" pitchFamily="18" charset="0"/>
              </a:rPr>
              <a:t>Rp=30, TT=3.33</a:t>
            </a:r>
          </a:p>
          <a:p>
            <a:pPr marL="0" lvl="1"/>
            <a:r>
              <a:rPr lang="en-US" sz="2400" b="1" dirty="0">
                <a:solidFill>
                  <a:srgbClr val="A80000"/>
                </a:solidFill>
                <a:latin typeface="Book Antiqua" panose="02040602050305030304" pitchFamily="18" charset="0"/>
              </a:rPr>
              <a:t>Takt Time is the time we have to produce a product. It is defined by throughput not by capacity. It is the time the market expects us to receive the next product. </a:t>
            </a:r>
          </a:p>
          <a:p>
            <a:pPr marL="0" lvl="1"/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3B436F6-CFEE-4191-BDAE-CD33826FEC51}"/>
              </a:ext>
            </a:extLst>
          </p:cNvPr>
          <p:cNvSpPr txBox="1">
            <a:spLocks/>
          </p:cNvSpPr>
          <p:nvPr/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bg1"/>
                </a:solidFill>
                <a:highlight>
                  <a:srgbClr val="A80000"/>
                </a:highlight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pPr algn="l"/>
            <a:r>
              <a:rPr lang="en-US" sz="3600" kern="0" dirty="0"/>
              <a:t>Utilization, Throughput &amp; Takt Time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45FA44-05E7-48EF-88BF-124D85D02A96}"/>
              </a:ext>
            </a:extLst>
          </p:cNvPr>
          <p:cNvSpPr txBox="1"/>
          <p:nvPr/>
        </p:nvSpPr>
        <p:spPr>
          <a:xfrm>
            <a:off x="-1" y="533400"/>
            <a:ext cx="12191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c) Suppose the utilization of this process is 75% compute the throughput.</a:t>
            </a:r>
          </a:p>
        </p:txBody>
      </p:sp>
    </p:spTree>
    <p:extLst>
      <p:ext uri="{BB962C8B-B14F-4D97-AF65-F5344CB8AC3E}">
        <p14:creationId xmlns:p14="http://schemas.microsoft.com/office/powerpoint/2010/main" val="418128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33809</TotalTime>
  <Words>454</Words>
  <Application>Microsoft Office PowerPoint</Application>
  <PresentationFormat>Widescreen</PresentationFormat>
  <Paragraphs>50</Paragraphs>
  <Slides>5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Arial</vt:lpstr>
      <vt:lpstr>Book Antiqua</vt:lpstr>
      <vt:lpstr>Garamond</vt:lpstr>
      <vt:lpstr>Impact</vt:lpstr>
      <vt:lpstr>MS Reference Sans Serif</vt:lpstr>
      <vt:lpstr>Noto Sans Symbols</vt:lpstr>
      <vt:lpstr>Times New Roman</vt:lpstr>
      <vt:lpstr>Verdana</vt:lpstr>
      <vt:lpstr>Wingdings</vt:lpstr>
      <vt:lpstr>Lean Thinking Final</vt:lpstr>
      <vt:lpstr>508 Lecture</vt:lpstr>
      <vt:lpstr>Level</vt:lpstr>
      <vt:lpstr>An Example on Capacity, Throughput, Cycle Time, and Takt Time</vt:lpstr>
      <vt:lpstr>The Lecture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Asef-Vaziri, Ardavan</cp:lastModifiedBy>
  <cp:revision>721</cp:revision>
  <cp:lastPrinted>2021-08-25T16:42:58Z</cp:lastPrinted>
  <dcterms:created xsi:type="dcterms:W3CDTF">1995-06-17T23:31:02Z</dcterms:created>
  <dcterms:modified xsi:type="dcterms:W3CDTF">2024-10-17T22:07:02Z</dcterms:modified>
</cp:coreProperties>
</file>