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30"/>
  </p:notesMasterIdLst>
  <p:handoutMasterIdLst>
    <p:handoutMasterId r:id="rId31"/>
  </p:handoutMasterIdLst>
  <p:sldIdLst>
    <p:sldId id="477" r:id="rId7"/>
    <p:sldId id="717" r:id="rId8"/>
    <p:sldId id="716" r:id="rId9"/>
    <p:sldId id="660" r:id="rId10"/>
    <p:sldId id="674" r:id="rId11"/>
    <p:sldId id="698" r:id="rId12"/>
    <p:sldId id="678" r:id="rId13"/>
    <p:sldId id="712" r:id="rId14"/>
    <p:sldId id="711" r:id="rId15"/>
    <p:sldId id="715" r:id="rId16"/>
    <p:sldId id="694" r:id="rId17"/>
    <p:sldId id="679" r:id="rId18"/>
    <p:sldId id="693" r:id="rId19"/>
    <p:sldId id="682" r:id="rId20"/>
    <p:sldId id="689" r:id="rId21"/>
    <p:sldId id="710" r:id="rId22"/>
    <p:sldId id="703" r:id="rId23"/>
    <p:sldId id="704" r:id="rId24"/>
    <p:sldId id="706" r:id="rId25"/>
    <p:sldId id="707" r:id="rId26"/>
    <p:sldId id="708" r:id="rId27"/>
    <p:sldId id="709" r:id="rId28"/>
    <p:sldId id="697" r:id="rId2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A80000"/>
    <a:srgbClr val="000000"/>
    <a:srgbClr val="AA0000"/>
    <a:srgbClr val="00007D"/>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6410" autoAdjust="0"/>
  </p:normalViewPr>
  <p:slideViewPr>
    <p:cSldViewPr>
      <p:cViewPr varScale="1">
        <p:scale>
          <a:sx n="90" d="100"/>
          <a:sy n="90" d="100"/>
        </p:scale>
        <p:origin x="138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1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10/21/2024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10/21/2024</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13536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11</a:t>
            </a:fld>
            <a:endParaRPr lang="en-US" dirty="0"/>
          </a:p>
        </p:txBody>
      </p:sp>
    </p:spTree>
    <p:extLst>
      <p:ext uri="{BB962C8B-B14F-4D97-AF65-F5344CB8AC3E}">
        <p14:creationId xmlns:p14="http://schemas.microsoft.com/office/powerpoint/2010/main" val="243689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12</a:t>
            </a:fld>
            <a:endParaRPr lang="en-US" dirty="0"/>
          </a:p>
        </p:txBody>
      </p:sp>
    </p:spTree>
    <p:extLst>
      <p:ext uri="{BB962C8B-B14F-4D97-AF65-F5344CB8AC3E}">
        <p14:creationId xmlns:p14="http://schemas.microsoft.com/office/powerpoint/2010/main" val="316946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14</a:t>
            </a:fld>
            <a:endParaRPr lang="en-US" dirty="0"/>
          </a:p>
        </p:txBody>
      </p:sp>
    </p:spTree>
    <p:extLst>
      <p:ext uri="{BB962C8B-B14F-4D97-AF65-F5344CB8AC3E}">
        <p14:creationId xmlns:p14="http://schemas.microsoft.com/office/powerpoint/2010/main" val="119463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15</a:t>
            </a:fld>
            <a:endParaRPr lang="en-US" dirty="0"/>
          </a:p>
        </p:txBody>
      </p:sp>
    </p:spTree>
    <p:extLst>
      <p:ext uri="{BB962C8B-B14F-4D97-AF65-F5344CB8AC3E}">
        <p14:creationId xmlns:p14="http://schemas.microsoft.com/office/powerpoint/2010/main" val="29199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232637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17</a:t>
            </a:fld>
            <a:endParaRPr lang="en-US" dirty="0"/>
          </a:p>
        </p:txBody>
      </p:sp>
    </p:spTree>
    <p:extLst>
      <p:ext uri="{BB962C8B-B14F-4D97-AF65-F5344CB8AC3E}">
        <p14:creationId xmlns:p14="http://schemas.microsoft.com/office/powerpoint/2010/main" val="13050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18</a:t>
            </a:fld>
            <a:endParaRPr lang="en-US" dirty="0"/>
          </a:p>
        </p:txBody>
      </p:sp>
    </p:spTree>
    <p:extLst>
      <p:ext uri="{BB962C8B-B14F-4D97-AF65-F5344CB8AC3E}">
        <p14:creationId xmlns:p14="http://schemas.microsoft.com/office/powerpoint/2010/main" val="67189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19</a:t>
            </a:fld>
            <a:endParaRPr lang="en-US" dirty="0"/>
          </a:p>
        </p:txBody>
      </p:sp>
    </p:spTree>
    <p:extLst>
      <p:ext uri="{BB962C8B-B14F-4D97-AF65-F5344CB8AC3E}">
        <p14:creationId xmlns:p14="http://schemas.microsoft.com/office/powerpoint/2010/main" val="416102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20</a:t>
            </a:fld>
            <a:endParaRPr lang="en-US" dirty="0"/>
          </a:p>
        </p:txBody>
      </p:sp>
    </p:spTree>
    <p:extLst>
      <p:ext uri="{BB962C8B-B14F-4D97-AF65-F5344CB8AC3E}">
        <p14:creationId xmlns:p14="http://schemas.microsoft.com/office/powerpoint/2010/main" val="424684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21</a:t>
            </a:fld>
            <a:endParaRPr lang="en-US" dirty="0"/>
          </a:p>
        </p:txBody>
      </p:sp>
    </p:spTree>
    <p:extLst>
      <p:ext uri="{BB962C8B-B14F-4D97-AF65-F5344CB8AC3E}">
        <p14:creationId xmlns:p14="http://schemas.microsoft.com/office/powerpoint/2010/main" val="38827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3</a:t>
            </a:fld>
            <a:endParaRPr lang="en-US" dirty="0"/>
          </a:p>
        </p:txBody>
      </p:sp>
    </p:spTree>
    <p:extLst>
      <p:ext uri="{BB962C8B-B14F-4D97-AF65-F5344CB8AC3E}">
        <p14:creationId xmlns:p14="http://schemas.microsoft.com/office/powerpoint/2010/main" val="402646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4</a:t>
            </a:fld>
            <a:endParaRPr lang="en-US" dirty="0"/>
          </a:p>
        </p:txBody>
      </p:sp>
    </p:spTree>
    <p:extLst>
      <p:ext uri="{BB962C8B-B14F-4D97-AF65-F5344CB8AC3E}">
        <p14:creationId xmlns:p14="http://schemas.microsoft.com/office/powerpoint/2010/main" val="303660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5</a:t>
            </a:fld>
            <a:endParaRPr lang="en-US" dirty="0"/>
          </a:p>
        </p:txBody>
      </p:sp>
    </p:spTree>
    <p:extLst>
      <p:ext uri="{BB962C8B-B14F-4D97-AF65-F5344CB8AC3E}">
        <p14:creationId xmlns:p14="http://schemas.microsoft.com/office/powerpoint/2010/main" val="191265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6</a:t>
            </a:fld>
            <a:endParaRPr lang="en-US" dirty="0"/>
          </a:p>
        </p:txBody>
      </p:sp>
    </p:spTree>
    <p:extLst>
      <p:ext uri="{BB962C8B-B14F-4D97-AF65-F5344CB8AC3E}">
        <p14:creationId xmlns:p14="http://schemas.microsoft.com/office/powerpoint/2010/main" val="114908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7</a:t>
            </a:fld>
            <a:endParaRPr lang="en-US" dirty="0"/>
          </a:p>
        </p:txBody>
      </p:sp>
    </p:spTree>
    <p:extLst>
      <p:ext uri="{BB962C8B-B14F-4D97-AF65-F5344CB8AC3E}">
        <p14:creationId xmlns:p14="http://schemas.microsoft.com/office/powerpoint/2010/main" val="161369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8</a:t>
            </a:fld>
            <a:endParaRPr lang="en-US" dirty="0"/>
          </a:p>
        </p:txBody>
      </p:sp>
    </p:spTree>
    <p:extLst>
      <p:ext uri="{BB962C8B-B14F-4D97-AF65-F5344CB8AC3E}">
        <p14:creationId xmlns:p14="http://schemas.microsoft.com/office/powerpoint/2010/main" val="151332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9</a:t>
            </a:fld>
            <a:endParaRPr lang="en-US" dirty="0"/>
          </a:p>
        </p:txBody>
      </p:sp>
    </p:spTree>
    <p:extLst>
      <p:ext uri="{BB962C8B-B14F-4D97-AF65-F5344CB8AC3E}">
        <p14:creationId xmlns:p14="http://schemas.microsoft.com/office/powerpoint/2010/main" val="217489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06400" y="698500"/>
            <a:ext cx="6197600" cy="3486150"/>
          </a:xfrm>
          <a:ln/>
        </p:spPr>
      </p:sp>
      <p:sp>
        <p:nvSpPr>
          <p:cNvPr id="16387" name="Notes Placeholder 2"/>
          <p:cNvSpPr>
            <a:spLocks noGrp="1"/>
          </p:cNvSpPr>
          <p:nvPr>
            <p:ph type="body" idx="1"/>
          </p:nvPr>
        </p:nvSpPr>
        <p:spPr>
          <a:noFill/>
          <a:ln/>
        </p:spPr>
        <p:txBody>
          <a:bodyPr/>
          <a:lstStyle/>
          <a:p>
            <a:endParaRPr lang="en-US" dirty="0"/>
          </a:p>
        </p:txBody>
      </p:sp>
      <p:sp>
        <p:nvSpPr>
          <p:cNvPr id="16388" name="Slide Number Placeholder 3"/>
          <p:cNvSpPr>
            <a:spLocks noGrp="1"/>
          </p:cNvSpPr>
          <p:nvPr>
            <p:ph type="sldNum" sz="quarter" idx="5"/>
          </p:nvPr>
        </p:nvSpPr>
        <p:spPr>
          <a:noFill/>
        </p:spPr>
        <p:txBody>
          <a:bodyPr/>
          <a:lstStyle/>
          <a:p>
            <a:fld id="{DF5B57E2-1F84-4C05-A86E-1FDE1D83AB54}" type="slidenum">
              <a:rPr lang="en-US" smtClean="0"/>
              <a:pPr/>
              <a:t>10</a:t>
            </a:fld>
            <a:endParaRPr lang="en-US" dirty="0"/>
          </a:p>
        </p:txBody>
      </p:sp>
    </p:spTree>
    <p:extLst>
      <p:ext uri="{BB962C8B-B14F-4D97-AF65-F5344CB8AC3E}">
        <p14:creationId xmlns:p14="http://schemas.microsoft.com/office/powerpoint/2010/main" val="279995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5998" y="0"/>
            <a:ext cx="12207997"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pic>
        <p:nvPicPr>
          <p:cNvPr id="4" name="Picture 3">
            <a:extLst>
              <a:ext uri="{FF2B5EF4-FFF2-40B4-BE49-F238E27FC236}">
                <a16:creationId xmlns:a16="http://schemas.microsoft.com/office/drawing/2014/main" id="{99715CCA-083B-4BCC-B9AF-275D3659D6C7}"/>
              </a:ext>
            </a:extLst>
          </p:cNvPr>
          <p:cNvPicPr>
            <a:picLocks noChangeAspect="1"/>
          </p:cNvPicPr>
          <p:nvPr userDrawn="1"/>
        </p:nvPicPr>
        <p:blipFill>
          <a:blip r:embed="rId2">
            <a:alphaModFix amt="35000"/>
          </a:blip>
          <a:stretch>
            <a:fillRect/>
          </a:stretch>
        </p:blipFill>
        <p:spPr>
          <a:xfrm>
            <a:off x="-1" y="774550"/>
            <a:ext cx="12191999" cy="5697066"/>
          </a:xfrm>
          <a:prstGeom prst="rect">
            <a:avLst/>
          </a:prstGeom>
        </p:spPr>
      </p:pic>
    </p:spTree>
    <p:extLst>
      <p:ext uri="{BB962C8B-B14F-4D97-AF65-F5344CB8AC3E}">
        <p14:creationId xmlns:p14="http://schemas.microsoft.com/office/powerpoint/2010/main" val="38179401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a:prstGeom prst="rect">
            <a:avLst/>
          </a:prstGeo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35536138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2096" y="6550224"/>
            <a:ext cx="9242296"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Pipeline Inventory &amp; Max-WIP, LittleField Technologies. </a:t>
            </a:r>
            <a:r>
              <a:rPr lang="en-US" sz="1400" b="1" i="1" dirty="0">
                <a:ln>
                  <a:noFill/>
                </a:ln>
                <a:solidFill>
                  <a:schemeClr val="bg1"/>
                </a:solidFill>
                <a:latin typeface="Book Antiqua" panose="02040602050305030304" pitchFamily="18" charset="0"/>
              </a:rPr>
              <a:t>A. Asef-Vaziri.</a:t>
            </a: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820" r:id="rId4"/>
    <p:sldLayoutId id="2147483762" r:id="rId5"/>
    <p:sldLayoutId id="2147483819"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10/21/2024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10/21/2024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31eKXCDs7c?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2971800" y="533400"/>
            <a:ext cx="6324600" cy="1754326"/>
          </a:xfrm>
          <a:prstGeom prst="rect">
            <a:avLst/>
          </a:prstGeom>
          <a:noFill/>
        </p:spPr>
        <p:txBody>
          <a:bodyPr wrap="square" rtlCol="0">
            <a:spAutoFit/>
          </a:bodyPr>
          <a:lstStyle/>
          <a:p>
            <a:pPr algn="ctr"/>
            <a:r>
              <a:rPr lang="en-US" sz="3600" dirty="0">
                <a:solidFill>
                  <a:schemeClr val="bg1"/>
                </a:solidFill>
                <a:latin typeface="Impact" panose="020B0806030902050204" pitchFamily="34" charset="0"/>
              </a:rPr>
              <a:t>Process Flow Analysis </a:t>
            </a:r>
          </a:p>
          <a:p>
            <a:pPr algn="ctr"/>
            <a:r>
              <a:rPr lang="en-US" sz="3600" dirty="0">
                <a:solidFill>
                  <a:schemeClr val="bg1"/>
                </a:solidFill>
                <a:latin typeface="Impact" panose="020B0806030902050204" pitchFamily="34" charset="0"/>
              </a:rPr>
              <a:t>In the Context of </a:t>
            </a:r>
          </a:p>
          <a:p>
            <a:pPr algn="ctr"/>
            <a:r>
              <a:rPr lang="en-US" sz="3600" dirty="0">
                <a:solidFill>
                  <a:schemeClr val="bg1"/>
                </a:solidFill>
                <a:latin typeface="Impact" panose="020B0806030902050204" pitchFamily="34" charset="0"/>
              </a:rPr>
              <a:t>LittleField Technologies Game</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32" name="!!Picture 4">
            <a:extLst>
              <a:ext uri="{FF2B5EF4-FFF2-40B4-BE49-F238E27FC236}">
                <a16:creationId xmlns:a16="http://schemas.microsoft.com/office/drawing/2014/main" id="{B1EDF75D-70D6-413B-9CCF-738D9A650069}"/>
              </a:ext>
            </a:extLst>
          </p:cNvPr>
          <p:cNvPicPr>
            <a:picLocks noChangeAspect="1"/>
          </p:cNvPicPr>
          <p:nvPr/>
        </p:nvPicPr>
        <p:blipFill>
          <a:blip r:embed="rId5"/>
          <a:stretch>
            <a:fillRect/>
          </a:stretch>
        </p:blipFill>
        <p:spPr>
          <a:xfrm>
            <a:off x="6446244" y="2121848"/>
            <a:ext cx="3154956" cy="1688152"/>
          </a:xfrm>
          <a:prstGeom prst="rect">
            <a:avLst/>
          </a:prstGeom>
        </p:spPr>
      </p:pic>
      <p:sp>
        <p:nvSpPr>
          <p:cNvPr id="34" name="TextBox 33">
            <a:extLst>
              <a:ext uri="{FF2B5EF4-FFF2-40B4-BE49-F238E27FC236}">
                <a16:creationId xmlns:a16="http://schemas.microsoft.com/office/drawing/2014/main" id="{98924B92-9597-431B-ABBE-440857F74AA0}"/>
              </a:ext>
            </a:extLst>
          </p:cNvPr>
          <p:cNvSpPr txBox="1"/>
          <p:nvPr/>
        </p:nvSpPr>
        <p:spPr>
          <a:xfrm>
            <a:off x="2971800" y="5725180"/>
            <a:ext cx="6324600" cy="523220"/>
          </a:xfrm>
          <a:prstGeom prst="rect">
            <a:avLst/>
          </a:prstGeom>
          <a:noFill/>
        </p:spPr>
        <p:txBody>
          <a:bodyPr wrap="square" rtlCol="0">
            <a:spAutoFit/>
          </a:bodyPr>
          <a:lstStyle/>
          <a:p>
            <a:pPr algn="ctr"/>
            <a:r>
              <a:rPr lang="en-US" sz="2800" dirty="0">
                <a:solidFill>
                  <a:schemeClr val="bg1"/>
                </a:solidFill>
                <a:latin typeface="Lucida Calligraphy" panose="03010101010101010101" pitchFamily="66" charset="0"/>
              </a:rPr>
              <a:t>Ardavan Asef-Vaziri</a:t>
            </a:r>
          </a:p>
        </p:txBody>
      </p:sp>
      <p:pic>
        <p:nvPicPr>
          <p:cNvPr id="13" name="Picture 12" descr="A picture containing shoji, window, building&#10;&#10;Description automatically generated">
            <a:extLst>
              <a:ext uri="{FF2B5EF4-FFF2-40B4-BE49-F238E27FC236}">
                <a16:creationId xmlns:a16="http://schemas.microsoft.com/office/drawing/2014/main" id="{873CBB6D-1FAC-45DC-8A6F-C832F1642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7516"/>
            <a:ext cx="12289852" cy="6704909"/>
          </a:xfrm>
          <a:prstGeom prst="rect">
            <a:avLst/>
          </a:prstGeom>
        </p:spPr>
      </p:pic>
    </p:spTree>
    <p:extLst>
      <p:ext uri="{BB962C8B-B14F-4D97-AF65-F5344CB8AC3E}">
        <p14:creationId xmlns:p14="http://schemas.microsoft.com/office/powerpoint/2010/main" val="7735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Max-WIP &amp; WIP, A Balance between </a:t>
            </a:r>
            <a:r>
              <a:rPr lang="en-US" sz="3300" dirty="0">
                <a:sym typeface="Wingdings" panose="05000000000000000000" pitchFamily="2" charset="2"/>
              </a:rPr>
              <a:t></a:t>
            </a:r>
            <a:r>
              <a:rPr lang="en-US" sz="3300" dirty="0"/>
              <a:t>T and </a:t>
            </a:r>
            <a:r>
              <a:rPr lang="en-US" sz="3300" dirty="0">
                <a:sym typeface="Wingdings" panose="05000000000000000000" pitchFamily="2" charset="2"/>
              </a:rPr>
              <a:t></a:t>
            </a:r>
            <a:r>
              <a:rPr lang="en-US" sz="3300" dirty="0"/>
              <a:t>R</a:t>
            </a:r>
          </a:p>
        </p:txBody>
      </p:sp>
      <p:sp>
        <p:nvSpPr>
          <p:cNvPr id="7172" name="Rectangle 5"/>
          <p:cNvSpPr>
            <a:spLocks noChangeArrowheads="1"/>
          </p:cNvSpPr>
          <p:nvPr/>
        </p:nvSpPr>
        <p:spPr bwMode="auto">
          <a:xfrm>
            <a:off x="39303" y="869977"/>
            <a:ext cx="12113394" cy="5632938"/>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Do not make any change if WIP is less than your Max-WIP= 6. </a:t>
            </a:r>
          </a:p>
          <a:p>
            <a:pPr>
              <a:spcAft>
                <a:spcPts val="1200"/>
              </a:spcAft>
            </a:pPr>
            <a:r>
              <a:rPr lang="en-US" sz="2400" dirty="0">
                <a:latin typeface="Book Antiqua" panose="02040602050305030304" pitchFamily="18" charset="0"/>
              </a:rPr>
              <a:t>When WIP gets close to your Max-WIP=6, or even slightly exceeds it, then replace 100 by 6. In the previous graphs I have used 6 period moving average to decide. </a:t>
            </a:r>
          </a:p>
          <a:p>
            <a:pPr>
              <a:spcAft>
                <a:spcPts val="1200"/>
              </a:spcAft>
            </a:pPr>
            <a:r>
              <a:rPr lang="en-US" sz="2400" dirty="0">
                <a:latin typeface="Book Antiqua" panose="02040602050305030304" pitchFamily="18" charset="0"/>
              </a:rPr>
              <a:t>Check both sides. Two edges of a slippery roof.</a:t>
            </a:r>
          </a:p>
          <a:p>
            <a:pPr>
              <a:spcAft>
                <a:spcPts val="1200"/>
              </a:spcAft>
            </a:pPr>
            <a:r>
              <a:rPr lang="en-US" sz="2400" dirty="0">
                <a:latin typeface="Book Antiqua" panose="02040602050305030304" pitchFamily="18" charset="0"/>
              </a:rPr>
              <a:t>If WIP &gt; 6, then T&gt;3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you will not collect the entire Revenue of $1200.</a:t>
            </a:r>
          </a:p>
          <a:p>
            <a:pPr>
              <a:spcAft>
                <a:spcPts val="1200"/>
              </a:spcAft>
            </a:pPr>
            <a:r>
              <a:rPr lang="en-US" sz="2400" dirty="0">
                <a:latin typeface="Book Antiqua" panose="02040602050305030304" pitchFamily="18" charset="0"/>
              </a:rPr>
              <a:t>If WIP &lt;&lt; 6, then while T&lt;3 and you collect full $1200 (or any other number that is related to this contract) your R could be &lt;&lt;Rp.</a:t>
            </a:r>
          </a:p>
          <a:p>
            <a:pPr>
              <a:spcAft>
                <a:spcPts val="1200"/>
              </a:spcAft>
            </a:pPr>
            <a:r>
              <a:rPr lang="en-US" sz="2400" dirty="0">
                <a:latin typeface="Book Antiqua" panose="02040602050305030304" pitchFamily="18" charset="0"/>
              </a:rPr>
              <a:t>We need to look at WIP, Lead time, and Revenue. If they are fine, we will not touch the current Max-WIP =100.</a:t>
            </a:r>
          </a:p>
          <a:p>
            <a:pPr>
              <a:spcAft>
                <a:spcPts val="1200"/>
              </a:spcAft>
            </a:pPr>
            <a:r>
              <a:rPr lang="en-US" sz="2400" dirty="0">
                <a:latin typeface="Book Antiqua" panose="02040602050305030304" pitchFamily="18" charset="0"/>
              </a:rPr>
              <a:t>When WIP gets close to 5, 6, 7. Then we replace Max-WIP =100 by Max-WIP =9.</a:t>
            </a:r>
          </a:p>
          <a:p>
            <a:pPr>
              <a:spcAft>
                <a:spcPts val="1200"/>
              </a:spcAft>
            </a:pPr>
            <a:r>
              <a:rPr lang="en-US" sz="2400" dirty="0">
                <a:latin typeface="Book Antiqua" panose="02040602050305030304" pitchFamily="18" charset="0"/>
              </a:rPr>
              <a:t>Note that it is better to produce 6 units at $1150 and make 6(1150-600) = $3300 than 5 units at $1200 to make 5(1200-600)= $3000. </a:t>
            </a:r>
          </a:p>
        </p:txBody>
      </p:sp>
    </p:spTree>
    <p:extLst>
      <p:ext uri="{BB962C8B-B14F-4D97-AF65-F5344CB8AC3E}">
        <p14:creationId xmlns:p14="http://schemas.microsoft.com/office/powerpoint/2010/main" val="2552034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4A4AE-6CB6-4B8C-96F9-B9770210739F}"/>
              </a:ext>
            </a:extLst>
          </p:cNvPr>
          <p:cNvSpPr>
            <a:spLocks noGrp="1"/>
          </p:cNvSpPr>
          <p:nvPr>
            <p:ph type="title"/>
          </p:nvPr>
        </p:nvSpPr>
        <p:spPr>
          <a:xfrm>
            <a:off x="-15998" y="0"/>
            <a:ext cx="12207997" cy="762000"/>
          </a:xfrm>
        </p:spPr>
        <p:txBody>
          <a:bodyPr/>
          <a:lstStyle/>
          <a:p>
            <a:r>
              <a:rPr lang="en-US" dirty="0"/>
              <a:t>Input, Output, Lead Time, Revenue, and WIP</a:t>
            </a:r>
          </a:p>
        </p:txBody>
      </p:sp>
      <p:sp>
        <p:nvSpPr>
          <p:cNvPr id="23" name="TextBox 22">
            <a:extLst>
              <a:ext uri="{FF2B5EF4-FFF2-40B4-BE49-F238E27FC236}">
                <a16:creationId xmlns:a16="http://schemas.microsoft.com/office/drawing/2014/main" id="{5EF064B4-65DC-4A14-B298-BAA211063592}"/>
              </a:ext>
            </a:extLst>
          </p:cNvPr>
          <p:cNvSpPr txBox="1"/>
          <p:nvPr/>
        </p:nvSpPr>
        <p:spPr>
          <a:xfrm>
            <a:off x="4347856" y="796268"/>
            <a:ext cx="3344800" cy="707886"/>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c=3</a:t>
            </a:r>
          </a:p>
          <a:p>
            <a:r>
              <a:rPr lang="en-US" sz="2000" b="1" dirty="0">
                <a:solidFill>
                  <a:srgbClr val="0070C0"/>
                </a:solidFill>
                <a:latin typeface="Book Antiqua" panose="02040602050305030304" pitchFamily="18" charset="0"/>
              </a:rPr>
              <a:t>U=0.666667 </a:t>
            </a:r>
          </a:p>
        </p:txBody>
      </p:sp>
      <p:sp>
        <p:nvSpPr>
          <p:cNvPr id="24" name="TextBox 23">
            <a:extLst>
              <a:ext uri="{FF2B5EF4-FFF2-40B4-BE49-F238E27FC236}">
                <a16:creationId xmlns:a16="http://schemas.microsoft.com/office/drawing/2014/main" id="{B29DECA9-D399-4D73-9DCD-077B4A1393AA}"/>
              </a:ext>
            </a:extLst>
          </p:cNvPr>
          <p:cNvSpPr txBox="1"/>
          <p:nvPr/>
        </p:nvSpPr>
        <p:spPr>
          <a:xfrm>
            <a:off x="8229600" y="810445"/>
            <a:ext cx="3581400" cy="707886"/>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c=3</a:t>
            </a:r>
          </a:p>
          <a:p>
            <a:r>
              <a:rPr lang="en-US" sz="2000" b="1" dirty="0">
                <a:solidFill>
                  <a:srgbClr val="A50023"/>
                </a:solidFill>
                <a:latin typeface="Book Antiqua" panose="02040602050305030304" pitchFamily="18" charset="0"/>
              </a:rPr>
              <a:t>U = 0.888889 </a:t>
            </a:r>
          </a:p>
        </p:txBody>
      </p:sp>
      <p:sp>
        <p:nvSpPr>
          <p:cNvPr id="25" name="TextBox 24">
            <a:extLst>
              <a:ext uri="{FF2B5EF4-FFF2-40B4-BE49-F238E27FC236}">
                <a16:creationId xmlns:a16="http://schemas.microsoft.com/office/drawing/2014/main" id="{38DB79E4-C1FA-4B5D-AF48-C2C9BBF2F28A}"/>
              </a:ext>
            </a:extLst>
          </p:cNvPr>
          <p:cNvSpPr txBox="1"/>
          <p:nvPr/>
        </p:nvSpPr>
        <p:spPr>
          <a:xfrm>
            <a:off x="5097400" y="4648200"/>
            <a:ext cx="2446400" cy="707886"/>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c=2</a:t>
            </a:r>
          </a:p>
          <a:p>
            <a:r>
              <a:rPr lang="en-US" sz="2000" b="1" dirty="0">
                <a:solidFill>
                  <a:srgbClr val="00B050"/>
                </a:solidFill>
                <a:latin typeface="Book Antiqua" panose="02040602050305030304" pitchFamily="18" charset="0"/>
              </a:rPr>
              <a:t>U=0.8</a:t>
            </a:r>
          </a:p>
        </p:txBody>
      </p:sp>
      <p:sp>
        <p:nvSpPr>
          <p:cNvPr id="8" name="Rectangle 7">
            <a:extLst>
              <a:ext uri="{FF2B5EF4-FFF2-40B4-BE49-F238E27FC236}">
                <a16:creationId xmlns:a16="http://schemas.microsoft.com/office/drawing/2014/main" id="{D038C075-BDCB-4C58-A968-92B964A68A88}"/>
              </a:ext>
            </a:extLst>
          </p:cNvPr>
          <p:cNvSpPr/>
          <p:nvPr/>
        </p:nvSpPr>
        <p:spPr>
          <a:xfrm>
            <a:off x="10972800" y="906137"/>
            <a:ext cx="1055097" cy="400110"/>
          </a:xfrm>
          <a:prstGeom prst="rect">
            <a:avLst/>
          </a:prstGeom>
          <a:noFill/>
        </p:spPr>
        <p:txBody>
          <a:bodyPr wrap="square" rtlCol="0">
            <a:spAutoFit/>
          </a:bodyPr>
          <a:lstStyle/>
          <a:p>
            <a:r>
              <a:rPr lang="en-US" sz="2000" b="1" dirty="0">
                <a:latin typeface="Book Antiqua" panose="02040602050305030304" pitchFamily="18" charset="0"/>
              </a:rPr>
              <a:t>R=16</a:t>
            </a:r>
          </a:p>
        </p:txBody>
      </p:sp>
      <p:sp>
        <p:nvSpPr>
          <p:cNvPr id="10" name="Rectangle 9">
            <a:extLst>
              <a:ext uri="{FF2B5EF4-FFF2-40B4-BE49-F238E27FC236}">
                <a16:creationId xmlns:a16="http://schemas.microsoft.com/office/drawing/2014/main" id="{7946811C-53A3-47F9-BBC8-890E63D918B9}"/>
              </a:ext>
            </a:extLst>
          </p:cNvPr>
          <p:cNvSpPr/>
          <p:nvPr/>
        </p:nvSpPr>
        <p:spPr>
          <a:xfrm>
            <a:off x="30989" y="3765374"/>
            <a:ext cx="3581400" cy="707886"/>
          </a:xfrm>
          <a:prstGeom prst="rect">
            <a:avLst/>
          </a:prstGeom>
          <a:noFill/>
        </p:spPr>
        <p:txBody>
          <a:bodyPr wrap="square" rtlCol="0">
            <a:spAutoFit/>
          </a:bodyPr>
          <a:lstStyle/>
          <a:p>
            <a:r>
              <a:rPr lang="en-US" sz="2000" b="1" dirty="0">
                <a:latin typeface="Book Antiqua" panose="02040602050305030304" pitchFamily="18" charset="0"/>
              </a:rPr>
              <a:t>Where is the bottleneck?</a:t>
            </a:r>
          </a:p>
          <a:p>
            <a:r>
              <a:rPr lang="en-US" sz="2000" b="1" dirty="0">
                <a:latin typeface="Book Antiqua" panose="02040602050305030304" pitchFamily="18" charset="0"/>
              </a:rPr>
              <a:t>U = 0.888889 </a:t>
            </a:r>
            <a:r>
              <a:rPr lang="en-US" sz="2000" b="1" dirty="0">
                <a:latin typeface="Book Antiqua" panose="02040602050305030304" pitchFamily="18" charset="0"/>
                <a:sym typeface="Wingdings" panose="05000000000000000000" pitchFamily="2" charset="2"/>
              </a:rPr>
              <a:t> Sta-2</a:t>
            </a:r>
            <a:endParaRPr lang="en-US" sz="2000" b="1" dirty="0">
              <a:latin typeface="Book Antiqua" panose="02040602050305030304" pitchFamily="18" charset="0"/>
            </a:endParaRPr>
          </a:p>
        </p:txBody>
      </p:sp>
      <p:sp>
        <p:nvSpPr>
          <p:cNvPr id="11" name="Rectangle 10">
            <a:extLst>
              <a:ext uri="{FF2B5EF4-FFF2-40B4-BE49-F238E27FC236}">
                <a16:creationId xmlns:a16="http://schemas.microsoft.com/office/drawing/2014/main" id="{46669CA5-D372-4F2D-A135-3C391850EA2C}"/>
              </a:ext>
            </a:extLst>
          </p:cNvPr>
          <p:cNvSpPr/>
          <p:nvPr/>
        </p:nvSpPr>
        <p:spPr>
          <a:xfrm>
            <a:off x="11496" y="4466321"/>
            <a:ext cx="3581400" cy="400110"/>
          </a:xfrm>
          <a:prstGeom prst="rect">
            <a:avLst/>
          </a:prstGeom>
          <a:noFill/>
        </p:spPr>
        <p:txBody>
          <a:bodyPr wrap="square" rtlCol="0">
            <a:spAutoFit/>
          </a:bodyPr>
          <a:lstStyle/>
          <a:p>
            <a:r>
              <a:rPr lang="en-US" sz="2000" b="1" dirty="0">
                <a:latin typeface="Book Antiqua" panose="02040602050305030304" pitchFamily="18" charset="0"/>
              </a:rPr>
              <a:t>Capacity of Stations? </a:t>
            </a:r>
          </a:p>
        </p:txBody>
      </p:sp>
      <p:sp>
        <p:nvSpPr>
          <p:cNvPr id="12" name="TextBox 11">
            <a:extLst>
              <a:ext uri="{FF2B5EF4-FFF2-40B4-BE49-F238E27FC236}">
                <a16:creationId xmlns:a16="http://schemas.microsoft.com/office/drawing/2014/main" id="{BD6F63E6-80AB-40A9-B538-B114881622BA}"/>
              </a:ext>
            </a:extLst>
          </p:cNvPr>
          <p:cNvSpPr txBox="1"/>
          <p:nvPr/>
        </p:nvSpPr>
        <p:spPr>
          <a:xfrm>
            <a:off x="4347856" y="1360380"/>
            <a:ext cx="3344800" cy="400110"/>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Rp = 16/0.666667 = 24</a:t>
            </a:r>
          </a:p>
        </p:txBody>
      </p:sp>
      <p:sp>
        <p:nvSpPr>
          <p:cNvPr id="13" name="TextBox 12">
            <a:extLst>
              <a:ext uri="{FF2B5EF4-FFF2-40B4-BE49-F238E27FC236}">
                <a16:creationId xmlns:a16="http://schemas.microsoft.com/office/drawing/2014/main" id="{56CEB624-43C8-4EB7-A3BC-76319C8082D4}"/>
              </a:ext>
            </a:extLst>
          </p:cNvPr>
          <p:cNvSpPr txBox="1"/>
          <p:nvPr/>
        </p:nvSpPr>
        <p:spPr>
          <a:xfrm>
            <a:off x="8229600" y="1371161"/>
            <a:ext cx="3581400" cy="400110"/>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Rp=16/ 0.888889 = 18</a:t>
            </a:r>
          </a:p>
        </p:txBody>
      </p:sp>
      <p:sp>
        <p:nvSpPr>
          <p:cNvPr id="14" name="TextBox 13">
            <a:extLst>
              <a:ext uri="{FF2B5EF4-FFF2-40B4-BE49-F238E27FC236}">
                <a16:creationId xmlns:a16="http://schemas.microsoft.com/office/drawing/2014/main" id="{F13E1773-B9D7-4995-BE88-8CB3D136DDF8}"/>
              </a:ext>
            </a:extLst>
          </p:cNvPr>
          <p:cNvSpPr txBox="1"/>
          <p:nvPr/>
        </p:nvSpPr>
        <p:spPr>
          <a:xfrm>
            <a:off x="5097400" y="5220100"/>
            <a:ext cx="2446400" cy="400110"/>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Rp=16/0.8 = 20</a:t>
            </a:r>
          </a:p>
        </p:txBody>
      </p:sp>
      <p:sp>
        <p:nvSpPr>
          <p:cNvPr id="15" name="Rectangle 14">
            <a:extLst>
              <a:ext uri="{FF2B5EF4-FFF2-40B4-BE49-F238E27FC236}">
                <a16:creationId xmlns:a16="http://schemas.microsoft.com/office/drawing/2014/main" id="{1A803791-0E5F-47FC-968E-887BD4D8ABD8}"/>
              </a:ext>
            </a:extLst>
          </p:cNvPr>
          <p:cNvSpPr/>
          <p:nvPr/>
        </p:nvSpPr>
        <p:spPr>
          <a:xfrm>
            <a:off x="11495" y="4835653"/>
            <a:ext cx="4336361" cy="400110"/>
          </a:xfrm>
          <a:prstGeom prst="rect">
            <a:avLst/>
          </a:prstGeom>
          <a:noFill/>
        </p:spPr>
        <p:txBody>
          <a:bodyPr wrap="square" rtlCol="0">
            <a:spAutoFit/>
          </a:bodyPr>
          <a:lstStyle/>
          <a:p>
            <a:r>
              <a:rPr lang="en-US" sz="2000" b="1" dirty="0">
                <a:latin typeface="Book Antiqua" panose="02040602050305030304" pitchFamily="18" charset="0"/>
              </a:rPr>
              <a:t>Capacity of each machine? </a:t>
            </a:r>
          </a:p>
        </p:txBody>
      </p:sp>
      <p:sp>
        <p:nvSpPr>
          <p:cNvPr id="16" name="TextBox 15">
            <a:extLst>
              <a:ext uri="{FF2B5EF4-FFF2-40B4-BE49-F238E27FC236}">
                <a16:creationId xmlns:a16="http://schemas.microsoft.com/office/drawing/2014/main" id="{FE74233A-00EA-423A-BF4F-EA8865228728}"/>
              </a:ext>
            </a:extLst>
          </p:cNvPr>
          <p:cNvSpPr txBox="1"/>
          <p:nvPr/>
        </p:nvSpPr>
        <p:spPr>
          <a:xfrm>
            <a:off x="4351400" y="1661354"/>
            <a:ext cx="3344800" cy="400110"/>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Rp1 = 24/3 = 8/day</a:t>
            </a:r>
          </a:p>
        </p:txBody>
      </p:sp>
      <p:sp>
        <p:nvSpPr>
          <p:cNvPr id="17" name="TextBox 16">
            <a:extLst>
              <a:ext uri="{FF2B5EF4-FFF2-40B4-BE49-F238E27FC236}">
                <a16:creationId xmlns:a16="http://schemas.microsoft.com/office/drawing/2014/main" id="{CD01D71C-AF8F-432B-BC3A-59F8399C9945}"/>
              </a:ext>
            </a:extLst>
          </p:cNvPr>
          <p:cNvSpPr txBox="1"/>
          <p:nvPr/>
        </p:nvSpPr>
        <p:spPr>
          <a:xfrm>
            <a:off x="8197702" y="1661354"/>
            <a:ext cx="3581400" cy="400110"/>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Rp1=18/3=6/day</a:t>
            </a:r>
          </a:p>
        </p:txBody>
      </p:sp>
      <p:sp>
        <p:nvSpPr>
          <p:cNvPr id="19" name="TextBox 18">
            <a:extLst>
              <a:ext uri="{FF2B5EF4-FFF2-40B4-BE49-F238E27FC236}">
                <a16:creationId xmlns:a16="http://schemas.microsoft.com/office/drawing/2014/main" id="{925D0C6A-FEF1-484C-8439-253C7BEF6C29}"/>
              </a:ext>
            </a:extLst>
          </p:cNvPr>
          <p:cNvSpPr txBox="1"/>
          <p:nvPr/>
        </p:nvSpPr>
        <p:spPr>
          <a:xfrm>
            <a:off x="5097400" y="5571593"/>
            <a:ext cx="2446400" cy="400110"/>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Rp1=20/2 =10</a:t>
            </a:r>
          </a:p>
        </p:txBody>
      </p:sp>
      <p:sp>
        <p:nvSpPr>
          <p:cNvPr id="20" name="Rectangle 19">
            <a:extLst>
              <a:ext uri="{FF2B5EF4-FFF2-40B4-BE49-F238E27FC236}">
                <a16:creationId xmlns:a16="http://schemas.microsoft.com/office/drawing/2014/main" id="{972933D0-E173-4515-890E-BCA1D2CEE53E}"/>
              </a:ext>
            </a:extLst>
          </p:cNvPr>
          <p:cNvSpPr/>
          <p:nvPr/>
        </p:nvSpPr>
        <p:spPr>
          <a:xfrm>
            <a:off x="11495" y="5228960"/>
            <a:ext cx="4336361" cy="400110"/>
          </a:xfrm>
          <a:prstGeom prst="rect">
            <a:avLst/>
          </a:prstGeom>
          <a:noFill/>
        </p:spPr>
        <p:txBody>
          <a:bodyPr wrap="square" rtlCol="0">
            <a:spAutoFit/>
          </a:bodyPr>
          <a:lstStyle/>
          <a:p>
            <a:r>
              <a:rPr lang="en-US" sz="2000" b="1" dirty="0">
                <a:latin typeface="Book Antiqua" panose="02040602050305030304" pitchFamily="18" charset="0"/>
              </a:rPr>
              <a:t>Unit load (Tp) of each machine? </a:t>
            </a:r>
          </a:p>
        </p:txBody>
      </p:sp>
      <p:sp>
        <p:nvSpPr>
          <p:cNvPr id="22" name="TextBox 21">
            <a:extLst>
              <a:ext uri="{FF2B5EF4-FFF2-40B4-BE49-F238E27FC236}">
                <a16:creationId xmlns:a16="http://schemas.microsoft.com/office/drawing/2014/main" id="{75A24C6F-4315-4DB4-9C5F-68E2D0B5E730}"/>
              </a:ext>
            </a:extLst>
          </p:cNvPr>
          <p:cNvSpPr txBox="1"/>
          <p:nvPr/>
        </p:nvSpPr>
        <p:spPr>
          <a:xfrm>
            <a:off x="4319502" y="1963420"/>
            <a:ext cx="3344800" cy="400110"/>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Tp= 24/8 =3 hrs</a:t>
            </a:r>
          </a:p>
        </p:txBody>
      </p:sp>
      <p:sp>
        <p:nvSpPr>
          <p:cNvPr id="28" name="TextBox 27">
            <a:extLst>
              <a:ext uri="{FF2B5EF4-FFF2-40B4-BE49-F238E27FC236}">
                <a16:creationId xmlns:a16="http://schemas.microsoft.com/office/drawing/2014/main" id="{61C073BC-2E38-4745-93CA-0385851990C1}"/>
              </a:ext>
            </a:extLst>
          </p:cNvPr>
          <p:cNvSpPr txBox="1"/>
          <p:nvPr/>
        </p:nvSpPr>
        <p:spPr>
          <a:xfrm>
            <a:off x="8197702" y="1986798"/>
            <a:ext cx="3581400" cy="400110"/>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Tp=4 hrs</a:t>
            </a:r>
          </a:p>
        </p:txBody>
      </p:sp>
      <p:sp>
        <p:nvSpPr>
          <p:cNvPr id="29" name="TextBox 28">
            <a:extLst>
              <a:ext uri="{FF2B5EF4-FFF2-40B4-BE49-F238E27FC236}">
                <a16:creationId xmlns:a16="http://schemas.microsoft.com/office/drawing/2014/main" id="{3B1B0E40-AF05-4783-8AB5-9FDA961C795B}"/>
              </a:ext>
            </a:extLst>
          </p:cNvPr>
          <p:cNvSpPr txBox="1"/>
          <p:nvPr/>
        </p:nvSpPr>
        <p:spPr>
          <a:xfrm>
            <a:off x="5097400" y="5877066"/>
            <a:ext cx="2446400" cy="400110"/>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Tp=24/10 =2.4</a:t>
            </a:r>
          </a:p>
        </p:txBody>
      </p:sp>
    </p:spTree>
    <p:extLst>
      <p:ext uri="{BB962C8B-B14F-4D97-AF65-F5344CB8AC3E}">
        <p14:creationId xmlns:p14="http://schemas.microsoft.com/office/powerpoint/2010/main" val="427977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dissolv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dissolv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8" grpId="0"/>
      <p:bldP spid="10" grpId="0" build="p"/>
      <p:bldP spid="11" grpId="0"/>
      <p:bldP spid="12" grpId="0"/>
      <p:bldP spid="13" grpId="0"/>
      <p:bldP spid="14" grpId="0"/>
      <p:bldP spid="15" grpId="0"/>
      <p:bldP spid="16" grpId="0"/>
      <p:bldP spid="17" grpId="0"/>
      <p:bldP spid="19" grpId="0"/>
      <p:bldP spid="20" grpId="0"/>
      <p:bldP spid="22"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500" dirty="0"/>
              <a:t>Several Machines-Theoretical Flow Time, and Pipeline Inventory</a:t>
            </a:r>
          </a:p>
        </p:txBody>
      </p:sp>
      <p:sp>
        <p:nvSpPr>
          <p:cNvPr id="7" name="Rectangle 5">
            <a:extLst>
              <a:ext uri="{FF2B5EF4-FFF2-40B4-BE49-F238E27FC236}">
                <a16:creationId xmlns:a16="http://schemas.microsoft.com/office/drawing/2014/main" id="{761BE1A8-D9A9-428F-B9C7-F42B99E6F064}"/>
              </a:ext>
            </a:extLst>
          </p:cNvPr>
          <p:cNvSpPr>
            <a:spLocks noChangeArrowheads="1"/>
          </p:cNvSpPr>
          <p:nvPr/>
        </p:nvSpPr>
        <p:spPr bwMode="auto">
          <a:xfrm>
            <a:off x="0" y="822250"/>
            <a:ext cx="12268200" cy="5578549"/>
          </a:xfrm>
          <a:prstGeom prst="rect">
            <a:avLst/>
          </a:prstGeom>
          <a:noFill/>
          <a:ln w="9525">
            <a:noFill/>
            <a:miter lim="800000"/>
            <a:headEnd/>
            <a:tailEnd/>
          </a:ln>
        </p:spPr>
        <p:txBody>
          <a:bodyPr lIns="92075" tIns="46038" rIns="92075" bIns="46038"/>
          <a:lstStyle/>
          <a:p>
            <a:pPr marL="0" lvl="1">
              <a:spcAft>
                <a:spcPts val="900"/>
              </a:spcAft>
            </a:pPr>
            <a:r>
              <a:rPr lang="en-US" sz="2400" b="1" dirty="0">
                <a:latin typeface="Book Antiqua" pitchFamily="18" charset="0"/>
              </a:rPr>
              <a:t>Compute Theoretical Flow Time.</a:t>
            </a:r>
          </a:p>
          <a:p>
            <a:pPr marL="0" lvl="1">
              <a:spcAft>
                <a:spcPts val="900"/>
              </a:spcAft>
            </a:pPr>
            <a:r>
              <a:rPr lang="en-US" sz="2400" dirty="0">
                <a:latin typeface="Book Antiqua" pitchFamily="18" charset="0"/>
              </a:rPr>
              <a:t> ThT= 9.4 hours or 9.4/24 = 0.39 day.</a:t>
            </a:r>
          </a:p>
          <a:p>
            <a:pPr marL="0" lvl="1">
              <a:spcAft>
                <a:spcPts val="900"/>
              </a:spcAft>
            </a:pPr>
            <a:r>
              <a:rPr lang="en-US" sz="2400" dirty="0">
                <a:latin typeface="Book Antiqua" pitchFamily="18" charset="0"/>
              </a:rPr>
              <a:t>Theoretical flow time does not depend on R and it does not depend on c.</a:t>
            </a:r>
          </a:p>
          <a:p>
            <a:pPr marL="0" lvl="1">
              <a:spcAft>
                <a:spcPts val="900"/>
              </a:spcAft>
            </a:pPr>
            <a:r>
              <a:rPr lang="en-US" sz="2400" dirty="0">
                <a:latin typeface="Book Antiqua" pitchFamily="18" charset="0"/>
              </a:rPr>
              <a:t>Theoretical flow time depends on Rp and routings. It is always 3+4+2.4 = 9.4.</a:t>
            </a:r>
          </a:p>
          <a:p>
            <a:pPr marL="0" lvl="1">
              <a:spcAft>
                <a:spcPts val="900"/>
              </a:spcAft>
            </a:pPr>
            <a:r>
              <a:rPr lang="en-US" sz="2400" b="1" dirty="0">
                <a:latin typeface="Book Antiqua" pitchFamily="18" charset="0"/>
              </a:rPr>
              <a:t>Computer Pipeline Inventory (Ip or Min-WIP). </a:t>
            </a:r>
          </a:p>
          <a:p>
            <a:pPr marL="0" lvl="1">
              <a:spcAft>
                <a:spcPts val="900"/>
              </a:spcAft>
            </a:pPr>
            <a:r>
              <a:rPr lang="en-US" sz="2400" dirty="0">
                <a:latin typeface="Book Antiqua" pitchFamily="18" charset="0"/>
              </a:rPr>
              <a:t>Pipeline inventory (Ip or Min-WIP) shows the flow units that are with the processors (not in the buffers). </a:t>
            </a:r>
          </a:p>
          <a:p>
            <a:pPr marL="0" lvl="1">
              <a:spcAft>
                <a:spcPts val="900"/>
              </a:spcAft>
            </a:pPr>
            <a:r>
              <a:rPr lang="en-US" sz="2400" b="1" dirty="0">
                <a:latin typeface="Book Antiqua" pitchFamily="18" charset="0"/>
              </a:rPr>
              <a:t>Little’s Law. </a:t>
            </a:r>
            <a:r>
              <a:rPr lang="en-US" sz="2400" dirty="0">
                <a:latin typeface="Book Antiqua" pitchFamily="18" charset="0"/>
              </a:rPr>
              <a:t>RTp = Ip. </a:t>
            </a:r>
          </a:p>
          <a:p>
            <a:pPr marL="0" lvl="1">
              <a:spcAft>
                <a:spcPts val="900"/>
              </a:spcAft>
            </a:pPr>
            <a:r>
              <a:rPr lang="en-US" sz="2400" dirty="0">
                <a:latin typeface="Book Antiqua" pitchFamily="18" charset="0"/>
              </a:rPr>
              <a:t>Ip= 16(9.4/24) = 6.267 </a:t>
            </a:r>
          </a:p>
          <a:p>
            <a:pPr marL="0" lvl="1">
              <a:spcAft>
                <a:spcPts val="900"/>
              </a:spcAft>
            </a:pPr>
            <a:r>
              <a:rPr lang="en-US" sz="2400" b="1" dirty="0">
                <a:latin typeface="Book Antiqua" pitchFamily="18" charset="0"/>
              </a:rPr>
              <a:t>Compute the pipeline inventory using utilizations. </a:t>
            </a:r>
          </a:p>
          <a:p>
            <a:pPr marL="0" lvl="1">
              <a:spcAft>
                <a:spcPts val="900"/>
              </a:spcAft>
            </a:pPr>
            <a:r>
              <a:rPr lang="en-US" sz="2400" dirty="0">
                <a:latin typeface="Book Antiqua" pitchFamily="18" charset="0"/>
              </a:rPr>
              <a:t>16/24+16/18+16/20 = 0.666667+0.88889+0.8 = 2.36?</a:t>
            </a:r>
          </a:p>
          <a:p>
            <a:pPr marL="0" lvl="1">
              <a:spcAft>
                <a:spcPts val="900"/>
              </a:spcAft>
            </a:pPr>
            <a:r>
              <a:rPr lang="en-US" sz="2400" dirty="0">
                <a:latin typeface="Book Antiqua" pitchFamily="18" charset="0"/>
              </a:rPr>
              <a:t>NO. 3(16/24)+3(16/18)+2(16/20) = 2+2.667+1.6 = 6.267.</a:t>
            </a:r>
          </a:p>
          <a:p>
            <a:pPr marL="0" lvl="1">
              <a:spcAft>
                <a:spcPts val="900"/>
              </a:spcAft>
            </a:pPr>
            <a:endParaRPr lang="en-US" sz="2400" dirty="0">
              <a:latin typeface="Book Antiqua" pitchFamily="18" charset="0"/>
            </a:endParaRPr>
          </a:p>
          <a:p>
            <a:pPr marL="0" lvl="1">
              <a:spcAft>
                <a:spcPts val="900"/>
              </a:spcAft>
            </a:pPr>
            <a:endParaRPr lang="en-US" sz="2400" b="1" dirty="0">
              <a:latin typeface="Book Antiqua" pitchFamily="18" charset="0"/>
            </a:endParaRPr>
          </a:p>
          <a:p>
            <a:pPr marL="0" lvl="1">
              <a:spcAft>
                <a:spcPts val="900"/>
              </a:spcAft>
            </a:pPr>
            <a:endParaRPr lang="en-US" sz="2400" dirty="0">
              <a:latin typeface="Book Antiqua" pitchFamily="18" charset="0"/>
            </a:endParaRPr>
          </a:p>
          <a:p>
            <a:pPr marL="0" lvl="1">
              <a:spcAft>
                <a:spcPts val="800"/>
              </a:spcAft>
            </a:pPr>
            <a:endParaRPr lang="en-US" sz="2400" dirty="0">
              <a:latin typeface="Book Antiqua" pitchFamily="18" charset="0"/>
            </a:endParaRPr>
          </a:p>
        </p:txBody>
      </p:sp>
    </p:spTree>
    <p:extLst>
      <p:ext uri="{BB962C8B-B14F-4D97-AF65-F5344CB8AC3E}">
        <p14:creationId xmlns:p14="http://schemas.microsoft.com/office/powerpoint/2010/main" val="458435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dissolv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dissolve">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164" y="-13855"/>
            <a:ext cx="12208164" cy="838200"/>
          </a:xfrm>
        </p:spPr>
        <p:txBody>
          <a:bodyPr/>
          <a:lstStyle/>
          <a:p>
            <a:r>
              <a:rPr lang="en-US" dirty="0"/>
              <a:t>R ≤ Rp &amp; WIP ≤ Max-WIP Leads to Expected T</a:t>
            </a:r>
          </a:p>
        </p:txBody>
      </p:sp>
      <p:sp>
        <p:nvSpPr>
          <p:cNvPr id="22" name="Text Box 21"/>
          <p:cNvSpPr txBox="1">
            <a:spLocks noChangeArrowheads="1"/>
          </p:cNvSpPr>
          <p:nvPr/>
        </p:nvSpPr>
        <p:spPr bwMode="auto">
          <a:xfrm>
            <a:off x="-34552" y="762000"/>
            <a:ext cx="12226552"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spcAft>
                <a:spcPts val="900"/>
              </a:spcAft>
            </a:pPr>
            <a:r>
              <a:rPr lang="en-US" sz="2400" b="1" dirty="0">
                <a:latin typeface="Book Antiqua" pitchFamily="18" charset="0"/>
                <a:sym typeface="Wingdings" panose="05000000000000000000" pitchFamily="2" charset="2"/>
              </a:rPr>
              <a:t>Given the requirements of completing a contract in 0.5 days, on average how many flow-units can be allowed in the system? </a:t>
            </a:r>
          </a:p>
          <a:p>
            <a:pPr marL="0" lvl="1">
              <a:spcAft>
                <a:spcPts val="900"/>
              </a:spcAft>
            </a:pPr>
            <a:r>
              <a:rPr lang="en-US" sz="2400" dirty="0">
                <a:latin typeface="Book Antiqua" pitchFamily="18" charset="0"/>
                <a:sym typeface="Wingdings" panose="05000000000000000000" pitchFamily="2" charset="2"/>
              </a:rPr>
              <a:t>RpT=Max-WIP is a surrogate for RT=WIP.</a:t>
            </a:r>
          </a:p>
          <a:p>
            <a:pPr marL="0" lvl="1">
              <a:spcAft>
                <a:spcPts val="900"/>
              </a:spcAft>
            </a:pPr>
            <a:r>
              <a:rPr lang="en-US" sz="2400" dirty="0">
                <a:latin typeface="Book Antiqua" pitchFamily="18" charset="0"/>
              </a:rPr>
              <a:t>Rp=18, T=0.5. </a:t>
            </a:r>
            <a:r>
              <a:rPr lang="en-US" sz="2400" dirty="0">
                <a:latin typeface="Book Antiqua" pitchFamily="18" charset="0"/>
                <a:sym typeface="Wingdings" panose="05000000000000000000" pitchFamily="2" charset="2"/>
              </a:rPr>
              <a:t> 18(0.5) = Max-WIP = 9. </a:t>
            </a:r>
          </a:p>
          <a:p>
            <a:pPr marL="0" lvl="1">
              <a:spcAft>
                <a:spcPts val="900"/>
              </a:spcAft>
            </a:pPr>
            <a:r>
              <a:rPr lang="en-US" sz="2400" dirty="0">
                <a:latin typeface="Book Antiqua" pitchFamily="18" charset="0"/>
                <a:sym typeface="Wingdings" panose="05000000000000000000" pitchFamily="2" charset="2"/>
              </a:rPr>
              <a:t>Max-WIP = 9  WIP&lt;9.</a:t>
            </a:r>
          </a:p>
          <a:p>
            <a:pPr marL="0" lvl="1">
              <a:spcAft>
                <a:spcPts val="900"/>
              </a:spcAft>
            </a:pPr>
            <a:r>
              <a:rPr lang="en-US" sz="2400" dirty="0">
                <a:latin typeface="Book Antiqua" pitchFamily="18" charset="0"/>
                <a:sym typeface="Wingdings" panose="05000000000000000000" pitchFamily="2" charset="2"/>
              </a:rPr>
              <a:t>Rp = 18  R&lt;Rp.</a:t>
            </a:r>
          </a:p>
          <a:p>
            <a:pPr marL="0" lvl="1">
              <a:spcAft>
                <a:spcPts val="900"/>
              </a:spcAft>
            </a:pPr>
            <a:r>
              <a:rPr lang="en-US" sz="2400" dirty="0">
                <a:latin typeface="Book Antiqua" pitchFamily="18" charset="0"/>
                <a:sym typeface="Wingdings" panose="05000000000000000000" pitchFamily="2" charset="2"/>
              </a:rPr>
              <a:t>Under these conditions we deliver in T ≤ 0.5 day. </a:t>
            </a:r>
          </a:p>
          <a:p>
            <a:pPr marL="0" lvl="1">
              <a:spcAft>
                <a:spcPts val="1200"/>
              </a:spcAft>
            </a:pPr>
            <a:r>
              <a:rPr lang="en-US" sz="2400" dirty="0">
                <a:latin typeface="Book Antiqua" pitchFamily="18" charset="0"/>
                <a:sym typeface="Wingdings" panose="05000000000000000000" pitchFamily="2" charset="2"/>
              </a:rPr>
              <a:t>When you compute Max-WIP using Rp and T, we should also pay attention to the other side of the problem, we do not want average WIP to be much less than our Max-WIP = 9. </a:t>
            </a:r>
          </a:p>
          <a:p>
            <a:pPr marL="0" lvl="1">
              <a:spcAft>
                <a:spcPts val="1200"/>
              </a:spcAft>
            </a:pPr>
            <a:r>
              <a:rPr lang="en-US" sz="2400" dirty="0">
                <a:latin typeface="Book Antiqua" pitchFamily="18" charset="0"/>
                <a:sym typeface="Wingdings" panose="05000000000000000000" pitchFamily="2" charset="2"/>
              </a:rPr>
              <a:t>If we set Max-WIP = 9 and WIP is 4, our T is smaller than 0.5 but our R is also less than what we can actually produce. </a:t>
            </a:r>
          </a:p>
          <a:p>
            <a:pPr marL="0" lvl="1">
              <a:spcAft>
                <a:spcPts val="1200"/>
              </a:spcAft>
            </a:pPr>
            <a:r>
              <a:rPr lang="en-US" sz="2400" dirty="0">
                <a:latin typeface="Book Antiqua" pitchFamily="18" charset="0"/>
                <a:sym typeface="Wingdings" panose="05000000000000000000" pitchFamily="2" charset="2"/>
              </a:rPr>
              <a:t>Do not reduce your Max-WIP to 9 until WIP gets close to 8, 9, 10.</a:t>
            </a:r>
            <a:endParaRPr lang="en-US" sz="2400" dirty="0">
              <a:solidFill>
                <a:srgbClr val="000000"/>
              </a:solidFill>
              <a:latin typeface="Book Antiqua" pitchFamily="18" charset="0"/>
            </a:endParaRPr>
          </a:p>
        </p:txBody>
      </p:sp>
      <p:sp>
        <p:nvSpPr>
          <p:cNvPr id="6" name="Slide Number Placeholder 5"/>
          <p:cNvSpPr txBox="1">
            <a:spLocks/>
          </p:cNvSpPr>
          <p:nvPr/>
        </p:nvSpPr>
        <p:spPr>
          <a:xfrm>
            <a:off x="8534400" y="6492876"/>
            <a:ext cx="2133600" cy="365125"/>
          </a:xfrm>
          <a:prstGeom prst="rect">
            <a:avLst/>
          </a:prstGeom>
        </p:spPr>
        <p:txBody>
          <a:bodyPr vert="horz" lIns="91440" tIns="45720" rIns="91440" bIns="45720" rtlCol="0" anchor="ctr"/>
          <a:lstStyle>
            <a:lvl1pPr algn="r">
              <a:defRPr sz="1200">
                <a:solidFill>
                  <a:schemeClr val="tx1"/>
                </a:solidFill>
                <a:latin typeface="Impact" pitchFamily="34" charset="0"/>
              </a:defRPr>
            </a:lvl1pPr>
          </a:lstStyle>
          <a:p>
            <a:pPr eaLnBrk="1" hangingPunct="1">
              <a:defRPr/>
            </a:pPr>
            <a:fld id="{1D331E90-ED23-40F1-83B5-F035C5BC55BC}" type="slidenum">
              <a:rPr lang="en-US">
                <a:ea typeface="+mn-ea"/>
              </a:rPr>
              <a:pPr eaLnBrk="1" hangingPunct="1">
                <a:defRPr/>
              </a:pPr>
              <a:t>13</a:t>
            </a:fld>
            <a:endParaRPr lang="en-US" dirty="0">
              <a:ea typeface="+mn-ea"/>
            </a:endParaRPr>
          </a:p>
        </p:txBody>
      </p:sp>
    </p:spTree>
    <p:extLst>
      <p:ext uri="{BB962C8B-B14F-4D97-AF65-F5344CB8AC3E}">
        <p14:creationId xmlns:p14="http://schemas.microsoft.com/office/powerpoint/2010/main" val="475218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dissolve">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dissolve">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Effect transition="in" filter="dissolve">
                                      <p:cBhvr>
                                        <p:cTn id="37" dur="500"/>
                                        <p:tgtEl>
                                          <p:spTgt spid="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
                                            <p:txEl>
                                              <p:pRg st="7" end="7"/>
                                            </p:txEl>
                                          </p:spTgt>
                                        </p:tgtEl>
                                        <p:attrNameLst>
                                          <p:attrName>style.visibility</p:attrName>
                                        </p:attrNameLst>
                                      </p:cBhvr>
                                      <p:to>
                                        <p:strVal val="visible"/>
                                      </p:to>
                                    </p:set>
                                    <p:animEffect transition="in" filter="dissolve">
                                      <p:cBhvr>
                                        <p:cTn id="42" dur="500"/>
                                        <p:tgtEl>
                                          <p:spTgt spid="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xEl>
                                              <p:pRg st="8" end="8"/>
                                            </p:txEl>
                                          </p:spTgt>
                                        </p:tgtEl>
                                        <p:attrNameLst>
                                          <p:attrName>style.visibility</p:attrName>
                                        </p:attrNameLst>
                                      </p:cBhvr>
                                      <p:to>
                                        <p:strVal val="visible"/>
                                      </p:to>
                                    </p:set>
                                    <p:animEffect transition="in" filter="dissolve">
                                      <p:cBhvr>
                                        <p:cTn id="4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500" dirty="0"/>
              <a:t>T, ThT, Ti, and Tp</a:t>
            </a:r>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8" name="Rectangle 5">
            <a:extLst>
              <a:ext uri="{FF2B5EF4-FFF2-40B4-BE49-F238E27FC236}">
                <a16:creationId xmlns:a16="http://schemas.microsoft.com/office/drawing/2014/main" id="{4BE2DA33-43C3-416F-BD4C-D61622BE548B}"/>
              </a:ext>
            </a:extLst>
          </p:cNvPr>
          <p:cNvSpPr>
            <a:spLocks noChangeArrowheads="1"/>
          </p:cNvSpPr>
          <p:nvPr/>
        </p:nvSpPr>
        <p:spPr bwMode="auto">
          <a:xfrm>
            <a:off x="0" y="762000"/>
            <a:ext cx="12268200" cy="5715000"/>
          </a:xfrm>
          <a:prstGeom prst="rect">
            <a:avLst/>
          </a:prstGeom>
          <a:noFill/>
          <a:ln w="9525">
            <a:noFill/>
            <a:miter lim="800000"/>
            <a:headEnd/>
            <a:tailEnd/>
          </a:ln>
        </p:spPr>
        <p:txBody>
          <a:bodyPr lIns="92075" tIns="46038" rIns="92075" bIns="46038"/>
          <a:lstStyle/>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If the average inventory WIP = 7.8, and throughput R = 16. Compute the flow time.</a:t>
            </a:r>
          </a:p>
          <a:p>
            <a:pPr marL="0" lvl="1">
              <a:spcAft>
                <a:spcPts val="1200"/>
              </a:spcAft>
            </a:pPr>
            <a:r>
              <a:rPr lang="en-US" sz="2400" dirty="0">
                <a:latin typeface="Book Antiqua" pitchFamily="18" charset="0"/>
                <a:sym typeface="Wingdings" panose="05000000000000000000" pitchFamily="2" charset="2"/>
              </a:rPr>
              <a:t>16T=7.8  T = 7.8/16 = </a:t>
            </a:r>
            <a:r>
              <a:rPr lang="en-US" sz="2400" dirty="0">
                <a:latin typeface="Book Antiqua" pitchFamily="18" charset="0"/>
              </a:rPr>
              <a:t>0.4875 days or 11.7 hours. </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rPr>
              <a:t>How long a flow unit spends in the waiting lines?</a:t>
            </a:r>
          </a:p>
          <a:p>
            <a:pPr marL="0" lvl="1">
              <a:spcAft>
                <a:spcPts val="1200"/>
              </a:spcAft>
            </a:pPr>
            <a:r>
              <a:rPr lang="en-US" sz="2400" dirty="0">
                <a:latin typeface="Book Antiqua" pitchFamily="18" charset="0"/>
              </a:rPr>
              <a:t>T = Ti+Tp </a:t>
            </a:r>
            <a:r>
              <a:rPr lang="en-US" sz="2400" dirty="0">
                <a:latin typeface="Book Antiqua" pitchFamily="18" charset="0"/>
                <a:sym typeface="Wingdings" panose="05000000000000000000" pitchFamily="2" charset="2"/>
              </a:rPr>
              <a:t> Ti= T-Tp</a:t>
            </a:r>
            <a:endParaRPr lang="en-US" sz="2400" dirty="0">
              <a:latin typeface="Book Antiqua" pitchFamily="18" charset="0"/>
            </a:endParaRPr>
          </a:p>
          <a:p>
            <a:pPr marL="0" lvl="1">
              <a:spcAft>
                <a:spcPts val="900"/>
              </a:spcAft>
            </a:pPr>
            <a:r>
              <a:rPr lang="en-US" sz="2400" dirty="0">
                <a:latin typeface="Book Antiqua" pitchFamily="18" charset="0"/>
                <a:sym typeface="Wingdings" panose="05000000000000000000" pitchFamily="2" charset="2"/>
              </a:rPr>
              <a:t>Ti = 11.7-9.4 = 2</a:t>
            </a:r>
            <a:r>
              <a:rPr lang="en-US" sz="2400" dirty="0">
                <a:latin typeface="Book Antiqua" pitchFamily="18" charset="0"/>
              </a:rPr>
              <a:t>.3 hrs.</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Compute number of flow units in the waiting lines. </a:t>
            </a:r>
          </a:p>
          <a:p>
            <a:pPr marL="0" lvl="1">
              <a:spcAft>
                <a:spcPts val="900"/>
              </a:spcAft>
            </a:pPr>
            <a:r>
              <a:rPr lang="en-US" sz="2400" dirty="0">
                <a:latin typeface="Book Antiqua" pitchFamily="18" charset="0"/>
                <a:sym typeface="Wingdings" panose="05000000000000000000" pitchFamily="2" charset="2"/>
              </a:rPr>
              <a:t>I = Ii+Ip  Ii = I-Ip.</a:t>
            </a:r>
          </a:p>
          <a:p>
            <a:pPr marL="0" lvl="1">
              <a:spcAft>
                <a:spcPts val="900"/>
              </a:spcAft>
            </a:pPr>
            <a:r>
              <a:rPr lang="en-US" sz="2400" dirty="0">
                <a:latin typeface="Book Antiqua" pitchFamily="18" charset="0"/>
              </a:rPr>
              <a:t>Ii= 7.8- 6.27 = 1.53.</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Suppose the are a total of 40 contracts inside this system. Compute the flow time</a:t>
            </a:r>
          </a:p>
          <a:p>
            <a:pPr marL="0" lvl="1">
              <a:spcAft>
                <a:spcPts val="1200"/>
              </a:spcAft>
            </a:pPr>
            <a:r>
              <a:rPr lang="en-US" sz="2400" dirty="0">
                <a:latin typeface="Book Antiqua" pitchFamily="18" charset="0"/>
                <a:sym typeface="Wingdings" panose="05000000000000000000" pitchFamily="2" charset="2"/>
              </a:rPr>
              <a:t>RT=I  16T=40  2.5 days.</a:t>
            </a:r>
          </a:p>
          <a:p>
            <a:pPr marL="0" lvl="1">
              <a:spcAft>
                <a:spcPts val="900"/>
              </a:spcAft>
            </a:pPr>
            <a:endParaRPr lang="en-US" sz="2400" dirty="0">
              <a:latin typeface="Book Antiqua" pitchFamily="18" charset="0"/>
              <a:sym typeface="Wingdings" panose="05000000000000000000" pitchFamily="2" charset="2"/>
            </a:endParaRPr>
          </a:p>
          <a:p>
            <a:pPr marL="0" lvl="1">
              <a:spcAft>
                <a:spcPts val="900"/>
              </a:spcAft>
            </a:pPr>
            <a:endParaRPr lang="en-US" sz="2400" dirty="0">
              <a:latin typeface="Book Antiqua" pitchFamily="18" charset="0"/>
            </a:endParaRPr>
          </a:p>
          <a:p>
            <a:pPr marL="0" lvl="1">
              <a:spcAft>
                <a:spcPts val="1200"/>
              </a:spcAft>
            </a:pPr>
            <a:endParaRPr lang="en-US" sz="2400" b="1" dirty="0">
              <a:solidFill>
                <a:srgbClr val="A80000"/>
              </a:solidFill>
              <a:latin typeface="Book Antiqua" panose="02040602050305030304" pitchFamily="18" charset="0"/>
              <a:ea typeface="ＭＳ Ｐゴシック" pitchFamily="-65" charset="-128"/>
              <a:cs typeface="Impact" pitchFamily="34" charset="0"/>
            </a:endParaRPr>
          </a:p>
          <a:p>
            <a:pPr marL="0" lvl="1">
              <a:spcAft>
                <a:spcPts val="1200"/>
              </a:spcAft>
            </a:pPr>
            <a:endParaRPr lang="en-US" sz="2400" dirty="0">
              <a:latin typeface="Book Antiqua" pitchFamily="18" charset="0"/>
            </a:endParaRPr>
          </a:p>
        </p:txBody>
      </p:sp>
    </p:spTree>
    <p:extLst>
      <p:ext uri="{BB962C8B-B14F-4D97-AF65-F5344CB8AC3E}">
        <p14:creationId xmlns:p14="http://schemas.microsoft.com/office/powerpoint/2010/main" val="759323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200" dirty="0"/>
              <a:t>T, Tp, Ti, I, Ip, Ii, Cycle Time, Takt Time, Flow Time</a:t>
            </a:r>
            <a:endParaRPr lang="en-US" sz="3500" dirty="0"/>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8" name="Rectangle 5">
            <a:extLst>
              <a:ext uri="{FF2B5EF4-FFF2-40B4-BE49-F238E27FC236}">
                <a16:creationId xmlns:a16="http://schemas.microsoft.com/office/drawing/2014/main" id="{4BE2DA33-43C3-416F-BD4C-D61622BE548B}"/>
              </a:ext>
            </a:extLst>
          </p:cNvPr>
          <p:cNvSpPr>
            <a:spLocks noChangeArrowheads="1"/>
          </p:cNvSpPr>
          <p:nvPr/>
        </p:nvSpPr>
        <p:spPr bwMode="auto">
          <a:xfrm>
            <a:off x="12700" y="762000"/>
            <a:ext cx="12268200" cy="5715000"/>
          </a:xfrm>
          <a:prstGeom prst="rect">
            <a:avLst/>
          </a:prstGeom>
          <a:noFill/>
          <a:ln w="9525">
            <a:noFill/>
            <a:miter lim="800000"/>
            <a:headEnd/>
            <a:tailEnd/>
          </a:ln>
        </p:spPr>
        <p:txBody>
          <a:bodyPr lIns="92075" tIns="46038" rIns="92075" bIns="46038"/>
          <a:lstStyle/>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How long each load spends in waiting lines?</a:t>
            </a:r>
          </a:p>
          <a:p>
            <a:pPr marL="0" lvl="1">
              <a:spcAft>
                <a:spcPts val="1200"/>
              </a:spcAft>
            </a:pPr>
            <a:r>
              <a:rPr lang="en-US" sz="2400" dirty="0">
                <a:latin typeface="Book Antiqua" pitchFamily="18" charset="0"/>
                <a:sym typeface="Wingdings" panose="05000000000000000000" pitchFamily="2" charset="2"/>
              </a:rPr>
              <a:t>2.5(24)-9.4= 60-9.4 = 50.6 hours.</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How many flow units are in the waiting lines?</a:t>
            </a:r>
          </a:p>
          <a:p>
            <a:pPr marL="0" lvl="1">
              <a:spcAft>
                <a:spcPts val="1200"/>
              </a:spcAft>
            </a:pPr>
            <a:r>
              <a:rPr lang="en-US" sz="2400" dirty="0">
                <a:latin typeface="Book Antiqua" pitchFamily="18" charset="0"/>
                <a:sym typeface="Wingdings" panose="05000000000000000000" pitchFamily="2" charset="2"/>
              </a:rPr>
              <a:t>40-6.27= 33.73.</a:t>
            </a:r>
          </a:p>
          <a:p>
            <a:pPr marL="0" lvl="1">
              <a:spcAft>
                <a:spcPts val="1200"/>
              </a:spcAft>
            </a:pPr>
            <a:r>
              <a:rPr lang="en-US" sz="2400" b="1" dirty="0">
                <a:latin typeface="Book Antiqua" panose="02040602050305030304" pitchFamily="18" charset="0"/>
                <a:ea typeface="ＭＳ Ｐゴシック" pitchFamily="-65" charset="-128"/>
                <a:cs typeface="Impact" pitchFamily="34" charset="0"/>
                <a:sym typeface="Wingdings" panose="05000000000000000000" pitchFamily="2" charset="2"/>
              </a:rPr>
              <a:t>Compute Cycle Time and Takt Time for R= 16/day and Rp=18 per day.</a:t>
            </a:r>
          </a:p>
          <a:p>
            <a:pPr marL="0" lvl="1">
              <a:spcAft>
                <a:spcPts val="1200"/>
              </a:spcAft>
            </a:pPr>
            <a:r>
              <a:rPr lang="en-US" sz="2400" dirty="0">
                <a:latin typeface="Book Antiqua" pitchFamily="18" charset="0"/>
                <a:sym typeface="Wingdings" panose="05000000000000000000" pitchFamily="2" charset="2"/>
              </a:rPr>
              <a:t>CT=1/18 days = 24(1/18) = 1.333 hours.</a:t>
            </a:r>
          </a:p>
          <a:p>
            <a:pPr marL="0" lvl="1">
              <a:spcAft>
                <a:spcPts val="1200"/>
              </a:spcAft>
            </a:pPr>
            <a:r>
              <a:rPr lang="en-US" sz="2400" dirty="0">
                <a:latin typeface="Book Antiqua" pitchFamily="18" charset="0"/>
                <a:sym typeface="Wingdings" panose="05000000000000000000" pitchFamily="2" charset="2"/>
              </a:rPr>
              <a:t>TT= 1/16 days = 24(1/16)= 1.5 hours.</a:t>
            </a:r>
          </a:p>
          <a:p>
            <a:pPr marL="0" lvl="1">
              <a:spcAft>
                <a:spcPts val="900"/>
              </a:spcAft>
            </a:pPr>
            <a:endParaRPr lang="en-US" sz="2400" dirty="0">
              <a:latin typeface="Book Antiqua" pitchFamily="18" charset="0"/>
            </a:endParaRPr>
          </a:p>
          <a:p>
            <a:pPr marL="0" lvl="1">
              <a:spcAft>
                <a:spcPts val="800"/>
              </a:spcAft>
            </a:pPr>
            <a:endParaRPr lang="en-US" sz="2400" dirty="0">
              <a:latin typeface="Book Antiqua" pitchFamily="18" charset="0"/>
            </a:endParaRPr>
          </a:p>
        </p:txBody>
      </p:sp>
    </p:spTree>
    <p:extLst>
      <p:ext uri="{BB962C8B-B14F-4D97-AF65-F5344CB8AC3E}">
        <p14:creationId xmlns:p14="http://schemas.microsoft.com/office/powerpoint/2010/main" val="184282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C7937-D187-4864-82AA-120E410D8415}"/>
              </a:ext>
            </a:extLst>
          </p:cNvPr>
          <p:cNvSpPr>
            <a:spLocks noGrp="1"/>
          </p:cNvSpPr>
          <p:nvPr>
            <p:ph type="ctrTitle"/>
          </p:nvPr>
        </p:nvSpPr>
        <p:spPr>
          <a:xfrm>
            <a:off x="0" y="17417"/>
            <a:ext cx="12192000" cy="6840583"/>
          </a:xfrm>
        </p:spPr>
        <p:txBody>
          <a:bodyPr anchor="t"/>
          <a:lstStyle/>
          <a:p>
            <a:r>
              <a:rPr lang="en-US" sz="7200" dirty="0"/>
              <a:t>More Practice</a:t>
            </a:r>
            <a:br>
              <a:rPr lang="en-US" sz="7200" dirty="0"/>
            </a:br>
            <a:br>
              <a:rPr lang="en-US" sz="7200" dirty="0"/>
            </a:br>
            <a:br>
              <a:rPr lang="en-US" sz="7200" dirty="0"/>
            </a:br>
            <a:br>
              <a:rPr lang="en-US" sz="7200" dirty="0"/>
            </a:br>
            <a:r>
              <a:rPr lang="en-US" sz="2400" dirty="0">
                <a:latin typeface="Book Antiqua" panose="02040602050305030304" pitchFamily="18" charset="0"/>
              </a:rPr>
              <a:t>These commutations are not associated to any specific LittleField Technologies game. They serve a prototype example. Please do your own computations for the game that you are playing. </a:t>
            </a:r>
            <a:br>
              <a:rPr lang="en-US" sz="2400" dirty="0">
                <a:latin typeface="Book Antiqua" panose="02040602050305030304" pitchFamily="18" charset="0"/>
              </a:rPr>
            </a:br>
            <a:br>
              <a:rPr lang="en-US" sz="2000" dirty="0">
                <a:latin typeface="Book Antiqua" panose="02040602050305030304" pitchFamily="18" charset="0"/>
              </a:rPr>
            </a:br>
            <a:br>
              <a:rPr lang="en-US" sz="800" dirty="0"/>
            </a:br>
            <a:r>
              <a:rPr lang="en-US" sz="3600" dirty="0">
                <a:latin typeface="Brush Script MT" panose="03060802040406070304" pitchFamily="66" charset="0"/>
                <a:cs typeface="Hadassah Friedlaender" panose="020B0604020202020204" pitchFamily="18" charset="-79"/>
              </a:rPr>
              <a:t>Ardavan Asef-Vaziri</a:t>
            </a:r>
            <a:br>
              <a:rPr lang="en-US" dirty="0"/>
            </a:br>
            <a:endParaRPr lang="en-US" dirty="0"/>
          </a:p>
        </p:txBody>
      </p:sp>
    </p:spTree>
    <p:extLst>
      <p:ext uri="{BB962C8B-B14F-4D97-AF65-F5344CB8AC3E}">
        <p14:creationId xmlns:p14="http://schemas.microsoft.com/office/powerpoint/2010/main" val="19752469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sz="3500" dirty="0"/>
              <a:t>3, 3, and 2: Capacity, Theoretical Flow Time, and Pipeline Inventory</a:t>
            </a:r>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8" name="Rectangle 5">
            <a:extLst>
              <a:ext uri="{FF2B5EF4-FFF2-40B4-BE49-F238E27FC236}">
                <a16:creationId xmlns:a16="http://schemas.microsoft.com/office/drawing/2014/main" id="{4BE2DA33-43C3-416F-BD4C-D61622BE548B}"/>
              </a:ext>
            </a:extLst>
          </p:cNvPr>
          <p:cNvSpPr>
            <a:spLocks noChangeArrowheads="1"/>
          </p:cNvSpPr>
          <p:nvPr/>
        </p:nvSpPr>
        <p:spPr bwMode="auto">
          <a:xfrm>
            <a:off x="0" y="762000"/>
            <a:ext cx="12268200" cy="5715000"/>
          </a:xfrm>
          <a:prstGeom prst="rect">
            <a:avLst/>
          </a:prstGeom>
          <a:noFill/>
          <a:ln w="9525">
            <a:noFill/>
            <a:miter lim="800000"/>
            <a:headEnd/>
            <a:tailEnd/>
          </a:ln>
        </p:spPr>
        <p:txBody>
          <a:bodyPr lIns="92075" tIns="46038" rIns="92075" bIns="46038"/>
          <a:lstStyle/>
          <a:p>
            <a:pPr marL="0" lvl="1">
              <a:spcAft>
                <a:spcPts val="900"/>
              </a:spcAft>
            </a:pPr>
            <a:r>
              <a:rPr lang="en-US" sz="2400" dirty="0">
                <a:latin typeface="Book Antiqua" pitchFamily="18" charset="0"/>
                <a:sym typeface="Wingdings" panose="05000000000000000000" pitchFamily="2" charset="2"/>
              </a:rPr>
              <a:t>Given the requirements of contract-2 to complete a job in one day, on average how many flow-units can be inside the system? </a:t>
            </a:r>
          </a:p>
          <a:p>
            <a:pPr marL="0" lvl="1">
              <a:spcAft>
                <a:spcPts val="900"/>
              </a:spcAft>
            </a:pPr>
            <a:r>
              <a:rPr lang="en-US" sz="2400" dirty="0">
                <a:latin typeface="Book Antiqua" pitchFamily="18" charset="0"/>
              </a:rPr>
              <a:t>R=17, T=1, </a:t>
            </a:r>
            <a:r>
              <a:rPr lang="en-US" sz="2400" dirty="0">
                <a:latin typeface="Book Antiqua" pitchFamily="18" charset="0"/>
                <a:sym typeface="Wingdings" panose="05000000000000000000" pitchFamily="2" charset="2"/>
              </a:rPr>
              <a:t>RT=I  17(1) I= 17</a:t>
            </a:r>
          </a:p>
          <a:p>
            <a:pPr marL="0" lvl="1">
              <a:spcAft>
                <a:spcPts val="900"/>
              </a:spcAft>
            </a:pPr>
            <a:r>
              <a:rPr lang="en-US" sz="2400" dirty="0">
                <a:latin typeface="Book Antiqua" pitchFamily="18" charset="0"/>
                <a:sym typeface="Wingdings" panose="05000000000000000000" pitchFamily="2" charset="2"/>
              </a:rPr>
              <a:t>On average how many flow units are with processors  Ip=17(9.4/24)= </a:t>
            </a:r>
            <a:r>
              <a:rPr lang="en-US" sz="2400" dirty="0">
                <a:latin typeface="Book Antiqua" pitchFamily="18" charset="0"/>
              </a:rPr>
              <a:t>6.66</a:t>
            </a:r>
          </a:p>
          <a:p>
            <a:pPr marL="0" lvl="1">
              <a:spcAft>
                <a:spcPts val="900"/>
              </a:spcAft>
            </a:pPr>
            <a:r>
              <a:rPr lang="en-US" sz="2400" dirty="0">
                <a:latin typeface="Book Antiqua" pitchFamily="18" charset="0"/>
                <a:sym typeface="Wingdings" panose="05000000000000000000" pitchFamily="2" charset="2"/>
              </a:rPr>
              <a:t>How many flow units are in the waiting lines? I =Ii+Ip  17 = Ii +</a:t>
            </a:r>
            <a:r>
              <a:rPr lang="en-US" sz="2400" dirty="0"/>
              <a:t> </a:t>
            </a:r>
            <a:r>
              <a:rPr lang="en-US" sz="2400" dirty="0">
                <a:latin typeface="Book Antiqua" pitchFamily="18" charset="0"/>
              </a:rPr>
              <a:t>6.66</a:t>
            </a:r>
            <a:r>
              <a:rPr lang="en-US" sz="2400" dirty="0">
                <a:latin typeface="Book Antiqua" pitchFamily="18" charset="0"/>
                <a:sym typeface="Wingdings" panose="05000000000000000000" pitchFamily="2" charset="2"/>
              </a:rPr>
              <a:t>  Ii = 10.34</a:t>
            </a:r>
          </a:p>
          <a:p>
            <a:pPr marL="0" lvl="1">
              <a:spcAft>
                <a:spcPts val="900"/>
              </a:spcAft>
            </a:pPr>
            <a:r>
              <a:rPr lang="en-US" sz="2400" kern="0" dirty="0">
                <a:latin typeface="Book Antiqua" pitchFamily="18" charset="0"/>
              </a:rPr>
              <a:t>How long a job spends in the waiting lines</a:t>
            </a:r>
          </a:p>
          <a:p>
            <a:pPr marL="0" lvl="1">
              <a:spcAft>
                <a:spcPts val="900"/>
              </a:spcAft>
            </a:pPr>
            <a:r>
              <a:rPr lang="en-US" sz="2400" kern="0" dirty="0">
                <a:latin typeface="Book Antiqua" pitchFamily="18" charset="0"/>
              </a:rPr>
              <a:t>Procedure-1. T=1 day, ThT= 9.4/24=0.39167 Day </a:t>
            </a:r>
            <a:r>
              <a:rPr lang="en-US" sz="2400" kern="0" dirty="0">
                <a:latin typeface="Book Antiqua" pitchFamily="18" charset="0"/>
                <a:sym typeface="Wingdings" panose="05000000000000000000" pitchFamily="2" charset="2"/>
              </a:rPr>
              <a:t> </a:t>
            </a:r>
            <a:r>
              <a:rPr lang="en-US" sz="2400" kern="0" dirty="0">
                <a:latin typeface="Book Antiqua" pitchFamily="18" charset="0"/>
              </a:rPr>
              <a:t>Ti= 1-0.39 = 0.61 day or 14.6 hrs.</a:t>
            </a:r>
          </a:p>
          <a:p>
            <a:pPr marL="0" lvl="1">
              <a:spcAft>
                <a:spcPts val="900"/>
              </a:spcAft>
            </a:pPr>
            <a:r>
              <a:rPr lang="en-US" sz="2400" kern="0" dirty="0">
                <a:latin typeface="Book Antiqua" pitchFamily="18" charset="0"/>
              </a:rPr>
              <a:t>Procedure-2. R=17, Ii=10.34 </a:t>
            </a:r>
            <a:r>
              <a:rPr lang="en-US" sz="2400" kern="0" dirty="0">
                <a:latin typeface="Book Antiqua" pitchFamily="18" charset="0"/>
                <a:sym typeface="Wingdings" panose="05000000000000000000" pitchFamily="2" charset="2"/>
              </a:rPr>
              <a:t> </a:t>
            </a:r>
            <a:r>
              <a:rPr lang="en-US" sz="2400" kern="0" dirty="0">
                <a:latin typeface="Book Antiqua" pitchFamily="18" charset="0"/>
              </a:rPr>
              <a:t>Ti= Ii/R = 10.34/17 = 0.61 day or 14.6 hrs.</a:t>
            </a:r>
          </a:p>
          <a:p>
            <a:pPr>
              <a:lnSpc>
                <a:spcPct val="90000"/>
              </a:lnSpc>
              <a:spcAft>
                <a:spcPts val="900"/>
              </a:spcAft>
              <a:buClr>
                <a:srgbClr val="000000"/>
              </a:buClr>
              <a:buSzPct val="80000"/>
            </a:pPr>
            <a:r>
              <a:rPr lang="en-US" sz="2400" kern="0" dirty="0">
                <a:latin typeface="Book Antiqua" pitchFamily="18" charset="0"/>
                <a:sym typeface="Wingdings" panose="05000000000000000000" pitchFamily="2" charset="2"/>
              </a:rPr>
              <a:t>Compute Cycle time. CT=1/Capacity = 1/Rp = 1/18 days = 24(1/18) hours = 1.33 hrs. </a:t>
            </a:r>
          </a:p>
          <a:p>
            <a:pPr>
              <a:lnSpc>
                <a:spcPct val="90000"/>
              </a:lnSpc>
              <a:spcAft>
                <a:spcPts val="900"/>
              </a:spcAft>
              <a:buClr>
                <a:srgbClr val="000000"/>
              </a:buClr>
              <a:buSzPct val="80000"/>
            </a:pPr>
            <a:r>
              <a:rPr lang="en-US" sz="2400" kern="0" dirty="0">
                <a:latin typeface="Book Antiqua" pitchFamily="18" charset="0"/>
                <a:sym typeface="Wingdings" panose="05000000000000000000" pitchFamily="2" charset="2"/>
              </a:rPr>
              <a:t>Compute takt time. TT= 1/Throughput = 1/R = 1/17 = day  24(1/17) hours = </a:t>
            </a:r>
            <a:r>
              <a:rPr lang="en-US" sz="2400" kern="0" dirty="0">
                <a:latin typeface="Book Antiqua" pitchFamily="18" charset="0"/>
              </a:rPr>
              <a:t>1.41 </a:t>
            </a:r>
            <a:r>
              <a:rPr lang="en-US" sz="2400" kern="0" dirty="0">
                <a:latin typeface="Book Antiqua" pitchFamily="18" charset="0"/>
                <a:sym typeface="Wingdings" panose="05000000000000000000" pitchFamily="2" charset="2"/>
              </a:rPr>
              <a:t>hours. R is always &lt;=Rp &amp; TT is always &gt;=CT</a:t>
            </a:r>
          </a:p>
          <a:p>
            <a:pPr marL="0" lvl="1">
              <a:spcAft>
                <a:spcPts val="900"/>
              </a:spcAft>
            </a:pPr>
            <a:endParaRPr lang="en-US" sz="2400" dirty="0">
              <a:latin typeface="Book Antiqua" pitchFamily="18" charset="0"/>
              <a:sym typeface="Wingdings" panose="05000000000000000000" pitchFamily="2" charset="2"/>
            </a:endParaRPr>
          </a:p>
          <a:p>
            <a:pPr marL="0" lvl="1">
              <a:spcAft>
                <a:spcPts val="1200"/>
              </a:spcAft>
            </a:pPr>
            <a:endParaRPr lang="en-US" sz="2400" dirty="0">
              <a:latin typeface="Book Antiqua" pitchFamily="18" charset="0"/>
              <a:sym typeface="Wingdings" panose="05000000000000000000" pitchFamily="2" charset="2"/>
            </a:endParaRPr>
          </a:p>
          <a:p>
            <a:pPr marL="0" lvl="1">
              <a:spcAft>
                <a:spcPts val="1200"/>
              </a:spcAft>
            </a:pPr>
            <a:endParaRPr lang="en-US" sz="2400" dirty="0">
              <a:latin typeface="Book Antiqua" pitchFamily="18" charset="0"/>
              <a:sym typeface="Wingdings" panose="05000000000000000000" pitchFamily="2" charset="2"/>
            </a:endParaRPr>
          </a:p>
          <a:p>
            <a:pPr marL="0" lvl="1">
              <a:spcAft>
                <a:spcPts val="800"/>
              </a:spcAft>
            </a:pPr>
            <a:endParaRPr lang="en-US" sz="2400" dirty="0">
              <a:latin typeface="Book Antiqua" pitchFamily="18" charset="0"/>
            </a:endParaRPr>
          </a:p>
        </p:txBody>
      </p:sp>
    </p:spTree>
    <p:extLst>
      <p:ext uri="{BB962C8B-B14F-4D97-AF65-F5344CB8AC3E}">
        <p14:creationId xmlns:p14="http://schemas.microsoft.com/office/powerpoint/2010/main" val="452887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838200"/>
          </a:xfrm>
        </p:spPr>
        <p:txBody>
          <a:bodyPr/>
          <a:lstStyle/>
          <a:p>
            <a:r>
              <a:rPr lang="en-US" dirty="0"/>
              <a:t>Theoretical Flow Time, Capacity &amp; Pipeline Inventory</a:t>
            </a:r>
          </a:p>
        </p:txBody>
      </p:sp>
      <p:sp>
        <p:nvSpPr>
          <p:cNvPr id="10" name="Rectangle 5"/>
          <p:cNvSpPr>
            <a:spLocks noChangeArrowheads="1"/>
          </p:cNvSpPr>
          <p:nvPr/>
        </p:nvSpPr>
        <p:spPr bwMode="auto">
          <a:xfrm>
            <a:off x="1524001" y="990600"/>
            <a:ext cx="9132277" cy="1905000"/>
          </a:xfrm>
          <a:prstGeom prst="rect">
            <a:avLst/>
          </a:prstGeom>
          <a:noFill/>
          <a:ln w="9525">
            <a:noFill/>
            <a:miter lim="800000"/>
            <a:headEnd/>
            <a:tailEnd/>
          </a:ln>
        </p:spPr>
        <p:txBody>
          <a:bodyPr lIns="92075" tIns="46038" rIns="92075" bIns="46038"/>
          <a:lstStyle/>
          <a:p>
            <a:endParaRPr lang="en-US" sz="2400" dirty="0">
              <a:latin typeface="Book Antiqua" pitchFamily="18" charset="0"/>
            </a:endParaRPr>
          </a:p>
          <a:p>
            <a:r>
              <a:rPr lang="en-US" sz="2400" dirty="0">
                <a:latin typeface="Book Antiqua" pitchFamily="18" charset="0"/>
              </a:rPr>
              <a:t>  </a:t>
            </a:r>
          </a:p>
          <a:p>
            <a:endParaRPr lang="en-US" sz="2400" dirty="0">
              <a:latin typeface="Book Antiqua" pitchFamily="18" charset="0"/>
            </a:endParaRPr>
          </a:p>
        </p:txBody>
      </p:sp>
      <p:sp>
        <p:nvSpPr>
          <p:cNvPr id="14" name="Rectangle 5">
            <a:extLst>
              <a:ext uri="{FF2B5EF4-FFF2-40B4-BE49-F238E27FC236}">
                <a16:creationId xmlns:a16="http://schemas.microsoft.com/office/drawing/2014/main" id="{98DFB6F9-C632-4966-A244-BAACC2CDA45A}"/>
              </a:ext>
            </a:extLst>
          </p:cNvPr>
          <p:cNvSpPr>
            <a:spLocks noChangeArrowheads="1"/>
          </p:cNvSpPr>
          <p:nvPr/>
        </p:nvSpPr>
        <p:spPr bwMode="auto">
          <a:xfrm>
            <a:off x="-10886" y="838200"/>
            <a:ext cx="12279086" cy="5638800"/>
          </a:xfrm>
          <a:prstGeom prst="rect">
            <a:avLst/>
          </a:prstGeom>
          <a:noFill/>
          <a:ln w="9525">
            <a:noFill/>
            <a:miter lim="800000"/>
            <a:headEnd/>
            <a:tailEnd/>
          </a:ln>
        </p:spPr>
        <p:txBody>
          <a:bodyPr lIns="92075" tIns="46038" rIns="92075" bIns="46038"/>
          <a:lstStyle/>
          <a:p>
            <a:pPr marL="0" lvl="1">
              <a:spcAft>
                <a:spcPts val="1200"/>
              </a:spcAft>
            </a:pPr>
            <a:r>
              <a:rPr lang="en-US" sz="2400" dirty="0">
                <a:latin typeface="Book Antiqua" pitchFamily="18" charset="0"/>
              </a:rPr>
              <a:t>Estimate the maximum </a:t>
            </a:r>
            <a:r>
              <a:rPr lang="en-US" sz="2400" b="1" dirty="0">
                <a:solidFill>
                  <a:srgbClr val="94020C"/>
                </a:solidFill>
                <a:latin typeface="Book Antiqua" pitchFamily="18" charset="0"/>
              </a:rPr>
              <a:t>WIP</a:t>
            </a:r>
            <a:r>
              <a:rPr lang="en-US" sz="2400" dirty="0">
                <a:latin typeface="Book Antiqua" pitchFamily="18" charset="0"/>
              </a:rPr>
              <a:t> inventory (Max-WIP) if we are on contract-2. </a:t>
            </a:r>
          </a:p>
          <a:p>
            <a:pPr marL="0" lvl="1">
              <a:spcAft>
                <a:spcPts val="1200"/>
              </a:spcAft>
            </a:pPr>
            <a:r>
              <a:rPr lang="en-US" sz="2400" dirty="0">
                <a:latin typeface="Book Antiqua" pitchFamily="18" charset="0"/>
              </a:rPr>
              <a:t>That is a flow time of less than 1 day to earn $1200 per job which goes to zero if the flow time exceeds 3 days. We refer to it as (1, 1200, 3).</a:t>
            </a:r>
          </a:p>
          <a:p>
            <a:pPr marL="0" lvl="1">
              <a:spcAft>
                <a:spcPts val="1200"/>
              </a:spcAft>
            </a:pPr>
            <a:r>
              <a:rPr lang="en-US" sz="2400" dirty="0">
                <a:latin typeface="Book Antiqua" pitchFamily="18" charset="0"/>
              </a:rPr>
              <a:t>R (capacity)= 16 per day, T=1 day.</a:t>
            </a:r>
          </a:p>
          <a:p>
            <a:pPr marL="0" lvl="1">
              <a:spcAft>
                <a:spcPts val="1200"/>
              </a:spcAft>
            </a:pPr>
            <a:r>
              <a:rPr lang="en-US" sz="2400" dirty="0">
                <a:latin typeface="Book Antiqua" pitchFamily="18" charset="0"/>
              </a:rPr>
              <a:t>RT=I</a:t>
            </a:r>
            <a:r>
              <a:rPr lang="en-US" sz="2400" dirty="0">
                <a:latin typeface="Book Antiqua" pitchFamily="18" charset="0"/>
                <a:sym typeface="Wingdings" panose="05000000000000000000" pitchFamily="2" charset="2"/>
              </a:rPr>
              <a:t> 16(1)=16, set Max-WIP to 16. </a:t>
            </a:r>
          </a:p>
          <a:p>
            <a:pPr marL="0" lvl="1">
              <a:spcAft>
                <a:spcPts val="1200"/>
              </a:spcAft>
            </a:pPr>
            <a:r>
              <a:rPr lang="en-US" sz="2400" dirty="0">
                <a:latin typeface="Book Antiqua" pitchFamily="18" charset="0"/>
                <a:sym typeface="Wingdings" panose="05000000000000000000" pitchFamily="2" charset="2"/>
              </a:rPr>
              <a:t>On average how many flow-units are in the waiting lines?</a:t>
            </a:r>
          </a:p>
          <a:p>
            <a:pPr marL="0" lvl="1">
              <a:spcAft>
                <a:spcPts val="1200"/>
              </a:spcAft>
            </a:pPr>
            <a:r>
              <a:rPr lang="en-US" sz="2400" dirty="0">
                <a:latin typeface="Book Antiqua" pitchFamily="18" charset="0"/>
                <a:sym typeface="Wingdings" panose="05000000000000000000" pitchFamily="2" charset="2"/>
              </a:rPr>
              <a:t>I =Ii+Ip  16 = Ii+6.267  Ii = 9.733</a:t>
            </a:r>
          </a:p>
          <a:p>
            <a:pPr marL="0" lvl="1">
              <a:spcAft>
                <a:spcPts val="1200"/>
              </a:spcAft>
            </a:pPr>
            <a:r>
              <a:rPr lang="en-US" sz="2400" dirty="0">
                <a:latin typeface="Book Antiqua" pitchFamily="18" charset="0"/>
              </a:rPr>
              <a:t>How long a job spends in the waiting lines</a:t>
            </a:r>
          </a:p>
          <a:p>
            <a:pPr marL="0" lvl="1">
              <a:spcAft>
                <a:spcPts val="1200"/>
              </a:spcAft>
            </a:pPr>
            <a:r>
              <a:rPr lang="en-US" sz="2400" dirty="0">
                <a:latin typeface="Book Antiqua" pitchFamily="18" charset="0"/>
              </a:rPr>
              <a:t>Procedure-1. T=1 day, ThT= 9.4/24 = 0.391667 Day</a:t>
            </a:r>
          </a:p>
          <a:p>
            <a:pPr marL="0" lvl="1">
              <a:spcAft>
                <a:spcPts val="1200"/>
              </a:spcAft>
            </a:pPr>
            <a:r>
              <a:rPr lang="en-US" sz="2400" dirty="0">
                <a:latin typeface="Book Antiqua" pitchFamily="18" charset="0"/>
              </a:rPr>
              <a:t>Ti= 1-0.392 =0.608 days </a:t>
            </a:r>
          </a:p>
          <a:p>
            <a:pPr marL="0" lvl="1">
              <a:spcAft>
                <a:spcPts val="1200"/>
              </a:spcAft>
            </a:pPr>
            <a:r>
              <a:rPr lang="en-US" sz="2400" dirty="0">
                <a:latin typeface="Book Antiqua" pitchFamily="18" charset="0"/>
              </a:rPr>
              <a:t>Procedure-2. R=16, Ii=9.733 </a:t>
            </a:r>
            <a:r>
              <a:rPr lang="en-US" sz="2400" dirty="0">
                <a:latin typeface="Book Antiqua" pitchFamily="18" charset="0"/>
                <a:sym typeface="Wingdings" panose="05000000000000000000" pitchFamily="2" charset="2"/>
              </a:rPr>
              <a:t> </a:t>
            </a:r>
            <a:r>
              <a:rPr lang="en-US" sz="2400" dirty="0">
                <a:latin typeface="Book Antiqua" pitchFamily="18" charset="0"/>
              </a:rPr>
              <a:t>Ti= Ii/R = 9.733/16 = 0.608 days = 14.6 hours</a:t>
            </a:r>
          </a:p>
          <a:p>
            <a:pPr marL="0" lvl="1">
              <a:spcAft>
                <a:spcPts val="1200"/>
              </a:spcAft>
            </a:pPr>
            <a:endParaRPr lang="en-US" sz="2400" dirty="0">
              <a:latin typeface="Book Antiqua" pitchFamily="18" charset="0"/>
              <a:sym typeface="Wingdings" panose="05000000000000000000" pitchFamily="2" charset="2"/>
            </a:endParaRPr>
          </a:p>
          <a:p>
            <a:pPr marL="0" lvl="1">
              <a:spcAft>
                <a:spcPts val="800"/>
              </a:spcAft>
            </a:pPr>
            <a:endParaRPr lang="en-US" sz="2400" dirty="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879863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dissolv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dissolv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dissolv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dissolve">
                                      <p:cBhvr>
                                        <p:cTn id="52"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762000"/>
          </a:xfrm>
        </p:spPr>
        <p:txBody>
          <a:bodyPr/>
          <a:lstStyle/>
          <a:p>
            <a:r>
              <a:rPr lang="en-US" sz="4000" dirty="0"/>
              <a:t>Utilization, Inventory, Flow Time, Little’s Law</a:t>
            </a:r>
          </a:p>
        </p:txBody>
      </p:sp>
      <p:sp>
        <p:nvSpPr>
          <p:cNvPr id="18" name="Rectangle 5"/>
          <p:cNvSpPr>
            <a:spLocks noChangeArrowheads="1"/>
          </p:cNvSpPr>
          <p:nvPr/>
        </p:nvSpPr>
        <p:spPr bwMode="auto">
          <a:xfrm>
            <a:off x="1524000" y="990600"/>
            <a:ext cx="9144000" cy="1992524"/>
          </a:xfrm>
          <a:prstGeom prst="rect">
            <a:avLst/>
          </a:prstGeom>
          <a:noFill/>
          <a:ln w="9525">
            <a:noFill/>
            <a:miter lim="800000"/>
            <a:headEnd/>
            <a:tailEnd/>
          </a:ln>
        </p:spPr>
        <p:txBody>
          <a:bodyPr lIns="92075" tIns="46038" rIns="92075" bIns="46038"/>
          <a:lstStyle/>
          <a:p>
            <a:pPr marL="0" lvl="1"/>
            <a:endParaRPr lang="en-US" sz="2400" dirty="0">
              <a:latin typeface="Book Antiqua" pitchFamily="18" charset="0"/>
            </a:endParaRPr>
          </a:p>
          <a:p>
            <a:endParaRPr lang="en-US" sz="2400" dirty="0">
              <a:latin typeface="Book Antiqua" pitchFamily="18" charset="0"/>
            </a:endParaRPr>
          </a:p>
        </p:txBody>
      </p:sp>
      <p:sp>
        <p:nvSpPr>
          <p:cNvPr id="7" name="Rectangle 5"/>
          <p:cNvSpPr>
            <a:spLocks noChangeArrowheads="1"/>
          </p:cNvSpPr>
          <p:nvPr/>
        </p:nvSpPr>
        <p:spPr bwMode="auto">
          <a:xfrm>
            <a:off x="0" y="785949"/>
            <a:ext cx="12098383" cy="5638800"/>
          </a:xfrm>
          <a:prstGeom prst="rect">
            <a:avLst/>
          </a:prstGeom>
          <a:noFill/>
          <a:ln w="9525">
            <a:noFill/>
            <a:miter lim="800000"/>
            <a:headEnd/>
            <a:tailEnd/>
          </a:ln>
        </p:spPr>
        <p:txBody>
          <a:bodyPr lIns="92075" tIns="46038" rIns="92075" bIns="46038"/>
          <a:lstStyle/>
          <a:p>
            <a:pPr marL="230188" lvl="1" indent="-230188">
              <a:spcAft>
                <a:spcPts val="600"/>
              </a:spcAft>
            </a:pPr>
            <a:r>
              <a:rPr lang="en-US" sz="2400" dirty="0">
                <a:latin typeface="Book Antiqua" pitchFamily="18" charset="0"/>
                <a:sym typeface="Wingdings" panose="05000000000000000000" pitchFamily="2" charset="2"/>
              </a:rPr>
              <a:t>Suppose Max-WIP in the game is set to 22, and average WIP is 20. That means on average there are 20 contracts either in the waiting lines or on the machines. Compute the Flow Time ?</a:t>
            </a:r>
          </a:p>
          <a:p>
            <a:pPr marL="0" lvl="1">
              <a:spcAft>
                <a:spcPts val="600"/>
              </a:spcAft>
            </a:pPr>
            <a:r>
              <a:rPr lang="en-US" sz="2400" dirty="0">
                <a:latin typeface="Book Antiqua" pitchFamily="18" charset="0"/>
                <a:sym typeface="Wingdings" panose="05000000000000000000" pitchFamily="2" charset="2"/>
              </a:rPr>
              <a:t>RT=I</a:t>
            </a:r>
          </a:p>
          <a:p>
            <a:pPr marL="0" lvl="1">
              <a:spcAft>
                <a:spcPts val="600"/>
              </a:spcAft>
            </a:pPr>
            <a:r>
              <a:rPr lang="en-US" sz="2400" dirty="0">
                <a:latin typeface="Book Antiqua" pitchFamily="18" charset="0"/>
                <a:sym typeface="Wingdings" panose="05000000000000000000" pitchFamily="2" charset="2"/>
              </a:rPr>
              <a:t>16T= 20</a:t>
            </a:r>
          </a:p>
          <a:p>
            <a:pPr marL="0" lvl="1">
              <a:spcAft>
                <a:spcPts val="600"/>
              </a:spcAft>
            </a:pPr>
            <a:r>
              <a:rPr lang="en-US" sz="2400" dirty="0">
                <a:latin typeface="Book Antiqua" pitchFamily="18" charset="0"/>
                <a:sym typeface="Wingdings" panose="05000000000000000000" pitchFamily="2" charset="2"/>
              </a:rPr>
              <a:t>T = 1.25 days </a:t>
            </a:r>
          </a:p>
          <a:p>
            <a:pPr marL="0" lvl="1">
              <a:spcAft>
                <a:spcPts val="600"/>
              </a:spcAft>
            </a:pPr>
            <a:r>
              <a:rPr lang="en-US" sz="2400" dirty="0">
                <a:latin typeface="Book Antiqua" pitchFamily="18" charset="0"/>
                <a:sym typeface="Wingdings" panose="05000000000000000000" pitchFamily="2" charset="2"/>
              </a:rPr>
              <a:t>How long a job spends in the waiting lines</a:t>
            </a:r>
          </a:p>
          <a:p>
            <a:pPr marL="0" lvl="1">
              <a:spcAft>
                <a:spcPts val="600"/>
              </a:spcAft>
            </a:pPr>
            <a:r>
              <a:rPr lang="en-US" sz="2400" dirty="0">
                <a:latin typeface="Book Antiqua" pitchFamily="18" charset="0"/>
                <a:sym typeface="Wingdings" panose="05000000000000000000" pitchFamily="2" charset="2"/>
              </a:rPr>
              <a:t>T=1.25(24) = 30 hrs</a:t>
            </a:r>
          </a:p>
          <a:p>
            <a:pPr marL="0" lvl="1">
              <a:spcAft>
                <a:spcPts val="600"/>
              </a:spcAft>
            </a:pPr>
            <a:r>
              <a:rPr lang="en-US" sz="2400" dirty="0">
                <a:latin typeface="Book Antiqua" pitchFamily="18" charset="0"/>
                <a:sym typeface="Wingdings" panose="05000000000000000000" pitchFamily="2" charset="2"/>
              </a:rPr>
              <a:t>T=Tp+Ti</a:t>
            </a:r>
          </a:p>
          <a:p>
            <a:pPr marL="0" lvl="1">
              <a:spcAft>
                <a:spcPts val="600"/>
              </a:spcAft>
            </a:pPr>
            <a:r>
              <a:rPr lang="en-US" sz="2400" dirty="0">
                <a:latin typeface="Book Antiqua" pitchFamily="18" charset="0"/>
                <a:sym typeface="Wingdings" panose="05000000000000000000" pitchFamily="2" charset="2"/>
              </a:rPr>
              <a:t>30=9.4+Ti</a:t>
            </a:r>
          </a:p>
          <a:p>
            <a:pPr marL="0" lvl="1">
              <a:spcAft>
                <a:spcPts val="600"/>
              </a:spcAft>
            </a:pPr>
            <a:r>
              <a:rPr lang="en-US" sz="2400" dirty="0">
                <a:latin typeface="Book Antiqua" pitchFamily="18" charset="0"/>
                <a:sym typeface="Wingdings" panose="05000000000000000000" pitchFamily="2" charset="2"/>
              </a:rPr>
              <a:t>Ti= 20.6 hrs</a:t>
            </a:r>
          </a:p>
          <a:p>
            <a:pPr marL="0" lvl="1">
              <a:spcAft>
                <a:spcPts val="600"/>
              </a:spcAft>
            </a:pPr>
            <a:r>
              <a:rPr lang="en-US" sz="2400" dirty="0">
                <a:latin typeface="Book Antiqua" pitchFamily="18" charset="0"/>
                <a:sym typeface="Wingdings" panose="05000000000000000000" pitchFamily="2" charset="2"/>
              </a:rPr>
              <a:t>Compute the ratio of the flow time to the theoretical flow time. </a:t>
            </a:r>
          </a:p>
          <a:p>
            <a:pPr marL="0" lvl="1">
              <a:spcAft>
                <a:spcPts val="600"/>
              </a:spcAft>
            </a:pPr>
            <a:r>
              <a:rPr lang="en-US" sz="2400" dirty="0">
                <a:latin typeface="Book Antiqua" pitchFamily="18" charset="0"/>
                <a:sym typeface="Wingdings" panose="05000000000000000000" pitchFamily="2" charset="2"/>
              </a:rPr>
              <a:t>T/Tp= 30/9.4= 3.19</a:t>
            </a:r>
          </a:p>
          <a:p>
            <a:pPr marL="0" lvl="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1024515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ssolv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dissolv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dissolv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dissolve">
                                      <p:cBhvr>
                                        <p:cTn id="5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Max-WIP, Flow Time, and Throughput in LittleField Technologies Games">
            <a:hlinkClick r:id="" action="ppaction://media"/>
            <a:extLst>
              <a:ext uri="{FF2B5EF4-FFF2-40B4-BE49-F238E27FC236}">
                <a16:creationId xmlns:a16="http://schemas.microsoft.com/office/drawing/2014/main" id="{F1D72031-04E3-43B1-80F4-40F27196098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5429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797793"/>
          </a:xfrm>
        </p:spPr>
        <p:txBody>
          <a:bodyPr/>
          <a:lstStyle/>
          <a:p>
            <a:r>
              <a:rPr lang="en-US" sz="4000" dirty="0"/>
              <a:t>Implied Utilization</a:t>
            </a:r>
          </a:p>
        </p:txBody>
      </p:sp>
      <p:sp>
        <p:nvSpPr>
          <p:cNvPr id="23" name="Rectangle 5"/>
          <p:cNvSpPr>
            <a:spLocks noChangeArrowheads="1"/>
          </p:cNvSpPr>
          <p:nvPr/>
        </p:nvSpPr>
        <p:spPr bwMode="auto">
          <a:xfrm>
            <a:off x="0" y="826096"/>
            <a:ext cx="12192000" cy="5486400"/>
          </a:xfrm>
          <a:prstGeom prst="rect">
            <a:avLst/>
          </a:prstGeom>
          <a:noFill/>
          <a:ln w="9525">
            <a:noFill/>
            <a:miter lim="800000"/>
            <a:headEnd/>
            <a:tailEnd/>
          </a:ln>
        </p:spPr>
        <p:txBody>
          <a:bodyPr lIns="92075" tIns="46038" rIns="92075" bIns="46038"/>
          <a:lstStyle/>
          <a:p>
            <a:pPr marL="0" lvl="1">
              <a:spcAft>
                <a:spcPts val="800"/>
              </a:spcAft>
            </a:pPr>
            <a:r>
              <a:rPr lang="en-US" sz="2400" dirty="0">
                <a:latin typeface="Book Antiqua" pitchFamily="18" charset="0"/>
              </a:rPr>
              <a:t>Can this system handle 20 contracts per day?</a:t>
            </a:r>
          </a:p>
          <a:p>
            <a:pPr marL="0" lvl="1">
              <a:spcAft>
                <a:spcPts val="800"/>
              </a:spcAft>
            </a:pPr>
            <a:r>
              <a:rPr lang="en-US" sz="2400" dirty="0">
                <a:latin typeface="Book Antiqua" pitchFamily="18" charset="0"/>
              </a:rPr>
              <a:t>The system cannot even handle 18 orders per day because when utilization get close to 100%, flow time increases exponentially. </a:t>
            </a:r>
          </a:p>
          <a:p>
            <a:pPr marL="0" lvl="1">
              <a:spcAft>
                <a:spcPts val="800"/>
              </a:spcAft>
            </a:pPr>
            <a:r>
              <a:rPr lang="en-US" sz="2400" dirty="0">
                <a:latin typeface="Book Antiqua" pitchFamily="18" charset="0"/>
              </a:rPr>
              <a:t>At 18 contracts per day, U1=18/24= 0.75, U2=18/18=1, U3=18/20=0.9. </a:t>
            </a:r>
          </a:p>
          <a:p>
            <a:pPr marL="0" lvl="1">
              <a:spcAft>
                <a:spcPts val="800"/>
              </a:spcAft>
            </a:pPr>
            <a:r>
              <a:rPr lang="en-US" sz="2400" dirty="0">
                <a:latin typeface="Book Antiqua" pitchFamily="18" charset="0"/>
              </a:rPr>
              <a:t>Besides Station-2, utilization of Station-3 also is a sign of warning. </a:t>
            </a:r>
          </a:p>
          <a:p>
            <a:pPr marL="0" lvl="1">
              <a:spcAft>
                <a:spcPts val="800"/>
              </a:spcAft>
            </a:pPr>
            <a:r>
              <a:rPr lang="en-US" sz="2400" dirty="0">
                <a:latin typeface="Book Antiqua" pitchFamily="18" charset="0"/>
              </a:rPr>
              <a:t>To handle 20 contracts per day, since capacity of the system is 18 contracts per day.</a:t>
            </a:r>
          </a:p>
          <a:p>
            <a:pPr marL="0" lvl="1">
              <a:spcAft>
                <a:spcPts val="800"/>
              </a:spcAft>
            </a:pPr>
            <a:r>
              <a:rPr lang="en-US" sz="2400" b="1" dirty="0">
                <a:solidFill>
                  <a:srgbClr val="A50023"/>
                </a:solidFill>
                <a:latin typeface="Book Antiqua" pitchFamily="18" charset="0"/>
                <a:sym typeface="Wingdings" panose="05000000000000000000" pitchFamily="2" charset="2"/>
              </a:rPr>
              <a:t>Implied</a:t>
            </a:r>
            <a:r>
              <a:rPr lang="en-US" sz="2400" dirty="0">
                <a:latin typeface="Book Antiqua" pitchFamily="18" charset="0"/>
                <a:sym typeface="Wingdings" panose="05000000000000000000" pitchFamily="2" charset="2"/>
              </a:rPr>
              <a:t> Utilization =20</a:t>
            </a:r>
            <a:r>
              <a:rPr lang="en-US" sz="2400" dirty="0">
                <a:latin typeface="Book Antiqua" pitchFamily="18" charset="0"/>
              </a:rPr>
              <a:t>/18 = 1.111</a:t>
            </a:r>
          </a:p>
          <a:p>
            <a:pPr marL="0" lvl="1">
              <a:spcAft>
                <a:spcPts val="800"/>
              </a:spcAft>
            </a:pPr>
            <a:r>
              <a:rPr lang="en-US" sz="2400" dirty="0">
                <a:latin typeface="Book Antiqua" pitchFamily="18" charset="0"/>
              </a:rPr>
              <a:t>d) If the firm wishes to process all the contracts, how many machines of each type are needed? </a:t>
            </a:r>
          </a:p>
          <a:p>
            <a:pPr marL="0" lvl="1">
              <a:spcAft>
                <a:spcPts val="600"/>
              </a:spcAft>
            </a:pPr>
            <a:r>
              <a:rPr lang="en-US" sz="2400" dirty="0">
                <a:latin typeface="Book Antiqua" pitchFamily="18" charset="0"/>
              </a:rPr>
              <a:t># of Station-1 machines required = 20/8 = 2.5</a:t>
            </a:r>
          </a:p>
          <a:p>
            <a:pPr marL="0" lvl="1">
              <a:spcAft>
                <a:spcPts val="600"/>
              </a:spcAft>
            </a:pPr>
            <a:r>
              <a:rPr lang="en-US" sz="2400" dirty="0">
                <a:latin typeface="Book Antiqua" pitchFamily="18" charset="0"/>
              </a:rPr>
              <a:t># of Station-2 machines required = 20/6 = 3.333</a:t>
            </a:r>
          </a:p>
          <a:p>
            <a:pPr marL="0" lvl="1">
              <a:spcAft>
                <a:spcPts val="600"/>
              </a:spcAft>
            </a:pPr>
            <a:r>
              <a:rPr lang="en-US" sz="2400" dirty="0">
                <a:latin typeface="Book Antiqua" pitchFamily="18" charset="0"/>
              </a:rPr>
              <a:t># of Station-3 machines required = 20/10 = 2 </a:t>
            </a:r>
          </a:p>
          <a:p>
            <a:pPr marL="0" lvl="1">
              <a:spcAft>
                <a:spcPts val="600"/>
              </a:spcAft>
            </a:pPr>
            <a:endParaRPr lang="en-US" sz="2400" dirty="0">
              <a:latin typeface="Book Antiqua" pitchFamily="18" charset="0"/>
            </a:endParaRPr>
          </a:p>
          <a:p>
            <a:pPr marL="0" lvl="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1994103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dissolv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dissolv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dissolv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dissolv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dissolve">
                                      <p:cBhvr>
                                        <p:cTn id="32" dur="5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dissolve">
                                      <p:cBhvr>
                                        <p:cTn id="37" dur="5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dissolve">
                                      <p:cBhvr>
                                        <p:cTn id="42" dur="500"/>
                                        <p:tgtEl>
                                          <p:spTgt spid="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xEl>
                                              <p:pRg st="8" end="8"/>
                                            </p:txEl>
                                          </p:spTgt>
                                        </p:tgtEl>
                                        <p:attrNameLst>
                                          <p:attrName>style.visibility</p:attrName>
                                        </p:attrNameLst>
                                      </p:cBhvr>
                                      <p:to>
                                        <p:strVal val="visible"/>
                                      </p:to>
                                    </p:set>
                                    <p:animEffect transition="in" filter="dissolve">
                                      <p:cBhvr>
                                        <p:cTn id="47" dur="500"/>
                                        <p:tgtEl>
                                          <p:spTgt spid="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
                                            <p:txEl>
                                              <p:pRg st="9" end="9"/>
                                            </p:txEl>
                                          </p:spTgt>
                                        </p:tgtEl>
                                        <p:attrNameLst>
                                          <p:attrName>style.visibility</p:attrName>
                                        </p:attrNameLst>
                                      </p:cBhvr>
                                      <p:to>
                                        <p:strVal val="visible"/>
                                      </p:to>
                                    </p:set>
                                    <p:animEffect transition="in" filter="dissolve">
                                      <p:cBhvr>
                                        <p:cTn id="52" dur="500"/>
                                        <p:tgtEl>
                                          <p:spTgt spid="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417" y="0"/>
            <a:ext cx="12192000" cy="762000"/>
          </a:xfrm>
        </p:spPr>
        <p:txBody>
          <a:bodyPr/>
          <a:lstStyle/>
          <a:p>
            <a:r>
              <a:rPr lang="en-US" sz="4000" dirty="0"/>
              <a:t>Resources</a:t>
            </a:r>
          </a:p>
        </p:txBody>
      </p:sp>
      <p:sp>
        <p:nvSpPr>
          <p:cNvPr id="18" name="Rectangle 5"/>
          <p:cNvSpPr>
            <a:spLocks noChangeArrowheads="1"/>
          </p:cNvSpPr>
          <p:nvPr/>
        </p:nvSpPr>
        <p:spPr bwMode="auto">
          <a:xfrm>
            <a:off x="1524000" y="984938"/>
            <a:ext cx="9144000" cy="1992524"/>
          </a:xfrm>
          <a:prstGeom prst="rect">
            <a:avLst/>
          </a:prstGeom>
          <a:noFill/>
          <a:ln w="9525">
            <a:noFill/>
            <a:miter lim="800000"/>
            <a:headEnd/>
            <a:tailEnd/>
          </a:ln>
        </p:spPr>
        <p:txBody>
          <a:bodyPr lIns="92075" tIns="46038" rIns="92075" bIns="46038"/>
          <a:lstStyle/>
          <a:p>
            <a:pPr marL="0" lvl="1"/>
            <a:endParaRPr lang="en-US" sz="2400" dirty="0">
              <a:latin typeface="Book Antiqua" pitchFamily="18" charset="0"/>
            </a:endParaRPr>
          </a:p>
          <a:p>
            <a:endParaRPr lang="en-US" sz="2400" dirty="0">
              <a:latin typeface="Book Antiqua" pitchFamily="18" charset="0"/>
            </a:endParaRPr>
          </a:p>
        </p:txBody>
      </p:sp>
      <p:sp>
        <p:nvSpPr>
          <p:cNvPr id="7" name="Rectangle 5"/>
          <p:cNvSpPr>
            <a:spLocks noChangeArrowheads="1"/>
          </p:cNvSpPr>
          <p:nvPr/>
        </p:nvSpPr>
        <p:spPr bwMode="auto">
          <a:xfrm>
            <a:off x="0" y="762000"/>
            <a:ext cx="12192000" cy="1676400"/>
          </a:xfrm>
          <a:prstGeom prst="rect">
            <a:avLst/>
          </a:prstGeom>
          <a:noFill/>
          <a:ln w="9525">
            <a:noFill/>
            <a:miter lim="800000"/>
            <a:headEnd/>
            <a:tailEnd/>
          </a:ln>
        </p:spPr>
        <p:txBody>
          <a:bodyPr lIns="92075" tIns="46038" rIns="92075" bIns="46038"/>
          <a:lstStyle/>
          <a:p>
            <a:pPr marL="0" lvl="1">
              <a:spcAft>
                <a:spcPts val="600"/>
              </a:spcAft>
            </a:pPr>
            <a:r>
              <a:rPr lang="en-US" sz="2400" dirty="0">
                <a:latin typeface="Book Antiqua" pitchFamily="18" charset="0"/>
              </a:rPr>
              <a:t>We need 2.5, 3.33, and 2 resource units.</a:t>
            </a:r>
          </a:p>
          <a:p>
            <a:pPr marL="0" lvl="1">
              <a:spcAft>
                <a:spcPts val="600"/>
              </a:spcAft>
            </a:pPr>
            <a:r>
              <a:rPr lang="en-US" sz="2400" dirty="0">
                <a:latin typeface="Book Antiqua" pitchFamily="18" charset="0"/>
              </a:rPr>
              <a:t>That is 3, 4, and 2. </a:t>
            </a:r>
          </a:p>
          <a:p>
            <a:pPr marL="0" lvl="1">
              <a:spcAft>
                <a:spcPts val="600"/>
              </a:spcAft>
            </a:pPr>
            <a:r>
              <a:rPr lang="en-US" sz="2400" dirty="0">
                <a:latin typeface="Book Antiqua" pitchFamily="18" charset="0"/>
              </a:rPr>
              <a:t>The utilization of station 3 is scary. High utilization, in presence of variability, leads to long waiting lines. </a:t>
            </a:r>
          </a:p>
          <a:p>
            <a:pPr marL="0" lvl="1">
              <a:spcAft>
                <a:spcPts val="600"/>
              </a:spcAft>
            </a:pPr>
            <a:endParaRPr lang="en-US" sz="2400" dirty="0">
              <a:latin typeface="Book Antiqua" pitchFamily="18" charset="0"/>
            </a:endParaRPr>
          </a:p>
        </p:txBody>
      </p:sp>
      <p:graphicFrame>
        <p:nvGraphicFramePr>
          <p:cNvPr id="2" name="Object 1">
            <a:extLst>
              <a:ext uri="{FF2B5EF4-FFF2-40B4-BE49-F238E27FC236}">
                <a16:creationId xmlns:a16="http://schemas.microsoft.com/office/drawing/2014/main" id="{33A9CAA5-AF38-4A0F-AC26-768E3EA46177}"/>
              </a:ext>
            </a:extLst>
          </p:cNvPr>
          <p:cNvGraphicFramePr>
            <a:graphicFrameLocks noChangeAspect="1"/>
          </p:cNvGraphicFramePr>
          <p:nvPr/>
        </p:nvGraphicFramePr>
        <p:xfrm>
          <a:off x="6553200" y="4800600"/>
          <a:ext cx="5475552" cy="1208888"/>
        </p:xfrm>
        <a:graphic>
          <a:graphicData uri="http://schemas.openxmlformats.org/presentationml/2006/ole">
            <mc:AlternateContent xmlns:mc="http://schemas.openxmlformats.org/markup-compatibility/2006">
              <mc:Choice xmlns:v="urn:schemas-microsoft-com:vml" Requires="v">
                <p:oleObj spid="_x0000_s10286" name="Worksheet" r:id="rId4" imgW="3667169" imgH="809704" progId="Excel.Sheet.12">
                  <p:embed/>
                </p:oleObj>
              </mc:Choice>
              <mc:Fallback>
                <p:oleObj name="Worksheet" r:id="rId4" imgW="3667169" imgH="809704" progId="Excel.Sheet.12">
                  <p:embed/>
                  <p:pic>
                    <p:nvPicPr>
                      <p:cNvPr id="2" name="Object 1">
                        <a:extLst>
                          <a:ext uri="{FF2B5EF4-FFF2-40B4-BE49-F238E27FC236}">
                            <a16:creationId xmlns:a16="http://schemas.microsoft.com/office/drawing/2014/main" id="{33A9CAA5-AF38-4A0F-AC26-768E3EA46177}"/>
                          </a:ext>
                        </a:extLst>
                      </p:cNvPr>
                      <p:cNvPicPr/>
                      <p:nvPr/>
                    </p:nvPicPr>
                    <p:blipFill>
                      <a:blip r:embed="rId5"/>
                      <a:stretch>
                        <a:fillRect/>
                      </a:stretch>
                    </p:blipFill>
                    <p:spPr>
                      <a:xfrm>
                        <a:off x="6553200" y="4800600"/>
                        <a:ext cx="5475552" cy="12088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A484F8F-18B4-4073-AEDF-4DF829C69303}"/>
              </a:ext>
            </a:extLst>
          </p:cNvPr>
          <p:cNvSpPr>
            <a:spLocks noChangeArrowheads="1"/>
          </p:cNvSpPr>
          <p:nvPr/>
        </p:nvSpPr>
        <p:spPr bwMode="auto">
          <a:xfrm>
            <a:off x="0" y="2650452"/>
            <a:ext cx="12192000" cy="5638800"/>
          </a:xfrm>
          <a:prstGeom prst="rect">
            <a:avLst/>
          </a:prstGeom>
          <a:noFill/>
          <a:ln w="9525">
            <a:noFill/>
            <a:miter lim="800000"/>
            <a:headEnd/>
            <a:tailEnd/>
          </a:ln>
        </p:spPr>
        <p:txBody>
          <a:bodyPr lIns="92075" tIns="46038" rIns="92075" bIns="46038"/>
          <a:lstStyle/>
          <a:p>
            <a:pPr>
              <a:spcAft>
                <a:spcPts val="600"/>
              </a:spcAft>
            </a:pPr>
            <a:r>
              <a:rPr lang="en-US" sz="2400" dirty="0">
                <a:latin typeface="Book Antiqua" pitchFamily="18" charset="0"/>
              </a:rPr>
              <a:t>We need 3, 4, and 3.</a:t>
            </a:r>
          </a:p>
          <a:p>
            <a:pPr>
              <a:spcAft>
                <a:spcPts val="600"/>
              </a:spcAft>
            </a:pPr>
            <a:r>
              <a:rPr lang="en-US" sz="2400" dirty="0">
                <a:latin typeface="Book Antiqua" pitchFamily="18" charset="0"/>
              </a:rPr>
              <a:t>We have 2, 3, and 2. </a:t>
            </a:r>
          </a:p>
          <a:p>
            <a:pPr>
              <a:spcAft>
                <a:spcPts val="600"/>
              </a:spcAft>
            </a:pPr>
            <a:r>
              <a:rPr lang="en-US" sz="2400" dirty="0">
                <a:latin typeface="Book Antiqua" pitchFamily="18" charset="0"/>
              </a:rPr>
              <a:t>We may buy one machine for each of the three stations. In that case, utilization of the three stations are as follows.</a:t>
            </a:r>
          </a:p>
          <a:p>
            <a:pPr>
              <a:spcAft>
                <a:spcPts val="600"/>
              </a:spcAft>
            </a:pPr>
            <a:endParaRPr lang="en-US" sz="2400" dirty="0">
              <a:latin typeface="Book Antiqua" pitchFamily="18" charset="0"/>
            </a:endParaRPr>
          </a:p>
          <a:p>
            <a:pPr>
              <a:spcAft>
                <a:spcPts val="600"/>
              </a:spcAft>
            </a:pPr>
            <a:endParaRPr lang="en-US" sz="2400" dirty="0">
              <a:latin typeface="Book Antiqua" pitchFamily="18" charset="0"/>
            </a:endParaRPr>
          </a:p>
          <a:p>
            <a:pPr marL="0" lvl="1">
              <a:spcAft>
                <a:spcPts val="600"/>
              </a:spcAft>
            </a:pPr>
            <a:endParaRPr lang="en-US" sz="2400" dirty="0">
              <a:latin typeface="Book Antiqua" pitchFamily="18" charset="0"/>
            </a:endParaRPr>
          </a:p>
        </p:txBody>
      </p:sp>
    </p:spTree>
    <p:extLst>
      <p:ext uri="{BB962C8B-B14F-4D97-AF65-F5344CB8AC3E}">
        <p14:creationId xmlns:p14="http://schemas.microsoft.com/office/powerpoint/2010/main" val="3498805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6"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164" y="-13855"/>
            <a:ext cx="12208164" cy="838200"/>
          </a:xfrm>
        </p:spPr>
        <p:txBody>
          <a:bodyPr/>
          <a:lstStyle/>
          <a:p>
            <a:r>
              <a:rPr lang="en-US" dirty="0"/>
              <a:t>100% Utilization is a High Risk</a:t>
            </a:r>
          </a:p>
        </p:txBody>
      </p:sp>
      <p:sp>
        <p:nvSpPr>
          <p:cNvPr id="22" name="Text Box 21"/>
          <p:cNvSpPr txBox="1">
            <a:spLocks noChangeArrowheads="1"/>
          </p:cNvSpPr>
          <p:nvPr/>
        </p:nvSpPr>
        <p:spPr bwMode="auto">
          <a:xfrm>
            <a:off x="-34552" y="762000"/>
            <a:ext cx="12226552" cy="46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200"/>
              </a:spcAft>
            </a:pPr>
            <a:r>
              <a:rPr lang="en-US" sz="2400" dirty="0">
                <a:latin typeface="Book Antiqua" pitchFamily="18" charset="0"/>
              </a:rPr>
              <a:t>Imagine a freeway where all cars driving exactly 65 and the distance between pairs of cars in 1”. As long as everyone has a speed of exactly 65 – no variability- that is fine. </a:t>
            </a:r>
          </a:p>
          <a:p>
            <a:pPr eaLnBrk="1" hangingPunct="1">
              <a:spcAft>
                <a:spcPts val="1200"/>
              </a:spcAft>
            </a:pPr>
            <a:r>
              <a:rPr lang="en-US" sz="2400" dirty="0">
                <a:latin typeface="Book Antiqua" pitchFamily="18" charset="0"/>
              </a:rPr>
              <a:t>What happens if one hits the break? How long does it take to clean the freeway?</a:t>
            </a:r>
          </a:p>
          <a:p>
            <a:pPr eaLnBrk="1" hangingPunct="1">
              <a:spcAft>
                <a:spcPts val="1200"/>
              </a:spcAft>
            </a:pPr>
            <a:r>
              <a:rPr lang="en-US" sz="2400" dirty="0">
                <a:latin typeface="Book Antiqua" pitchFamily="18" charset="0"/>
              </a:rPr>
              <a:t>Do cars pass freeway easier when utilization is 1 and they are moving bumper to bumper, or when 50% of the freeway is empty, U = 0.5, or when U = 0.25. </a:t>
            </a:r>
          </a:p>
          <a:p>
            <a:pPr eaLnBrk="1" hangingPunct="1">
              <a:spcAft>
                <a:spcPts val="1200"/>
              </a:spcAft>
            </a:pPr>
            <a:r>
              <a:rPr lang="en-US" sz="2400" dirty="0">
                <a:solidFill>
                  <a:srgbClr val="94020C"/>
                </a:solidFill>
                <a:latin typeface="Book Antiqua" pitchFamily="18" charset="0"/>
              </a:rPr>
              <a:t>Never make U of all the sub-processes or activities, and not even a single sub-process = 1</a:t>
            </a:r>
          </a:p>
          <a:p>
            <a:pPr eaLnBrk="1" hangingPunct="1">
              <a:spcAft>
                <a:spcPts val="1200"/>
              </a:spcAft>
            </a:pPr>
            <a:r>
              <a:rPr lang="en-US" sz="2400" dirty="0">
                <a:solidFill>
                  <a:srgbClr val="94020C"/>
                </a:solidFill>
                <a:latin typeface="Book Antiqua" pitchFamily="18" charset="0"/>
              </a:rPr>
              <a:t>Consider cross taring and pooling to reduce the utilization of the bottleneck. </a:t>
            </a:r>
          </a:p>
          <a:p>
            <a:pPr marL="342900" indent="-342900">
              <a:lnSpc>
                <a:spcPct val="90000"/>
              </a:lnSpc>
              <a:spcBef>
                <a:spcPct val="20000"/>
              </a:spcBef>
              <a:buClr>
                <a:srgbClr val="000000"/>
              </a:buClr>
              <a:buSzPct val="80000"/>
            </a:pPr>
            <a:r>
              <a:rPr lang="en-US" sz="2400" b="1" dirty="0">
                <a:solidFill>
                  <a:srgbClr val="94020C"/>
                </a:solidFill>
                <a:latin typeface="Book Antiqua" pitchFamily="18" charset="0"/>
                <a:cs typeface="Times New Roman" pitchFamily="18" charset="0"/>
              </a:rPr>
              <a:t>Up</a:t>
            </a:r>
            <a:r>
              <a:rPr lang="en-US" sz="2400" dirty="0">
                <a:solidFill>
                  <a:srgbClr val="94020C"/>
                </a:solidFill>
                <a:latin typeface="Book Antiqua" pitchFamily="18" charset="0"/>
              </a:rPr>
              <a:t> = Throughput/Effective capacity of a resource pool = </a:t>
            </a:r>
            <a:r>
              <a:rPr lang="en-US" sz="2400" b="1" dirty="0">
                <a:solidFill>
                  <a:srgbClr val="94020C"/>
                </a:solidFill>
                <a:latin typeface="Book Antiqua" pitchFamily="18" charset="0"/>
              </a:rPr>
              <a:t>R/Rp</a:t>
            </a:r>
            <a:endParaRPr lang="en-US" sz="2400" b="1" baseline="-25000" dirty="0">
              <a:solidFill>
                <a:srgbClr val="94020C"/>
              </a:solidFill>
              <a:latin typeface="Book Antiqua" pitchFamily="18" charset="0"/>
            </a:endParaRPr>
          </a:p>
          <a:p>
            <a:pPr marL="342900" indent="-342900">
              <a:lnSpc>
                <a:spcPct val="90000"/>
              </a:lnSpc>
              <a:spcBef>
                <a:spcPct val="20000"/>
              </a:spcBef>
              <a:buClr>
                <a:srgbClr val="000000"/>
              </a:buClr>
              <a:buSzPct val="80000"/>
            </a:pPr>
            <a:r>
              <a:rPr lang="en-US" sz="2400" dirty="0">
                <a:latin typeface="Book Antiqua" pitchFamily="18" charset="0"/>
              </a:rPr>
              <a:t>Capacity utilization of the process</a:t>
            </a:r>
          </a:p>
          <a:p>
            <a:pPr marL="342900" indent="-342900">
              <a:lnSpc>
                <a:spcPct val="90000"/>
              </a:lnSpc>
              <a:spcBef>
                <a:spcPct val="20000"/>
              </a:spcBef>
              <a:buClr>
                <a:srgbClr val="000000"/>
              </a:buClr>
              <a:buSzPct val="80000"/>
            </a:pPr>
            <a:r>
              <a:rPr lang="en-US" sz="2400" b="1" dirty="0">
                <a:solidFill>
                  <a:srgbClr val="94020C"/>
                </a:solidFill>
                <a:latin typeface="Book Antiqua" pitchFamily="18" charset="0"/>
                <a:cs typeface="Times New Roman" pitchFamily="18" charset="0"/>
              </a:rPr>
              <a:t>U</a:t>
            </a:r>
            <a:r>
              <a:rPr lang="en-US" sz="2400" b="1" baseline="-25000" dirty="0">
                <a:solidFill>
                  <a:srgbClr val="94020C"/>
                </a:solidFill>
                <a:latin typeface="Book Antiqua" pitchFamily="18" charset="0"/>
              </a:rPr>
              <a:t> </a:t>
            </a:r>
            <a:r>
              <a:rPr lang="en-US" sz="2400" dirty="0">
                <a:solidFill>
                  <a:srgbClr val="94020C"/>
                </a:solidFill>
                <a:latin typeface="Book Antiqua" pitchFamily="18" charset="0"/>
              </a:rPr>
              <a:t>= Throughput/Effective capacity of the bottleneck resource pool.</a:t>
            </a:r>
            <a:endParaRPr lang="en-US" sz="2400" dirty="0">
              <a:solidFill>
                <a:srgbClr val="000000"/>
              </a:solidFill>
              <a:latin typeface="Book Antiqua" pitchFamily="18" charset="0"/>
            </a:endParaRPr>
          </a:p>
        </p:txBody>
      </p:sp>
      <p:sp>
        <p:nvSpPr>
          <p:cNvPr id="6" name="Slide Number Placeholder 5"/>
          <p:cNvSpPr txBox="1">
            <a:spLocks/>
          </p:cNvSpPr>
          <p:nvPr/>
        </p:nvSpPr>
        <p:spPr>
          <a:xfrm>
            <a:off x="8534400" y="6492876"/>
            <a:ext cx="2133600" cy="365125"/>
          </a:xfrm>
          <a:prstGeom prst="rect">
            <a:avLst/>
          </a:prstGeom>
        </p:spPr>
        <p:txBody>
          <a:bodyPr vert="horz" lIns="91440" tIns="45720" rIns="91440" bIns="45720" rtlCol="0" anchor="ctr"/>
          <a:lstStyle>
            <a:lvl1pPr algn="r">
              <a:defRPr sz="1200">
                <a:solidFill>
                  <a:schemeClr val="tx1"/>
                </a:solidFill>
                <a:latin typeface="Impact" pitchFamily="34" charset="0"/>
              </a:defRPr>
            </a:lvl1pPr>
          </a:lstStyle>
          <a:p>
            <a:pPr eaLnBrk="1" hangingPunct="1">
              <a:defRPr/>
            </a:pPr>
            <a:fld id="{1D331E90-ED23-40F1-83B5-F035C5BC55BC}" type="slidenum">
              <a:rPr lang="en-US">
                <a:ea typeface="+mn-ea"/>
              </a:rPr>
              <a:pPr eaLnBrk="1" hangingPunct="1">
                <a:defRPr/>
              </a:pPr>
              <a:t>22</a:t>
            </a:fld>
            <a:endParaRPr lang="en-US" dirty="0">
              <a:ea typeface="+mn-ea"/>
            </a:endParaRPr>
          </a:p>
        </p:txBody>
      </p:sp>
    </p:spTree>
    <p:extLst>
      <p:ext uri="{BB962C8B-B14F-4D97-AF65-F5344CB8AC3E}">
        <p14:creationId xmlns:p14="http://schemas.microsoft.com/office/powerpoint/2010/main" val="10524759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04204-FBF7-4CFD-BFEA-E93770C7B222}"/>
              </a:ext>
            </a:extLst>
          </p:cNvPr>
          <p:cNvSpPr>
            <a:spLocks noGrp="1"/>
          </p:cNvSpPr>
          <p:nvPr>
            <p:ph type="title"/>
          </p:nvPr>
        </p:nvSpPr>
        <p:spPr/>
        <p:txBody>
          <a:bodyPr/>
          <a:lstStyle/>
          <a:p>
            <a:r>
              <a:rPr lang="en-US" dirty="0"/>
              <a:t>Input, Output, Lead Time, Revenue, and WIP</a:t>
            </a:r>
          </a:p>
        </p:txBody>
      </p:sp>
      <p:graphicFrame>
        <p:nvGraphicFramePr>
          <p:cNvPr id="5" name="Object 4">
            <a:extLst>
              <a:ext uri="{FF2B5EF4-FFF2-40B4-BE49-F238E27FC236}">
                <a16:creationId xmlns:a16="http://schemas.microsoft.com/office/drawing/2014/main" id="{8C99C50C-9B44-49CE-AF0A-E70D4FD68079}"/>
              </a:ext>
            </a:extLst>
          </p:cNvPr>
          <p:cNvGraphicFramePr>
            <a:graphicFrameLocks noChangeAspect="1"/>
          </p:cNvGraphicFramePr>
          <p:nvPr/>
        </p:nvGraphicFramePr>
        <p:xfrm>
          <a:off x="1517650" y="914400"/>
          <a:ext cx="9083675" cy="5562600"/>
        </p:xfrm>
        <a:graphic>
          <a:graphicData uri="http://schemas.openxmlformats.org/presentationml/2006/ole">
            <mc:AlternateContent xmlns:mc="http://schemas.openxmlformats.org/markup-compatibility/2006">
              <mc:Choice xmlns:v="urn:schemas-microsoft-com:vml" Requires="v">
                <p:oleObj spid="_x0000_s11306" name="Worksheet" r:id="rId3" imgW="12429922" imgH="7610606" progId="Excel.Sheet.12">
                  <p:embed/>
                </p:oleObj>
              </mc:Choice>
              <mc:Fallback>
                <p:oleObj name="Worksheet" r:id="rId3" imgW="12429922" imgH="7610606" progId="Excel.Sheet.12">
                  <p:embed/>
                  <p:pic>
                    <p:nvPicPr>
                      <p:cNvPr id="5" name="Object 4">
                        <a:extLst>
                          <a:ext uri="{FF2B5EF4-FFF2-40B4-BE49-F238E27FC236}">
                            <a16:creationId xmlns:a16="http://schemas.microsoft.com/office/drawing/2014/main" id="{8C99C50C-9B44-49CE-AF0A-E70D4FD68079}"/>
                          </a:ext>
                        </a:extLst>
                      </p:cNvPr>
                      <p:cNvPicPr/>
                      <p:nvPr/>
                    </p:nvPicPr>
                    <p:blipFill>
                      <a:blip r:embed="rId4"/>
                      <a:stretch>
                        <a:fillRect/>
                      </a:stretch>
                    </p:blipFill>
                    <p:spPr>
                      <a:xfrm>
                        <a:off x="1517650" y="914400"/>
                        <a:ext cx="9083675" cy="5562600"/>
                      </a:xfrm>
                      <a:prstGeom prst="rect">
                        <a:avLst/>
                      </a:prstGeom>
                    </p:spPr>
                  </p:pic>
                </p:oleObj>
              </mc:Fallback>
            </mc:AlternateContent>
          </a:graphicData>
        </a:graphic>
      </p:graphicFrame>
    </p:spTree>
    <p:extLst>
      <p:ext uri="{BB962C8B-B14F-4D97-AF65-F5344CB8AC3E}">
        <p14:creationId xmlns:p14="http://schemas.microsoft.com/office/powerpoint/2010/main" val="3919717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One Machine Per Station; Theoretical Flow Time (ThT)</a:t>
            </a:r>
          </a:p>
        </p:txBody>
      </p:sp>
      <p:sp>
        <p:nvSpPr>
          <p:cNvPr id="4" name="Content Placeholder 2">
            <a:extLst>
              <a:ext uri="{FF2B5EF4-FFF2-40B4-BE49-F238E27FC236}">
                <a16:creationId xmlns:a16="http://schemas.microsoft.com/office/drawing/2014/main" id="{521ABE56-D2D1-4B53-AAD5-81DABDF9DA64}"/>
              </a:ext>
            </a:extLst>
          </p:cNvPr>
          <p:cNvSpPr>
            <a:spLocks noGrp="1"/>
          </p:cNvSpPr>
          <p:nvPr>
            <p:ph idx="1"/>
          </p:nvPr>
        </p:nvSpPr>
        <p:spPr>
          <a:xfrm>
            <a:off x="28353" y="740734"/>
            <a:ext cx="12268200" cy="5791200"/>
          </a:xfrm>
        </p:spPr>
        <p:txBody>
          <a:bodyPr/>
          <a:lstStyle/>
          <a:p>
            <a:pPr lvl="0">
              <a:lnSpc>
                <a:spcPct val="107000"/>
              </a:lnSpc>
              <a:spcBef>
                <a:spcPts val="0"/>
              </a:spcBef>
              <a:spcAft>
                <a:spcPts val="1200"/>
              </a:spcAft>
              <a:buFont typeface="Wingdings" panose="05000000000000000000" pitchFamily="2" charset="2"/>
              <a:buChar char=""/>
              <a:tabLst>
                <a:tab pos="457200" algn="l"/>
              </a:tabLs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I will review some of the </a:t>
            </a:r>
            <a:r>
              <a:rPr lang="en-US" sz="2400" b="1" dirty="0">
                <a:solidFill>
                  <a:srgbClr val="A50023"/>
                </a:solidFill>
                <a:effectLst/>
                <a:latin typeface="Book Antiqua" panose="02040602050305030304" pitchFamily="18" charset="0"/>
                <a:ea typeface="Calibri" panose="020F0502020204030204" pitchFamily="34" charset="0"/>
                <a:cs typeface="Times New Roman" panose="02020603050405020304" pitchFamily="18" charset="0"/>
              </a:rPr>
              <a:t>Process Flow and Little’s Law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concepts in </a:t>
            </a:r>
            <a:r>
              <a:rPr lang="en-US" sz="2400" dirty="0">
                <a:latin typeface="Book Antiqua" panose="02040602050305030304" pitchFamily="18" charset="0"/>
                <a:ea typeface="Calibri" panose="020F0502020204030204" pitchFamily="34" charset="0"/>
                <a:cs typeface="Times New Roman" panose="02020603050405020304" pitchFamily="18" charset="0"/>
              </a:rPr>
              <a:t>the context of Littlefield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Technologies (LFT) game.</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Contract </a:t>
            </a:r>
            <a:r>
              <a:rPr lang="en-US" sz="2400" dirty="0">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latin typeface="Book Antiqua" panose="02040602050305030304" pitchFamily="18" charset="0"/>
                <a:ea typeface="Calibri" panose="020F0502020204030204" pitchFamily="34" charset="0"/>
                <a:cs typeface="Times New Roman" panose="02020603050405020304" pitchFamily="18" charset="0"/>
              </a:rPr>
              <a:t> Flow unit. Machine </a:t>
            </a:r>
            <a:r>
              <a:rPr lang="en-US" sz="2400" dirty="0">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dirty="0">
                <a:latin typeface="Book Antiqua" panose="02040602050305030304" pitchFamily="18" charset="0"/>
                <a:ea typeface="Calibri" panose="020F0502020204030204" pitchFamily="34" charset="0"/>
                <a:cs typeface="Times New Roman" panose="02020603050405020304" pitchFamily="18" charset="0"/>
              </a:rPr>
              <a:t>Resource unit, Station </a:t>
            </a:r>
            <a:r>
              <a:rPr lang="en-US" sz="2400" dirty="0">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dirty="0">
                <a:latin typeface="Book Antiqua" panose="02040602050305030304" pitchFamily="18" charset="0"/>
                <a:ea typeface="Calibri" panose="020F0502020204030204" pitchFamily="34" charset="0"/>
                <a:cs typeface="Times New Roman" panose="02020603050405020304" pitchFamily="18" charset="0"/>
              </a:rPr>
              <a:t>Resource pool. </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Minimal flow time, or theoretical flow time (ThT): The minimal time required to produce a flow unit.</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Minimal inventory or pipeline inventory (Ip): The minimal inventory required to produce a flow unit. Min-WIP.</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The Maximal inventory or Maximal Work in Progress (Max-WIP) to regulate WIP to achieve the expected flow time (T). </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Ensure that I or WIP remains less than (but not much less than) Max-WIP.</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The time in the waiting lines (Ti) vs in processes (Tp).</a:t>
            </a:r>
          </a:p>
          <a:p>
            <a:pPr>
              <a:lnSpc>
                <a:spcPct val="107000"/>
              </a:lnSpc>
              <a:spcBef>
                <a:spcPts val="0"/>
              </a:spcBef>
              <a:spcAft>
                <a:spcPts val="1200"/>
              </a:spcAft>
              <a:buFont typeface="Wingdings" panose="05000000000000000000" pitchFamily="2" charset="2"/>
              <a:buChar char=""/>
              <a:tabLst>
                <a:tab pos="457200" algn="l"/>
              </a:tabLst>
            </a:pPr>
            <a:r>
              <a:rPr lang="en-US" sz="2400" dirty="0">
                <a:latin typeface="Book Antiqua" panose="02040602050305030304" pitchFamily="18" charset="0"/>
                <a:ea typeface="Calibri" panose="020F0502020204030204" pitchFamily="34" charset="0"/>
                <a:cs typeface="Times New Roman" panose="02020603050405020304" pitchFamily="18" charset="0"/>
              </a:rPr>
              <a:t> The number of flow units in the waiting lines (Ii) vs in processes (Ip).</a:t>
            </a:r>
          </a:p>
        </p:txBody>
      </p:sp>
    </p:spTree>
    <p:extLst>
      <p:ext uri="{BB962C8B-B14F-4D97-AF65-F5344CB8AC3E}">
        <p14:creationId xmlns:p14="http://schemas.microsoft.com/office/powerpoint/2010/main" val="31009308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47E54-F9D1-467F-B56C-6DBF3C534754}"/>
              </a:ext>
            </a:extLst>
          </p:cNvPr>
          <p:cNvSpPr>
            <a:spLocks noGrp="1"/>
          </p:cNvSpPr>
          <p:nvPr>
            <p:ph type="title"/>
          </p:nvPr>
        </p:nvSpPr>
        <p:spPr/>
        <p:txBody>
          <a:bodyPr/>
          <a:lstStyle/>
          <a:p>
            <a:r>
              <a:rPr lang="en-US" dirty="0"/>
              <a:t>The Situation- Not the Same Numbers as in Your Game</a:t>
            </a:r>
          </a:p>
        </p:txBody>
      </p:sp>
      <p:pic>
        <p:nvPicPr>
          <p:cNvPr id="4" name="Picture 3">
            <a:extLst>
              <a:ext uri="{FF2B5EF4-FFF2-40B4-BE49-F238E27FC236}">
                <a16:creationId xmlns:a16="http://schemas.microsoft.com/office/drawing/2014/main" id="{D5DDD294-5855-43C5-82CC-66D15FEDE625}"/>
              </a:ext>
            </a:extLst>
          </p:cNvPr>
          <p:cNvPicPr>
            <a:picLocks noChangeAspect="1"/>
          </p:cNvPicPr>
          <p:nvPr/>
        </p:nvPicPr>
        <p:blipFill>
          <a:blip r:embed="rId3"/>
          <a:stretch>
            <a:fillRect/>
          </a:stretch>
        </p:blipFill>
        <p:spPr>
          <a:xfrm>
            <a:off x="3048000" y="1600200"/>
            <a:ext cx="9135759" cy="4419618"/>
          </a:xfrm>
          <a:prstGeom prst="rect">
            <a:avLst/>
          </a:prstGeom>
        </p:spPr>
      </p:pic>
      <p:sp>
        <p:nvSpPr>
          <p:cNvPr id="5" name="TextBox 4">
            <a:extLst>
              <a:ext uri="{FF2B5EF4-FFF2-40B4-BE49-F238E27FC236}">
                <a16:creationId xmlns:a16="http://schemas.microsoft.com/office/drawing/2014/main" id="{ED31C7B1-931B-4F1E-AD60-8D5BA51E6CE0}"/>
              </a:ext>
            </a:extLst>
          </p:cNvPr>
          <p:cNvSpPr txBox="1"/>
          <p:nvPr/>
        </p:nvSpPr>
        <p:spPr>
          <a:xfrm>
            <a:off x="6324600" y="2225013"/>
            <a:ext cx="2157549" cy="707886"/>
          </a:xfrm>
          <a:prstGeom prst="rect">
            <a:avLst/>
          </a:prstGeom>
          <a:noFill/>
        </p:spPr>
        <p:txBody>
          <a:bodyPr wrap="square" rtlCol="0">
            <a:spAutoFit/>
          </a:bodyPr>
          <a:lstStyle/>
          <a:p>
            <a:r>
              <a:rPr lang="en-US" sz="2000" b="1" dirty="0">
                <a:solidFill>
                  <a:srgbClr val="0070C0"/>
                </a:solidFill>
                <a:latin typeface="Book Antiqua" panose="02040602050305030304" pitchFamily="18" charset="0"/>
              </a:rPr>
              <a:t>c=1</a:t>
            </a:r>
          </a:p>
          <a:p>
            <a:r>
              <a:rPr lang="en-US" sz="2000" b="1" dirty="0">
                <a:solidFill>
                  <a:srgbClr val="0070C0"/>
                </a:solidFill>
                <a:latin typeface="Book Antiqua" panose="02040602050305030304" pitchFamily="18" charset="0"/>
              </a:rPr>
              <a:t>U= 0.6875 </a:t>
            </a:r>
          </a:p>
        </p:txBody>
      </p:sp>
      <p:sp>
        <p:nvSpPr>
          <p:cNvPr id="6" name="TextBox 5">
            <a:extLst>
              <a:ext uri="{FF2B5EF4-FFF2-40B4-BE49-F238E27FC236}">
                <a16:creationId xmlns:a16="http://schemas.microsoft.com/office/drawing/2014/main" id="{9C18409D-35D5-44BF-B1BE-8706AFE29DC7}"/>
              </a:ext>
            </a:extLst>
          </p:cNvPr>
          <p:cNvSpPr txBox="1"/>
          <p:nvPr/>
        </p:nvSpPr>
        <p:spPr>
          <a:xfrm>
            <a:off x="8839200" y="2225012"/>
            <a:ext cx="2057400" cy="707886"/>
          </a:xfrm>
          <a:prstGeom prst="rect">
            <a:avLst/>
          </a:prstGeom>
          <a:noFill/>
        </p:spPr>
        <p:txBody>
          <a:bodyPr wrap="square" rtlCol="0">
            <a:spAutoFit/>
          </a:bodyPr>
          <a:lstStyle/>
          <a:p>
            <a:r>
              <a:rPr lang="en-US" sz="2000" b="1" dirty="0">
                <a:solidFill>
                  <a:srgbClr val="A50023"/>
                </a:solidFill>
                <a:latin typeface="Book Antiqua" panose="02040602050305030304" pitchFamily="18" charset="0"/>
              </a:rPr>
              <a:t>c=1</a:t>
            </a:r>
          </a:p>
          <a:p>
            <a:r>
              <a:rPr lang="en-US" sz="2000" b="1" dirty="0">
                <a:solidFill>
                  <a:srgbClr val="A50023"/>
                </a:solidFill>
                <a:latin typeface="Book Antiqua" panose="02040602050305030304" pitchFamily="18" charset="0"/>
              </a:rPr>
              <a:t>U= 0.916667</a:t>
            </a:r>
          </a:p>
        </p:txBody>
      </p:sp>
      <p:sp>
        <p:nvSpPr>
          <p:cNvPr id="7" name="TextBox 6">
            <a:extLst>
              <a:ext uri="{FF2B5EF4-FFF2-40B4-BE49-F238E27FC236}">
                <a16:creationId xmlns:a16="http://schemas.microsoft.com/office/drawing/2014/main" id="{EEE70437-C3E6-49AB-81DC-2B9F47D917BF}"/>
              </a:ext>
            </a:extLst>
          </p:cNvPr>
          <p:cNvSpPr txBox="1"/>
          <p:nvPr/>
        </p:nvSpPr>
        <p:spPr>
          <a:xfrm>
            <a:off x="7643791" y="5859908"/>
            <a:ext cx="2057400" cy="707886"/>
          </a:xfrm>
          <a:prstGeom prst="rect">
            <a:avLst/>
          </a:prstGeom>
          <a:noFill/>
        </p:spPr>
        <p:txBody>
          <a:bodyPr wrap="square" rtlCol="0">
            <a:spAutoFit/>
          </a:bodyPr>
          <a:lstStyle/>
          <a:p>
            <a:r>
              <a:rPr lang="en-US" sz="2000" b="1" dirty="0">
                <a:solidFill>
                  <a:srgbClr val="00B050"/>
                </a:solidFill>
                <a:latin typeface="Book Antiqua" panose="02040602050305030304" pitchFamily="18" charset="0"/>
              </a:rPr>
              <a:t>c=1</a:t>
            </a:r>
          </a:p>
          <a:p>
            <a:r>
              <a:rPr lang="en-US" sz="2000" b="1" dirty="0">
                <a:solidFill>
                  <a:srgbClr val="00B050"/>
                </a:solidFill>
                <a:latin typeface="Book Antiqua" panose="02040602050305030304" pitchFamily="18" charset="0"/>
              </a:rPr>
              <a:t>U= 0.55 </a:t>
            </a:r>
          </a:p>
        </p:txBody>
      </p:sp>
      <p:sp>
        <p:nvSpPr>
          <p:cNvPr id="8" name="Rectangle 7">
            <a:extLst>
              <a:ext uri="{FF2B5EF4-FFF2-40B4-BE49-F238E27FC236}">
                <a16:creationId xmlns:a16="http://schemas.microsoft.com/office/drawing/2014/main" id="{B7D8BD61-58A5-4842-ADDE-E7793C79394B}"/>
              </a:ext>
            </a:extLst>
          </p:cNvPr>
          <p:cNvSpPr/>
          <p:nvPr/>
        </p:nvSpPr>
        <p:spPr>
          <a:xfrm>
            <a:off x="10591800" y="1668760"/>
            <a:ext cx="1055097" cy="400110"/>
          </a:xfrm>
          <a:prstGeom prst="rect">
            <a:avLst/>
          </a:prstGeom>
          <a:noFill/>
        </p:spPr>
        <p:txBody>
          <a:bodyPr wrap="square" rtlCol="0">
            <a:spAutoFit/>
          </a:bodyPr>
          <a:lstStyle/>
          <a:p>
            <a:r>
              <a:rPr lang="en-US" sz="2000" b="1" dirty="0">
                <a:latin typeface="Book Antiqua" panose="02040602050305030304" pitchFamily="18" charset="0"/>
              </a:rPr>
              <a:t>R=5.5 </a:t>
            </a:r>
          </a:p>
        </p:txBody>
      </p:sp>
      <p:sp>
        <p:nvSpPr>
          <p:cNvPr id="10" name="Rectangle 5">
            <a:extLst>
              <a:ext uri="{FF2B5EF4-FFF2-40B4-BE49-F238E27FC236}">
                <a16:creationId xmlns:a16="http://schemas.microsoft.com/office/drawing/2014/main" id="{76F4E725-B5AC-4B8C-A0EC-CAE2248BF031}"/>
              </a:ext>
            </a:extLst>
          </p:cNvPr>
          <p:cNvSpPr>
            <a:spLocks noChangeArrowheads="1"/>
          </p:cNvSpPr>
          <p:nvPr/>
        </p:nvSpPr>
        <p:spPr bwMode="auto">
          <a:xfrm>
            <a:off x="146531" y="2068870"/>
            <a:ext cx="3149249" cy="1065651"/>
          </a:xfrm>
          <a:prstGeom prst="rect">
            <a:avLst/>
          </a:prstGeom>
          <a:noFill/>
          <a:ln w="9525">
            <a:noFill/>
            <a:miter lim="800000"/>
            <a:headEnd/>
            <a:tailEnd/>
          </a:ln>
        </p:spPr>
        <p:txBody>
          <a:bodyPr lIns="92075" tIns="46038" rIns="92075" bIns="46038"/>
          <a:lstStyle/>
          <a:p>
            <a:pPr>
              <a:spcAft>
                <a:spcPts val="600"/>
              </a:spcAft>
            </a:pPr>
            <a:r>
              <a:rPr lang="en-US" sz="2000" b="1" dirty="0">
                <a:latin typeface="Book Antiqua" panose="02040602050305030304" pitchFamily="18" charset="0"/>
                <a:sym typeface="Wingdings" panose="05000000000000000000" pitchFamily="2" charset="2"/>
              </a:rPr>
              <a:t>Compute Rp </a:t>
            </a:r>
          </a:p>
          <a:p>
            <a:pPr>
              <a:spcAft>
                <a:spcPts val="600"/>
              </a:spcAft>
            </a:pPr>
            <a:r>
              <a:rPr lang="en-US" sz="2000" b="1" dirty="0">
                <a:latin typeface="Book Antiqua" pitchFamily="18" charset="0"/>
              </a:rPr>
              <a:t>U=R/Rp</a:t>
            </a:r>
          </a:p>
          <a:p>
            <a:pPr>
              <a:spcAft>
                <a:spcPts val="600"/>
              </a:spcAft>
            </a:pPr>
            <a:r>
              <a:rPr lang="en-US" sz="2000" b="1" dirty="0">
                <a:latin typeface="Book Antiqua" pitchFamily="18" charset="0"/>
                <a:sym typeface="Wingdings" panose="05000000000000000000" pitchFamily="2" charset="2"/>
              </a:rPr>
              <a:t>Rp=R/U</a:t>
            </a:r>
          </a:p>
          <a:p>
            <a:endParaRPr lang="en-US" sz="2000" b="1" dirty="0">
              <a:latin typeface="Book Antiqua" pitchFamily="18" charset="0"/>
            </a:endParaRPr>
          </a:p>
          <a:p>
            <a:endParaRPr lang="en-US" sz="2000" b="1" dirty="0">
              <a:latin typeface="Book Antiqua" pitchFamily="18" charset="0"/>
            </a:endParaRPr>
          </a:p>
          <a:p>
            <a:endParaRPr lang="en-US" sz="2000" b="1" dirty="0">
              <a:latin typeface="Book Antiqua" pitchFamily="18" charset="0"/>
            </a:endParaRPr>
          </a:p>
        </p:txBody>
      </p:sp>
      <p:pic>
        <p:nvPicPr>
          <p:cNvPr id="12" name="Picture 11">
            <a:extLst>
              <a:ext uri="{FF2B5EF4-FFF2-40B4-BE49-F238E27FC236}">
                <a16:creationId xmlns:a16="http://schemas.microsoft.com/office/drawing/2014/main" id="{BC0C23C2-0972-4F0F-842F-43DC45B198AF}"/>
              </a:ext>
            </a:extLst>
          </p:cNvPr>
          <p:cNvPicPr>
            <a:picLocks noChangeAspect="1"/>
          </p:cNvPicPr>
          <p:nvPr/>
        </p:nvPicPr>
        <p:blipFill>
          <a:blip r:embed="rId4"/>
          <a:stretch>
            <a:fillRect/>
          </a:stretch>
        </p:blipFill>
        <p:spPr>
          <a:xfrm>
            <a:off x="262709" y="3365704"/>
            <a:ext cx="2204163" cy="1469441"/>
          </a:xfrm>
          <a:prstGeom prst="rect">
            <a:avLst/>
          </a:prstGeom>
        </p:spPr>
      </p:pic>
      <p:pic>
        <p:nvPicPr>
          <p:cNvPr id="13" name="Picture 12">
            <a:extLst>
              <a:ext uri="{FF2B5EF4-FFF2-40B4-BE49-F238E27FC236}">
                <a16:creationId xmlns:a16="http://schemas.microsoft.com/office/drawing/2014/main" id="{148CA872-AC47-4DCC-8C48-D35A1ADA5903}"/>
              </a:ext>
            </a:extLst>
          </p:cNvPr>
          <p:cNvPicPr>
            <a:picLocks noChangeAspect="1"/>
          </p:cNvPicPr>
          <p:nvPr/>
        </p:nvPicPr>
        <p:blipFill>
          <a:blip r:embed="rId5"/>
          <a:stretch>
            <a:fillRect/>
          </a:stretch>
        </p:blipFill>
        <p:spPr>
          <a:xfrm>
            <a:off x="2500942" y="3380663"/>
            <a:ext cx="782350" cy="1439522"/>
          </a:xfrm>
          <a:prstGeom prst="rect">
            <a:avLst/>
          </a:prstGeom>
        </p:spPr>
      </p:pic>
      <p:pic>
        <p:nvPicPr>
          <p:cNvPr id="14" name="Picture 13">
            <a:extLst>
              <a:ext uri="{FF2B5EF4-FFF2-40B4-BE49-F238E27FC236}">
                <a16:creationId xmlns:a16="http://schemas.microsoft.com/office/drawing/2014/main" id="{4DB849CD-393D-49BD-9DFD-CFB60F17A34B}"/>
              </a:ext>
            </a:extLst>
          </p:cNvPr>
          <p:cNvPicPr>
            <a:picLocks noChangeAspect="1"/>
          </p:cNvPicPr>
          <p:nvPr/>
        </p:nvPicPr>
        <p:blipFill>
          <a:blip r:embed="rId6"/>
          <a:stretch>
            <a:fillRect/>
          </a:stretch>
        </p:blipFill>
        <p:spPr>
          <a:xfrm>
            <a:off x="3318734" y="3380663"/>
            <a:ext cx="1971519" cy="1439522"/>
          </a:xfrm>
          <a:prstGeom prst="rect">
            <a:avLst/>
          </a:prstGeom>
        </p:spPr>
      </p:pic>
      <p:sp>
        <p:nvSpPr>
          <p:cNvPr id="15" name="Rectangle 5">
            <a:extLst>
              <a:ext uri="{FF2B5EF4-FFF2-40B4-BE49-F238E27FC236}">
                <a16:creationId xmlns:a16="http://schemas.microsoft.com/office/drawing/2014/main" id="{E150FB56-13A2-4AA5-8867-DEBD21923BD3}"/>
              </a:ext>
            </a:extLst>
          </p:cNvPr>
          <p:cNvSpPr>
            <a:spLocks noChangeArrowheads="1"/>
          </p:cNvSpPr>
          <p:nvPr/>
        </p:nvSpPr>
        <p:spPr bwMode="auto">
          <a:xfrm>
            <a:off x="137671" y="4918528"/>
            <a:ext cx="5651184" cy="1642646"/>
          </a:xfrm>
          <a:prstGeom prst="rect">
            <a:avLst/>
          </a:prstGeom>
          <a:noFill/>
          <a:ln w="9525">
            <a:noFill/>
            <a:miter lim="800000"/>
            <a:headEnd/>
            <a:tailEnd/>
          </a:ln>
        </p:spPr>
        <p:txBody>
          <a:bodyPr lIns="92075" tIns="46038" rIns="92075" bIns="46038"/>
          <a:lstStyle/>
          <a:p>
            <a:pPr>
              <a:spcAft>
                <a:spcPts val="600"/>
              </a:spcAft>
            </a:pPr>
            <a:r>
              <a:rPr lang="en-US" sz="2000" b="1" dirty="0">
                <a:latin typeface="Book Antiqua" pitchFamily="18" charset="0"/>
              </a:rPr>
              <a:t>Compute unit load (Tp) at each station </a:t>
            </a:r>
          </a:p>
          <a:p>
            <a:pPr>
              <a:spcAft>
                <a:spcPts val="600"/>
              </a:spcAft>
            </a:pPr>
            <a:r>
              <a:rPr lang="en-US" sz="2000" b="1" dirty="0">
                <a:latin typeface="Book Antiqua" pitchFamily="18" charset="0"/>
              </a:rPr>
              <a:t>Rp = c/Tp</a:t>
            </a:r>
          </a:p>
          <a:p>
            <a:pPr>
              <a:spcAft>
                <a:spcPts val="600"/>
              </a:spcAft>
            </a:pPr>
            <a:r>
              <a:rPr lang="en-US" sz="2000" b="1" dirty="0">
                <a:latin typeface="Book Antiqua" pitchFamily="18" charset="0"/>
                <a:sym typeface="Wingdings" panose="05000000000000000000" pitchFamily="2" charset="2"/>
              </a:rPr>
              <a:t>Tp =c/Rp</a:t>
            </a:r>
          </a:p>
          <a:p>
            <a:pPr>
              <a:spcAft>
                <a:spcPts val="600"/>
              </a:spcAft>
            </a:pPr>
            <a:r>
              <a:rPr lang="en-US" sz="2000" b="1" dirty="0">
                <a:latin typeface="Book Antiqua" pitchFamily="18" charset="0"/>
                <a:sym typeface="Wingdings" panose="05000000000000000000" pitchFamily="2" charset="2"/>
              </a:rPr>
              <a:t>c=1 in all stations  Tp=1/Rp day</a:t>
            </a:r>
            <a:endParaRPr lang="en-US" sz="2000" b="1" dirty="0">
              <a:latin typeface="Book Antiqua" pitchFamily="18" charset="0"/>
            </a:endParaRPr>
          </a:p>
        </p:txBody>
      </p:sp>
      <p:sp>
        <p:nvSpPr>
          <p:cNvPr id="17" name="TextBox 16">
            <a:extLst>
              <a:ext uri="{FF2B5EF4-FFF2-40B4-BE49-F238E27FC236}">
                <a16:creationId xmlns:a16="http://schemas.microsoft.com/office/drawing/2014/main" id="{158BA0BA-A3D8-4259-9051-0A874E7F6D15}"/>
              </a:ext>
            </a:extLst>
          </p:cNvPr>
          <p:cNvSpPr txBox="1"/>
          <p:nvPr/>
        </p:nvSpPr>
        <p:spPr>
          <a:xfrm>
            <a:off x="6345865" y="1732569"/>
            <a:ext cx="2157549" cy="1200329"/>
          </a:xfrm>
          <a:prstGeom prst="rect">
            <a:avLst/>
          </a:prstGeom>
          <a:noFill/>
        </p:spPr>
        <p:txBody>
          <a:bodyPr wrap="square" rtlCol="0">
            <a:spAutoFit/>
          </a:bodyPr>
          <a:lstStyle/>
          <a:p>
            <a:r>
              <a:rPr lang="en-US" b="1" dirty="0">
                <a:solidFill>
                  <a:srgbClr val="0070C0"/>
                </a:solidFill>
                <a:latin typeface="Book Antiqua" panose="02040602050305030304" pitchFamily="18" charset="0"/>
              </a:rPr>
              <a:t>c=1</a:t>
            </a:r>
          </a:p>
          <a:p>
            <a:r>
              <a:rPr lang="en-US" b="1" dirty="0">
                <a:solidFill>
                  <a:srgbClr val="0070C0"/>
                </a:solidFill>
                <a:latin typeface="Book Antiqua" panose="02040602050305030304" pitchFamily="18" charset="0"/>
              </a:rPr>
              <a:t>Rp1=8/day</a:t>
            </a:r>
          </a:p>
          <a:p>
            <a:r>
              <a:rPr lang="en-US" b="1" dirty="0">
                <a:solidFill>
                  <a:srgbClr val="0070C0"/>
                </a:solidFill>
                <a:latin typeface="Book Antiqua" panose="02040602050305030304" pitchFamily="18" charset="0"/>
              </a:rPr>
              <a:t>Tp=24/8=3</a:t>
            </a:r>
          </a:p>
          <a:p>
            <a:r>
              <a:rPr lang="en-US" b="1" dirty="0">
                <a:solidFill>
                  <a:srgbClr val="0070C0"/>
                </a:solidFill>
                <a:latin typeface="Book Antiqua" panose="02040602050305030304" pitchFamily="18" charset="0"/>
              </a:rPr>
              <a:t>U= 0.6875 </a:t>
            </a:r>
          </a:p>
        </p:txBody>
      </p:sp>
      <p:sp>
        <p:nvSpPr>
          <p:cNvPr id="18" name="TextBox 17">
            <a:extLst>
              <a:ext uri="{FF2B5EF4-FFF2-40B4-BE49-F238E27FC236}">
                <a16:creationId xmlns:a16="http://schemas.microsoft.com/office/drawing/2014/main" id="{625E53EE-F6D1-452F-A030-074269431E51}"/>
              </a:ext>
            </a:extLst>
          </p:cNvPr>
          <p:cNvSpPr txBox="1"/>
          <p:nvPr/>
        </p:nvSpPr>
        <p:spPr>
          <a:xfrm>
            <a:off x="8839201" y="1739384"/>
            <a:ext cx="2057400" cy="1200329"/>
          </a:xfrm>
          <a:prstGeom prst="rect">
            <a:avLst/>
          </a:prstGeom>
          <a:noFill/>
        </p:spPr>
        <p:txBody>
          <a:bodyPr wrap="square" rtlCol="0">
            <a:spAutoFit/>
          </a:bodyPr>
          <a:lstStyle/>
          <a:p>
            <a:r>
              <a:rPr lang="en-US" b="1" dirty="0">
                <a:solidFill>
                  <a:srgbClr val="A50023"/>
                </a:solidFill>
                <a:latin typeface="Book Antiqua" panose="02040602050305030304" pitchFamily="18" charset="0"/>
              </a:rPr>
              <a:t>c=1</a:t>
            </a:r>
          </a:p>
          <a:p>
            <a:r>
              <a:rPr lang="en-US" b="1" dirty="0">
                <a:solidFill>
                  <a:srgbClr val="A50023"/>
                </a:solidFill>
                <a:latin typeface="Book Antiqua" panose="02040602050305030304" pitchFamily="18" charset="0"/>
              </a:rPr>
              <a:t>Rp1=6/day</a:t>
            </a:r>
          </a:p>
          <a:p>
            <a:r>
              <a:rPr lang="en-US" b="1" dirty="0">
                <a:solidFill>
                  <a:srgbClr val="A50023"/>
                </a:solidFill>
                <a:latin typeface="Book Antiqua" panose="02040602050305030304" pitchFamily="18" charset="0"/>
              </a:rPr>
              <a:t>Tp=24/6=4</a:t>
            </a:r>
          </a:p>
          <a:p>
            <a:r>
              <a:rPr lang="en-US" b="1" dirty="0">
                <a:solidFill>
                  <a:srgbClr val="A50023"/>
                </a:solidFill>
                <a:latin typeface="Book Antiqua" panose="02040602050305030304" pitchFamily="18" charset="0"/>
              </a:rPr>
              <a:t>U= 0.916667</a:t>
            </a:r>
          </a:p>
        </p:txBody>
      </p:sp>
      <p:sp>
        <p:nvSpPr>
          <p:cNvPr id="19" name="TextBox 18">
            <a:extLst>
              <a:ext uri="{FF2B5EF4-FFF2-40B4-BE49-F238E27FC236}">
                <a16:creationId xmlns:a16="http://schemas.microsoft.com/office/drawing/2014/main" id="{540410A4-9700-456E-8F65-CBB00568C1A3}"/>
              </a:ext>
            </a:extLst>
          </p:cNvPr>
          <p:cNvSpPr txBox="1"/>
          <p:nvPr/>
        </p:nvSpPr>
        <p:spPr>
          <a:xfrm>
            <a:off x="7679212" y="5360845"/>
            <a:ext cx="2578768" cy="1200329"/>
          </a:xfrm>
          <a:prstGeom prst="rect">
            <a:avLst/>
          </a:prstGeom>
          <a:noFill/>
        </p:spPr>
        <p:txBody>
          <a:bodyPr wrap="square" rtlCol="0">
            <a:spAutoFit/>
          </a:bodyPr>
          <a:lstStyle/>
          <a:p>
            <a:r>
              <a:rPr lang="en-US" b="1" dirty="0">
                <a:solidFill>
                  <a:srgbClr val="00B050"/>
                </a:solidFill>
                <a:latin typeface="Book Antiqua" panose="02040602050305030304" pitchFamily="18" charset="0"/>
              </a:rPr>
              <a:t>c=1</a:t>
            </a:r>
          </a:p>
          <a:p>
            <a:r>
              <a:rPr lang="en-US" b="1" dirty="0">
                <a:solidFill>
                  <a:srgbClr val="00B050"/>
                </a:solidFill>
                <a:latin typeface="Book Antiqua" panose="02040602050305030304" pitchFamily="18" charset="0"/>
              </a:rPr>
              <a:t>Rp1=10/day</a:t>
            </a:r>
          </a:p>
          <a:p>
            <a:r>
              <a:rPr lang="en-US" b="1" dirty="0">
                <a:solidFill>
                  <a:srgbClr val="00B050"/>
                </a:solidFill>
                <a:latin typeface="Book Antiqua" panose="02040602050305030304" pitchFamily="18" charset="0"/>
              </a:rPr>
              <a:t>Tp=24/10=2.4</a:t>
            </a:r>
          </a:p>
          <a:p>
            <a:r>
              <a:rPr lang="en-US" b="1" dirty="0">
                <a:solidFill>
                  <a:srgbClr val="00B050"/>
                </a:solidFill>
                <a:latin typeface="Book Antiqua" panose="02040602050305030304" pitchFamily="18" charset="0"/>
              </a:rPr>
              <a:t>U= 0.55 </a:t>
            </a:r>
          </a:p>
        </p:txBody>
      </p:sp>
      <p:sp>
        <p:nvSpPr>
          <p:cNvPr id="16" name="Rectangle 5">
            <a:extLst>
              <a:ext uri="{FF2B5EF4-FFF2-40B4-BE49-F238E27FC236}">
                <a16:creationId xmlns:a16="http://schemas.microsoft.com/office/drawing/2014/main" id="{17700060-F7D5-49CB-B430-4BC4B6F18233}"/>
              </a:ext>
            </a:extLst>
          </p:cNvPr>
          <p:cNvSpPr>
            <a:spLocks noChangeArrowheads="1"/>
          </p:cNvSpPr>
          <p:nvPr/>
        </p:nvSpPr>
        <p:spPr bwMode="auto">
          <a:xfrm>
            <a:off x="157826" y="838182"/>
            <a:ext cx="5322371" cy="1065651"/>
          </a:xfrm>
          <a:prstGeom prst="rect">
            <a:avLst/>
          </a:prstGeom>
          <a:noFill/>
          <a:ln w="9525">
            <a:noFill/>
            <a:miter lim="800000"/>
            <a:headEnd/>
            <a:tailEnd/>
          </a:ln>
        </p:spPr>
        <p:txBody>
          <a:bodyPr lIns="92075" tIns="46038" rIns="92075" bIns="46038"/>
          <a:lstStyle/>
          <a:p>
            <a:pPr>
              <a:spcAft>
                <a:spcPts val="600"/>
              </a:spcAft>
            </a:pPr>
            <a:r>
              <a:rPr lang="en-US" sz="2000" b="1" dirty="0">
                <a:latin typeface="Book Antiqua" panose="02040602050305030304" pitchFamily="18" charset="0"/>
                <a:sym typeface="Wingdings" panose="05000000000000000000" pitchFamily="2" charset="2"/>
              </a:rPr>
              <a:t>Where is the bottleneck?</a:t>
            </a:r>
          </a:p>
          <a:p>
            <a:pPr>
              <a:spcAft>
                <a:spcPts val="600"/>
              </a:spcAft>
            </a:pPr>
            <a:r>
              <a:rPr lang="en-US" sz="2000" b="1" dirty="0">
                <a:latin typeface="Book Antiqua" pitchFamily="18" charset="0"/>
              </a:rPr>
              <a:t>The station with the highest utilization. </a:t>
            </a:r>
          </a:p>
          <a:p>
            <a:pPr>
              <a:spcAft>
                <a:spcPts val="600"/>
              </a:spcAft>
            </a:pPr>
            <a:r>
              <a:rPr lang="en-US" sz="2000" b="1" dirty="0">
                <a:latin typeface="Book Antiqua" pitchFamily="18" charset="0"/>
                <a:sym typeface="Wingdings" panose="05000000000000000000" pitchFamily="2" charset="2"/>
              </a:rPr>
              <a:t>Station 2.</a:t>
            </a:r>
          </a:p>
          <a:p>
            <a:endParaRPr lang="en-US" sz="2000" b="1" dirty="0">
              <a:latin typeface="Book Antiqua" pitchFamily="18" charset="0"/>
            </a:endParaRPr>
          </a:p>
          <a:p>
            <a:endParaRPr lang="en-US" sz="2000" b="1" dirty="0">
              <a:latin typeface="Book Antiqua" pitchFamily="18" charset="0"/>
            </a:endParaRPr>
          </a:p>
          <a:p>
            <a:endParaRPr lang="en-US" sz="2000" b="1" dirty="0">
              <a:latin typeface="Book Antiqua" pitchFamily="18" charset="0"/>
            </a:endParaRPr>
          </a:p>
        </p:txBody>
      </p:sp>
    </p:spTree>
    <p:extLst>
      <p:ext uri="{BB962C8B-B14F-4D97-AF65-F5344CB8AC3E}">
        <p14:creationId xmlns:p14="http://schemas.microsoft.com/office/powerpoint/2010/main" val="2937763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dissolv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dissolve">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par>
                                <p:cTn id="38" presetID="10" presetClass="exit" presetSubtype="0" fill="hold" grpId="1" nodeType="withEffect">
                                  <p:stCondLst>
                                    <p:cond delay="0"/>
                                  </p:stCondLst>
                                  <p:childTnLst>
                                    <p:animEffect transition="out" filter="fade">
                                      <p:cBhvr>
                                        <p:cTn id="39" dur="500"/>
                                        <p:tgtEl>
                                          <p:spTgt spid="16">
                                            <p:txEl>
                                              <p:pRg st="0" end="0"/>
                                            </p:txEl>
                                          </p:spTgt>
                                        </p:tgtEl>
                                      </p:cBhvr>
                                    </p:animEffect>
                                    <p:set>
                                      <p:cBhvr>
                                        <p:cTn id="40" dur="1" fill="hold">
                                          <p:stCondLst>
                                            <p:cond delay="499"/>
                                          </p:stCondLst>
                                        </p:cTn>
                                        <p:tgtEl>
                                          <p:spTgt spid="16">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xEl>
                                              <p:pRg st="1" end="1"/>
                                            </p:txEl>
                                          </p:spTgt>
                                        </p:tgtEl>
                                      </p:cBhvr>
                                    </p:animEffect>
                                    <p:set>
                                      <p:cBhvr>
                                        <p:cTn id="43" dur="1" fill="hold">
                                          <p:stCondLst>
                                            <p:cond delay="499"/>
                                          </p:stCondLst>
                                        </p:cTn>
                                        <p:tgtEl>
                                          <p:spTgt spid="16">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xEl>
                                              <p:pRg st="2" end="2"/>
                                            </p:txEl>
                                          </p:spTgt>
                                        </p:tgtEl>
                                      </p:cBhvr>
                                    </p:animEffect>
                                    <p:set>
                                      <p:cBhvr>
                                        <p:cTn id="46"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dissolve">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dissolve">
                                      <p:cBhvr>
                                        <p:cTn id="56" dur="500"/>
                                        <p:tgtEl>
                                          <p:spTgt spid="1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dissolve">
                                      <p:cBhvr>
                                        <p:cTn id="61" dur="500"/>
                                        <p:tgtEl>
                                          <p:spTgt spid="1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dissolv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5">
                                            <p:txEl>
                                              <p:pRg st="0" end="0"/>
                                            </p:txEl>
                                          </p:spTgt>
                                        </p:tgtEl>
                                        <p:attrNameLst>
                                          <p:attrName>style.visibility</p:attrName>
                                        </p:attrNameLst>
                                      </p:cBhvr>
                                      <p:to>
                                        <p:strVal val="visible"/>
                                      </p:to>
                                    </p:set>
                                    <p:animEffect transition="in" filter="dissolve">
                                      <p:cBhvr>
                                        <p:cTn id="76" dur="500"/>
                                        <p:tgtEl>
                                          <p:spTgt spid="1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5">
                                            <p:txEl>
                                              <p:pRg st="1" end="1"/>
                                            </p:txEl>
                                          </p:spTgt>
                                        </p:tgtEl>
                                        <p:attrNameLst>
                                          <p:attrName>style.visibility</p:attrName>
                                        </p:attrNameLst>
                                      </p:cBhvr>
                                      <p:to>
                                        <p:strVal val="visible"/>
                                      </p:to>
                                    </p:set>
                                    <p:animEffect transition="in" filter="dissolve">
                                      <p:cBhvr>
                                        <p:cTn id="81" dur="500"/>
                                        <p:tgtEl>
                                          <p:spTgt spid="15">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5">
                                            <p:txEl>
                                              <p:pRg st="2" end="2"/>
                                            </p:txEl>
                                          </p:spTgt>
                                        </p:tgtEl>
                                        <p:attrNameLst>
                                          <p:attrName>style.visibility</p:attrName>
                                        </p:attrNameLst>
                                      </p:cBhvr>
                                      <p:to>
                                        <p:strVal val="visible"/>
                                      </p:to>
                                    </p:set>
                                    <p:animEffect transition="in" filter="dissolve">
                                      <p:cBhvr>
                                        <p:cTn id="86" dur="500"/>
                                        <p:tgtEl>
                                          <p:spTgt spid="15">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5">
                                            <p:txEl>
                                              <p:pRg st="3" end="3"/>
                                            </p:txEl>
                                          </p:spTgt>
                                        </p:tgtEl>
                                        <p:attrNameLst>
                                          <p:attrName>style.visibility</p:attrName>
                                        </p:attrNameLst>
                                      </p:cBhvr>
                                      <p:to>
                                        <p:strVal val="visible"/>
                                      </p:to>
                                    </p:set>
                                    <p:animEffect transition="in" filter="dissolve">
                                      <p:cBhvr>
                                        <p:cTn id="91" dur="500"/>
                                        <p:tgtEl>
                                          <p:spTgt spid="15">
                                            <p:txEl>
                                              <p:pRg st="3" end="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dissolve">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6"/>
                                        </p:tgtEl>
                                      </p:cBhvr>
                                    </p:animEffect>
                                    <p:set>
                                      <p:cBhvr>
                                        <p:cTn id="104" dur="1" fill="hold">
                                          <p:stCondLst>
                                            <p:cond delay="499"/>
                                          </p:stCondLst>
                                        </p:cTn>
                                        <p:tgtEl>
                                          <p:spTgt spid="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7"/>
                                        </p:tgtEl>
                                      </p:cBhvr>
                                    </p:animEffect>
                                    <p:set>
                                      <p:cBhvr>
                                        <p:cTn id="107" dur="1" fill="hold">
                                          <p:stCondLst>
                                            <p:cond delay="499"/>
                                          </p:stCondLst>
                                        </p:cTn>
                                        <p:tgtEl>
                                          <p:spTgt spid="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0">
                                            <p:txEl>
                                              <p:pRg st="0" end="0"/>
                                            </p:txEl>
                                          </p:spTgt>
                                        </p:tgtEl>
                                      </p:cBhvr>
                                    </p:animEffect>
                                    <p:set>
                                      <p:cBhvr>
                                        <p:cTn id="110" dur="1" fill="hold">
                                          <p:stCondLst>
                                            <p:cond delay="499"/>
                                          </p:stCondLst>
                                        </p:cTn>
                                        <p:tgtEl>
                                          <p:spTgt spid="10">
                                            <p:txEl>
                                              <p:pRg st="0" end="0"/>
                                            </p:txEl>
                                          </p:spTgt>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0">
                                            <p:txEl>
                                              <p:pRg st="1" end="1"/>
                                            </p:txEl>
                                          </p:spTgt>
                                        </p:tgtEl>
                                      </p:cBhvr>
                                    </p:animEffect>
                                    <p:set>
                                      <p:cBhvr>
                                        <p:cTn id="113" dur="1" fill="hold">
                                          <p:stCondLst>
                                            <p:cond delay="499"/>
                                          </p:stCondLst>
                                        </p:cTn>
                                        <p:tgtEl>
                                          <p:spTgt spid="10">
                                            <p:txEl>
                                              <p:pRg st="1" end="1"/>
                                            </p:txEl>
                                          </p:spTgt>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
                                            <p:txEl>
                                              <p:pRg st="2" end="2"/>
                                            </p:txEl>
                                          </p:spTgt>
                                        </p:tgtEl>
                                      </p:cBhvr>
                                    </p:animEffect>
                                    <p:set>
                                      <p:cBhvr>
                                        <p:cTn id="116" dur="1" fill="hold">
                                          <p:stCondLst>
                                            <p:cond delay="499"/>
                                          </p:stCondLst>
                                        </p:cTn>
                                        <p:tgtEl>
                                          <p:spTgt spid="10">
                                            <p:txEl>
                                              <p:pRg st="2" end="2"/>
                                            </p:txEl>
                                          </p:spTgt>
                                        </p:tgtEl>
                                        <p:attrNameLst>
                                          <p:attrName>style.visibility</p:attrName>
                                        </p:attrNameLst>
                                      </p:cBhvr>
                                      <p:to>
                                        <p:strVal val="hidden"/>
                                      </p:to>
                                    </p:set>
                                  </p:childTnLst>
                                </p:cTn>
                              </p:par>
                              <p:par>
                                <p:cTn id="117" presetID="9"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dissolve">
                                      <p:cBhvr>
                                        <p:cTn id="119" dur="500"/>
                                        <p:tgtEl>
                                          <p:spTgt spid="19"/>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dissolve">
                                      <p:cBhvr>
                                        <p:cTn id="122" dur="500"/>
                                        <p:tgtEl>
                                          <p:spTgt spid="17"/>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dissolve">
                                      <p:cBhvr>
                                        <p:cTn id="125" dur="500"/>
                                        <p:tgtEl>
                                          <p:spTgt spid="18"/>
                                        </p:tgtEl>
                                      </p:cBhvr>
                                    </p:animEffect>
                                  </p:childTnLst>
                                </p:cTn>
                              </p:par>
                              <p:par>
                                <p:cTn id="126" presetID="10" presetClass="exit" presetSubtype="0" fill="hold" grpId="1" nodeType="withEffect">
                                  <p:stCondLst>
                                    <p:cond delay="0"/>
                                  </p:stCondLst>
                                  <p:childTnLst>
                                    <p:animEffect transition="out" filter="fade">
                                      <p:cBhvr>
                                        <p:cTn id="127" dur="500"/>
                                        <p:tgtEl>
                                          <p:spTgt spid="15">
                                            <p:txEl>
                                              <p:pRg st="0" end="0"/>
                                            </p:txEl>
                                          </p:spTgt>
                                        </p:tgtEl>
                                      </p:cBhvr>
                                    </p:animEffect>
                                    <p:set>
                                      <p:cBhvr>
                                        <p:cTn id="128" dur="1" fill="hold">
                                          <p:stCondLst>
                                            <p:cond delay="499"/>
                                          </p:stCondLst>
                                        </p:cTn>
                                        <p:tgtEl>
                                          <p:spTgt spid="15">
                                            <p:txEl>
                                              <p:pRg st="0" end="0"/>
                                            </p:txEl>
                                          </p:spTgt>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5">
                                            <p:txEl>
                                              <p:pRg st="1" end="1"/>
                                            </p:txEl>
                                          </p:spTgt>
                                        </p:tgtEl>
                                      </p:cBhvr>
                                    </p:animEffect>
                                    <p:set>
                                      <p:cBhvr>
                                        <p:cTn id="131" dur="1" fill="hold">
                                          <p:stCondLst>
                                            <p:cond delay="499"/>
                                          </p:stCondLst>
                                        </p:cTn>
                                        <p:tgtEl>
                                          <p:spTgt spid="15">
                                            <p:txEl>
                                              <p:pRg st="1" end="1"/>
                                            </p:txEl>
                                          </p:spTgt>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5">
                                            <p:txEl>
                                              <p:pRg st="2" end="2"/>
                                            </p:txEl>
                                          </p:spTgt>
                                        </p:tgtEl>
                                      </p:cBhvr>
                                    </p:animEffect>
                                    <p:set>
                                      <p:cBhvr>
                                        <p:cTn id="134" dur="1" fill="hold">
                                          <p:stCondLst>
                                            <p:cond delay="499"/>
                                          </p:stCondLst>
                                        </p:cTn>
                                        <p:tgtEl>
                                          <p:spTgt spid="15">
                                            <p:txEl>
                                              <p:pRg st="2" end="2"/>
                                            </p:txEl>
                                          </p:spTgt>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5">
                                            <p:txEl>
                                              <p:pRg st="3" end="3"/>
                                            </p:txEl>
                                          </p:spTgt>
                                        </p:tgtEl>
                                      </p:cBhvr>
                                    </p:animEffect>
                                    <p:set>
                                      <p:cBhvr>
                                        <p:cTn id="137" dur="1" fill="hold">
                                          <p:stCondLst>
                                            <p:cond delay="499"/>
                                          </p:stCondLst>
                                        </p:cTn>
                                        <p:tgtEl>
                                          <p:spTgt spid="1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10" grpId="0" build="p"/>
      <p:bldP spid="10" grpId="1" build="allAtOnce"/>
      <p:bldP spid="15" grpId="0" build="p"/>
      <p:bldP spid="15" grpId="1" build="allAtOnce"/>
      <p:bldP spid="17" grpId="0"/>
      <p:bldP spid="18" grpId="0"/>
      <p:bldP spid="19" grpId="0"/>
      <p:bldP spid="16" grpId="0" build="p"/>
      <p:bldP spid="16"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Capacity &amp; Theoretical Flow Time (ThT)</a:t>
            </a:r>
          </a:p>
        </p:txBody>
      </p:sp>
      <p:sp>
        <p:nvSpPr>
          <p:cNvPr id="7172" name="Rectangle 5"/>
          <p:cNvSpPr>
            <a:spLocks noChangeArrowheads="1"/>
          </p:cNvSpPr>
          <p:nvPr/>
        </p:nvSpPr>
        <p:spPr bwMode="auto">
          <a:xfrm>
            <a:off x="78606" y="838200"/>
            <a:ext cx="12113394" cy="5607825"/>
          </a:xfrm>
          <a:prstGeom prst="rect">
            <a:avLst/>
          </a:prstGeom>
          <a:noFill/>
          <a:ln w="9525">
            <a:noFill/>
            <a:miter lim="800000"/>
            <a:headEnd/>
            <a:tailEnd/>
          </a:ln>
        </p:spPr>
        <p:txBody>
          <a:bodyPr lIns="92075" tIns="46038" rIns="92075" bIns="46038"/>
          <a:lstStyle/>
          <a:p>
            <a:pPr>
              <a:spcAft>
                <a:spcPts val="1200"/>
              </a:spcAft>
            </a:pPr>
            <a:r>
              <a:rPr lang="en-US" sz="2400" b="1" dirty="0">
                <a:latin typeface="Book Antiqua" panose="02040602050305030304" pitchFamily="18" charset="0"/>
              </a:rPr>
              <a:t>Compute Capacity of this System </a:t>
            </a:r>
            <a:r>
              <a:rPr lang="en-US" sz="2400" b="1" dirty="0">
                <a:solidFill>
                  <a:srgbClr val="A80000"/>
                </a:solidFill>
                <a:latin typeface="Book Antiqua" panose="02040602050305030304" pitchFamily="18" charset="0"/>
              </a:rPr>
              <a:t>(Rp)</a:t>
            </a:r>
            <a:r>
              <a:rPr lang="en-US" sz="2400" b="1" dirty="0">
                <a:latin typeface="Book Antiqua" panose="02040602050305030304" pitchFamily="18" charset="0"/>
              </a:rPr>
              <a:t>.</a:t>
            </a:r>
            <a:endParaRPr lang="en-US" sz="2400" dirty="0">
              <a:latin typeface="Book Antiqua" panose="02040602050305030304" pitchFamily="18" charset="0"/>
            </a:endParaRPr>
          </a:p>
          <a:p>
            <a:pPr>
              <a:spcAft>
                <a:spcPts val="1200"/>
              </a:spcAft>
            </a:pPr>
            <a:r>
              <a:rPr lang="en-US" sz="2400" dirty="0">
                <a:latin typeface="Book Antiqua" panose="02040602050305030304" pitchFamily="18" charset="0"/>
              </a:rPr>
              <a:t>Capacity of the system = Min(8,6,10) = 6 per day.</a:t>
            </a:r>
          </a:p>
          <a:p>
            <a:pPr>
              <a:spcAft>
                <a:spcPts val="1200"/>
              </a:spcAft>
            </a:pPr>
            <a:r>
              <a:rPr lang="en-US" sz="2400" b="1" dirty="0">
                <a:latin typeface="Book Antiqua" panose="02040602050305030304" pitchFamily="18" charset="0"/>
              </a:rPr>
              <a:t>Compute Theoretical Flow Time </a:t>
            </a:r>
            <a:r>
              <a:rPr lang="en-US" sz="2400" b="1" dirty="0">
                <a:solidFill>
                  <a:srgbClr val="A80000"/>
                </a:solidFill>
                <a:latin typeface="Book Antiqua" panose="02040602050305030304" pitchFamily="18" charset="0"/>
              </a:rPr>
              <a:t>(ThT)</a:t>
            </a:r>
            <a:endParaRPr lang="en-US" sz="2400" dirty="0">
              <a:solidFill>
                <a:srgbClr val="A80000"/>
              </a:solidFill>
              <a:latin typeface="Book Antiqua" panose="02040602050305030304" pitchFamily="18" charset="0"/>
            </a:endParaRPr>
          </a:p>
          <a:p>
            <a:pPr>
              <a:spcAft>
                <a:spcPts val="1200"/>
              </a:spcAft>
            </a:pPr>
            <a:r>
              <a:rPr lang="en-US" sz="2400" dirty="0">
                <a:latin typeface="Book Antiqua" panose="02040602050305030304" pitchFamily="18" charset="0"/>
              </a:rPr>
              <a:t>ThT is the minimal time that we need to produce a product.</a:t>
            </a:r>
          </a:p>
          <a:p>
            <a:pPr>
              <a:spcAft>
                <a:spcPts val="1200"/>
              </a:spcAft>
            </a:pPr>
            <a:r>
              <a:rPr lang="en-US" sz="2400" dirty="0">
                <a:latin typeface="Book Antiqua" panose="02040602050305030304" pitchFamily="18" charset="0"/>
              </a:rPr>
              <a:t>ThT = 3+4+2.4 = 9.4 hours or 9.4/24 = 0.39 day. </a:t>
            </a:r>
          </a:p>
          <a:p>
            <a:pPr>
              <a:spcAft>
                <a:spcPts val="1200"/>
              </a:spcAft>
            </a:pPr>
            <a:r>
              <a:rPr lang="en-US" sz="2400" dirty="0">
                <a:latin typeface="Book Antiqua" panose="02040602050305030304" pitchFamily="18" charset="0"/>
              </a:rPr>
              <a:t>ThT does not depend on the number of machines (c) or throughput(R).</a:t>
            </a:r>
          </a:p>
          <a:p>
            <a:pPr>
              <a:spcAft>
                <a:spcPts val="1200"/>
              </a:spcAft>
            </a:pPr>
            <a:r>
              <a:rPr lang="en-US" sz="2400" dirty="0">
                <a:latin typeface="Book Antiqua" panose="02040602050305030304" pitchFamily="18" charset="0"/>
              </a:rPr>
              <a:t>ThT depends on each machine's capacity and the operations' routing. As long as there is no change in the capacity of machines and the routing of the operations, ThT is always 9.4. </a:t>
            </a:r>
          </a:p>
          <a:p>
            <a:pPr>
              <a:spcAft>
                <a:spcPts val="1200"/>
              </a:spcAft>
            </a:pPr>
            <a:r>
              <a:rPr lang="en-US" sz="2400" dirty="0">
                <a:latin typeface="Book Antiqua" panose="02040602050305030304" pitchFamily="18" charset="0"/>
              </a:rPr>
              <a:t>ThT is the absolute minimal flow time. Flow time (T) is much greater than the ThT.</a:t>
            </a:r>
          </a:p>
        </p:txBody>
      </p:sp>
    </p:spTree>
    <p:extLst>
      <p:ext uri="{BB962C8B-B14F-4D97-AF65-F5344CB8AC3E}">
        <p14:creationId xmlns:p14="http://schemas.microsoft.com/office/powerpoint/2010/main" val="40417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Pipeline Inventory (Ip or Min-WIP)</a:t>
            </a:r>
          </a:p>
        </p:txBody>
      </p:sp>
      <p:sp>
        <p:nvSpPr>
          <p:cNvPr id="7172" name="Rectangle 5"/>
          <p:cNvSpPr>
            <a:spLocks noChangeArrowheads="1"/>
          </p:cNvSpPr>
          <p:nvPr/>
        </p:nvSpPr>
        <p:spPr bwMode="auto">
          <a:xfrm>
            <a:off x="78606" y="838200"/>
            <a:ext cx="12113394" cy="5607825"/>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Pipeline inventory </a:t>
            </a:r>
            <a:r>
              <a:rPr lang="en-US" sz="2400" dirty="0">
                <a:solidFill>
                  <a:srgbClr val="A80000"/>
                </a:solidFill>
                <a:latin typeface="Book Antiqua" panose="02040602050305030304" pitchFamily="18" charset="0"/>
              </a:rPr>
              <a:t>(</a:t>
            </a:r>
            <a:r>
              <a:rPr lang="en-US" sz="2400" b="1" dirty="0">
                <a:solidFill>
                  <a:srgbClr val="A80000"/>
                </a:solidFill>
                <a:latin typeface="Book Antiqua" panose="02040602050305030304" pitchFamily="18" charset="0"/>
              </a:rPr>
              <a:t>Ip</a:t>
            </a:r>
            <a:r>
              <a:rPr lang="en-US" sz="2400" dirty="0">
                <a:solidFill>
                  <a:srgbClr val="A80000"/>
                </a:solidFill>
                <a:latin typeface="Book Antiqua" panose="02040602050305030304" pitchFamily="18" charset="0"/>
              </a:rPr>
              <a:t>) </a:t>
            </a:r>
            <a:r>
              <a:rPr lang="en-US" sz="2400" dirty="0">
                <a:latin typeface="Book Antiqua" panose="02040602050305030304" pitchFamily="18" charset="0"/>
              </a:rPr>
              <a:t>is the </a:t>
            </a:r>
            <a:r>
              <a:rPr lang="en-US" sz="2400" b="1" dirty="0">
                <a:solidFill>
                  <a:srgbClr val="A80000"/>
                </a:solidFill>
                <a:latin typeface="Book Antiqua" panose="02040602050305030304" pitchFamily="18" charset="0"/>
              </a:rPr>
              <a:t>Min-WIP</a:t>
            </a:r>
            <a:r>
              <a:rPr lang="en-US" sz="2400" dirty="0">
                <a:latin typeface="Book Antiqua" panose="02040602050305030304" pitchFamily="18" charset="0"/>
              </a:rPr>
              <a:t> the system needs to operate. </a:t>
            </a:r>
          </a:p>
          <a:p>
            <a:pPr>
              <a:spcAft>
                <a:spcPts val="1200"/>
              </a:spcAft>
            </a:pPr>
            <a:r>
              <a:rPr lang="en-US" sz="2400" b="1" dirty="0">
                <a:latin typeface="Book Antiqua" panose="02040602050305030304" pitchFamily="18" charset="0"/>
              </a:rPr>
              <a:t>Compute pipeline inventory: Procedure 1- Little’s Law. </a:t>
            </a:r>
            <a:endParaRPr lang="en-US" sz="2400" dirty="0">
              <a:latin typeface="Book Antiqua" panose="02040602050305030304" pitchFamily="18" charset="0"/>
            </a:endParaRPr>
          </a:p>
          <a:p>
            <a:pPr>
              <a:spcAft>
                <a:spcPts val="1200"/>
              </a:spcAft>
            </a:pPr>
            <a:r>
              <a:rPr lang="en-US" sz="2400" dirty="0">
                <a:latin typeface="Book Antiqua" panose="02040602050305030304" pitchFamily="18" charset="0"/>
              </a:rPr>
              <a:t>RT = I, R = 5.5/day, and T = 9.4/24 day. Or, R= 5.5/24 per hour, and T= 9.4 hours.</a:t>
            </a:r>
          </a:p>
          <a:p>
            <a:pPr>
              <a:spcAft>
                <a:spcPts val="1200"/>
              </a:spcAft>
            </a:pPr>
            <a:r>
              <a:rPr lang="en-US" sz="2400" b="1" dirty="0">
                <a:latin typeface="Book Antiqua" panose="02040602050305030304" pitchFamily="18" charset="0"/>
              </a:rPr>
              <a:t>RT = I </a:t>
            </a:r>
            <a:r>
              <a:rPr lang="en-US" sz="2400" b="1" dirty="0">
                <a:latin typeface="Book Antiqua" panose="02040602050305030304" pitchFamily="18" charset="0"/>
                <a:sym typeface="Wingdings" panose="05000000000000000000" pitchFamily="2" charset="2"/>
              </a:rPr>
              <a:t></a:t>
            </a:r>
            <a:r>
              <a:rPr lang="en-US" sz="2400" b="1" dirty="0">
                <a:latin typeface="Book Antiqua" panose="02040602050305030304" pitchFamily="18" charset="0"/>
              </a:rPr>
              <a:t> I = 5.5(9.4/24) = 2.15 </a:t>
            </a:r>
            <a:r>
              <a:rPr lang="en-US" sz="2400" dirty="0">
                <a:latin typeface="Book Antiqua" panose="02040602050305030304" pitchFamily="18" charset="0"/>
              </a:rPr>
              <a:t>flow units. </a:t>
            </a:r>
            <a:r>
              <a:rPr lang="en-US" sz="2400" b="1" dirty="0">
                <a:latin typeface="Book Antiqua" panose="02040602050305030304" pitchFamily="18" charset="0"/>
              </a:rPr>
              <a:t>Ip = 2.15.</a:t>
            </a:r>
          </a:p>
          <a:p>
            <a:pPr>
              <a:spcAft>
                <a:spcPts val="1200"/>
              </a:spcAft>
            </a:pPr>
            <a:r>
              <a:rPr lang="en-US" sz="2400" b="1" dirty="0">
                <a:latin typeface="Book Antiqua" panose="02040602050305030304" pitchFamily="18" charset="0"/>
              </a:rPr>
              <a:t>Compute pipeline inventory: Procedure 2- </a:t>
            </a:r>
            <a:r>
              <a:rPr lang="en-US" sz="2400" b="1" dirty="0">
                <a:solidFill>
                  <a:srgbClr val="A80000"/>
                </a:solidFill>
                <a:latin typeface="Book Antiqua" panose="02040602050305030304" pitchFamily="18" charset="0"/>
              </a:rPr>
              <a:t>Utilizations</a:t>
            </a:r>
            <a:r>
              <a:rPr lang="en-US" sz="2400" b="1" dirty="0">
                <a:latin typeface="Book Antiqua" panose="02040602050305030304" pitchFamily="18" charset="0"/>
              </a:rPr>
              <a:t>.</a:t>
            </a:r>
            <a:endParaRPr lang="en-US" sz="2400" dirty="0">
              <a:latin typeface="Book Antiqua" panose="02040602050305030304" pitchFamily="18" charset="0"/>
            </a:endParaRPr>
          </a:p>
          <a:p>
            <a:pPr>
              <a:spcAft>
                <a:spcPts val="1200"/>
              </a:spcAft>
            </a:pPr>
            <a:r>
              <a:rPr lang="en-US" sz="2400" dirty="0">
                <a:latin typeface="Book Antiqua" panose="02040602050305030304" pitchFamily="18" charset="0"/>
              </a:rPr>
              <a:t>R=5.5/day, U1= 0.6875, U2= 0.55, and U3 = 0.916666.</a:t>
            </a:r>
          </a:p>
          <a:p>
            <a:pPr>
              <a:spcAft>
                <a:spcPts val="1200"/>
              </a:spcAft>
            </a:pPr>
            <a:r>
              <a:rPr lang="en-US" sz="2400" dirty="0">
                <a:latin typeface="Book Antiqua" panose="02040602050305030304" pitchFamily="18" charset="0"/>
              </a:rPr>
              <a:t>When U=0.55, on average, 0.55 flow units are with the resource unit.</a:t>
            </a:r>
          </a:p>
          <a:p>
            <a:pPr>
              <a:spcAft>
                <a:spcPts val="1200"/>
              </a:spcAft>
            </a:pPr>
            <a:r>
              <a:rPr lang="en-US" sz="2400" dirty="0">
                <a:latin typeface="Book Antiqua" panose="02040602050305030304" pitchFamily="18" charset="0"/>
              </a:rPr>
              <a:t>The pipeline inventory is </a:t>
            </a:r>
            <a:r>
              <a:rPr lang="en-US" sz="2400" b="1" dirty="0">
                <a:latin typeface="Book Antiqua" panose="02040602050305030304" pitchFamily="18" charset="0"/>
              </a:rPr>
              <a:t>I= U1+U2+U3.</a:t>
            </a:r>
            <a:endParaRPr lang="en-US" sz="2400" dirty="0">
              <a:latin typeface="Book Antiqua" panose="02040602050305030304" pitchFamily="18" charset="0"/>
            </a:endParaRPr>
          </a:p>
          <a:p>
            <a:pPr>
              <a:spcAft>
                <a:spcPts val="1200"/>
              </a:spcAft>
            </a:pPr>
            <a:r>
              <a:rPr lang="en-US" sz="2400" b="1" dirty="0">
                <a:latin typeface="Book Antiqua" panose="02040602050305030304" pitchFamily="18" charset="0"/>
              </a:rPr>
              <a:t>Min-WIP</a:t>
            </a:r>
            <a:r>
              <a:rPr lang="en-US" sz="2400" dirty="0">
                <a:latin typeface="Book Antiqua" panose="02040602050305030304" pitchFamily="18" charset="0"/>
              </a:rPr>
              <a:t>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I = 0.6875 + 0.55 + 0.9167 = 2.15. </a:t>
            </a:r>
            <a:r>
              <a:rPr lang="en-US" sz="2400" b="1" dirty="0">
                <a:latin typeface="Book Antiqua" panose="02040602050305030304" pitchFamily="18" charset="0"/>
              </a:rPr>
              <a:t>Ip = 2.15.</a:t>
            </a:r>
          </a:p>
        </p:txBody>
      </p:sp>
    </p:spTree>
    <p:extLst>
      <p:ext uri="{BB962C8B-B14F-4D97-AF65-F5344CB8AC3E}">
        <p14:creationId xmlns:p14="http://schemas.microsoft.com/office/powerpoint/2010/main" val="144249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2">
                                            <p:txEl>
                                              <p:pRg st="8" end="8"/>
                                            </p:txEl>
                                          </p:spTgt>
                                        </p:tgtEl>
                                        <p:attrNameLst>
                                          <p:attrName>style.visibility</p:attrName>
                                        </p:attrNameLst>
                                      </p:cBhvr>
                                      <p:to>
                                        <p:strVal val="visible"/>
                                      </p:to>
                                    </p:set>
                                    <p:animEffect transition="in" filter="dissolve">
                                      <p:cBhvr>
                                        <p:cTn id="47" dur="500"/>
                                        <p:tgtEl>
                                          <p:spTgt spid="71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Flow Time, Max-WIP, WIP, R and Rp</a:t>
            </a:r>
          </a:p>
        </p:txBody>
      </p:sp>
      <p:sp>
        <p:nvSpPr>
          <p:cNvPr id="7172" name="Rectangle 5"/>
          <p:cNvSpPr>
            <a:spLocks noChangeArrowheads="1"/>
          </p:cNvSpPr>
          <p:nvPr/>
        </p:nvSpPr>
        <p:spPr bwMode="auto">
          <a:xfrm>
            <a:off x="39303" y="869977"/>
            <a:ext cx="12113394" cy="5632938"/>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Suppose the average number of units inside the system (I or WIP) is 19.2 contracts. </a:t>
            </a:r>
          </a:p>
          <a:p>
            <a:pPr>
              <a:spcAft>
                <a:spcPts val="1200"/>
              </a:spcAft>
            </a:pPr>
            <a:r>
              <a:rPr lang="en-US" sz="2400" b="1" dirty="0">
                <a:latin typeface="Book Antiqua" panose="02040602050305030304" pitchFamily="18" charset="0"/>
              </a:rPr>
              <a:t>Compute the flow time. </a:t>
            </a:r>
            <a:r>
              <a:rPr lang="en-US" sz="2400" dirty="0">
                <a:latin typeface="Book Antiqua" panose="02040602050305030304" pitchFamily="18" charset="0"/>
              </a:rPr>
              <a:t>R = 5.5, I = 19.2.</a:t>
            </a:r>
          </a:p>
          <a:p>
            <a:pPr>
              <a:spcAft>
                <a:spcPts val="1200"/>
              </a:spcAft>
            </a:pPr>
            <a:r>
              <a:rPr lang="en-US" sz="2400" dirty="0">
                <a:latin typeface="Book Antiqua" panose="02040602050305030304" pitchFamily="18" charset="0"/>
              </a:rPr>
              <a:t>T = 19.2/5.5 = 3.5.</a:t>
            </a:r>
          </a:p>
          <a:p>
            <a:pPr>
              <a:spcAft>
                <a:spcPts val="1200"/>
              </a:spcAft>
            </a:pPr>
            <a:r>
              <a:rPr lang="en-US" sz="2400" dirty="0">
                <a:latin typeface="Book Antiqua" panose="02040602050305030304" pitchFamily="18" charset="0"/>
              </a:rPr>
              <a:t>Suppose we must deliver the product under 3 days. Otherwise, the revenue of $800 linearly goes down and reaches zero if we deliver after 5 days.</a:t>
            </a:r>
          </a:p>
          <a:p>
            <a:pPr>
              <a:spcAft>
                <a:spcPts val="1200"/>
              </a:spcAft>
            </a:pPr>
            <a:r>
              <a:rPr lang="en-US" sz="2400" dirty="0">
                <a:latin typeface="Book Antiqua" panose="02040602050305030304" pitchFamily="18" charset="0"/>
              </a:rPr>
              <a:t>Therefore we lose 800[(3.5-3)/(5-3)] = $200 and collect $600 per contract.</a:t>
            </a:r>
          </a:p>
          <a:p>
            <a:pPr>
              <a:spcAft>
                <a:spcPts val="1200"/>
              </a:spcAft>
            </a:pPr>
            <a:r>
              <a:rPr lang="en-US" sz="2400" b="1" dirty="0">
                <a:latin typeface="Book Antiqua" panose="02040602050305030304" pitchFamily="18" charset="0"/>
              </a:rPr>
              <a:t>Compute the </a:t>
            </a:r>
            <a:r>
              <a:rPr lang="en-US" sz="2400" b="1" dirty="0">
                <a:solidFill>
                  <a:srgbClr val="A80000"/>
                </a:solidFill>
                <a:latin typeface="Book Antiqua" panose="02040602050305030304" pitchFamily="18" charset="0"/>
              </a:rPr>
              <a:t>Max-WIP</a:t>
            </a:r>
            <a:r>
              <a:rPr lang="en-US" sz="2400" b="1" dirty="0">
                <a:latin typeface="Book Antiqua" panose="02040602050305030304" pitchFamily="18" charset="0"/>
              </a:rPr>
              <a:t> to guarantee a </a:t>
            </a:r>
            <a:r>
              <a:rPr lang="en-US" sz="2400" dirty="0">
                <a:latin typeface="Book Antiqua" panose="02040602050305030304" pitchFamily="18" charset="0"/>
              </a:rPr>
              <a:t>Lead Time = 3 days for a Capacity = Rp = 6. </a:t>
            </a:r>
          </a:p>
          <a:p>
            <a:pPr>
              <a:spcAft>
                <a:spcPts val="1200"/>
              </a:spcAft>
            </a:pPr>
            <a:r>
              <a:rPr lang="en-US" sz="2400" dirty="0">
                <a:latin typeface="Book Antiqua" panose="02040602050305030304" pitchFamily="18" charset="0"/>
              </a:rPr>
              <a:t>We use Rp and Max-WIP to regulate the relationship between R and WIP. </a:t>
            </a:r>
          </a:p>
          <a:p>
            <a:pPr>
              <a:spcAft>
                <a:spcPts val="1200"/>
              </a:spcAft>
            </a:pPr>
            <a:r>
              <a:rPr lang="en-US" sz="2400" dirty="0">
                <a:latin typeface="Book Antiqua" panose="02040602050305030304" pitchFamily="18" charset="0"/>
              </a:rPr>
              <a:t>We use Rp(T) = Max-WIP to regulate RT= WIP.</a:t>
            </a:r>
          </a:p>
          <a:p>
            <a:pPr>
              <a:spcAft>
                <a:spcPts val="1200"/>
              </a:spcAft>
            </a:pPr>
            <a:r>
              <a:rPr lang="en-US" sz="2400" dirty="0">
                <a:latin typeface="Book Antiqua" panose="02040602050305030304" pitchFamily="18" charset="0"/>
              </a:rPr>
              <a:t>To estimate Max-WIP, we set R = Rp and T as 3 days.</a:t>
            </a:r>
          </a:p>
        </p:txBody>
      </p:sp>
    </p:spTree>
    <p:extLst>
      <p:ext uri="{BB962C8B-B14F-4D97-AF65-F5344CB8AC3E}">
        <p14:creationId xmlns:p14="http://schemas.microsoft.com/office/powerpoint/2010/main" val="2953799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2">
                                            <p:txEl>
                                              <p:pRg st="8" end="8"/>
                                            </p:txEl>
                                          </p:spTgt>
                                        </p:tgtEl>
                                        <p:attrNameLst>
                                          <p:attrName>style.visibility</p:attrName>
                                        </p:attrNameLst>
                                      </p:cBhvr>
                                      <p:to>
                                        <p:strVal val="visible"/>
                                      </p:to>
                                    </p:set>
                                    <p:animEffect transition="in" filter="dissolve">
                                      <p:cBhvr>
                                        <p:cTn id="47" dur="500"/>
                                        <p:tgtEl>
                                          <p:spTgt spid="71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1777"/>
            <a:ext cx="12268200" cy="838200"/>
          </a:xfrm>
        </p:spPr>
        <p:txBody>
          <a:bodyPr/>
          <a:lstStyle/>
          <a:p>
            <a:r>
              <a:rPr lang="en-US" sz="3300" dirty="0"/>
              <a:t>Max-WIP &amp; WIP, A Balance between </a:t>
            </a:r>
            <a:r>
              <a:rPr lang="en-US" sz="3300" dirty="0">
                <a:sym typeface="Wingdings" panose="05000000000000000000" pitchFamily="2" charset="2"/>
              </a:rPr>
              <a:t></a:t>
            </a:r>
            <a:r>
              <a:rPr lang="en-US" sz="3300" dirty="0"/>
              <a:t>T and </a:t>
            </a:r>
            <a:r>
              <a:rPr lang="en-US" sz="3300" dirty="0">
                <a:sym typeface="Wingdings" panose="05000000000000000000" pitchFamily="2" charset="2"/>
              </a:rPr>
              <a:t></a:t>
            </a:r>
            <a:r>
              <a:rPr lang="en-US" sz="3300" dirty="0"/>
              <a:t>R</a:t>
            </a:r>
          </a:p>
        </p:txBody>
      </p:sp>
      <p:sp>
        <p:nvSpPr>
          <p:cNvPr id="7172" name="Rectangle 5"/>
          <p:cNvSpPr>
            <a:spLocks noChangeArrowheads="1"/>
          </p:cNvSpPr>
          <p:nvPr/>
        </p:nvSpPr>
        <p:spPr bwMode="auto">
          <a:xfrm>
            <a:off x="39303" y="869977"/>
            <a:ext cx="12113394" cy="5632938"/>
          </a:xfrm>
          <a:prstGeom prst="rect">
            <a:avLst/>
          </a:prstGeom>
          <a:noFill/>
          <a:ln w="9525">
            <a:noFill/>
            <a:miter lim="800000"/>
            <a:headEnd/>
            <a:tailEnd/>
          </a:ln>
        </p:spPr>
        <p:txBody>
          <a:bodyPr lIns="92075" tIns="46038" rIns="92075" bIns="46038"/>
          <a:lstStyle/>
          <a:p>
            <a:pPr>
              <a:spcAft>
                <a:spcPts val="1200"/>
              </a:spcAft>
            </a:pPr>
            <a:r>
              <a:rPr lang="en-US" sz="2400" dirty="0">
                <a:latin typeface="Book Antiqua" panose="02040602050305030304" pitchFamily="18" charset="0"/>
              </a:rPr>
              <a:t>Rp(T)=Max-WIP </a:t>
            </a:r>
            <a:endParaRPr lang="en-US" sz="2400" dirty="0">
              <a:latin typeface="Book Antiqua" panose="02040602050305030304" pitchFamily="18" charset="0"/>
              <a:sym typeface="Wingdings" panose="05000000000000000000" pitchFamily="2" charset="2"/>
            </a:endParaRPr>
          </a:p>
          <a:p>
            <a:pPr>
              <a:spcAft>
                <a:spcPts val="1200"/>
              </a:spcAft>
            </a:pPr>
            <a:r>
              <a:rPr lang="en-US" sz="2400" dirty="0">
                <a:latin typeface="Book Antiqua" panose="02040602050305030304" pitchFamily="18" charset="0"/>
              </a:rPr>
              <a:t>6(3)= 18 = Max-WIP.</a:t>
            </a:r>
          </a:p>
          <a:p>
            <a:pPr>
              <a:spcAft>
                <a:spcPts val="1200"/>
              </a:spcAft>
            </a:pPr>
            <a:r>
              <a:rPr lang="en-US" sz="2400" dirty="0">
                <a:latin typeface="Book Antiqua" panose="02040602050305030304" pitchFamily="18" charset="0"/>
              </a:rPr>
              <a:t>We know R&lt;Rp and WIP&lt;Max-WIP.</a:t>
            </a:r>
          </a:p>
          <a:p>
            <a:pPr>
              <a:spcAft>
                <a:spcPts val="1200"/>
              </a:spcAft>
            </a:pPr>
            <a:r>
              <a:rPr lang="en-US" sz="2400" dirty="0">
                <a:latin typeface="Book Antiqua" panose="02040602050305030304" pitchFamily="18" charset="0"/>
              </a:rPr>
              <a:t>The average inventory (WIP) computed inside the model is always less than the Max-WIP that we compute to set.</a:t>
            </a:r>
          </a:p>
          <a:p>
            <a:pPr>
              <a:spcAft>
                <a:spcPts val="1200"/>
              </a:spcAft>
            </a:pPr>
            <a:r>
              <a:rPr lang="en-US" sz="2400" dirty="0">
                <a:latin typeface="Book Antiqua" panose="02040602050305030304" pitchFamily="18" charset="0"/>
              </a:rPr>
              <a:t>RpT=Max-WIP is always a reasonable estimate for RT=WIP. </a:t>
            </a:r>
          </a:p>
          <a:p>
            <a:pPr>
              <a:spcAft>
                <a:spcPts val="1200"/>
              </a:spcAft>
            </a:pPr>
            <a:r>
              <a:rPr lang="en-US" sz="2400" dirty="0">
                <a:latin typeface="Book Antiqua" panose="02040602050305030304" pitchFamily="18" charset="0"/>
              </a:rPr>
              <a:t>We compute T = Max-WIP/Rp as a surrogate for T=WIP/R. </a:t>
            </a:r>
          </a:p>
          <a:p>
            <a:pPr>
              <a:spcAft>
                <a:spcPts val="1200"/>
              </a:spcAft>
            </a:pPr>
            <a:r>
              <a:rPr lang="en-US" sz="2400" dirty="0">
                <a:latin typeface="Book Antiqua" panose="02040602050305030304" pitchFamily="18" charset="0"/>
              </a:rPr>
              <a:t>This is to prevent T &gt; 3.</a:t>
            </a:r>
          </a:p>
          <a:p>
            <a:pPr>
              <a:spcAft>
                <a:spcPts val="1200"/>
              </a:spcAft>
            </a:pPr>
            <a:r>
              <a:rPr lang="en-US" sz="2400" dirty="0">
                <a:latin typeface="Book Antiqua" panose="02040602050305030304" pitchFamily="18" charset="0"/>
              </a:rPr>
              <a:t>Suppose our current Max-WIP =100. Should we change it to 18? </a:t>
            </a:r>
          </a:p>
          <a:p>
            <a:pPr>
              <a:spcAft>
                <a:spcPts val="1200"/>
              </a:spcAft>
            </a:pPr>
            <a:r>
              <a:rPr lang="en-US" sz="2400" dirty="0">
                <a:latin typeface="Book Antiqua" panose="02040602050305030304" pitchFamily="18" charset="0"/>
              </a:rPr>
              <a:t>Not Immediately. </a:t>
            </a:r>
          </a:p>
          <a:p>
            <a:pPr>
              <a:spcAft>
                <a:spcPts val="1200"/>
              </a:spcAft>
            </a:pPr>
            <a:r>
              <a:rPr lang="en-US" sz="2400" dirty="0">
                <a:latin typeface="Book Antiqua" panose="02040602050305030304" pitchFamily="18" charset="0"/>
              </a:rPr>
              <a:t>We need to look at lead time and revenue. If they are fine, we then look at WIP.</a:t>
            </a:r>
          </a:p>
        </p:txBody>
      </p:sp>
    </p:spTree>
    <p:extLst>
      <p:ext uri="{BB962C8B-B14F-4D97-AF65-F5344CB8AC3E}">
        <p14:creationId xmlns:p14="http://schemas.microsoft.com/office/powerpoint/2010/main" val="1752035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animEffect transition="in" filter="dissolve">
                                      <p:cBhvr>
                                        <p:cTn id="37" dur="500"/>
                                        <p:tgtEl>
                                          <p:spTgt spid="71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2">
                                            <p:txEl>
                                              <p:pRg st="7" end="7"/>
                                            </p:txEl>
                                          </p:spTgt>
                                        </p:tgtEl>
                                        <p:attrNameLst>
                                          <p:attrName>style.visibility</p:attrName>
                                        </p:attrNameLst>
                                      </p:cBhvr>
                                      <p:to>
                                        <p:strVal val="visible"/>
                                      </p:to>
                                    </p:set>
                                    <p:animEffect transition="in" filter="dissolve">
                                      <p:cBhvr>
                                        <p:cTn id="42" dur="500"/>
                                        <p:tgtEl>
                                          <p:spTgt spid="71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2">
                                            <p:txEl>
                                              <p:pRg st="8" end="8"/>
                                            </p:txEl>
                                          </p:spTgt>
                                        </p:tgtEl>
                                        <p:attrNameLst>
                                          <p:attrName>style.visibility</p:attrName>
                                        </p:attrNameLst>
                                      </p:cBhvr>
                                      <p:to>
                                        <p:strVal val="visible"/>
                                      </p:to>
                                    </p:set>
                                    <p:animEffect transition="in" filter="dissolve">
                                      <p:cBhvr>
                                        <p:cTn id="47" dur="500"/>
                                        <p:tgtEl>
                                          <p:spTgt spid="717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172">
                                            <p:txEl>
                                              <p:pRg st="9" end="9"/>
                                            </p:txEl>
                                          </p:spTgt>
                                        </p:tgtEl>
                                        <p:attrNameLst>
                                          <p:attrName>style.visibility</p:attrName>
                                        </p:attrNameLst>
                                      </p:cBhvr>
                                      <p:to>
                                        <p:strVal val="visible"/>
                                      </p:to>
                                    </p:set>
                                    <p:animEffect transition="in" filter="dissolve">
                                      <p:cBhvr>
                                        <p:cTn id="52" dur="500"/>
                                        <p:tgtEl>
                                          <p:spTgt spid="717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CB-291A-4704-898F-A21518553ACB}"/>
              </a:ext>
            </a:extLst>
          </p:cNvPr>
          <p:cNvSpPr>
            <a:spLocks noGrp="1"/>
          </p:cNvSpPr>
          <p:nvPr>
            <p:ph type="title"/>
          </p:nvPr>
        </p:nvSpPr>
        <p:spPr>
          <a:xfrm>
            <a:off x="-15998" y="0"/>
            <a:ext cx="12207997" cy="762000"/>
          </a:xfrm>
        </p:spPr>
        <p:txBody>
          <a:bodyPr/>
          <a:lstStyle/>
          <a:p>
            <a:r>
              <a:rPr lang="en-US" dirty="0"/>
              <a:t>Max-WIP, Input, Output, Lead Time, Revenue, and WIP</a:t>
            </a:r>
          </a:p>
        </p:txBody>
      </p:sp>
      <p:pic>
        <p:nvPicPr>
          <p:cNvPr id="10" name="Picture 9">
            <a:extLst>
              <a:ext uri="{FF2B5EF4-FFF2-40B4-BE49-F238E27FC236}">
                <a16:creationId xmlns:a16="http://schemas.microsoft.com/office/drawing/2014/main" id="{4641293E-95A2-4DA5-A764-82A7FD39AD3D}"/>
              </a:ext>
            </a:extLst>
          </p:cNvPr>
          <p:cNvPicPr>
            <a:picLocks noChangeAspect="1"/>
          </p:cNvPicPr>
          <p:nvPr/>
        </p:nvPicPr>
        <p:blipFill>
          <a:blip r:embed="rId3"/>
          <a:stretch>
            <a:fillRect/>
          </a:stretch>
        </p:blipFill>
        <p:spPr>
          <a:xfrm>
            <a:off x="228600" y="725126"/>
            <a:ext cx="4572000" cy="2629759"/>
          </a:xfrm>
          <a:prstGeom prst="rect">
            <a:avLst/>
          </a:prstGeom>
        </p:spPr>
      </p:pic>
      <p:pic>
        <p:nvPicPr>
          <p:cNvPr id="12" name="Picture 11">
            <a:extLst>
              <a:ext uri="{FF2B5EF4-FFF2-40B4-BE49-F238E27FC236}">
                <a16:creationId xmlns:a16="http://schemas.microsoft.com/office/drawing/2014/main" id="{A064DFE3-17E7-4B07-B893-19CE71CA8CEE}"/>
              </a:ext>
            </a:extLst>
          </p:cNvPr>
          <p:cNvPicPr>
            <a:picLocks noChangeAspect="1"/>
          </p:cNvPicPr>
          <p:nvPr/>
        </p:nvPicPr>
        <p:blipFill>
          <a:blip r:embed="rId4"/>
          <a:stretch>
            <a:fillRect/>
          </a:stretch>
        </p:blipFill>
        <p:spPr>
          <a:xfrm>
            <a:off x="95554" y="4572000"/>
            <a:ext cx="3429000" cy="1899252"/>
          </a:xfrm>
          <a:prstGeom prst="rect">
            <a:avLst/>
          </a:prstGeom>
        </p:spPr>
      </p:pic>
      <p:pic>
        <p:nvPicPr>
          <p:cNvPr id="14" name="Picture 13">
            <a:extLst>
              <a:ext uri="{FF2B5EF4-FFF2-40B4-BE49-F238E27FC236}">
                <a16:creationId xmlns:a16="http://schemas.microsoft.com/office/drawing/2014/main" id="{7C2C54BE-937D-4C3F-82B5-76EB30AF5697}"/>
              </a:ext>
            </a:extLst>
          </p:cNvPr>
          <p:cNvPicPr>
            <a:picLocks noChangeAspect="1"/>
          </p:cNvPicPr>
          <p:nvPr/>
        </p:nvPicPr>
        <p:blipFill>
          <a:blip r:embed="rId5"/>
          <a:stretch>
            <a:fillRect/>
          </a:stretch>
        </p:blipFill>
        <p:spPr>
          <a:xfrm>
            <a:off x="76012" y="835295"/>
            <a:ext cx="3911225" cy="2409419"/>
          </a:xfrm>
          <a:prstGeom prst="rect">
            <a:avLst/>
          </a:prstGeom>
        </p:spPr>
      </p:pic>
      <p:pic>
        <p:nvPicPr>
          <p:cNvPr id="15" name="Picture 14">
            <a:extLst>
              <a:ext uri="{FF2B5EF4-FFF2-40B4-BE49-F238E27FC236}">
                <a16:creationId xmlns:a16="http://schemas.microsoft.com/office/drawing/2014/main" id="{B109BCCF-ADB5-429B-A30D-8BA254338B28}"/>
              </a:ext>
            </a:extLst>
          </p:cNvPr>
          <p:cNvPicPr>
            <a:picLocks noChangeAspect="1"/>
          </p:cNvPicPr>
          <p:nvPr/>
        </p:nvPicPr>
        <p:blipFill>
          <a:blip r:embed="rId6"/>
          <a:stretch>
            <a:fillRect/>
          </a:stretch>
        </p:blipFill>
        <p:spPr>
          <a:xfrm>
            <a:off x="8858351" y="1159014"/>
            <a:ext cx="3238095" cy="2000000"/>
          </a:xfrm>
          <a:prstGeom prst="rect">
            <a:avLst/>
          </a:prstGeom>
        </p:spPr>
      </p:pic>
      <p:pic>
        <p:nvPicPr>
          <p:cNvPr id="16" name="Picture 15">
            <a:extLst>
              <a:ext uri="{FF2B5EF4-FFF2-40B4-BE49-F238E27FC236}">
                <a16:creationId xmlns:a16="http://schemas.microsoft.com/office/drawing/2014/main" id="{F549193D-5A67-402F-8540-5D130568615D}"/>
              </a:ext>
            </a:extLst>
          </p:cNvPr>
          <p:cNvPicPr>
            <a:picLocks noChangeAspect="1"/>
          </p:cNvPicPr>
          <p:nvPr/>
        </p:nvPicPr>
        <p:blipFill>
          <a:blip r:embed="rId7"/>
          <a:stretch>
            <a:fillRect/>
          </a:stretch>
        </p:blipFill>
        <p:spPr>
          <a:xfrm>
            <a:off x="8197030" y="1156276"/>
            <a:ext cx="3899416" cy="2409419"/>
          </a:xfrm>
          <a:prstGeom prst="rect">
            <a:avLst/>
          </a:prstGeom>
        </p:spPr>
      </p:pic>
      <p:pic>
        <p:nvPicPr>
          <p:cNvPr id="17" name="Picture 16">
            <a:extLst>
              <a:ext uri="{FF2B5EF4-FFF2-40B4-BE49-F238E27FC236}">
                <a16:creationId xmlns:a16="http://schemas.microsoft.com/office/drawing/2014/main" id="{7BA6F001-F061-42B1-8092-5E9F223F6696}"/>
              </a:ext>
            </a:extLst>
          </p:cNvPr>
          <p:cNvPicPr>
            <a:picLocks noChangeAspect="1"/>
          </p:cNvPicPr>
          <p:nvPr/>
        </p:nvPicPr>
        <p:blipFill>
          <a:blip r:embed="rId8"/>
          <a:stretch>
            <a:fillRect/>
          </a:stretch>
        </p:blipFill>
        <p:spPr>
          <a:xfrm>
            <a:off x="8077200" y="3972377"/>
            <a:ext cx="3911225" cy="2409418"/>
          </a:xfrm>
          <a:prstGeom prst="rect">
            <a:avLst/>
          </a:prstGeom>
        </p:spPr>
      </p:pic>
      <p:pic>
        <p:nvPicPr>
          <p:cNvPr id="18" name="Picture 17">
            <a:extLst>
              <a:ext uri="{FF2B5EF4-FFF2-40B4-BE49-F238E27FC236}">
                <a16:creationId xmlns:a16="http://schemas.microsoft.com/office/drawing/2014/main" id="{83062658-E8C8-4DB4-8774-1F889218935A}"/>
              </a:ext>
            </a:extLst>
          </p:cNvPr>
          <p:cNvPicPr>
            <a:picLocks noChangeAspect="1"/>
          </p:cNvPicPr>
          <p:nvPr/>
        </p:nvPicPr>
        <p:blipFill>
          <a:blip r:embed="rId9"/>
          <a:stretch>
            <a:fillRect/>
          </a:stretch>
        </p:blipFill>
        <p:spPr>
          <a:xfrm>
            <a:off x="3996097" y="3972378"/>
            <a:ext cx="3882542" cy="2409417"/>
          </a:xfrm>
          <a:prstGeom prst="rect">
            <a:avLst/>
          </a:prstGeom>
        </p:spPr>
      </p:pic>
      <p:pic>
        <p:nvPicPr>
          <p:cNvPr id="19" name="Picture 18">
            <a:extLst>
              <a:ext uri="{FF2B5EF4-FFF2-40B4-BE49-F238E27FC236}">
                <a16:creationId xmlns:a16="http://schemas.microsoft.com/office/drawing/2014/main" id="{1BEAF9A0-488F-4D16-8844-581A413260FE}"/>
              </a:ext>
            </a:extLst>
          </p:cNvPr>
          <p:cNvPicPr>
            <a:picLocks noChangeAspect="1"/>
          </p:cNvPicPr>
          <p:nvPr/>
        </p:nvPicPr>
        <p:blipFill>
          <a:blip r:embed="rId10"/>
          <a:stretch>
            <a:fillRect/>
          </a:stretch>
        </p:blipFill>
        <p:spPr>
          <a:xfrm>
            <a:off x="-10682" y="4022065"/>
            <a:ext cx="3911225" cy="2409419"/>
          </a:xfrm>
          <a:prstGeom prst="rect">
            <a:avLst/>
          </a:prstGeom>
        </p:spPr>
      </p:pic>
    </p:spTree>
    <p:extLst>
      <p:ext uri="{BB962C8B-B14F-4D97-AF65-F5344CB8AC3E}">
        <p14:creationId xmlns:p14="http://schemas.microsoft.com/office/powerpoint/2010/main" val="1945189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n Thinking Final.ppt">
  <a:themeElements>
    <a:clrScheme name="Custom 27">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56167</TotalTime>
  <Words>2659</Words>
  <Application>Microsoft Office PowerPoint</Application>
  <PresentationFormat>Widescreen</PresentationFormat>
  <Paragraphs>256</Paragraphs>
  <Slides>23</Slides>
  <Notes>19</Notes>
  <HiddenSlides>0</HiddenSlides>
  <MMClips>1</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1" baseType="lpstr">
      <vt:lpstr>Arial</vt:lpstr>
      <vt:lpstr>Book Antiqua</vt:lpstr>
      <vt:lpstr>Brush Script MT</vt:lpstr>
      <vt:lpstr>Calibri</vt:lpstr>
      <vt:lpstr>Calibri Light</vt:lpstr>
      <vt:lpstr>Garamond</vt:lpstr>
      <vt:lpstr>Impact</vt:lpstr>
      <vt:lpstr>Lucida Calligraphy</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PowerPoint Presentation</vt:lpstr>
      <vt:lpstr>PowerPoint Presentation</vt:lpstr>
      <vt:lpstr>One Machine Per Station; Theoretical Flow Time (ThT)</vt:lpstr>
      <vt:lpstr>The Situation- Not the Same Numbers as in Your Game</vt:lpstr>
      <vt:lpstr>Capacity &amp; Theoretical Flow Time (ThT)</vt:lpstr>
      <vt:lpstr>Pipeline Inventory (Ip or Min-WIP)</vt:lpstr>
      <vt:lpstr>Flow Time, Max-WIP, WIP, R and Rp</vt:lpstr>
      <vt:lpstr>Max-WIP &amp; WIP, A Balance between T and R</vt:lpstr>
      <vt:lpstr>Max-WIP, Input, Output, Lead Time, Revenue, and WIP</vt:lpstr>
      <vt:lpstr>Max-WIP &amp; WIP, A Balance between T and R</vt:lpstr>
      <vt:lpstr>Input, Output, Lead Time, Revenue, and WIP</vt:lpstr>
      <vt:lpstr>Several Machines-Theoretical Flow Time, and Pipeline Inventory</vt:lpstr>
      <vt:lpstr>R ≤ Rp &amp; WIP ≤ Max-WIP Leads to Expected T</vt:lpstr>
      <vt:lpstr>T, ThT, Ti, and Tp</vt:lpstr>
      <vt:lpstr>T, Tp, Ti, I, Ip, Ii, Cycle Time, Takt Time, Flow Time</vt:lpstr>
      <vt:lpstr>More Practice    These commutations are not associated to any specific LittleField Technologies game. They serve a prototype example. Please do your own computations for the game that you are playing.    Ardavan Asef-Vaziri </vt:lpstr>
      <vt:lpstr>3, 3, and 2: Capacity, Theoretical Flow Time, and Pipeline Inventory</vt:lpstr>
      <vt:lpstr>Theoretical Flow Time, Capacity &amp; Pipeline Inventory</vt:lpstr>
      <vt:lpstr>Utilization, Inventory, Flow Time, Little’s Law</vt:lpstr>
      <vt:lpstr>Implied Utilization</vt:lpstr>
      <vt:lpstr>Resources</vt:lpstr>
      <vt:lpstr>100% Utilization is a High Risk</vt:lpstr>
      <vt:lpstr>Input, Output, Lead Time, Revenue, and WIP</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847</cp:revision>
  <cp:lastPrinted>2019-05-09T17:43:43Z</cp:lastPrinted>
  <dcterms:created xsi:type="dcterms:W3CDTF">2008-11-22T01:06:20Z</dcterms:created>
  <dcterms:modified xsi:type="dcterms:W3CDTF">2024-10-21T17:09:56Z</dcterms:modified>
</cp:coreProperties>
</file>