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474" r:id="rId2"/>
    <p:sldId id="395" r:id="rId3"/>
    <p:sldId id="472" r:id="rId4"/>
    <p:sldId id="421" r:id="rId5"/>
    <p:sldId id="485" r:id="rId6"/>
    <p:sldId id="409" r:id="rId7"/>
    <p:sldId id="448" r:id="rId8"/>
    <p:sldId id="473" r:id="rId9"/>
    <p:sldId id="449" r:id="rId10"/>
    <p:sldId id="484" r:id="rId11"/>
    <p:sldId id="483" r:id="rId12"/>
  </p:sldIdLst>
  <p:sldSz cx="9144000" cy="6858000" type="screen4x3"/>
  <p:notesSz cx="9296400" cy="6858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A73A8A13-4E5B-4ECD-8030-B3B361AEBBA0}">
          <p14:sldIdLst>
            <p14:sldId id="474"/>
            <p14:sldId id="395"/>
            <p14:sldId id="472"/>
            <p14:sldId id="421"/>
            <p14:sldId id="485"/>
            <p14:sldId id="409"/>
            <p14:sldId id="448"/>
            <p14:sldId id="473"/>
            <p14:sldId id="449"/>
            <p14:sldId id="484"/>
            <p14:sldId id="4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6"/>
    <a:srgbClr val="00CC00"/>
    <a:srgbClr val="1A1A70"/>
    <a:srgbClr val="050513"/>
    <a:srgbClr val="F72907"/>
    <a:srgbClr val="D636D6"/>
    <a:srgbClr val="10040D"/>
    <a:srgbClr val="663300"/>
    <a:srgbClr val="9402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07" autoAdjust="0"/>
    <p:restoredTop sz="95326" autoAdjust="0"/>
  </p:normalViewPr>
  <p:slideViewPr>
    <p:cSldViewPr>
      <p:cViewPr varScale="1">
        <p:scale>
          <a:sx n="105" d="100"/>
          <a:sy n="105" d="100"/>
        </p:scale>
        <p:origin x="19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18"/>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4027488" cy="342900"/>
          </a:xfrm>
          <a:prstGeom prst="rect">
            <a:avLst/>
          </a:prstGeom>
          <a:noFill/>
          <a:ln w="9525">
            <a:noFill/>
            <a:miter lim="800000"/>
            <a:headEnd/>
            <a:tailEnd/>
          </a:ln>
          <a:effectLst/>
        </p:spPr>
        <p:txBody>
          <a:bodyPr vert="horz" wrap="square" lIns="90370" tIns="45185" rIns="90370" bIns="45185" numCol="1" anchor="t" anchorCtr="0" compatLnSpc="1">
            <a:prstTxWarp prst="textNoShape">
              <a:avLst/>
            </a:prstTxWarp>
          </a:bodyPr>
          <a:lstStyle>
            <a:lvl1pPr defTabSz="903288">
              <a:defRPr sz="1200"/>
            </a:lvl1pPr>
          </a:lstStyle>
          <a:p>
            <a:pPr>
              <a:defRPr/>
            </a:pPr>
            <a:endParaRPr lang="en-US"/>
          </a:p>
        </p:txBody>
      </p:sp>
      <p:sp>
        <p:nvSpPr>
          <p:cNvPr id="350211" name="Rectangle 3"/>
          <p:cNvSpPr>
            <a:spLocks noGrp="1" noChangeArrowheads="1"/>
          </p:cNvSpPr>
          <p:nvPr>
            <p:ph type="dt" sz="quarter" idx="1"/>
          </p:nvPr>
        </p:nvSpPr>
        <p:spPr bwMode="auto">
          <a:xfrm>
            <a:off x="5265738" y="0"/>
            <a:ext cx="4029075" cy="342900"/>
          </a:xfrm>
          <a:prstGeom prst="rect">
            <a:avLst/>
          </a:prstGeom>
          <a:noFill/>
          <a:ln w="9525">
            <a:noFill/>
            <a:miter lim="800000"/>
            <a:headEnd/>
            <a:tailEnd/>
          </a:ln>
          <a:effectLst/>
        </p:spPr>
        <p:txBody>
          <a:bodyPr vert="horz" wrap="square" lIns="90370" tIns="45185" rIns="90370" bIns="45185" numCol="1" anchor="t" anchorCtr="0" compatLnSpc="1">
            <a:prstTxWarp prst="textNoShape">
              <a:avLst/>
            </a:prstTxWarp>
          </a:bodyPr>
          <a:lstStyle>
            <a:lvl1pPr algn="r" defTabSz="903288">
              <a:defRPr sz="1200"/>
            </a:lvl1pPr>
          </a:lstStyle>
          <a:p>
            <a:pPr>
              <a:defRPr/>
            </a:pPr>
            <a:endParaRPr lang="en-US"/>
          </a:p>
        </p:txBody>
      </p:sp>
      <p:sp>
        <p:nvSpPr>
          <p:cNvPr id="350212" name="Rectangle 4"/>
          <p:cNvSpPr>
            <a:spLocks noGrp="1" noChangeArrowheads="1"/>
          </p:cNvSpPr>
          <p:nvPr>
            <p:ph type="ftr" sz="quarter" idx="2"/>
          </p:nvPr>
        </p:nvSpPr>
        <p:spPr bwMode="auto">
          <a:xfrm>
            <a:off x="0" y="6513513"/>
            <a:ext cx="4027488" cy="342900"/>
          </a:xfrm>
          <a:prstGeom prst="rect">
            <a:avLst/>
          </a:prstGeom>
          <a:noFill/>
          <a:ln w="9525">
            <a:noFill/>
            <a:miter lim="800000"/>
            <a:headEnd/>
            <a:tailEnd/>
          </a:ln>
          <a:effectLst/>
        </p:spPr>
        <p:txBody>
          <a:bodyPr vert="horz" wrap="square" lIns="90370" tIns="45185" rIns="90370" bIns="45185" numCol="1" anchor="b" anchorCtr="0" compatLnSpc="1">
            <a:prstTxWarp prst="textNoShape">
              <a:avLst/>
            </a:prstTxWarp>
          </a:bodyPr>
          <a:lstStyle>
            <a:lvl1pPr defTabSz="903288">
              <a:defRPr sz="1200"/>
            </a:lvl1pPr>
          </a:lstStyle>
          <a:p>
            <a:pPr>
              <a:defRPr/>
            </a:pPr>
            <a:endParaRPr lang="en-US"/>
          </a:p>
        </p:txBody>
      </p:sp>
      <p:sp>
        <p:nvSpPr>
          <p:cNvPr id="350213" name="Rectangle 5"/>
          <p:cNvSpPr>
            <a:spLocks noGrp="1" noChangeArrowheads="1"/>
          </p:cNvSpPr>
          <p:nvPr>
            <p:ph type="sldNum" sz="quarter" idx="3"/>
          </p:nvPr>
        </p:nvSpPr>
        <p:spPr bwMode="auto">
          <a:xfrm>
            <a:off x="5265738" y="6513513"/>
            <a:ext cx="4029075" cy="342900"/>
          </a:xfrm>
          <a:prstGeom prst="rect">
            <a:avLst/>
          </a:prstGeom>
          <a:noFill/>
          <a:ln w="9525">
            <a:noFill/>
            <a:miter lim="800000"/>
            <a:headEnd/>
            <a:tailEnd/>
          </a:ln>
          <a:effectLst/>
        </p:spPr>
        <p:txBody>
          <a:bodyPr vert="horz" wrap="square" lIns="90370" tIns="45185" rIns="90370" bIns="45185" numCol="1" anchor="b" anchorCtr="0" compatLnSpc="1">
            <a:prstTxWarp prst="textNoShape">
              <a:avLst/>
            </a:prstTxWarp>
          </a:bodyPr>
          <a:lstStyle>
            <a:lvl1pPr algn="r" defTabSz="903288">
              <a:defRPr sz="1200"/>
            </a:lvl1pPr>
          </a:lstStyle>
          <a:p>
            <a:pPr>
              <a:defRPr/>
            </a:pPr>
            <a:fld id="{4FE5E0EA-6813-4B0B-A45C-4AD18BC5AA06}" type="slidenum">
              <a:rPr lang="en-US"/>
              <a:pPr>
                <a:defRPr/>
              </a:pPr>
              <a:t>‹#›</a:t>
            </a:fld>
            <a:endParaRPr lang="en-US"/>
          </a:p>
        </p:txBody>
      </p:sp>
    </p:spTree>
    <p:extLst>
      <p:ext uri="{BB962C8B-B14F-4D97-AF65-F5344CB8AC3E}">
        <p14:creationId xmlns:p14="http://schemas.microsoft.com/office/powerpoint/2010/main" val="4271097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4027488" cy="342900"/>
          </a:xfrm>
          <a:prstGeom prst="rect">
            <a:avLst/>
          </a:prstGeom>
          <a:noFill/>
          <a:ln w="9525">
            <a:noFill/>
            <a:miter lim="800000"/>
            <a:headEnd/>
            <a:tailEnd/>
          </a:ln>
          <a:effectLst/>
        </p:spPr>
        <p:txBody>
          <a:bodyPr vert="horz" wrap="square" lIns="90370" tIns="45185" rIns="90370" bIns="45185" numCol="1" anchor="t" anchorCtr="0" compatLnSpc="1">
            <a:prstTxWarp prst="textNoShape">
              <a:avLst/>
            </a:prstTxWarp>
          </a:bodyPr>
          <a:lstStyle>
            <a:lvl1pPr defTabSz="903288">
              <a:defRPr sz="1200"/>
            </a:lvl1pPr>
          </a:lstStyle>
          <a:p>
            <a:pPr>
              <a:defRPr/>
            </a:pPr>
            <a:endParaRPr lang="en-US"/>
          </a:p>
        </p:txBody>
      </p:sp>
      <p:sp>
        <p:nvSpPr>
          <p:cNvPr id="148483" name="Rectangle 3"/>
          <p:cNvSpPr>
            <a:spLocks noGrp="1" noChangeArrowheads="1"/>
          </p:cNvSpPr>
          <p:nvPr>
            <p:ph type="dt" idx="1"/>
          </p:nvPr>
        </p:nvSpPr>
        <p:spPr bwMode="auto">
          <a:xfrm>
            <a:off x="5267325" y="0"/>
            <a:ext cx="4027488" cy="342900"/>
          </a:xfrm>
          <a:prstGeom prst="rect">
            <a:avLst/>
          </a:prstGeom>
          <a:noFill/>
          <a:ln w="9525">
            <a:noFill/>
            <a:miter lim="800000"/>
            <a:headEnd/>
            <a:tailEnd/>
          </a:ln>
          <a:effectLst/>
        </p:spPr>
        <p:txBody>
          <a:bodyPr vert="horz" wrap="square" lIns="90370" tIns="45185" rIns="90370" bIns="45185" numCol="1" anchor="t" anchorCtr="0" compatLnSpc="1">
            <a:prstTxWarp prst="textNoShape">
              <a:avLst/>
            </a:prstTxWarp>
          </a:bodyPr>
          <a:lstStyle>
            <a:lvl1pPr algn="r" defTabSz="903288">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33700" y="514350"/>
            <a:ext cx="3429000" cy="2571750"/>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930275" y="3257550"/>
            <a:ext cx="7435850" cy="3086100"/>
          </a:xfrm>
          <a:prstGeom prst="rect">
            <a:avLst/>
          </a:prstGeom>
          <a:noFill/>
          <a:ln w="9525">
            <a:noFill/>
            <a:miter lim="800000"/>
            <a:headEnd/>
            <a:tailEnd/>
          </a:ln>
          <a:effectLst/>
        </p:spPr>
        <p:txBody>
          <a:bodyPr vert="horz" wrap="square" lIns="90370" tIns="45185" rIns="90370" bIns="451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8486" name="Rectangle 6"/>
          <p:cNvSpPr>
            <a:spLocks noGrp="1" noChangeArrowheads="1"/>
          </p:cNvSpPr>
          <p:nvPr>
            <p:ph type="ftr" sz="quarter" idx="4"/>
          </p:nvPr>
        </p:nvSpPr>
        <p:spPr bwMode="auto">
          <a:xfrm>
            <a:off x="0" y="6513513"/>
            <a:ext cx="4027488" cy="342900"/>
          </a:xfrm>
          <a:prstGeom prst="rect">
            <a:avLst/>
          </a:prstGeom>
          <a:noFill/>
          <a:ln w="9525">
            <a:noFill/>
            <a:miter lim="800000"/>
            <a:headEnd/>
            <a:tailEnd/>
          </a:ln>
          <a:effectLst/>
        </p:spPr>
        <p:txBody>
          <a:bodyPr vert="horz" wrap="square" lIns="90370" tIns="45185" rIns="90370" bIns="45185" numCol="1" anchor="b" anchorCtr="0" compatLnSpc="1">
            <a:prstTxWarp prst="textNoShape">
              <a:avLst/>
            </a:prstTxWarp>
          </a:bodyPr>
          <a:lstStyle>
            <a:lvl1pPr defTabSz="903288">
              <a:defRPr sz="1200"/>
            </a:lvl1pPr>
          </a:lstStyle>
          <a:p>
            <a:pPr>
              <a:defRPr/>
            </a:pPr>
            <a:endParaRPr lang="en-US"/>
          </a:p>
        </p:txBody>
      </p:sp>
      <p:sp>
        <p:nvSpPr>
          <p:cNvPr id="148487" name="Rectangle 7"/>
          <p:cNvSpPr>
            <a:spLocks noGrp="1" noChangeArrowheads="1"/>
          </p:cNvSpPr>
          <p:nvPr>
            <p:ph type="sldNum" sz="quarter" idx="5"/>
          </p:nvPr>
        </p:nvSpPr>
        <p:spPr bwMode="auto">
          <a:xfrm>
            <a:off x="5267325" y="6513513"/>
            <a:ext cx="4027488" cy="342900"/>
          </a:xfrm>
          <a:prstGeom prst="rect">
            <a:avLst/>
          </a:prstGeom>
          <a:noFill/>
          <a:ln w="9525">
            <a:noFill/>
            <a:miter lim="800000"/>
            <a:headEnd/>
            <a:tailEnd/>
          </a:ln>
          <a:effectLst/>
        </p:spPr>
        <p:txBody>
          <a:bodyPr vert="horz" wrap="square" lIns="90370" tIns="45185" rIns="90370" bIns="45185" numCol="1" anchor="b" anchorCtr="0" compatLnSpc="1">
            <a:prstTxWarp prst="textNoShape">
              <a:avLst/>
            </a:prstTxWarp>
          </a:bodyPr>
          <a:lstStyle>
            <a:lvl1pPr algn="r" defTabSz="903288">
              <a:defRPr sz="1200"/>
            </a:lvl1pPr>
          </a:lstStyle>
          <a:p>
            <a:pPr>
              <a:defRPr/>
            </a:pPr>
            <a:fld id="{A1B7221E-EE26-4A2E-A4B6-71CF3CBEF2CF}" type="slidenum">
              <a:rPr lang="en-US"/>
              <a:pPr>
                <a:defRPr/>
              </a:pPr>
              <a:t>‹#›</a:t>
            </a:fld>
            <a:endParaRPr lang="en-US"/>
          </a:p>
        </p:txBody>
      </p:sp>
    </p:spTree>
    <p:extLst>
      <p:ext uri="{BB962C8B-B14F-4D97-AF65-F5344CB8AC3E}">
        <p14:creationId xmlns:p14="http://schemas.microsoft.com/office/powerpoint/2010/main" val="30850468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3CBAD8E-215C-4ADE-B888-6996CB044244}" type="slidenum">
              <a:rPr lang="en-US" smtClean="0"/>
              <a:pPr/>
              <a:t>1</a:t>
            </a:fld>
            <a:endParaRPr 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1032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2</a:t>
            </a:fld>
            <a:endParaRPr lang="en-US"/>
          </a:p>
        </p:txBody>
      </p:sp>
    </p:spTree>
    <p:extLst>
      <p:ext uri="{BB962C8B-B14F-4D97-AF65-F5344CB8AC3E}">
        <p14:creationId xmlns:p14="http://schemas.microsoft.com/office/powerpoint/2010/main" val="51978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3</a:t>
            </a:fld>
            <a:endParaRPr lang="en-US"/>
          </a:p>
        </p:txBody>
      </p:sp>
    </p:spTree>
    <p:extLst>
      <p:ext uri="{BB962C8B-B14F-4D97-AF65-F5344CB8AC3E}">
        <p14:creationId xmlns:p14="http://schemas.microsoft.com/office/powerpoint/2010/main" val="1740192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4</a:t>
            </a:fld>
            <a:endParaRPr lang="en-US"/>
          </a:p>
        </p:txBody>
      </p:sp>
    </p:spTree>
    <p:extLst>
      <p:ext uri="{BB962C8B-B14F-4D97-AF65-F5344CB8AC3E}">
        <p14:creationId xmlns:p14="http://schemas.microsoft.com/office/powerpoint/2010/main" val="1478273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US"/>
          </a:p>
        </p:txBody>
      </p:sp>
      <p:sp>
        <p:nvSpPr>
          <p:cNvPr id="18436" name="Slide Number Placeholder 3"/>
          <p:cNvSpPr>
            <a:spLocks noGrp="1"/>
          </p:cNvSpPr>
          <p:nvPr>
            <p:ph type="sldNum" sz="quarter" idx="5"/>
          </p:nvPr>
        </p:nvSpPr>
        <p:spPr>
          <a:noFill/>
        </p:spPr>
        <p:txBody>
          <a:bodyPr/>
          <a:lstStyle/>
          <a:p>
            <a:fld id="{2C905B82-81E1-4A02-8482-A298B1C42DBF}" type="slidenum">
              <a:rPr lang="en-US" smtClean="0"/>
              <a:pPr/>
              <a:t>6</a:t>
            </a:fld>
            <a:endParaRPr lang="en-US"/>
          </a:p>
        </p:txBody>
      </p:sp>
    </p:spTree>
    <p:extLst>
      <p:ext uri="{BB962C8B-B14F-4D97-AF65-F5344CB8AC3E}">
        <p14:creationId xmlns:p14="http://schemas.microsoft.com/office/powerpoint/2010/main" val="1476206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a:p>
        </p:txBody>
      </p:sp>
      <p:sp>
        <p:nvSpPr>
          <p:cNvPr id="19460" name="Slide Number Placeholder 3"/>
          <p:cNvSpPr>
            <a:spLocks noGrp="1"/>
          </p:cNvSpPr>
          <p:nvPr>
            <p:ph type="sldNum" sz="quarter" idx="5"/>
          </p:nvPr>
        </p:nvSpPr>
        <p:spPr>
          <a:noFill/>
        </p:spPr>
        <p:txBody>
          <a:bodyPr/>
          <a:lstStyle/>
          <a:p>
            <a:fld id="{5DB9AD3C-1BF0-480F-8109-9054F6AFB9D2}" type="slidenum">
              <a:rPr lang="en-US" smtClean="0"/>
              <a:pPr/>
              <a:t>7</a:t>
            </a:fld>
            <a:endParaRPr lang="en-US"/>
          </a:p>
        </p:txBody>
      </p:sp>
    </p:spTree>
    <p:extLst>
      <p:ext uri="{BB962C8B-B14F-4D97-AF65-F5344CB8AC3E}">
        <p14:creationId xmlns:p14="http://schemas.microsoft.com/office/powerpoint/2010/main" val="21855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a:p>
        </p:txBody>
      </p:sp>
      <p:sp>
        <p:nvSpPr>
          <p:cNvPr id="20484" name="Slide Number Placeholder 3"/>
          <p:cNvSpPr>
            <a:spLocks noGrp="1"/>
          </p:cNvSpPr>
          <p:nvPr>
            <p:ph type="sldNum" sz="quarter" idx="5"/>
          </p:nvPr>
        </p:nvSpPr>
        <p:spPr>
          <a:noFill/>
        </p:spPr>
        <p:txBody>
          <a:bodyPr/>
          <a:lstStyle/>
          <a:p>
            <a:fld id="{6E208175-BEB2-4564-9CEF-6B10DE330733}" type="slidenum">
              <a:rPr lang="en-US" smtClean="0"/>
              <a:pPr/>
              <a:t>9</a:t>
            </a:fld>
            <a:endParaRPr lang="en-US"/>
          </a:p>
        </p:txBody>
      </p:sp>
    </p:spTree>
    <p:extLst>
      <p:ext uri="{BB962C8B-B14F-4D97-AF65-F5344CB8AC3E}">
        <p14:creationId xmlns:p14="http://schemas.microsoft.com/office/powerpoint/2010/main" val="356320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a:p>
        </p:txBody>
      </p:sp>
      <p:sp>
        <p:nvSpPr>
          <p:cNvPr id="21508" name="Slide Number Placeholder 3"/>
          <p:cNvSpPr>
            <a:spLocks noGrp="1"/>
          </p:cNvSpPr>
          <p:nvPr>
            <p:ph type="sldNum" sz="quarter" idx="5"/>
          </p:nvPr>
        </p:nvSpPr>
        <p:spPr>
          <a:noFill/>
        </p:spPr>
        <p:txBody>
          <a:bodyPr/>
          <a:lstStyle/>
          <a:p>
            <a:fld id="{F314856E-63A1-431F-80E5-37696E15153D}" type="slidenum">
              <a:rPr lang="en-US" smtClean="0"/>
              <a:pPr/>
              <a:t>11</a:t>
            </a:fld>
            <a:endParaRPr lang="en-US"/>
          </a:p>
        </p:txBody>
      </p:sp>
    </p:spTree>
    <p:extLst>
      <p:ext uri="{BB962C8B-B14F-4D97-AF65-F5344CB8AC3E}">
        <p14:creationId xmlns:p14="http://schemas.microsoft.com/office/powerpoint/2010/main" val="2644766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56022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8775" y="188913"/>
            <a:ext cx="6221413" cy="56022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1079500"/>
          </a:xfrm>
        </p:spPr>
        <p:txBody>
          <a:bodyPr/>
          <a:lstStyle/>
          <a:p>
            <a:r>
              <a:rPr lang="en-US"/>
              <a:t>Click to edit Master title style</a:t>
            </a:r>
          </a:p>
        </p:txBody>
      </p:sp>
      <p:sp>
        <p:nvSpPr>
          <p:cNvPr id="3" name="Text Placeholder 2"/>
          <p:cNvSpPr>
            <a:spLocks noGrp="1"/>
          </p:cNvSpPr>
          <p:nvPr>
            <p:ph type="body" sz="half" idx="1"/>
          </p:nvPr>
        </p:nvSpPr>
        <p:spPr>
          <a:xfrm>
            <a:off x="457200" y="1676400"/>
            <a:ext cx="4054475"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64075" y="1676400"/>
            <a:ext cx="4054475"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64075" y="3810000"/>
            <a:ext cx="4054475"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1079500"/>
          </a:xfrm>
        </p:spPr>
        <p:txBody>
          <a:bodyPr/>
          <a:lstStyle/>
          <a:p>
            <a:r>
              <a:rPr lang="en-US"/>
              <a:t>Click to edit Master title style</a:t>
            </a:r>
          </a:p>
        </p:txBody>
      </p:sp>
      <p:sp>
        <p:nvSpPr>
          <p:cNvPr id="3" name="Text Placeholder 2"/>
          <p:cNvSpPr>
            <a:spLocks noGrp="1"/>
          </p:cNvSpPr>
          <p:nvPr>
            <p:ph type="body" sz="half" idx="1"/>
          </p:nvPr>
        </p:nvSpPr>
        <p:spPr>
          <a:xfrm>
            <a:off x="457200" y="1676400"/>
            <a:ext cx="4054475"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4075" y="1676400"/>
            <a:ext cx="4054475"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1079500"/>
          </a:xfrm>
        </p:spPr>
        <p:txBody>
          <a:bodyPr/>
          <a:lstStyle/>
          <a:p>
            <a:r>
              <a:rPr lang="en-US"/>
              <a:t>Click to edit Master title style</a:t>
            </a:r>
          </a:p>
        </p:txBody>
      </p:sp>
      <p:sp>
        <p:nvSpPr>
          <p:cNvPr id="3" name="Content Placeholder 2"/>
          <p:cNvSpPr>
            <a:spLocks noGrp="1"/>
          </p:cNvSpPr>
          <p:nvPr>
            <p:ph sz="half" idx="1"/>
          </p:nvPr>
        </p:nvSpPr>
        <p:spPr>
          <a:xfrm>
            <a:off x="457200" y="1676400"/>
            <a:ext cx="826135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810000"/>
            <a:ext cx="826135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1079500"/>
          </a:xfrm>
        </p:spPr>
        <p:txBody>
          <a:bodyPr/>
          <a:lstStyle/>
          <a:p>
            <a:r>
              <a:rPr lang="en-US"/>
              <a:t>Click to edit Master title style</a:t>
            </a:r>
          </a:p>
        </p:txBody>
      </p:sp>
      <p:sp>
        <p:nvSpPr>
          <p:cNvPr id="3" name="Table Placeholder 2"/>
          <p:cNvSpPr>
            <a:spLocks noGrp="1"/>
          </p:cNvSpPr>
          <p:nvPr>
            <p:ph type="tbl" idx="1"/>
          </p:nvPr>
        </p:nvSpPr>
        <p:spPr>
          <a:xfrm>
            <a:off x="457200" y="1676400"/>
            <a:ext cx="8261350" cy="4114800"/>
          </a:xfrm>
        </p:spPr>
        <p:txBody>
          <a:bodyPr/>
          <a:lstStyle/>
          <a:p>
            <a:pPr lvl="0"/>
            <a:endParaRPr lang="en-US" noProof="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544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4075" y="1676400"/>
            <a:ext cx="40544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1068" name="Rectangle 44"/>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1069" name="Rectangle 45"/>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1071" name="Rectangle 47"/>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5125" name="Rectangle 50"/>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a:t>
            </a:r>
          </a:p>
        </p:txBody>
      </p:sp>
      <p:sp>
        <p:nvSpPr>
          <p:cNvPr id="5126" name="Rectangle 52"/>
          <p:cNvSpPr>
            <a:spLocks noGrp="1" noChangeArrowheads="1"/>
          </p:cNvSpPr>
          <p:nvPr>
            <p:ph type="body" idx="1"/>
          </p:nvPr>
        </p:nvSpPr>
        <p:spPr bwMode="auto">
          <a:xfrm>
            <a:off x="251520" y="1268760"/>
            <a:ext cx="8892480" cy="518457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79" name="Text Box 55"/>
          <p:cNvSpPr txBox="1">
            <a:spLocks noChangeArrowheads="1"/>
          </p:cNvSpPr>
          <p:nvPr userDrawn="1"/>
        </p:nvSpPr>
        <p:spPr bwMode="auto">
          <a:xfrm>
            <a:off x="6407150" y="-49213"/>
            <a:ext cx="2844800" cy="274638"/>
          </a:xfrm>
          <a:prstGeom prst="rect">
            <a:avLst/>
          </a:prstGeom>
          <a:noFill/>
          <a:ln w="9525">
            <a:noFill/>
            <a:miter lim="800000"/>
            <a:headEnd/>
            <a:tailEnd/>
          </a:ln>
          <a:effectLst/>
        </p:spPr>
        <p:txBody>
          <a:bodyPr>
            <a:spAutoFit/>
          </a:bodyPr>
          <a:lstStyle/>
          <a:p>
            <a:pPr>
              <a:defRPr/>
            </a:pPr>
            <a:r>
              <a:rPr lang="en-US" sz="1200" b="1" i="1">
                <a:solidFill>
                  <a:schemeClr val="bg1"/>
                </a:solidFill>
              </a:rPr>
              <a:t>   Flow Rate and Capacity Analysis</a:t>
            </a:r>
          </a:p>
        </p:txBody>
      </p:sp>
      <p:sp>
        <p:nvSpPr>
          <p:cNvPr id="9" name="Date Placeholder 3"/>
          <p:cNvSpPr>
            <a:spLocks noGrp="1"/>
          </p:cNvSpPr>
          <p:nvPr>
            <p:ph type="dt" sz="half" idx="2"/>
          </p:nvPr>
        </p:nvSpPr>
        <p:spPr>
          <a:xfrm>
            <a:off x="228600" y="6520244"/>
            <a:ext cx="2133600"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r>
              <a:rPr lang="en-US" dirty="0"/>
              <a:t>Throughput Analysis</a:t>
            </a:r>
          </a:p>
        </p:txBody>
      </p:sp>
      <p:sp>
        <p:nvSpPr>
          <p:cNvPr id="10" name="Footer Placeholder 4"/>
          <p:cNvSpPr>
            <a:spLocks noGrp="1"/>
          </p:cNvSpPr>
          <p:nvPr>
            <p:ph type="ftr" sz="quarter" idx="3"/>
          </p:nvPr>
        </p:nvSpPr>
        <p:spPr>
          <a:xfrm>
            <a:off x="3124200" y="6520244"/>
            <a:ext cx="2895600" cy="365125"/>
          </a:xfrm>
          <a:prstGeom prst="rect">
            <a:avLst/>
          </a:prstGeom>
        </p:spPr>
        <p:txBody>
          <a:bodyPr vert="horz" lIns="91440" tIns="45720" rIns="91440" bIns="45720" rtlCol="0" anchor="ctr"/>
          <a:lstStyle>
            <a:lvl1pPr algn="ctr">
              <a:defRPr sz="1200">
                <a:solidFill>
                  <a:schemeClr val="tx1"/>
                </a:solidFill>
                <a:latin typeface="Impact" pitchFamily="34" charset="0"/>
              </a:defRPr>
            </a:lvl1pPr>
          </a:lstStyle>
          <a:p>
            <a:r>
              <a:rPr lang="en-US" dirty="0"/>
              <a:t>Ardavan Asef-Vaziri</a:t>
            </a:r>
          </a:p>
        </p:txBody>
      </p:sp>
      <p:sp>
        <p:nvSpPr>
          <p:cNvPr id="11"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fld id="{1D331E90-ED23-40F1-83B5-F035C5BC55BC}" type="slidenum">
              <a:rPr lang="en-US" smtClean="0"/>
              <a:pPr/>
              <a:t>‹#›</a:t>
            </a:fld>
            <a:endParaRPr lang="en-US" dirty="0"/>
          </a:p>
        </p:txBody>
      </p:sp>
      <p:cxnSp>
        <p:nvCxnSpPr>
          <p:cNvPr id="12" name="Straight Connector 11"/>
          <p:cNvCxnSpPr/>
          <p:nvPr userDrawn="1"/>
        </p:nvCxnSpPr>
        <p:spPr>
          <a:xfrm>
            <a:off x="0" y="6501328"/>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Impact" pitchFamily="34" charset="0"/>
        </a:defRPr>
      </a:lvl2pPr>
      <a:lvl3pPr algn="l" rtl="0" eaLnBrk="0" fontAlgn="base" hangingPunct="0">
        <a:spcBef>
          <a:spcPct val="0"/>
        </a:spcBef>
        <a:spcAft>
          <a:spcPct val="0"/>
        </a:spcAft>
        <a:defRPr sz="3200">
          <a:solidFill>
            <a:schemeClr val="bg1"/>
          </a:solidFill>
          <a:latin typeface="Impact" pitchFamily="34" charset="0"/>
        </a:defRPr>
      </a:lvl3pPr>
      <a:lvl4pPr algn="l" rtl="0" eaLnBrk="0" fontAlgn="base" hangingPunct="0">
        <a:spcBef>
          <a:spcPct val="0"/>
        </a:spcBef>
        <a:spcAft>
          <a:spcPct val="0"/>
        </a:spcAft>
        <a:defRPr sz="3200">
          <a:solidFill>
            <a:schemeClr val="bg1"/>
          </a:solidFill>
          <a:latin typeface="Impact" pitchFamily="34" charset="0"/>
        </a:defRPr>
      </a:lvl4pPr>
      <a:lvl5pPr algn="l" rtl="0" eaLnBrk="0" fontAlgn="base" hangingPunct="0">
        <a:spcBef>
          <a:spcPct val="0"/>
        </a:spcBef>
        <a:spcAft>
          <a:spcPct val="0"/>
        </a:spcAft>
        <a:defRPr sz="3200">
          <a:solidFill>
            <a:schemeClr val="bg1"/>
          </a:solidFill>
          <a:latin typeface="Impact" pitchFamily="34" charset="0"/>
        </a:defRPr>
      </a:lvl5pPr>
      <a:lvl6pPr marL="457200" algn="l" rtl="0" fontAlgn="base">
        <a:spcBef>
          <a:spcPct val="0"/>
        </a:spcBef>
        <a:spcAft>
          <a:spcPct val="0"/>
        </a:spcAft>
        <a:defRPr sz="3200">
          <a:solidFill>
            <a:schemeClr val="bg1"/>
          </a:solidFill>
          <a:latin typeface="Impact" pitchFamily="34" charset="0"/>
        </a:defRPr>
      </a:lvl6pPr>
      <a:lvl7pPr marL="914400" algn="l" rtl="0" fontAlgn="base">
        <a:spcBef>
          <a:spcPct val="0"/>
        </a:spcBef>
        <a:spcAft>
          <a:spcPct val="0"/>
        </a:spcAft>
        <a:defRPr sz="3200">
          <a:solidFill>
            <a:schemeClr val="bg1"/>
          </a:solidFill>
          <a:latin typeface="Impact" pitchFamily="34" charset="0"/>
        </a:defRPr>
      </a:lvl7pPr>
      <a:lvl8pPr marL="1371600" algn="l" rtl="0" fontAlgn="base">
        <a:spcBef>
          <a:spcPct val="0"/>
        </a:spcBef>
        <a:spcAft>
          <a:spcPct val="0"/>
        </a:spcAft>
        <a:defRPr sz="3200">
          <a:solidFill>
            <a:schemeClr val="bg1"/>
          </a:solidFill>
          <a:latin typeface="Impact" pitchFamily="34" charset="0"/>
        </a:defRPr>
      </a:lvl8pPr>
      <a:lvl9pPr marL="1828800" algn="l" rtl="0" fontAlgn="base">
        <a:spcBef>
          <a:spcPct val="0"/>
        </a:spcBef>
        <a:spcAft>
          <a:spcPct val="0"/>
        </a:spcAft>
        <a:defRPr sz="32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L5YcxWY66Pg?feature=oembed" TargetMode="Externa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s://www.youtube.com/watch?v=L5YcxWY66Pg&amp;feature=youtu.b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5.emf"/><Relationship Id="rId4" Type="http://schemas.openxmlformats.org/officeDocument/2006/relationships/package" Target="../embeddings/Microsoft_Excel_Worksheet8.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7.xml.rels><?xml version="1.0" encoding="UTF-8" standalone="yes"?>
<Relationships xmlns="http://schemas.openxmlformats.org/package/2006/relationships"><Relationship Id="rId8" Type="http://schemas.openxmlformats.org/officeDocument/2006/relationships/package" Target="../embeddings/Microsoft_Excel_Worksheet4.xlsx"/><Relationship Id="rId13" Type="http://schemas.openxmlformats.org/officeDocument/2006/relationships/image" Target="../media/image9.emf"/><Relationship Id="rId3" Type="http://schemas.openxmlformats.org/officeDocument/2006/relationships/notesSlide" Target="../notesSlides/notesSlide6.xml"/><Relationship Id="rId7" Type="http://schemas.openxmlformats.org/officeDocument/2006/relationships/image" Target="../media/image6.emf"/><Relationship Id="rId12" Type="http://schemas.openxmlformats.org/officeDocument/2006/relationships/package" Target="../embeddings/Microsoft_Excel_Worksheet6.xls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package" Target="../embeddings/Microsoft_Excel_Worksheet3.xlsx"/><Relationship Id="rId11" Type="http://schemas.openxmlformats.org/officeDocument/2006/relationships/image" Target="../media/image8.emf"/><Relationship Id="rId5" Type="http://schemas.openxmlformats.org/officeDocument/2006/relationships/image" Target="../media/image5.emf"/><Relationship Id="rId15" Type="http://schemas.openxmlformats.org/officeDocument/2006/relationships/image" Target="../media/image10.emf"/><Relationship Id="rId10" Type="http://schemas.openxmlformats.org/officeDocument/2006/relationships/package" Target="../embeddings/Microsoft_Excel_Worksheet5.xlsx"/><Relationship Id="rId4" Type="http://schemas.openxmlformats.org/officeDocument/2006/relationships/package" Target="../embeddings/Microsoft_Excel_Worksheet2.xlsx"/><Relationship Id="rId9" Type="http://schemas.openxmlformats.org/officeDocument/2006/relationships/image" Target="../media/image7.emf"/><Relationship Id="rId14" Type="http://schemas.openxmlformats.org/officeDocument/2006/relationships/package" Target="../embeddings/Microsoft_Excel_Worksheet7.xls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0" y="0"/>
            <a:ext cx="9144000" cy="6858000"/>
          </a:xfrm>
          <a:solidFill>
            <a:schemeClr val="bg1"/>
          </a:solidFill>
        </p:spPr>
        <p:txBody>
          <a:bodyPr/>
          <a:lstStyle/>
          <a:p>
            <a:pPr marL="0" indent="0" algn="ctr" eaLnBrk="1" hangingPunct="1">
              <a:buNone/>
            </a:pPr>
            <a:r>
              <a:rPr lang="en-US" sz="13000" dirty="0"/>
              <a:t>Throughput</a:t>
            </a:r>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a:t>
            </a:fld>
            <a:endParaRPr lang="en-US" dirty="0"/>
          </a:p>
        </p:txBody>
      </p:sp>
      <p:sp>
        <p:nvSpPr>
          <p:cNvPr id="6" name="Footer Placeholder 5"/>
          <p:cNvSpPr>
            <a:spLocks noGrp="1"/>
          </p:cNvSpPr>
          <p:nvPr>
            <p:ph type="ftr" sz="quarter" idx="4294967295"/>
          </p:nvPr>
        </p:nvSpPr>
        <p:spPr>
          <a:xfrm>
            <a:off x="0" y="6520244"/>
            <a:ext cx="2895600" cy="365125"/>
          </a:xfrm>
          <a:prstGeom prst="rect">
            <a:avLst/>
          </a:prstGeom>
        </p:spPr>
        <p:txBody>
          <a:bodyPr/>
          <a:lstStyle/>
          <a:p>
            <a:pPr algn="l"/>
            <a:r>
              <a:rPr lang="en-US" dirty="0"/>
              <a:t>Ardavan Asef-Vaziri</a:t>
            </a:r>
          </a:p>
        </p:txBody>
      </p:sp>
      <p:sp>
        <p:nvSpPr>
          <p:cNvPr id="7" name="Rectangle 3"/>
          <p:cNvSpPr txBox="1">
            <a:spLocks noChangeArrowheads="1"/>
          </p:cNvSpPr>
          <p:nvPr/>
        </p:nvSpPr>
        <p:spPr bwMode="auto">
          <a:xfrm>
            <a:off x="182960" y="2456892"/>
            <a:ext cx="8745524" cy="9361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eaLnBrk="1" hangingPunct="1">
              <a:buFont typeface="Wingdings" pitchFamily="2" charset="2"/>
              <a:buNone/>
            </a:pPr>
            <a:r>
              <a:rPr lang="en-US" sz="2600" kern="0" dirty="0"/>
              <a:t>Throughput, Utilization, Bottleneck, Effective Capacity, Theoretical Capacity, and Capacity Leverages.</a:t>
            </a:r>
          </a:p>
          <a:p>
            <a:pPr marL="0" indent="0" eaLnBrk="1" hangingPunct="1">
              <a:buFont typeface="Wingdings" pitchFamily="2" charset="2"/>
              <a:buNone/>
            </a:pPr>
            <a:endParaRPr lang="en-US" sz="2600" kern="0" dirty="0"/>
          </a:p>
          <a:p>
            <a:pPr marL="0" indent="0" eaLnBrk="1" hangingPunct="1">
              <a:buFont typeface="Wingdings" pitchFamily="2" charset="2"/>
              <a:buNone/>
            </a:pPr>
            <a:r>
              <a:rPr lang="en-US" sz="2600" b="1" kern="0" dirty="0">
                <a:solidFill>
                  <a:srgbClr val="C00000"/>
                </a:solidFill>
              </a:rPr>
              <a:t>This Lecture is accessed at </a:t>
            </a:r>
          </a:p>
          <a:p>
            <a:pPr marL="0" indent="0" eaLnBrk="1" hangingPunct="1">
              <a:buFont typeface="Wingdings" pitchFamily="2" charset="2"/>
              <a:buNone/>
            </a:pPr>
            <a:endParaRPr lang="en-US" sz="2000" kern="0" dirty="0"/>
          </a:p>
          <a:p>
            <a:pPr marL="0" indent="0" eaLnBrk="1" hangingPunct="1">
              <a:buNone/>
            </a:pPr>
            <a:r>
              <a:rPr lang="en-US" sz="2050" kern="0" dirty="0">
                <a:hlinkClick r:id="rId4"/>
              </a:rPr>
              <a:t>https://www.youtube.com/watch?v=L5YcxWY66Pg&amp;feature=youtu.be</a:t>
            </a:r>
            <a:endParaRPr lang="en-US" sz="2050" kern="0" dirty="0"/>
          </a:p>
          <a:p>
            <a:pPr marL="0" indent="0" eaLnBrk="1" hangingPunct="1">
              <a:buNone/>
            </a:pPr>
            <a:endParaRPr lang="en-US" kern="0" dirty="0"/>
          </a:p>
        </p:txBody>
      </p:sp>
      <p:pic>
        <p:nvPicPr>
          <p:cNvPr id="8" name="Picture 7"/>
          <p:cNvPicPr>
            <a:picLocks noChangeAspect="1"/>
          </p:cNvPicPr>
          <p:nvPr/>
        </p:nvPicPr>
        <p:blipFill>
          <a:blip r:embed="rId5"/>
          <a:stretch>
            <a:fillRect/>
          </a:stretch>
        </p:blipFill>
        <p:spPr>
          <a:xfrm>
            <a:off x="4283968" y="3825044"/>
            <a:ext cx="1114073" cy="696295"/>
          </a:xfrm>
          <a:prstGeom prst="rect">
            <a:avLst/>
          </a:prstGeom>
        </p:spPr>
      </p:pic>
      <p:pic>
        <p:nvPicPr>
          <p:cNvPr id="2" name="Online Media 1" title="Throughput1">
            <a:hlinkClick r:id="" action="ppaction://media"/>
            <a:extLst>
              <a:ext uri="{FF2B5EF4-FFF2-40B4-BE49-F238E27FC236}">
                <a16:creationId xmlns:a16="http://schemas.microsoft.com/office/drawing/2014/main" id="{E87C0BC7-D118-46CF-982E-BB471E876D97}"/>
              </a:ext>
            </a:extLst>
          </p:cNvPr>
          <p:cNvPicPr>
            <a:picLocks noRot="1" noChangeAspect="1"/>
          </p:cNvPicPr>
          <p:nvPr>
            <a:videoFile r:link="rId1"/>
          </p:nvPr>
        </p:nvPicPr>
        <p:blipFill>
          <a:blip r:embed="rId6"/>
          <a:stretch>
            <a:fillRect/>
          </a:stretch>
        </p:blipFill>
        <p:spPr>
          <a:xfrm>
            <a:off x="5072" y="13685"/>
            <a:ext cx="9144000" cy="6858000"/>
          </a:xfrm>
          <a:prstGeom prst="rect">
            <a:avLst/>
          </a:prstGeom>
        </p:spPr>
      </p:pic>
      <p:sp>
        <p:nvSpPr>
          <p:cNvPr id="9" name="Rectangle 8">
            <a:extLst>
              <a:ext uri="{FF2B5EF4-FFF2-40B4-BE49-F238E27FC236}">
                <a16:creationId xmlns:a16="http://schemas.microsoft.com/office/drawing/2014/main" id="{9797EBD4-31B3-411C-8BA9-4385156D4874}"/>
              </a:ext>
            </a:extLst>
          </p:cNvPr>
          <p:cNvSpPr/>
          <p:nvPr/>
        </p:nvSpPr>
        <p:spPr>
          <a:xfrm>
            <a:off x="240280" y="6285204"/>
            <a:ext cx="8898648" cy="430887"/>
          </a:xfrm>
          <a:prstGeom prst="rect">
            <a:avLst/>
          </a:prstGeom>
        </p:spPr>
        <p:txBody>
          <a:bodyPr wrap="square">
            <a:spAutoFit/>
          </a:bodyPr>
          <a:lstStyle/>
          <a:p>
            <a:pPr marL="0" indent="0" eaLnBrk="1" hangingPunct="1">
              <a:buNone/>
            </a:pPr>
            <a:r>
              <a:rPr lang="en-US" sz="2200" kern="0" dirty="0">
                <a:solidFill>
                  <a:schemeClr val="bg1"/>
                </a:solidFill>
                <a:highlight>
                  <a:srgbClr val="FF00FF"/>
                </a:highlight>
                <a:hlinkClick r:id="rId4">
                  <a:extLst>
                    <a:ext uri="{A12FA001-AC4F-418D-AE19-62706E023703}">
                      <ahyp:hlinkClr xmlns:ahyp="http://schemas.microsoft.com/office/drawing/2018/hyperlinkcolor" val="tx"/>
                    </a:ext>
                  </a:extLst>
                </a:hlinkClick>
              </a:rPr>
              <a:t>https://www.youtube.com/watch?v=L5YcxWY66Pg&amp;feature=youtu.be</a:t>
            </a:r>
            <a:endParaRPr lang="en-US" sz="2200" kern="0" dirty="0">
              <a:solidFill>
                <a:schemeClr val="bg1"/>
              </a:solidFill>
              <a:highlight>
                <a:srgbClr val="FF00FF"/>
              </a:highlight>
            </a:endParaRPr>
          </a:p>
        </p:txBody>
      </p:sp>
    </p:spTree>
    <p:extLst>
      <p:ext uri="{BB962C8B-B14F-4D97-AF65-F5344CB8AC3E}">
        <p14:creationId xmlns:p14="http://schemas.microsoft.com/office/powerpoint/2010/main" val="1398060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Cycle Time, </a:t>
            </a:r>
            <a:r>
              <a:rPr lang="en-US" dirty="0" err="1"/>
              <a:t>Takt</a:t>
            </a:r>
            <a:r>
              <a:rPr lang="en-US" dirty="0"/>
              <a:t> Time, Flow Time</a:t>
            </a:r>
          </a:p>
        </p:txBody>
      </p:sp>
      <p:sp>
        <p:nvSpPr>
          <p:cNvPr id="3" name="Content Placeholder 2"/>
          <p:cNvSpPr>
            <a:spLocks noGrp="1"/>
          </p:cNvSpPr>
          <p:nvPr>
            <p:ph idx="1"/>
          </p:nvPr>
        </p:nvSpPr>
        <p:spPr>
          <a:xfrm>
            <a:off x="251520" y="1268760"/>
            <a:ext cx="4320480" cy="2613778"/>
          </a:xfrm>
        </p:spPr>
        <p:txBody>
          <a:bodyPr/>
          <a:lstStyle/>
          <a:p>
            <a:pPr marL="0" indent="0">
              <a:buNone/>
            </a:pPr>
            <a:r>
              <a:rPr lang="en-US" dirty="0"/>
              <a:t>Day = 480 minutes.</a:t>
            </a:r>
          </a:p>
          <a:p>
            <a:pPr marL="0" indent="0">
              <a:buNone/>
            </a:pPr>
            <a:r>
              <a:rPr lang="en-US" dirty="0" err="1"/>
              <a:t>Rp</a:t>
            </a:r>
            <a:r>
              <a:rPr lang="en-US" dirty="0"/>
              <a:t> = 480 per day</a:t>
            </a:r>
          </a:p>
          <a:p>
            <a:pPr marL="0" indent="0">
              <a:buNone/>
            </a:pPr>
            <a:endParaRPr lang="en-US" dirty="0"/>
          </a:p>
          <a:p>
            <a:pPr marL="0" indent="0">
              <a:buNone/>
            </a:pPr>
            <a:r>
              <a:rPr lang="en-US" dirty="0"/>
              <a:t>Cycle time =  1/</a:t>
            </a:r>
            <a:r>
              <a:rPr lang="en-US" dirty="0" err="1"/>
              <a:t>Rp</a:t>
            </a:r>
            <a:endParaRPr lang="en-US" dirty="0"/>
          </a:p>
          <a:p>
            <a:pPr marL="0" indent="0">
              <a:buNone/>
            </a:pPr>
            <a:r>
              <a:rPr lang="en-US" dirty="0"/>
              <a:t>CT = 1/480 day</a:t>
            </a:r>
          </a:p>
          <a:p>
            <a:pPr marL="0" indent="0">
              <a:buNone/>
            </a:pPr>
            <a:r>
              <a:rPr lang="en-US" b="1" dirty="0">
                <a:solidFill>
                  <a:srgbClr val="C00000"/>
                </a:solidFill>
              </a:rPr>
              <a:t>CT = 480(1/480) = 1 minute</a:t>
            </a:r>
          </a:p>
          <a:p>
            <a:pPr marL="0" indent="0">
              <a:buNone/>
            </a:pPr>
            <a:r>
              <a:rPr lang="en-US" dirty="0"/>
              <a:t>We already knew CT = 1 min.</a:t>
            </a:r>
          </a:p>
        </p:txBody>
      </p:sp>
      <p:sp>
        <p:nvSpPr>
          <p:cNvPr id="6"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7" name="Content Placeholder 2"/>
          <p:cNvSpPr txBox="1">
            <a:spLocks/>
          </p:cNvSpPr>
          <p:nvPr/>
        </p:nvSpPr>
        <p:spPr bwMode="auto">
          <a:xfrm>
            <a:off x="4788024" y="1290250"/>
            <a:ext cx="4068452" cy="228276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buFont typeface="Wingdings" pitchFamily="2" charset="2"/>
              <a:buNone/>
            </a:pPr>
            <a:r>
              <a:rPr lang="en-US" kern="0" dirty="0"/>
              <a:t>R = 400 per day</a:t>
            </a:r>
          </a:p>
          <a:p>
            <a:pPr marL="0" indent="0">
              <a:buFont typeface="Wingdings" pitchFamily="2" charset="2"/>
              <a:buNone/>
            </a:pPr>
            <a:endParaRPr lang="en-US" kern="0" dirty="0"/>
          </a:p>
          <a:p>
            <a:pPr marL="0" indent="0">
              <a:buFont typeface="Wingdings" pitchFamily="2" charset="2"/>
              <a:buNone/>
            </a:pPr>
            <a:r>
              <a:rPr lang="en-US" kern="0" dirty="0" err="1"/>
              <a:t>Takt</a:t>
            </a:r>
            <a:r>
              <a:rPr lang="en-US" kern="0" dirty="0"/>
              <a:t> Time = 1/R</a:t>
            </a:r>
          </a:p>
          <a:p>
            <a:pPr marL="0" indent="0">
              <a:buFont typeface="Wingdings" pitchFamily="2" charset="2"/>
              <a:buNone/>
            </a:pPr>
            <a:r>
              <a:rPr lang="en-US" kern="0" dirty="0"/>
              <a:t>TT = 1/400 day</a:t>
            </a:r>
          </a:p>
          <a:p>
            <a:pPr marL="0" indent="0">
              <a:buFont typeface="Wingdings" pitchFamily="2" charset="2"/>
              <a:buNone/>
            </a:pPr>
            <a:r>
              <a:rPr lang="en-US" b="1" kern="0" dirty="0">
                <a:solidFill>
                  <a:srgbClr val="C00000"/>
                </a:solidFill>
              </a:rPr>
              <a:t>TT=480(1/400) = 1.2 minute</a:t>
            </a:r>
          </a:p>
        </p:txBody>
      </p:sp>
      <p:sp>
        <p:nvSpPr>
          <p:cNvPr id="8" name="Content Placeholder 2"/>
          <p:cNvSpPr txBox="1">
            <a:spLocks/>
          </p:cNvSpPr>
          <p:nvPr/>
        </p:nvSpPr>
        <p:spPr bwMode="auto">
          <a:xfrm>
            <a:off x="337981" y="5013176"/>
            <a:ext cx="3873979" cy="8706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buFont typeface="Wingdings" pitchFamily="2" charset="2"/>
              <a:buNone/>
            </a:pPr>
            <a:r>
              <a:rPr lang="en-US" kern="0" dirty="0"/>
              <a:t>Flow Time = 1+5+8+2.5</a:t>
            </a:r>
          </a:p>
          <a:p>
            <a:pPr marL="0" indent="0">
              <a:buFont typeface="Wingdings" pitchFamily="2" charset="2"/>
              <a:buNone/>
            </a:pPr>
            <a:r>
              <a:rPr lang="en-US" b="1" kern="0" dirty="0">
                <a:solidFill>
                  <a:srgbClr val="C00000"/>
                </a:solidFill>
              </a:rPr>
              <a:t>FT = 16.5</a:t>
            </a:r>
          </a:p>
        </p:txBody>
      </p:sp>
      <p:sp>
        <p:nvSpPr>
          <p:cNvPr id="9"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6810571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dissolve">
                                      <p:cBhvr>
                                        <p:cTn id="37" dur="500"/>
                                        <p:tgtEl>
                                          <p:spTgt spid="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dissolve">
                                      <p:cBhvr>
                                        <p:cTn id="42" dur="500"/>
                                        <p:tgtEl>
                                          <p:spTgt spid="7">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animEffect transition="in" filter="dissolve">
                                      <p:cBhvr>
                                        <p:cTn id="47" dur="500"/>
                                        <p:tgtEl>
                                          <p:spTgt spid="7">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7">
                                            <p:txEl>
                                              <p:pRg st="4" end="4"/>
                                            </p:txEl>
                                          </p:spTgt>
                                        </p:tgtEl>
                                        <p:attrNameLst>
                                          <p:attrName>style.visibility</p:attrName>
                                        </p:attrNameLst>
                                      </p:cBhvr>
                                      <p:to>
                                        <p:strVal val="visible"/>
                                      </p:to>
                                    </p:set>
                                    <p:animEffect transition="in" filter="dissolve">
                                      <p:cBhvr>
                                        <p:cTn id="52" dur="500"/>
                                        <p:tgtEl>
                                          <p:spTgt spid="7">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xEl>
                                              <p:pRg st="0" end="0"/>
                                            </p:txEl>
                                          </p:spTgt>
                                        </p:tgtEl>
                                        <p:attrNameLst>
                                          <p:attrName>style.visibility</p:attrName>
                                        </p:attrNameLst>
                                      </p:cBhvr>
                                      <p:to>
                                        <p:strVal val="visible"/>
                                      </p:to>
                                    </p:set>
                                    <p:animEffect transition="in" filter="dissolve">
                                      <p:cBhvr>
                                        <p:cTn id="57" dur="500"/>
                                        <p:tgtEl>
                                          <p:spTgt spid="8">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8">
                                            <p:txEl>
                                              <p:pRg st="1" end="1"/>
                                            </p:txEl>
                                          </p:spTgt>
                                        </p:tgtEl>
                                        <p:attrNameLst>
                                          <p:attrName>style.visibility</p:attrName>
                                        </p:attrNameLst>
                                      </p:cBhvr>
                                      <p:to>
                                        <p:strVal val="visible"/>
                                      </p:to>
                                    </p:set>
                                    <p:animEffect transition="in" filter="dissolve">
                                      <p:cBhvr>
                                        <p:cTn id="6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358775" y="188913"/>
            <a:ext cx="8497888" cy="863600"/>
          </a:xfrm>
        </p:spPr>
        <p:txBody>
          <a:bodyPr/>
          <a:lstStyle/>
          <a:p>
            <a:pPr eaLnBrk="1" hangingPunct="1"/>
            <a:r>
              <a:rPr lang="en-US" dirty="0"/>
              <a:t> Unit Load for a Product Mix</a:t>
            </a:r>
          </a:p>
        </p:txBody>
      </p:sp>
      <p:sp>
        <p:nvSpPr>
          <p:cNvPr id="4100" name="Rectangle 3"/>
          <p:cNvSpPr>
            <a:spLocks noGrp="1" noChangeArrowheads="1"/>
          </p:cNvSpPr>
          <p:nvPr>
            <p:ph type="body" sz="half" idx="1"/>
          </p:nvPr>
        </p:nvSpPr>
        <p:spPr>
          <a:xfrm>
            <a:off x="287338" y="1341438"/>
            <a:ext cx="8686800" cy="384175"/>
          </a:xfrm>
        </p:spPr>
        <p:txBody>
          <a:bodyPr/>
          <a:lstStyle/>
          <a:p>
            <a:pPr marL="0" indent="0">
              <a:lnSpc>
                <a:spcPct val="90000"/>
              </a:lnSpc>
              <a:buFont typeface="Wingdings" pitchFamily="2" charset="2"/>
              <a:buNone/>
            </a:pPr>
            <a:r>
              <a:rPr lang="en-US" dirty="0"/>
              <a:t>Billing: Physician claims 60%, Hospital claims 40%</a:t>
            </a:r>
          </a:p>
          <a:p>
            <a:pPr marL="0" indent="0">
              <a:lnSpc>
                <a:spcPct val="90000"/>
              </a:lnSpc>
              <a:buFont typeface="Wingdings" pitchFamily="2" charset="2"/>
              <a:buNone/>
            </a:pPr>
            <a:endParaRPr lang="en-US" sz="2000" dirty="0"/>
          </a:p>
        </p:txBody>
      </p:sp>
      <p:sp>
        <p:nvSpPr>
          <p:cNvPr id="10"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11" name="Rectangle 3"/>
          <p:cNvSpPr txBox="1">
            <a:spLocks noChangeArrowheads="1"/>
          </p:cNvSpPr>
          <p:nvPr/>
        </p:nvSpPr>
        <p:spPr bwMode="auto">
          <a:xfrm>
            <a:off x="215516" y="5085184"/>
            <a:ext cx="8686800" cy="122413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lnSpc>
                <a:spcPct val="90000"/>
              </a:lnSpc>
              <a:buFont typeface="Wingdings" pitchFamily="2" charset="2"/>
              <a:buNone/>
            </a:pPr>
            <a:r>
              <a:rPr lang="en-US" kern="0" dirty="0"/>
              <a:t>Throughput is 400 units per day. </a:t>
            </a:r>
          </a:p>
          <a:p>
            <a:pPr marL="0" indent="0">
              <a:lnSpc>
                <a:spcPct val="90000"/>
              </a:lnSpc>
              <a:buFont typeface="Wingdings" pitchFamily="2" charset="2"/>
              <a:buNone/>
            </a:pPr>
            <a:r>
              <a:rPr lang="en-US" kern="0" dirty="0"/>
              <a:t>Process utilization: U =100%</a:t>
            </a:r>
          </a:p>
          <a:p>
            <a:pPr marL="0" indent="0">
              <a:lnSpc>
                <a:spcPct val="90000"/>
              </a:lnSpc>
              <a:buFont typeface="Wingdings" pitchFamily="2" charset="2"/>
              <a:buNone/>
            </a:pPr>
            <a:endParaRPr lang="en-US" kern="0" dirty="0"/>
          </a:p>
          <a:p>
            <a:pPr marL="0" indent="0">
              <a:lnSpc>
                <a:spcPct val="90000"/>
              </a:lnSpc>
              <a:buFont typeface="Wingdings" pitchFamily="2" charset="2"/>
              <a:buNone/>
            </a:pPr>
            <a:endParaRPr lang="en-US" kern="0" dirty="0"/>
          </a:p>
          <a:p>
            <a:pPr marL="0" indent="0">
              <a:lnSpc>
                <a:spcPct val="90000"/>
              </a:lnSpc>
              <a:buFont typeface="Wingdings" pitchFamily="2" charset="2"/>
              <a:buNone/>
            </a:pPr>
            <a:r>
              <a:rPr lang="en-US" kern="0" dirty="0"/>
              <a:t> </a:t>
            </a:r>
          </a:p>
          <a:p>
            <a:pPr marL="0" indent="0">
              <a:lnSpc>
                <a:spcPct val="90000"/>
              </a:lnSpc>
              <a:buFont typeface="Wingdings" pitchFamily="2" charset="2"/>
              <a:buNone/>
            </a:pPr>
            <a:endParaRPr lang="en-US" sz="2000" kern="0" dirty="0"/>
          </a:p>
        </p:txBody>
      </p:sp>
      <p:graphicFrame>
        <p:nvGraphicFramePr>
          <p:cNvPr id="4" name="Object 3"/>
          <p:cNvGraphicFramePr>
            <a:graphicFrameLocks noChangeAspect="1"/>
          </p:cNvGraphicFramePr>
          <p:nvPr>
            <p:extLst>
              <p:ext uri="{D42A27DB-BD31-4B8C-83A1-F6EECF244321}">
                <p14:modId xmlns:p14="http://schemas.microsoft.com/office/powerpoint/2010/main" val="1794132419"/>
              </p:ext>
            </p:extLst>
          </p:nvPr>
        </p:nvGraphicFramePr>
        <p:xfrm>
          <a:off x="376288" y="1916832"/>
          <a:ext cx="8493759" cy="2988332"/>
        </p:xfrm>
        <a:graphic>
          <a:graphicData uri="http://schemas.openxmlformats.org/presentationml/2006/ole">
            <mc:AlternateContent xmlns:mc="http://schemas.openxmlformats.org/markup-compatibility/2006">
              <mc:Choice xmlns:v="urn:schemas-microsoft-com:vml" Requires="v">
                <p:oleObj spid="_x0000_s44057" name="Worksheet" r:id="rId4" imgW="7038992" imgH="2476440" progId="Excel.Sheet.12">
                  <p:embed/>
                </p:oleObj>
              </mc:Choice>
              <mc:Fallback>
                <p:oleObj name="Worksheet" r:id="rId4" imgW="7038992" imgH="2476440" progId="Excel.Sheet.12">
                  <p:embed/>
                  <p:pic>
                    <p:nvPicPr>
                      <p:cNvPr id="0" name=""/>
                      <p:cNvPicPr/>
                      <p:nvPr/>
                    </p:nvPicPr>
                    <p:blipFill>
                      <a:blip r:embed="rId5"/>
                      <a:stretch>
                        <a:fillRect/>
                      </a:stretch>
                    </p:blipFill>
                    <p:spPr>
                      <a:xfrm>
                        <a:off x="376288" y="1916832"/>
                        <a:ext cx="8493759" cy="2988332"/>
                      </a:xfrm>
                      <a:prstGeom prst="rect">
                        <a:avLst/>
                      </a:prstGeom>
                    </p:spPr>
                  </p:pic>
                </p:oleObj>
              </mc:Fallback>
            </mc:AlternateContent>
          </a:graphicData>
        </a:graphic>
      </p:graphicFrame>
      <p:sp>
        <p:nvSpPr>
          <p:cNvPr id="12"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9559496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Flow Rate, Throughput, </a:t>
            </a:r>
            <a:r>
              <a:rPr lang="en-US" dirty="0" err="1"/>
              <a:t>Takt</a:t>
            </a:r>
            <a:r>
              <a:rPr lang="en-US" dirty="0"/>
              <a:t> Time and Capacity</a:t>
            </a:r>
          </a:p>
        </p:txBody>
      </p:sp>
      <p:sp>
        <p:nvSpPr>
          <p:cNvPr id="7172" name="Rectangle 5"/>
          <p:cNvSpPr>
            <a:spLocks noChangeArrowheads="1"/>
          </p:cNvSpPr>
          <p:nvPr/>
        </p:nvSpPr>
        <p:spPr bwMode="auto">
          <a:xfrm>
            <a:off x="215516" y="1268760"/>
            <a:ext cx="8928484" cy="5291137"/>
          </a:xfrm>
          <a:prstGeom prst="rect">
            <a:avLst/>
          </a:prstGeom>
          <a:noFill/>
          <a:ln w="9525">
            <a:noFill/>
            <a:miter lim="800000"/>
            <a:headEnd/>
            <a:tailEnd/>
          </a:ln>
        </p:spPr>
        <p:txBody>
          <a:bodyPr lIns="92075" tIns="46038" rIns="92075" bIns="46038"/>
          <a:lstStyle/>
          <a:p>
            <a:pPr hangingPunct="0">
              <a:defRPr/>
            </a:pPr>
            <a:r>
              <a:rPr lang="en-US" b="1" dirty="0">
                <a:solidFill>
                  <a:srgbClr val="94020C"/>
                </a:solidFill>
                <a:latin typeface="Book Antiqua" pitchFamily="18" charset="0"/>
              </a:rPr>
              <a:t>Throughput </a:t>
            </a:r>
            <a:r>
              <a:rPr lang="en-US" dirty="0">
                <a:latin typeface="Book Antiqua" pitchFamily="18" charset="0"/>
              </a:rPr>
              <a:t>is the</a:t>
            </a:r>
            <a:r>
              <a:rPr lang="en-US" dirty="0">
                <a:solidFill>
                  <a:srgbClr val="FFFF00"/>
                </a:solidFill>
                <a:latin typeface="Book Antiqua" pitchFamily="18" charset="0"/>
              </a:rPr>
              <a:t> </a:t>
            </a:r>
            <a:r>
              <a:rPr lang="en-US" dirty="0">
                <a:latin typeface="Book Antiqua" pitchFamily="18" charset="0"/>
              </a:rPr>
              <a:t>number of flow units per unit of time.</a:t>
            </a:r>
          </a:p>
          <a:p>
            <a:pPr marL="347663" lvl="1" indent="-347663" hangingPunct="0">
              <a:buFontTx/>
              <a:buAutoNum type="arabicPeriod"/>
              <a:defRPr/>
            </a:pPr>
            <a:r>
              <a:rPr lang="en-US" dirty="0">
                <a:latin typeface="Book Antiqua" pitchFamily="18" charset="0"/>
              </a:rPr>
              <a:t>Observe the process for a number of periods.</a:t>
            </a:r>
          </a:p>
          <a:p>
            <a:pPr marL="347663" lvl="1" indent="-347663" hangingPunct="0">
              <a:buFontTx/>
              <a:buAutoNum type="arabicPeriod"/>
              <a:defRPr/>
            </a:pPr>
            <a:r>
              <a:rPr lang="en-US" dirty="0">
                <a:latin typeface="Book Antiqua" pitchFamily="18" charset="0"/>
              </a:rPr>
              <a:t>Measure the number of flow units that are processed per unit of time.</a:t>
            </a:r>
          </a:p>
          <a:p>
            <a:pPr marL="347663" lvl="1" indent="-347663" hangingPunct="0">
              <a:buFontTx/>
              <a:buAutoNum type="arabicPeriod"/>
              <a:defRPr/>
            </a:pPr>
            <a:r>
              <a:rPr lang="en-US" dirty="0">
                <a:latin typeface="Book Antiqua" pitchFamily="18" charset="0"/>
              </a:rPr>
              <a:t>Compute the average number of flow units per unit of time.</a:t>
            </a:r>
          </a:p>
          <a:p>
            <a:pPr marL="344488" indent="-344488" hangingPunct="0">
              <a:defRPr/>
            </a:pPr>
            <a:endParaRPr lang="en-US" b="1" dirty="0">
              <a:solidFill>
                <a:srgbClr val="94020C"/>
              </a:solidFill>
              <a:latin typeface="Book Antiqua" pitchFamily="18" charset="0"/>
            </a:endParaRPr>
          </a:p>
          <a:p>
            <a:pPr marL="344488" indent="-344488" hangingPunct="0">
              <a:defRPr/>
            </a:pPr>
            <a:r>
              <a:rPr lang="en-US" b="1" dirty="0">
                <a:solidFill>
                  <a:srgbClr val="94020C"/>
                </a:solidFill>
                <a:latin typeface="Book Antiqua" pitchFamily="18" charset="0"/>
              </a:rPr>
              <a:t>Throughput = Average Flow Rate</a:t>
            </a:r>
          </a:p>
          <a:p>
            <a:pPr marL="344488" indent="-344488" hangingPunct="0">
              <a:defRPr/>
            </a:pPr>
            <a:endParaRPr lang="en-US" b="1" dirty="0">
              <a:solidFill>
                <a:srgbClr val="94020C"/>
              </a:solidFill>
              <a:latin typeface="Book Antiqua" pitchFamily="18" charset="0"/>
            </a:endParaRPr>
          </a:p>
          <a:p>
            <a:pPr marL="344488" indent="-344488" hangingPunct="0">
              <a:defRPr/>
            </a:pPr>
            <a:r>
              <a:rPr lang="en-US" b="1" dirty="0">
                <a:solidFill>
                  <a:srgbClr val="94020C"/>
                </a:solidFill>
                <a:latin typeface="Book Antiqua" pitchFamily="18" charset="0"/>
              </a:rPr>
              <a:t>Capacity</a:t>
            </a:r>
            <a:r>
              <a:rPr lang="en-US" dirty="0">
                <a:latin typeface="Book Antiqua" pitchFamily="18" charset="0"/>
              </a:rPr>
              <a:t> is the maximum sustainable flow rate. In periods of heavy congestion, throughput is equal to capacity. </a:t>
            </a:r>
          </a:p>
          <a:p>
            <a:pPr marL="344488" indent="-344488" hangingPunct="0">
              <a:defRPr/>
            </a:pPr>
            <a:endParaRPr lang="en-US" dirty="0">
              <a:latin typeface="Book Antiqua" pitchFamily="18" charset="0"/>
            </a:endParaRPr>
          </a:p>
          <a:p>
            <a:pPr marL="344488" indent="-344488" hangingPunct="0">
              <a:defRPr/>
            </a:pPr>
            <a:r>
              <a:rPr lang="en-US" dirty="0">
                <a:latin typeface="Book Antiqua" pitchFamily="18" charset="0"/>
              </a:rPr>
              <a:t>In a synchronized operation: Throughput = Demand &lt; Capacity    </a:t>
            </a:r>
          </a:p>
          <a:p>
            <a:pPr hangingPunct="0">
              <a:defRPr/>
            </a:pPr>
            <a:endParaRPr lang="en-US" dirty="0">
              <a:latin typeface="Book Antiqua" pitchFamily="18" charset="0"/>
            </a:endParaRPr>
          </a:p>
        </p:txBody>
      </p:sp>
      <p:sp>
        <p:nvSpPr>
          <p:cNvPr id="5"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
        <p:nvSpPr>
          <p:cNvPr id="7"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Effect transition="in" filter="dissolve">
                                      <p:cBhvr>
                                        <p:cTn id="7" dur="500"/>
                                        <p:tgtEl>
                                          <p:spTgt spid="7172">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72">
                                            <p:txEl>
                                              <p:pRg st="1" end="1"/>
                                            </p:txEl>
                                          </p:spTgt>
                                        </p:tgtEl>
                                        <p:attrNameLst>
                                          <p:attrName>style.visibility</p:attrName>
                                        </p:attrNameLst>
                                      </p:cBhvr>
                                      <p:to>
                                        <p:strVal val="visible"/>
                                      </p:to>
                                    </p:set>
                                    <p:animEffect transition="in" filter="dissolve">
                                      <p:cBhvr>
                                        <p:cTn id="10" dur="500"/>
                                        <p:tgtEl>
                                          <p:spTgt spid="7172">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172">
                                            <p:txEl>
                                              <p:pRg st="2" end="2"/>
                                            </p:txEl>
                                          </p:spTgt>
                                        </p:tgtEl>
                                        <p:attrNameLst>
                                          <p:attrName>style.visibility</p:attrName>
                                        </p:attrNameLst>
                                      </p:cBhvr>
                                      <p:to>
                                        <p:strVal val="visible"/>
                                      </p:to>
                                    </p:set>
                                    <p:animEffect transition="in" filter="dissolve">
                                      <p:cBhvr>
                                        <p:cTn id="13" dur="500"/>
                                        <p:tgtEl>
                                          <p:spTgt spid="7172">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172">
                                            <p:txEl>
                                              <p:pRg st="3" end="3"/>
                                            </p:txEl>
                                          </p:spTgt>
                                        </p:tgtEl>
                                        <p:attrNameLst>
                                          <p:attrName>style.visibility</p:attrName>
                                        </p:attrNameLst>
                                      </p:cBhvr>
                                      <p:to>
                                        <p:strVal val="visible"/>
                                      </p:to>
                                    </p:set>
                                    <p:animEffect transition="in" filter="dissolve">
                                      <p:cBhvr>
                                        <p:cTn id="16" dur="500"/>
                                        <p:tgtEl>
                                          <p:spTgt spid="717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172">
                                            <p:txEl>
                                              <p:pRg st="5" end="5"/>
                                            </p:txEl>
                                          </p:spTgt>
                                        </p:tgtEl>
                                        <p:attrNameLst>
                                          <p:attrName>style.visibility</p:attrName>
                                        </p:attrNameLst>
                                      </p:cBhvr>
                                      <p:to>
                                        <p:strVal val="visible"/>
                                      </p:to>
                                    </p:set>
                                    <p:animEffect transition="in" filter="dissolve">
                                      <p:cBhvr>
                                        <p:cTn id="21" dur="500"/>
                                        <p:tgtEl>
                                          <p:spTgt spid="717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7172">
                                            <p:txEl>
                                              <p:pRg st="7" end="7"/>
                                            </p:txEl>
                                          </p:spTgt>
                                        </p:tgtEl>
                                        <p:attrNameLst>
                                          <p:attrName>style.visibility</p:attrName>
                                        </p:attrNameLst>
                                      </p:cBhvr>
                                      <p:to>
                                        <p:strVal val="visible"/>
                                      </p:to>
                                    </p:set>
                                    <p:animEffect transition="in" filter="dissolve">
                                      <p:cBhvr>
                                        <p:cTn id="26" dur="500"/>
                                        <p:tgtEl>
                                          <p:spTgt spid="7172">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7172">
                                            <p:txEl>
                                              <p:pRg st="9" end="9"/>
                                            </p:txEl>
                                          </p:spTgt>
                                        </p:tgtEl>
                                        <p:attrNameLst>
                                          <p:attrName>style.visibility</p:attrName>
                                        </p:attrNameLst>
                                      </p:cBhvr>
                                      <p:to>
                                        <p:strVal val="visible"/>
                                      </p:to>
                                    </p:set>
                                    <p:animEffect transition="in" filter="dissolve">
                                      <p:cBhvr>
                                        <p:cTn id="31" dur="500"/>
                                        <p:tgtEl>
                                          <p:spTgt spid="717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Flow Rate, Throughput, </a:t>
            </a:r>
            <a:r>
              <a:rPr lang="en-US" dirty="0" err="1"/>
              <a:t>Takt</a:t>
            </a:r>
            <a:r>
              <a:rPr lang="en-US" dirty="0"/>
              <a:t> Time and Capacity</a:t>
            </a:r>
          </a:p>
        </p:txBody>
      </p:sp>
      <p:sp>
        <p:nvSpPr>
          <p:cNvPr id="6147" name="Rectangle 3"/>
          <p:cNvSpPr>
            <a:spLocks noGrp="1" noChangeArrowheads="1"/>
          </p:cNvSpPr>
          <p:nvPr>
            <p:ph type="body" idx="1"/>
          </p:nvPr>
        </p:nvSpPr>
        <p:spPr>
          <a:xfrm>
            <a:off x="179325" y="1268760"/>
            <a:ext cx="8893175" cy="5224115"/>
          </a:xfrm>
        </p:spPr>
        <p:txBody>
          <a:bodyPr/>
          <a:lstStyle/>
          <a:p>
            <a:pPr marL="0" indent="0">
              <a:buNone/>
              <a:defRPr/>
            </a:pPr>
            <a:r>
              <a:rPr lang="en-US" b="1" dirty="0">
                <a:solidFill>
                  <a:srgbClr val="94020C"/>
                </a:solidFill>
              </a:rPr>
              <a:t>Cycle Time is defined in terms of Capacity. </a:t>
            </a:r>
          </a:p>
          <a:p>
            <a:pPr marL="0" indent="0">
              <a:buNone/>
              <a:defRPr/>
            </a:pPr>
            <a:r>
              <a:rPr lang="en-US" b="1" dirty="0">
                <a:solidFill>
                  <a:srgbClr val="94020C"/>
                </a:solidFill>
              </a:rPr>
              <a:t>Cycle time = 1/Capacity</a:t>
            </a:r>
          </a:p>
          <a:p>
            <a:pPr marL="0" indent="0">
              <a:buNone/>
              <a:defRPr/>
            </a:pPr>
            <a:r>
              <a:rPr lang="en-US" b="1" dirty="0">
                <a:solidFill>
                  <a:srgbClr val="94020C"/>
                </a:solidFill>
              </a:rPr>
              <a:t>Capacity  = 15/hour</a:t>
            </a:r>
          </a:p>
          <a:p>
            <a:pPr marL="0" indent="0">
              <a:buNone/>
              <a:defRPr/>
            </a:pPr>
            <a:r>
              <a:rPr lang="en-US" b="1" dirty="0">
                <a:solidFill>
                  <a:srgbClr val="94020C"/>
                </a:solidFill>
              </a:rPr>
              <a:t>Cycle Time = 1/15 hour</a:t>
            </a:r>
          </a:p>
          <a:p>
            <a:pPr marL="0" indent="0">
              <a:buNone/>
              <a:defRPr/>
            </a:pPr>
            <a:r>
              <a:rPr lang="en-US" b="1" dirty="0">
                <a:solidFill>
                  <a:srgbClr val="94020C"/>
                </a:solidFill>
              </a:rPr>
              <a:t>Cycle Time = 4 minutes</a:t>
            </a:r>
          </a:p>
          <a:p>
            <a:pPr marL="0" indent="0">
              <a:buNone/>
              <a:defRPr/>
            </a:pPr>
            <a:endParaRPr lang="en-US" b="1" dirty="0">
              <a:solidFill>
                <a:srgbClr val="94020C"/>
              </a:solidFill>
            </a:endParaRPr>
          </a:p>
          <a:p>
            <a:pPr marL="0" indent="0">
              <a:buNone/>
              <a:defRPr/>
            </a:pPr>
            <a:r>
              <a:rPr lang="en-US" b="1" dirty="0" err="1">
                <a:solidFill>
                  <a:srgbClr val="94020C"/>
                </a:solidFill>
              </a:rPr>
              <a:t>Takt</a:t>
            </a:r>
            <a:r>
              <a:rPr lang="en-US" b="1" dirty="0">
                <a:solidFill>
                  <a:srgbClr val="94020C"/>
                </a:solidFill>
              </a:rPr>
              <a:t> time </a:t>
            </a:r>
            <a:r>
              <a:rPr lang="en-US" b="1" dirty="0">
                <a:solidFill>
                  <a:srgbClr val="FFFF00"/>
                </a:solidFill>
              </a:rPr>
              <a:t> </a:t>
            </a:r>
            <a:r>
              <a:rPr lang="en-US" dirty="0"/>
              <a:t>derived from the German word “pace”. </a:t>
            </a:r>
          </a:p>
          <a:p>
            <a:pPr marL="0" indent="0">
              <a:buNone/>
              <a:defRPr/>
            </a:pPr>
            <a:r>
              <a:rPr lang="en-US" b="1" dirty="0" err="1">
                <a:solidFill>
                  <a:srgbClr val="94020C"/>
                </a:solidFill>
              </a:rPr>
              <a:t>Takt</a:t>
            </a:r>
            <a:r>
              <a:rPr lang="en-US" b="1" dirty="0">
                <a:solidFill>
                  <a:srgbClr val="94020C"/>
                </a:solidFill>
              </a:rPr>
              <a:t> Time is defined in relation to Demand or Throughput.</a:t>
            </a:r>
          </a:p>
          <a:p>
            <a:pPr marL="0" indent="0">
              <a:buNone/>
              <a:defRPr/>
            </a:pPr>
            <a:r>
              <a:rPr lang="en-US" b="1" dirty="0">
                <a:solidFill>
                  <a:srgbClr val="94020C"/>
                </a:solidFill>
              </a:rPr>
              <a:t>Demand = 12/hour </a:t>
            </a:r>
            <a:r>
              <a:rPr lang="en-US" b="1" dirty="0">
                <a:solidFill>
                  <a:srgbClr val="94020C"/>
                </a:solidFill>
                <a:sym typeface="Wingdings" pitchFamily="2" charset="2"/>
              </a:rPr>
              <a:t> </a:t>
            </a:r>
            <a:r>
              <a:rPr lang="en-US" b="1" dirty="0">
                <a:solidFill>
                  <a:srgbClr val="94020C"/>
                </a:solidFill>
              </a:rPr>
              <a:t>Throughput = 12/ hour </a:t>
            </a:r>
          </a:p>
          <a:p>
            <a:pPr marL="0" indent="0">
              <a:buNone/>
              <a:defRPr/>
            </a:pPr>
            <a:r>
              <a:rPr lang="en-US" b="1" dirty="0" err="1">
                <a:solidFill>
                  <a:srgbClr val="94020C"/>
                </a:solidFill>
              </a:rPr>
              <a:t>Takt</a:t>
            </a:r>
            <a:r>
              <a:rPr lang="en-US" b="1" dirty="0">
                <a:solidFill>
                  <a:srgbClr val="94020C"/>
                </a:solidFill>
              </a:rPr>
              <a:t> Time = 1/Demand = 1/(Throughput) = 1/R</a:t>
            </a:r>
          </a:p>
          <a:p>
            <a:pPr marL="0" indent="0">
              <a:buNone/>
              <a:defRPr/>
            </a:pPr>
            <a:r>
              <a:rPr lang="en-US" b="1" dirty="0" err="1">
                <a:solidFill>
                  <a:srgbClr val="94020C"/>
                </a:solidFill>
              </a:rPr>
              <a:t>Takt</a:t>
            </a:r>
            <a:r>
              <a:rPr lang="en-US" b="1" dirty="0">
                <a:solidFill>
                  <a:srgbClr val="94020C"/>
                </a:solidFill>
              </a:rPr>
              <a:t> Time = 1/12 hour</a:t>
            </a:r>
          </a:p>
          <a:p>
            <a:pPr marL="0" indent="0">
              <a:buNone/>
              <a:defRPr/>
            </a:pPr>
            <a:r>
              <a:rPr lang="en-US" b="1" dirty="0" err="1">
                <a:solidFill>
                  <a:srgbClr val="94020C"/>
                </a:solidFill>
              </a:rPr>
              <a:t>Takt</a:t>
            </a:r>
            <a:r>
              <a:rPr lang="en-US" b="1" dirty="0">
                <a:solidFill>
                  <a:srgbClr val="94020C"/>
                </a:solidFill>
              </a:rPr>
              <a:t> Time = 5 minutes</a:t>
            </a:r>
          </a:p>
          <a:p>
            <a:pPr marL="0" indent="0">
              <a:buNone/>
            </a:pPr>
            <a:endParaRPr lang="en-US" dirty="0"/>
          </a:p>
          <a:p>
            <a:pPr lvl="1"/>
            <a:endParaRPr lang="en-US" dirty="0"/>
          </a:p>
        </p:txBody>
      </p:sp>
      <p:sp>
        <p:nvSpPr>
          <p:cNvPr id="10"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7"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25973568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dissolv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dissolve">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dissolve">
                                      <p:cBhvr>
                                        <p:cTn id="17" dur="5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dissolve">
                                      <p:cBhvr>
                                        <p:cTn id="22" dur="5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dissolve">
                                      <p:cBhvr>
                                        <p:cTn id="27" dur="5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147">
                                            <p:txEl>
                                              <p:pRg st="6" end="6"/>
                                            </p:txEl>
                                          </p:spTgt>
                                        </p:tgtEl>
                                        <p:attrNameLst>
                                          <p:attrName>style.visibility</p:attrName>
                                        </p:attrNameLst>
                                      </p:cBhvr>
                                      <p:to>
                                        <p:strVal val="visible"/>
                                      </p:to>
                                    </p:set>
                                    <p:animEffect transition="in" filter="dissolve">
                                      <p:cBhvr>
                                        <p:cTn id="32" dur="500"/>
                                        <p:tgtEl>
                                          <p:spTgt spid="614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147">
                                            <p:txEl>
                                              <p:pRg st="7" end="7"/>
                                            </p:txEl>
                                          </p:spTgt>
                                        </p:tgtEl>
                                        <p:attrNameLst>
                                          <p:attrName>style.visibility</p:attrName>
                                        </p:attrNameLst>
                                      </p:cBhvr>
                                      <p:to>
                                        <p:strVal val="visible"/>
                                      </p:to>
                                    </p:set>
                                    <p:animEffect transition="in" filter="dissolve">
                                      <p:cBhvr>
                                        <p:cTn id="37" dur="500"/>
                                        <p:tgtEl>
                                          <p:spTgt spid="614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147">
                                            <p:txEl>
                                              <p:pRg st="8" end="8"/>
                                            </p:txEl>
                                          </p:spTgt>
                                        </p:tgtEl>
                                        <p:attrNameLst>
                                          <p:attrName>style.visibility</p:attrName>
                                        </p:attrNameLst>
                                      </p:cBhvr>
                                      <p:to>
                                        <p:strVal val="visible"/>
                                      </p:to>
                                    </p:set>
                                    <p:animEffect transition="in" filter="dissolve">
                                      <p:cBhvr>
                                        <p:cTn id="42" dur="500"/>
                                        <p:tgtEl>
                                          <p:spTgt spid="614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147">
                                            <p:txEl>
                                              <p:pRg st="9" end="9"/>
                                            </p:txEl>
                                          </p:spTgt>
                                        </p:tgtEl>
                                        <p:attrNameLst>
                                          <p:attrName>style.visibility</p:attrName>
                                        </p:attrNameLst>
                                      </p:cBhvr>
                                      <p:to>
                                        <p:strVal val="visible"/>
                                      </p:to>
                                    </p:set>
                                    <p:animEffect transition="in" filter="dissolve">
                                      <p:cBhvr>
                                        <p:cTn id="47" dur="500"/>
                                        <p:tgtEl>
                                          <p:spTgt spid="6147">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147">
                                            <p:txEl>
                                              <p:pRg st="10" end="10"/>
                                            </p:txEl>
                                          </p:spTgt>
                                        </p:tgtEl>
                                        <p:attrNameLst>
                                          <p:attrName>style.visibility</p:attrName>
                                        </p:attrNameLst>
                                      </p:cBhvr>
                                      <p:to>
                                        <p:strVal val="visible"/>
                                      </p:to>
                                    </p:set>
                                    <p:animEffect transition="in" filter="dissolve">
                                      <p:cBhvr>
                                        <p:cTn id="52" dur="500"/>
                                        <p:tgtEl>
                                          <p:spTgt spid="6147">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147">
                                            <p:txEl>
                                              <p:pRg st="11" end="11"/>
                                            </p:txEl>
                                          </p:spTgt>
                                        </p:tgtEl>
                                        <p:attrNameLst>
                                          <p:attrName>style.visibility</p:attrName>
                                        </p:attrNameLst>
                                      </p:cBhvr>
                                      <p:to>
                                        <p:strVal val="visible"/>
                                      </p:to>
                                    </p:set>
                                    <p:animEffect transition="in" filter="dissolve">
                                      <p:cBhvr>
                                        <p:cTn id="57" dur="500"/>
                                        <p:tgtEl>
                                          <p:spTgt spid="614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Flow Rate, Throughput, </a:t>
            </a:r>
            <a:r>
              <a:rPr lang="en-US" dirty="0" err="1"/>
              <a:t>Takt</a:t>
            </a:r>
            <a:r>
              <a:rPr lang="en-US" dirty="0"/>
              <a:t> Time and Capacity</a:t>
            </a:r>
          </a:p>
        </p:txBody>
      </p:sp>
      <p:sp>
        <p:nvSpPr>
          <p:cNvPr id="6147" name="Rectangle 3"/>
          <p:cNvSpPr>
            <a:spLocks noGrp="1" noChangeArrowheads="1"/>
          </p:cNvSpPr>
          <p:nvPr>
            <p:ph type="body" idx="1"/>
          </p:nvPr>
        </p:nvSpPr>
        <p:spPr>
          <a:xfrm>
            <a:off x="250825" y="1304925"/>
            <a:ext cx="8467725" cy="4486275"/>
          </a:xfrm>
        </p:spPr>
        <p:txBody>
          <a:bodyPr/>
          <a:lstStyle/>
          <a:p>
            <a:pPr>
              <a:buFont typeface="Wingdings" pitchFamily="2" charset="2"/>
              <a:buNone/>
            </a:pPr>
            <a:endParaRPr lang="en-US" dirty="0"/>
          </a:p>
          <a:p>
            <a:pPr lvl="1"/>
            <a:endParaRPr lang="en-US" dirty="0"/>
          </a:p>
        </p:txBody>
      </p:sp>
      <p:sp>
        <p:nvSpPr>
          <p:cNvPr id="7172" name="Rectangle 5"/>
          <p:cNvSpPr>
            <a:spLocks noChangeArrowheads="1"/>
          </p:cNvSpPr>
          <p:nvPr/>
        </p:nvSpPr>
        <p:spPr bwMode="auto">
          <a:xfrm>
            <a:off x="215516" y="1268761"/>
            <a:ext cx="8928484" cy="5184576"/>
          </a:xfrm>
          <a:prstGeom prst="rect">
            <a:avLst/>
          </a:prstGeom>
          <a:noFill/>
          <a:ln w="9525">
            <a:noFill/>
            <a:miter lim="800000"/>
            <a:headEnd/>
            <a:tailEnd/>
          </a:ln>
        </p:spPr>
        <p:txBody>
          <a:bodyPr lIns="92075" tIns="46038" rIns="92075" bIns="46038"/>
          <a:lstStyle/>
          <a:p>
            <a:pPr hangingPunct="0">
              <a:defRPr/>
            </a:pPr>
            <a:r>
              <a:rPr lang="en-US" b="1" dirty="0">
                <a:solidFill>
                  <a:srgbClr val="94020C"/>
                </a:solidFill>
                <a:latin typeface="Book Antiqua" pitchFamily="18" charset="0"/>
              </a:rPr>
              <a:t>R= Ra </a:t>
            </a:r>
            <a:r>
              <a:rPr lang="en-US" b="1" dirty="0">
                <a:solidFill>
                  <a:srgbClr val="94020C"/>
                </a:solidFill>
                <a:latin typeface="Book Antiqua" pitchFamily="18" charset="0"/>
                <a:sym typeface="Wingdings" pitchFamily="2" charset="2"/>
              </a:rPr>
              <a:t> </a:t>
            </a:r>
            <a:r>
              <a:rPr lang="en-US" b="1" dirty="0" err="1">
                <a:solidFill>
                  <a:srgbClr val="94020C"/>
                </a:solidFill>
                <a:latin typeface="Book Antiqua" pitchFamily="18" charset="0"/>
              </a:rPr>
              <a:t>Takt</a:t>
            </a:r>
            <a:r>
              <a:rPr lang="en-US" b="1" dirty="0">
                <a:solidFill>
                  <a:srgbClr val="94020C"/>
                </a:solidFill>
                <a:latin typeface="Book Antiqua" pitchFamily="18" charset="0"/>
              </a:rPr>
              <a:t> time  = 1/Ra</a:t>
            </a:r>
          </a:p>
          <a:p>
            <a:pPr hangingPunct="0">
              <a:defRPr/>
            </a:pPr>
            <a:r>
              <a:rPr lang="en-US" b="1" dirty="0">
                <a:solidFill>
                  <a:srgbClr val="94020C"/>
                </a:solidFill>
                <a:latin typeface="Book Antiqua" pitchFamily="18" charset="0"/>
              </a:rPr>
              <a:t>Average inter-arrival time = Ta = 1/Ra = 1/R</a:t>
            </a:r>
            <a:r>
              <a:rPr lang="en-US" dirty="0">
                <a:latin typeface="Book Antiqua" pitchFamily="18" charset="0"/>
              </a:rPr>
              <a:t> </a:t>
            </a:r>
            <a:r>
              <a:rPr lang="en-US" b="1" dirty="0">
                <a:solidFill>
                  <a:srgbClr val="94020C"/>
                </a:solidFill>
                <a:latin typeface="Book Antiqua" pitchFamily="18" charset="0"/>
              </a:rPr>
              <a:t>= Average inter- exit time</a:t>
            </a:r>
          </a:p>
          <a:p>
            <a:pPr hangingPunct="0">
              <a:defRPr/>
            </a:pPr>
            <a:endParaRPr lang="en-US" sz="800" dirty="0">
              <a:latin typeface="Book Antiqua" pitchFamily="18" charset="0"/>
            </a:endParaRPr>
          </a:p>
          <a:p>
            <a:pPr hangingPunct="0">
              <a:defRPr/>
            </a:pPr>
            <a:r>
              <a:rPr lang="en-US" dirty="0">
                <a:latin typeface="Book Antiqua" pitchFamily="18" charset="0"/>
              </a:rPr>
              <a:t>It is not uncommon for managers to state that their machines have </a:t>
            </a:r>
            <a:r>
              <a:rPr lang="en-US" dirty="0" err="1">
                <a:latin typeface="Book Antiqua" pitchFamily="18" charset="0"/>
              </a:rPr>
              <a:t>takt</a:t>
            </a:r>
            <a:r>
              <a:rPr lang="en-US" dirty="0">
                <a:latin typeface="Book Antiqua" pitchFamily="18" charset="0"/>
              </a:rPr>
              <a:t> time of five minutes (1/12 hour). It is wrong. </a:t>
            </a:r>
            <a:r>
              <a:rPr lang="en-US" dirty="0" err="1">
                <a:latin typeface="Book Antiqua" pitchFamily="18" charset="0"/>
              </a:rPr>
              <a:t>Takt</a:t>
            </a:r>
            <a:r>
              <a:rPr lang="en-US" dirty="0">
                <a:latin typeface="Book Antiqua" pitchFamily="18" charset="0"/>
              </a:rPr>
              <a:t> time  is a measure of external demand, it has nothing to do with the internal measure of machine capacity.  </a:t>
            </a:r>
          </a:p>
          <a:p>
            <a:pPr hangingPunct="0">
              <a:defRPr/>
            </a:pPr>
            <a:endParaRPr lang="en-US" sz="800" dirty="0">
              <a:latin typeface="Book Antiqua" pitchFamily="18" charset="0"/>
            </a:endParaRPr>
          </a:p>
          <a:p>
            <a:pPr hangingPunct="0">
              <a:defRPr/>
            </a:pPr>
            <a:r>
              <a:rPr lang="en-US" dirty="0">
                <a:latin typeface="Book Antiqua" pitchFamily="18" charset="0"/>
              </a:rPr>
              <a:t>In a synchronized system, </a:t>
            </a:r>
            <a:r>
              <a:rPr lang="en-US" dirty="0" err="1">
                <a:latin typeface="Book Antiqua" pitchFamily="18" charset="0"/>
              </a:rPr>
              <a:t>Takt</a:t>
            </a:r>
            <a:r>
              <a:rPr lang="en-US" dirty="0">
                <a:latin typeface="Book Antiqua" pitchFamily="18" charset="0"/>
              </a:rPr>
              <a:t> time is the time each station has to send one flow unit out to the next station.</a:t>
            </a:r>
          </a:p>
          <a:p>
            <a:pPr hangingPunct="0">
              <a:defRPr/>
            </a:pPr>
            <a:endParaRPr lang="en-US" dirty="0">
              <a:latin typeface="Book Antiqua" pitchFamily="18" charset="0"/>
            </a:endParaRPr>
          </a:p>
          <a:p>
            <a:pPr>
              <a:buFont typeface="Wingdings" pitchFamily="2" charset="2"/>
              <a:buNone/>
              <a:defRPr/>
            </a:pPr>
            <a:r>
              <a:rPr lang="en-US" dirty="0">
                <a:latin typeface="Book Antiqua" pitchFamily="18" charset="0"/>
              </a:rPr>
              <a:t>Chapter 4 was on </a:t>
            </a:r>
            <a:r>
              <a:rPr lang="en-US" b="1" dirty="0">
                <a:solidFill>
                  <a:srgbClr val="94020C"/>
                </a:solidFill>
                <a:latin typeface="Book Antiqua" pitchFamily="18" charset="0"/>
              </a:rPr>
              <a:t>flow time minimization</a:t>
            </a:r>
            <a:r>
              <a:rPr lang="en-US" dirty="0">
                <a:latin typeface="Book Antiqua" pitchFamily="18" charset="0"/>
              </a:rPr>
              <a:t>. </a:t>
            </a:r>
          </a:p>
          <a:p>
            <a:pPr>
              <a:buFont typeface="Wingdings" pitchFamily="2" charset="2"/>
              <a:buNone/>
              <a:defRPr/>
            </a:pPr>
            <a:r>
              <a:rPr lang="en-US" dirty="0">
                <a:latin typeface="Book Antiqua" pitchFamily="18" charset="0"/>
              </a:rPr>
              <a:t>Chapter 5 is on </a:t>
            </a:r>
            <a:r>
              <a:rPr lang="en-US" b="1" dirty="0">
                <a:solidFill>
                  <a:srgbClr val="94020C"/>
                </a:solidFill>
                <a:latin typeface="Book Antiqua" pitchFamily="18" charset="0"/>
              </a:rPr>
              <a:t>throughput maximization</a:t>
            </a:r>
            <a:r>
              <a:rPr lang="en-US" dirty="0">
                <a:latin typeface="Book Antiqua" pitchFamily="18" charset="0"/>
              </a:rPr>
              <a:t>. </a:t>
            </a:r>
          </a:p>
          <a:p>
            <a:pPr>
              <a:buFont typeface="Wingdings" pitchFamily="2" charset="2"/>
              <a:buNone/>
              <a:defRPr/>
            </a:pPr>
            <a:r>
              <a:rPr lang="en-US" dirty="0">
                <a:latin typeface="Book Antiqua" pitchFamily="18" charset="0"/>
              </a:rPr>
              <a:t>Chapter 4 and 5 are both </a:t>
            </a:r>
            <a:r>
              <a:rPr lang="en-US" b="1" dirty="0">
                <a:solidFill>
                  <a:srgbClr val="94020C"/>
                </a:solidFill>
                <a:latin typeface="Book Antiqua" pitchFamily="18" charset="0"/>
              </a:rPr>
              <a:t>“time” minimizations</a:t>
            </a:r>
            <a:r>
              <a:rPr lang="en-US" dirty="0">
                <a:latin typeface="Book Antiqua" pitchFamily="18" charset="0"/>
              </a:rPr>
              <a:t>. Why? </a:t>
            </a:r>
          </a:p>
        </p:txBody>
      </p:sp>
      <p:sp>
        <p:nvSpPr>
          <p:cNvPr id="10"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11"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2">
                                            <p:txEl>
                                              <p:pRg st="3" end="3"/>
                                            </p:txEl>
                                          </p:spTgt>
                                        </p:tgtEl>
                                        <p:attrNameLst>
                                          <p:attrName>style.visibility</p:attrName>
                                        </p:attrNameLst>
                                      </p:cBhvr>
                                      <p:to>
                                        <p:strVal val="visible"/>
                                      </p:to>
                                    </p:set>
                                    <p:animEffect transition="in" filter="dissolve">
                                      <p:cBhvr>
                                        <p:cTn id="7" dur="500"/>
                                        <p:tgtEl>
                                          <p:spTgt spid="717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2">
                                            <p:txEl>
                                              <p:pRg st="5" end="5"/>
                                            </p:txEl>
                                          </p:spTgt>
                                        </p:tgtEl>
                                        <p:attrNameLst>
                                          <p:attrName>style.visibility</p:attrName>
                                        </p:attrNameLst>
                                      </p:cBhvr>
                                      <p:to>
                                        <p:strVal val="visible"/>
                                      </p:to>
                                    </p:set>
                                    <p:animEffect transition="in" filter="dissolve">
                                      <p:cBhvr>
                                        <p:cTn id="12" dur="500"/>
                                        <p:tgtEl>
                                          <p:spTgt spid="717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72">
                                            <p:txEl>
                                              <p:pRg st="7" end="7"/>
                                            </p:txEl>
                                          </p:spTgt>
                                        </p:tgtEl>
                                        <p:attrNameLst>
                                          <p:attrName>style.visibility</p:attrName>
                                        </p:attrNameLst>
                                      </p:cBhvr>
                                      <p:to>
                                        <p:strVal val="visible"/>
                                      </p:to>
                                    </p:set>
                                    <p:animEffect transition="in" filter="dissolve">
                                      <p:cBhvr>
                                        <p:cTn id="17" dur="500"/>
                                        <p:tgtEl>
                                          <p:spTgt spid="717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72">
                                            <p:txEl>
                                              <p:pRg st="8" end="8"/>
                                            </p:txEl>
                                          </p:spTgt>
                                        </p:tgtEl>
                                        <p:attrNameLst>
                                          <p:attrName>style.visibility</p:attrName>
                                        </p:attrNameLst>
                                      </p:cBhvr>
                                      <p:to>
                                        <p:strVal val="visible"/>
                                      </p:to>
                                    </p:set>
                                    <p:animEffect transition="in" filter="dissolve">
                                      <p:cBhvr>
                                        <p:cTn id="22" dur="500"/>
                                        <p:tgtEl>
                                          <p:spTgt spid="717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72">
                                            <p:txEl>
                                              <p:pRg st="9" end="9"/>
                                            </p:txEl>
                                          </p:spTgt>
                                        </p:tgtEl>
                                        <p:attrNameLst>
                                          <p:attrName>style.visibility</p:attrName>
                                        </p:attrNameLst>
                                      </p:cBhvr>
                                      <p:to>
                                        <p:strVal val="visible"/>
                                      </p:to>
                                    </p:set>
                                    <p:animEffect transition="in" filter="dissolve">
                                      <p:cBhvr>
                                        <p:cTn id="27" dur="500"/>
                                        <p:tgtEl>
                                          <p:spTgt spid="717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Time, Unit Load, Total Unit Load</a:t>
            </a:r>
          </a:p>
        </p:txBody>
      </p:sp>
      <p:grpSp>
        <p:nvGrpSpPr>
          <p:cNvPr id="4" name="Group 3"/>
          <p:cNvGrpSpPr/>
          <p:nvPr/>
        </p:nvGrpSpPr>
        <p:grpSpPr>
          <a:xfrm>
            <a:off x="1016979" y="1614445"/>
            <a:ext cx="7371445" cy="1130479"/>
            <a:chOff x="3266031" y="2708866"/>
            <a:chExt cx="7371445" cy="1130479"/>
          </a:xfrm>
        </p:grpSpPr>
        <p:sp>
          <p:nvSpPr>
            <p:cNvPr id="5" name="Text Box 4"/>
            <p:cNvSpPr txBox="1">
              <a:spLocks noChangeArrowheads="1"/>
            </p:cNvSpPr>
            <p:nvPr/>
          </p:nvSpPr>
          <p:spPr bwMode="auto">
            <a:xfrm>
              <a:off x="7292146" y="2708866"/>
              <a:ext cx="1903085" cy="461665"/>
            </a:xfrm>
            <a:prstGeom prst="rect">
              <a:avLst/>
            </a:prstGeom>
            <a:noFill/>
            <a:ln w="381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latin typeface="Book Antiqua" pitchFamily="18" charset="0"/>
                </a:rPr>
                <a:t>Operation B</a:t>
              </a:r>
            </a:p>
          </p:txBody>
        </p:sp>
        <p:sp>
          <p:nvSpPr>
            <p:cNvPr id="6" name="Rectangle 9"/>
            <p:cNvSpPr txBox="1">
              <a:spLocks noChangeArrowheads="1"/>
            </p:cNvSpPr>
            <p:nvPr/>
          </p:nvSpPr>
          <p:spPr bwMode="auto">
            <a:xfrm>
              <a:off x="6857056" y="3276600"/>
              <a:ext cx="3780420" cy="562745"/>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600"/>
                </a:spcAft>
                <a:buNone/>
              </a:pPr>
              <a:r>
                <a:rPr lang="en-US" altLang="en-US" kern="0" dirty="0"/>
                <a:t>Activity Time = 10 min</a:t>
              </a:r>
            </a:p>
          </p:txBody>
        </p:sp>
        <p:sp>
          <p:nvSpPr>
            <p:cNvPr id="7" name="Line 9"/>
            <p:cNvSpPr>
              <a:spLocks noChangeShapeType="1"/>
            </p:cNvSpPr>
            <p:nvPr/>
          </p:nvSpPr>
          <p:spPr bwMode="auto">
            <a:xfrm rot="10800000" flipV="1">
              <a:off x="9349546" y="2939698"/>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8" name="Text Box 4"/>
            <p:cNvSpPr txBox="1">
              <a:spLocks noChangeArrowheads="1"/>
            </p:cNvSpPr>
            <p:nvPr/>
          </p:nvSpPr>
          <p:spPr bwMode="auto">
            <a:xfrm>
              <a:off x="3810001" y="2719754"/>
              <a:ext cx="1903085" cy="461665"/>
            </a:xfrm>
            <a:prstGeom prst="rect">
              <a:avLst/>
            </a:prstGeom>
            <a:noFill/>
            <a:ln w="381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latin typeface="Book Antiqua" pitchFamily="18" charset="0"/>
                </a:rPr>
                <a:t>Operation A</a:t>
              </a:r>
            </a:p>
          </p:txBody>
        </p:sp>
        <p:sp>
          <p:nvSpPr>
            <p:cNvPr id="9" name="Rectangle 9"/>
            <p:cNvSpPr txBox="1">
              <a:spLocks noChangeArrowheads="1"/>
            </p:cNvSpPr>
            <p:nvPr/>
          </p:nvSpPr>
          <p:spPr bwMode="auto">
            <a:xfrm>
              <a:off x="3266031" y="3264604"/>
              <a:ext cx="3259910" cy="498231"/>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600"/>
                </a:spcAft>
                <a:buNone/>
              </a:pPr>
              <a:r>
                <a:rPr lang="en-US" altLang="en-US" kern="0" dirty="0"/>
                <a:t>Activity Time = 5 min</a:t>
              </a:r>
            </a:p>
          </p:txBody>
        </p:sp>
        <p:sp>
          <p:nvSpPr>
            <p:cNvPr id="10" name="Line 9"/>
            <p:cNvSpPr>
              <a:spLocks noChangeShapeType="1"/>
            </p:cNvSpPr>
            <p:nvPr/>
          </p:nvSpPr>
          <p:spPr bwMode="auto">
            <a:xfrm rot="10800000" flipV="1">
              <a:off x="3276601" y="2950586"/>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1" name="Line 9"/>
            <p:cNvSpPr>
              <a:spLocks noChangeShapeType="1"/>
            </p:cNvSpPr>
            <p:nvPr/>
          </p:nvSpPr>
          <p:spPr bwMode="auto">
            <a:xfrm rot="10800000" flipV="1">
              <a:off x="6516862" y="2950586"/>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13" name="Rectangle 3"/>
          <p:cNvSpPr txBox="1">
            <a:spLocks noChangeArrowheads="1"/>
          </p:cNvSpPr>
          <p:nvPr/>
        </p:nvSpPr>
        <p:spPr bwMode="auto">
          <a:xfrm>
            <a:off x="254420" y="2816932"/>
            <a:ext cx="8893175" cy="1560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spcBef>
                <a:spcPct val="0"/>
              </a:spcBef>
              <a:spcAft>
                <a:spcPct val="30000"/>
              </a:spcAft>
              <a:buFont typeface="Wingdings" pitchFamily="2" charset="2"/>
              <a:buNone/>
              <a:defRPr/>
            </a:pPr>
            <a:r>
              <a:rPr lang="en-US" kern="0" dirty="0"/>
              <a:t>If both are done on </a:t>
            </a:r>
            <a:r>
              <a:rPr lang="en-US" b="1" dirty="0">
                <a:solidFill>
                  <a:srgbClr val="94020C"/>
                </a:solidFill>
              </a:rPr>
              <a:t>Recourse (1) </a:t>
            </a:r>
            <a:r>
              <a:rPr lang="en-US" kern="0" dirty="0"/>
              <a:t>then the </a:t>
            </a:r>
            <a:r>
              <a:rPr lang="en-US" b="1" dirty="0">
                <a:solidFill>
                  <a:srgbClr val="94020C"/>
                </a:solidFill>
              </a:rPr>
              <a:t>Theoretical Unit Load of Resource(1) is 10+5  = 15 min.</a:t>
            </a:r>
          </a:p>
          <a:p>
            <a:pPr marL="0" indent="0">
              <a:spcBef>
                <a:spcPct val="0"/>
              </a:spcBef>
              <a:spcAft>
                <a:spcPct val="30000"/>
              </a:spcAft>
              <a:buFont typeface="Wingdings" pitchFamily="2" charset="2"/>
              <a:buNone/>
              <a:defRPr/>
            </a:pPr>
            <a:r>
              <a:rPr lang="en-US" kern="0" dirty="0"/>
              <a:t>If Capacity waste factor in both stations is 25% then the total unit load 15/(1-0.25) = 20 min. We refer to this as Tp. </a:t>
            </a:r>
          </a:p>
          <a:p>
            <a:pPr marL="0" indent="0">
              <a:spcBef>
                <a:spcPct val="0"/>
              </a:spcBef>
              <a:spcAft>
                <a:spcPct val="30000"/>
              </a:spcAft>
              <a:buFont typeface="Wingdings" pitchFamily="2" charset="2"/>
              <a:buNone/>
              <a:defRPr/>
            </a:pPr>
            <a:r>
              <a:rPr lang="en-US" kern="0" dirty="0"/>
              <a:t>It is not important to memorize the theoretical unit load and the  unit load. What is important is if we do not consider Capacity Waste Factor then we are talking about the theoretical capacity. If we consider, then we are talking effective capacity or simply capacity. </a:t>
            </a:r>
          </a:p>
          <a:p>
            <a:pPr lvl="1">
              <a:spcBef>
                <a:spcPct val="0"/>
              </a:spcBef>
              <a:buFont typeface="Symbol" pitchFamily="18" charset="2"/>
              <a:buNone/>
              <a:defRPr/>
            </a:pPr>
            <a:r>
              <a:rPr lang="en-US" sz="1800" kern="0" dirty="0"/>
              <a:t>			</a:t>
            </a:r>
          </a:p>
        </p:txBody>
      </p:sp>
      <p:sp>
        <p:nvSpPr>
          <p:cNvPr id="12"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34998902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dissolv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dissolve">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dissolve">
                                      <p:cBhvr>
                                        <p:cTn id="17" dur="500"/>
                                        <p:tgtEl>
                                          <p:spTgt spid="13">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3">
                                            <p:txEl>
                                              <p:pRg st="3" end="3"/>
                                            </p:txEl>
                                          </p:spTgt>
                                        </p:tgtEl>
                                        <p:attrNameLst>
                                          <p:attrName>style.visibility</p:attrName>
                                        </p:attrNameLst>
                                      </p:cBhvr>
                                      <p:to>
                                        <p:strVal val="visible"/>
                                      </p:to>
                                    </p:set>
                                    <p:animEffect transition="in" filter="dissolve">
                                      <p:cBhvr>
                                        <p:cTn id="20"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358775" y="188913"/>
            <a:ext cx="8497888" cy="900112"/>
          </a:xfrm>
        </p:spPr>
        <p:txBody>
          <a:bodyPr/>
          <a:lstStyle/>
          <a:p>
            <a:pPr eaLnBrk="1" hangingPunct="1"/>
            <a:r>
              <a:rPr lang="en-US" dirty="0"/>
              <a:t>Resources, Resource Pools and Resource Pooling</a:t>
            </a:r>
          </a:p>
        </p:txBody>
      </p:sp>
      <p:sp>
        <p:nvSpPr>
          <p:cNvPr id="1029" name="Rectangle 3"/>
          <p:cNvSpPr>
            <a:spLocks noGrp="1" noChangeArrowheads="1"/>
          </p:cNvSpPr>
          <p:nvPr>
            <p:ph type="body" idx="1"/>
          </p:nvPr>
        </p:nvSpPr>
        <p:spPr>
          <a:xfrm>
            <a:off x="254420" y="4748808"/>
            <a:ext cx="8893175" cy="1560512"/>
          </a:xfrm>
        </p:spPr>
        <p:txBody>
          <a:bodyPr/>
          <a:lstStyle/>
          <a:p>
            <a:pPr marL="0" indent="0">
              <a:spcBef>
                <a:spcPct val="0"/>
              </a:spcBef>
              <a:spcAft>
                <a:spcPct val="30000"/>
              </a:spcAft>
              <a:buFont typeface="Wingdings" pitchFamily="2" charset="2"/>
              <a:buNone/>
              <a:defRPr/>
            </a:pPr>
            <a:r>
              <a:rPr lang="en-US" b="1" kern="1200" dirty="0">
                <a:solidFill>
                  <a:srgbClr val="94020C"/>
                </a:solidFill>
              </a:rPr>
              <a:t>Unit Load of a Resource Unit (</a:t>
            </a:r>
            <a:r>
              <a:rPr lang="en-US" b="1" i="1" kern="1200" dirty="0" err="1">
                <a:solidFill>
                  <a:srgbClr val="94020C"/>
                </a:solidFill>
              </a:rPr>
              <a:t>Tp</a:t>
            </a:r>
            <a:r>
              <a:rPr lang="en-US" b="1" kern="1200" dirty="0">
                <a:solidFill>
                  <a:srgbClr val="94020C"/>
                </a:solidFill>
              </a:rPr>
              <a:t>) </a:t>
            </a:r>
            <a:r>
              <a:rPr lang="en-US" b="1" dirty="0"/>
              <a:t>–</a:t>
            </a:r>
            <a:r>
              <a:rPr lang="en-US" dirty="0"/>
              <a:t> The amount of time the resource works to process each flow unit. This includes a share of all distractions such as maintenance, repair, setup, etc. It is a</a:t>
            </a:r>
            <a:r>
              <a:rPr lang="en-US" dirty="0">
                <a:solidFill>
                  <a:srgbClr val="FFFF00"/>
                </a:solidFill>
              </a:rPr>
              <a:t> </a:t>
            </a:r>
            <a:r>
              <a:rPr lang="en-US" dirty="0"/>
              <a:t>effective unit load not the theoretical unit load. </a:t>
            </a:r>
          </a:p>
          <a:p>
            <a:pPr lvl="1">
              <a:spcBef>
                <a:spcPct val="0"/>
              </a:spcBef>
              <a:buFont typeface="Symbol" pitchFamily="18" charset="2"/>
              <a:buNone/>
              <a:defRPr/>
            </a:pPr>
            <a:r>
              <a:rPr lang="en-US" sz="1800" dirty="0"/>
              <a:t>			</a:t>
            </a:r>
          </a:p>
        </p:txBody>
      </p:sp>
      <p:graphicFrame>
        <p:nvGraphicFramePr>
          <p:cNvPr id="1030" name="Object 6"/>
          <p:cNvGraphicFramePr>
            <a:graphicFrameLocks noChangeAspect="1"/>
          </p:cNvGraphicFramePr>
          <p:nvPr>
            <p:extLst>
              <p:ext uri="{D42A27DB-BD31-4B8C-83A1-F6EECF244321}">
                <p14:modId xmlns:p14="http://schemas.microsoft.com/office/powerpoint/2010/main" val="1560509755"/>
              </p:ext>
            </p:extLst>
          </p:nvPr>
        </p:nvGraphicFramePr>
        <p:xfrm>
          <a:off x="5250445" y="1454199"/>
          <a:ext cx="3101975" cy="2982913"/>
        </p:xfrm>
        <a:graphic>
          <a:graphicData uri="http://schemas.openxmlformats.org/presentationml/2006/ole">
            <mc:AlternateContent xmlns:mc="http://schemas.openxmlformats.org/markup-compatibility/2006">
              <mc:Choice xmlns:v="urn:schemas-microsoft-com:vml" Requires="v">
                <p:oleObj spid="_x0000_s1202" name="Worksheet" r:id="rId4" imgW="2000262" imgH="1924087" progId="Excel.Sheet.12">
                  <p:embed/>
                </p:oleObj>
              </mc:Choice>
              <mc:Fallback>
                <p:oleObj name="Worksheet" r:id="rId4" imgW="2000262" imgH="1924087" progId="Excel.Sheet.12">
                  <p:embed/>
                  <p:pic>
                    <p:nvPicPr>
                      <p:cNvPr id="0" name="Picture 6"/>
                      <p:cNvPicPr>
                        <a:picLocks noChangeAspect="1" noChangeArrowheads="1"/>
                      </p:cNvPicPr>
                      <p:nvPr/>
                    </p:nvPicPr>
                    <p:blipFill>
                      <a:blip r:embed="rId5"/>
                      <a:srcRect/>
                      <a:stretch>
                        <a:fillRect/>
                      </a:stretch>
                    </p:blipFill>
                    <p:spPr bwMode="auto">
                      <a:xfrm>
                        <a:off x="5250445" y="1454199"/>
                        <a:ext cx="3101975" cy="298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133215751"/>
              </p:ext>
            </p:extLst>
          </p:nvPr>
        </p:nvGraphicFramePr>
        <p:xfrm>
          <a:off x="647564" y="1412776"/>
          <a:ext cx="3420380" cy="3021336"/>
        </p:xfrm>
        <a:graphic>
          <a:graphicData uri="http://schemas.openxmlformats.org/presentationml/2006/ole">
            <mc:AlternateContent xmlns:mc="http://schemas.openxmlformats.org/markup-compatibility/2006">
              <mc:Choice xmlns:v="urn:schemas-microsoft-com:vml" Requires="v">
                <p:oleObj spid="_x0000_s1203" name="Worksheet" r:id="rId6" imgW="2857500" imgH="2524027" progId="Excel.Sheet.12">
                  <p:embed/>
                </p:oleObj>
              </mc:Choice>
              <mc:Fallback>
                <p:oleObj name="Worksheet" r:id="rId6" imgW="2857500" imgH="2524027" progId="Excel.Sheet.12">
                  <p:embed/>
                  <p:pic>
                    <p:nvPicPr>
                      <p:cNvPr id="0" name=""/>
                      <p:cNvPicPr/>
                      <p:nvPr/>
                    </p:nvPicPr>
                    <p:blipFill>
                      <a:blip r:embed="rId7"/>
                      <a:stretch>
                        <a:fillRect/>
                      </a:stretch>
                    </p:blipFill>
                    <p:spPr>
                      <a:xfrm>
                        <a:off x="647564" y="1412776"/>
                        <a:ext cx="3420380" cy="3021336"/>
                      </a:xfrm>
                      <a:prstGeom prst="rect">
                        <a:avLst/>
                      </a:prstGeom>
                    </p:spPr>
                  </p:pic>
                </p:oleObj>
              </mc:Fallback>
            </mc:AlternateContent>
          </a:graphicData>
        </a:graphic>
      </p:graphicFrame>
      <p:sp>
        <p:nvSpPr>
          <p:cNvPr id="11"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12"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dissolve">
                                      <p:cBhvr>
                                        <p:cTn id="7" dur="500"/>
                                        <p:tgtEl>
                                          <p:spTgt spid="102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9">
                                            <p:txEl>
                                              <p:pRg st="1" end="1"/>
                                            </p:txEl>
                                          </p:spTgt>
                                        </p:tgtEl>
                                        <p:attrNameLst>
                                          <p:attrName>style.visibility</p:attrName>
                                        </p:attrNameLst>
                                      </p:cBhvr>
                                      <p:to>
                                        <p:strVal val="visible"/>
                                      </p:to>
                                    </p:set>
                                    <p:animEffect transition="in" filter="dissolve">
                                      <p:cBhvr>
                                        <p:cTn id="10" dur="500"/>
                                        <p:tgtEl>
                                          <p:spTgt spid="102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animEffect transition="in" filter="dissolve">
                                      <p:cBhvr>
                                        <p:cTn id="15"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358775" y="188913"/>
            <a:ext cx="8497888" cy="900112"/>
          </a:xfrm>
        </p:spPr>
        <p:txBody>
          <a:bodyPr/>
          <a:lstStyle/>
          <a:p>
            <a:pPr eaLnBrk="1" hangingPunct="1"/>
            <a:r>
              <a:rPr lang="en-US" dirty="0"/>
              <a:t>Effective Capacity </a:t>
            </a:r>
          </a:p>
        </p:txBody>
      </p:sp>
      <p:sp>
        <p:nvSpPr>
          <p:cNvPr id="326659" name="Rectangle 3"/>
          <p:cNvSpPr>
            <a:spLocks noGrp="1" noChangeArrowheads="1"/>
          </p:cNvSpPr>
          <p:nvPr>
            <p:ph type="body" idx="1"/>
          </p:nvPr>
        </p:nvSpPr>
        <p:spPr>
          <a:xfrm>
            <a:off x="215516" y="1311275"/>
            <a:ext cx="9037004" cy="1038225"/>
          </a:xfrm>
        </p:spPr>
        <p:txBody>
          <a:bodyPr/>
          <a:lstStyle/>
          <a:p>
            <a:pPr marL="0">
              <a:spcBef>
                <a:spcPct val="0"/>
              </a:spcBef>
              <a:buFont typeface="Wingdings" pitchFamily="2" charset="2"/>
              <a:buNone/>
            </a:pPr>
            <a:r>
              <a:rPr lang="en-US" b="1" dirty="0">
                <a:solidFill>
                  <a:srgbClr val="1A1A70"/>
                </a:solidFill>
              </a:rPr>
              <a:t>Effective Capacity of a Resource</a:t>
            </a:r>
            <a:r>
              <a:rPr lang="en-US" b="1" dirty="0"/>
              <a:t> Unit  </a:t>
            </a:r>
            <a:r>
              <a:rPr lang="en-US" b="1" dirty="0" err="1"/>
              <a:t>Rp</a:t>
            </a:r>
            <a:r>
              <a:rPr lang="en-US" b="1" dirty="0">
                <a:solidFill>
                  <a:srgbClr val="1A1A70"/>
                </a:solidFill>
              </a:rPr>
              <a:t>=  1/unit load = </a:t>
            </a:r>
            <a:r>
              <a:rPr lang="en-US" b="1" dirty="0">
                <a:solidFill>
                  <a:srgbClr val="94020C"/>
                </a:solidFill>
              </a:rPr>
              <a:t>1/ </a:t>
            </a:r>
            <a:r>
              <a:rPr lang="en-US" b="1" dirty="0" err="1">
                <a:solidFill>
                  <a:srgbClr val="94020C"/>
                </a:solidFill>
              </a:rPr>
              <a:t>Tp</a:t>
            </a:r>
            <a:endParaRPr lang="en-US" b="1" baseline="-25000" dirty="0">
              <a:solidFill>
                <a:srgbClr val="94020C"/>
              </a:solidFill>
            </a:endParaRPr>
          </a:p>
          <a:p>
            <a:pPr marL="0">
              <a:spcBef>
                <a:spcPct val="0"/>
              </a:spcBef>
              <a:buFont typeface="Wingdings" pitchFamily="2" charset="2"/>
              <a:buNone/>
            </a:pPr>
            <a:endParaRPr lang="en-US" sz="800" b="1" dirty="0"/>
          </a:p>
          <a:p>
            <a:pPr marL="0">
              <a:spcBef>
                <a:spcPct val="0"/>
              </a:spcBef>
              <a:buNone/>
            </a:pPr>
            <a:r>
              <a:rPr lang="en-US" b="1" dirty="0"/>
              <a:t>Effective Capacity of a Resource Pool </a:t>
            </a:r>
            <a:r>
              <a:rPr lang="en-US" dirty="0"/>
              <a:t>= </a:t>
            </a:r>
            <a:r>
              <a:rPr lang="en-US" b="1" dirty="0" err="1">
                <a:solidFill>
                  <a:srgbClr val="94020C"/>
                </a:solidFill>
              </a:rPr>
              <a:t>Rp</a:t>
            </a:r>
            <a:r>
              <a:rPr lang="en-US" b="1" dirty="0">
                <a:solidFill>
                  <a:srgbClr val="94020C"/>
                </a:solidFill>
              </a:rPr>
              <a:t>=c/</a:t>
            </a:r>
            <a:r>
              <a:rPr lang="en-US" b="1" dirty="0" err="1">
                <a:solidFill>
                  <a:srgbClr val="94020C"/>
                </a:solidFill>
              </a:rPr>
              <a:t>Tp</a:t>
            </a:r>
            <a:endParaRPr lang="en-US" b="1" dirty="0">
              <a:solidFill>
                <a:srgbClr val="94020C"/>
              </a:solidFill>
            </a:endParaRPr>
          </a:p>
          <a:p>
            <a:pPr marL="0">
              <a:spcBef>
                <a:spcPct val="0"/>
              </a:spcBef>
              <a:buFont typeface="Wingdings" pitchFamily="2" charset="2"/>
              <a:buNone/>
            </a:pPr>
            <a:endParaRPr lang="en-US" dirty="0">
              <a:solidFill>
                <a:srgbClr val="94020C"/>
              </a:solidFill>
            </a:endParaRPr>
          </a:p>
        </p:txBody>
      </p:sp>
      <p:sp>
        <p:nvSpPr>
          <p:cNvPr id="7" name="Rectangle 3"/>
          <p:cNvSpPr txBox="1">
            <a:spLocks noChangeArrowheads="1"/>
          </p:cNvSpPr>
          <p:nvPr/>
        </p:nvSpPr>
        <p:spPr bwMode="auto">
          <a:xfrm>
            <a:off x="287338" y="4365104"/>
            <a:ext cx="8856662" cy="2124236"/>
          </a:xfrm>
          <a:prstGeom prst="rect">
            <a:avLst/>
          </a:prstGeom>
          <a:noFill/>
          <a:ln w="9525">
            <a:noFill/>
            <a:miter lim="800000"/>
            <a:headEnd/>
            <a:tailEnd/>
          </a:ln>
        </p:spPr>
        <p:txBody>
          <a:bodyPr lIns="92075" tIns="46038" rIns="92075" bIns="46038"/>
          <a:lstStyle/>
          <a:p>
            <a:pPr indent="-342900" eaLnBrk="0" hangingPunct="0">
              <a:buClr>
                <a:srgbClr val="000000"/>
              </a:buClr>
              <a:buSzPct val="80000"/>
              <a:buFont typeface="Wingdings" pitchFamily="2" charset="2"/>
              <a:buNone/>
              <a:defRPr/>
            </a:pPr>
            <a:r>
              <a:rPr lang="en-US" b="1" kern="0" dirty="0">
                <a:latin typeface="Book Antiqua" pitchFamily="18" charset="0"/>
              </a:rPr>
              <a:t>Bottleneck</a:t>
            </a:r>
            <a:r>
              <a:rPr lang="en-US" kern="0" dirty="0">
                <a:latin typeface="Book Antiqua" pitchFamily="18" charset="0"/>
              </a:rPr>
              <a:t> – The resource pool with the minimum effective capacity. </a:t>
            </a:r>
            <a:endParaRPr lang="en-US" b="1" kern="0" dirty="0">
              <a:latin typeface="Book Antiqua" pitchFamily="18" charset="0"/>
            </a:endParaRPr>
          </a:p>
          <a:p>
            <a:pPr indent="-342900" eaLnBrk="0" hangingPunct="0">
              <a:buClr>
                <a:srgbClr val="000000"/>
              </a:buClr>
              <a:buSzPct val="80000"/>
              <a:buFont typeface="Wingdings" pitchFamily="2" charset="2"/>
              <a:buNone/>
              <a:defRPr/>
            </a:pPr>
            <a:r>
              <a:rPr lang="en-US" b="1" kern="0" dirty="0">
                <a:latin typeface="Book Antiqua" pitchFamily="18" charset="0"/>
              </a:rPr>
              <a:t>Effective capacity of a process</a:t>
            </a:r>
            <a:r>
              <a:rPr lang="en-US" kern="0" dirty="0">
                <a:latin typeface="Book Antiqua" pitchFamily="18" charset="0"/>
              </a:rPr>
              <a:t>: </a:t>
            </a:r>
            <a:r>
              <a:rPr lang="en-US" b="1" kern="0" dirty="0">
                <a:solidFill>
                  <a:srgbClr val="94020C"/>
                </a:solidFill>
                <a:latin typeface="Book Antiqua" pitchFamily="18" charset="0"/>
              </a:rPr>
              <a:t>Effective capacity</a:t>
            </a:r>
            <a:r>
              <a:rPr lang="en-US" kern="0" dirty="0">
                <a:latin typeface="Book Antiqua" pitchFamily="18" charset="0"/>
              </a:rPr>
              <a:t> of the </a:t>
            </a:r>
            <a:r>
              <a:rPr lang="en-US" b="1" kern="0" dirty="0">
                <a:solidFill>
                  <a:srgbClr val="94020C"/>
                </a:solidFill>
                <a:latin typeface="Book Antiqua" pitchFamily="18" charset="0"/>
              </a:rPr>
              <a:t> bottleneck. </a:t>
            </a:r>
            <a:r>
              <a:rPr lang="en-US" dirty="0">
                <a:latin typeface="Book Antiqua" pitchFamily="18" charset="0"/>
              </a:rPr>
              <a:t>Cross train Claims Supervisor to help Mailroom clerk </a:t>
            </a:r>
            <a:r>
              <a:rPr lang="en-US" dirty="0">
                <a:latin typeface="Book Antiqua" pitchFamily="18" charset="0"/>
                <a:sym typeface="Wingdings" pitchFamily="2" charset="2"/>
              </a:rPr>
              <a:t> Increase </a:t>
            </a:r>
            <a:r>
              <a:rPr lang="en-US" dirty="0">
                <a:latin typeface="Book Antiqua" pitchFamily="18" charset="0"/>
              </a:rPr>
              <a:t>Capacity. </a:t>
            </a:r>
            <a:endParaRPr lang="en-US" b="1" i="1" dirty="0">
              <a:latin typeface="Book Antiqua" pitchFamily="18" charset="0"/>
            </a:endParaRPr>
          </a:p>
          <a:p>
            <a:pPr indent="-342900" eaLnBrk="0" hangingPunct="0">
              <a:buClr>
                <a:srgbClr val="000000"/>
              </a:buClr>
              <a:buSzPct val="80000"/>
              <a:buFont typeface="Wingdings" pitchFamily="2" charset="2"/>
              <a:buNone/>
              <a:defRPr/>
            </a:pPr>
            <a:endParaRPr lang="en-US" b="1" kern="0" dirty="0">
              <a:solidFill>
                <a:srgbClr val="94020C"/>
              </a:solidFill>
              <a:latin typeface="+mn-lt"/>
            </a:endParaRPr>
          </a:p>
          <a:p>
            <a:pPr indent="-342900" eaLnBrk="0" hangingPunct="0">
              <a:buClr>
                <a:srgbClr val="000000"/>
              </a:buClr>
              <a:buSzPct val="80000"/>
              <a:buFont typeface="Wingdings" pitchFamily="2" charset="2"/>
              <a:buNone/>
              <a:defRPr/>
            </a:pPr>
            <a:endParaRPr lang="en-US" kern="0" dirty="0">
              <a:solidFill>
                <a:srgbClr val="94020C"/>
              </a:solidFill>
              <a:latin typeface="+mn-lt"/>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3176192144"/>
              </p:ext>
            </p:extLst>
          </p:nvPr>
        </p:nvGraphicFramePr>
        <p:xfrm>
          <a:off x="300763" y="2264620"/>
          <a:ext cx="1685925" cy="2105025"/>
        </p:xfrm>
        <a:graphic>
          <a:graphicData uri="http://schemas.openxmlformats.org/presentationml/2006/ole">
            <mc:AlternateContent xmlns:mc="http://schemas.openxmlformats.org/markup-compatibility/2006">
              <mc:Choice xmlns:v="urn:schemas-microsoft-com:vml" Requires="v">
                <p:oleObj spid="_x0000_s40332" name="Worksheet" r:id="rId4" imgW="1686051" imgH="2104942" progId="Excel.Sheet.12">
                  <p:embed/>
                </p:oleObj>
              </mc:Choice>
              <mc:Fallback>
                <p:oleObj name="Worksheet" r:id="rId4" imgW="1686051" imgH="2104942" progId="Excel.Sheet.12">
                  <p:embed/>
                  <p:pic>
                    <p:nvPicPr>
                      <p:cNvPr id="0" name=""/>
                      <p:cNvPicPr/>
                      <p:nvPr/>
                    </p:nvPicPr>
                    <p:blipFill>
                      <a:blip r:embed="rId5"/>
                      <a:stretch>
                        <a:fillRect/>
                      </a:stretch>
                    </p:blipFill>
                    <p:spPr>
                      <a:xfrm>
                        <a:off x="300763" y="2264620"/>
                        <a:ext cx="1685925" cy="2105025"/>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76321415"/>
              </p:ext>
            </p:extLst>
          </p:nvPr>
        </p:nvGraphicFramePr>
        <p:xfrm>
          <a:off x="2001795" y="2260079"/>
          <a:ext cx="1057275" cy="2105025"/>
        </p:xfrm>
        <a:graphic>
          <a:graphicData uri="http://schemas.openxmlformats.org/presentationml/2006/ole">
            <mc:AlternateContent xmlns:mc="http://schemas.openxmlformats.org/markup-compatibility/2006">
              <mc:Choice xmlns:v="urn:schemas-microsoft-com:vml" Requires="v">
                <p:oleObj spid="_x0000_s40333" name="Worksheet" r:id="rId6" imgW="1057358" imgH="2104942" progId="Excel.Sheet.12">
                  <p:embed/>
                </p:oleObj>
              </mc:Choice>
              <mc:Fallback>
                <p:oleObj name="Worksheet" r:id="rId6" imgW="1057358" imgH="2104942" progId="Excel.Sheet.12">
                  <p:embed/>
                  <p:pic>
                    <p:nvPicPr>
                      <p:cNvPr id="0" name=""/>
                      <p:cNvPicPr/>
                      <p:nvPr/>
                    </p:nvPicPr>
                    <p:blipFill>
                      <a:blip r:embed="rId7"/>
                      <a:stretch>
                        <a:fillRect/>
                      </a:stretch>
                    </p:blipFill>
                    <p:spPr>
                      <a:xfrm>
                        <a:off x="2001795" y="2260079"/>
                        <a:ext cx="1057275" cy="2105025"/>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648487605"/>
              </p:ext>
            </p:extLst>
          </p:nvPr>
        </p:nvGraphicFramePr>
        <p:xfrm>
          <a:off x="3081915" y="2260079"/>
          <a:ext cx="1809750" cy="2105025"/>
        </p:xfrm>
        <a:graphic>
          <a:graphicData uri="http://schemas.openxmlformats.org/presentationml/2006/ole">
            <mc:AlternateContent xmlns:mc="http://schemas.openxmlformats.org/markup-compatibility/2006">
              <mc:Choice xmlns:v="urn:schemas-microsoft-com:vml" Requires="v">
                <p:oleObj spid="_x0000_s40334" name="Worksheet" r:id="rId8" imgW="1809684" imgH="2104942" progId="Excel.Sheet.12">
                  <p:embed/>
                </p:oleObj>
              </mc:Choice>
              <mc:Fallback>
                <p:oleObj name="Worksheet" r:id="rId8" imgW="1809684" imgH="2104942" progId="Excel.Sheet.12">
                  <p:embed/>
                  <p:pic>
                    <p:nvPicPr>
                      <p:cNvPr id="0" name=""/>
                      <p:cNvPicPr/>
                      <p:nvPr/>
                    </p:nvPicPr>
                    <p:blipFill>
                      <a:blip r:embed="rId9"/>
                      <a:stretch>
                        <a:fillRect/>
                      </a:stretch>
                    </p:blipFill>
                    <p:spPr>
                      <a:xfrm>
                        <a:off x="3081915" y="2260079"/>
                        <a:ext cx="1809750" cy="21050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443445619"/>
              </p:ext>
            </p:extLst>
          </p:nvPr>
        </p:nvGraphicFramePr>
        <p:xfrm>
          <a:off x="4918119" y="2260079"/>
          <a:ext cx="2095500" cy="2105025"/>
        </p:xfrm>
        <a:graphic>
          <a:graphicData uri="http://schemas.openxmlformats.org/presentationml/2006/ole">
            <mc:AlternateContent xmlns:mc="http://schemas.openxmlformats.org/markup-compatibility/2006">
              <mc:Choice xmlns:v="urn:schemas-microsoft-com:vml" Requires="v">
                <p:oleObj spid="_x0000_s40335" name="Worksheet" r:id="rId10" imgW="2095551" imgH="2104942" progId="Excel.Sheet.12">
                  <p:embed/>
                </p:oleObj>
              </mc:Choice>
              <mc:Fallback>
                <p:oleObj name="Worksheet" r:id="rId10" imgW="2095551" imgH="2104942" progId="Excel.Sheet.12">
                  <p:embed/>
                  <p:pic>
                    <p:nvPicPr>
                      <p:cNvPr id="0" name=""/>
                      <p:cNvPicPr/>
                      <p:nvPr/>
                    </p:nvPicPr>
                    <p:blipFill>
                      <a:blip r:embed="rId11"/>
                      <a:stretch>
                        <a:fillRect/>
                      </a:stretch>
                    </p:blipFill>
                    <p:spPr>
                      <a:xfrm>
                        <a:off x="4918119" y="2260079"/>
                        <a:ext cx="2095500" cy="2105025"/>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583593091"/>
              </p:ext>
            </p:extLst>
          </p:nvPr>
        </p:nvGraphicFramePr>
        <p:xfrm>
          <a:off x="7042355" y="2260079"/>
          <a:ext cx="2028825" cy="2105025"/>
        </p:xfrm>
        <a:graphic>
          <a:graphicData uri="http://schemas.openxmlformats.org/presentationml/2006/ole">
            <mc:AlternateContent xmlns:mc="http://schemas.openxmlformats.org/markup-compatibility/2006">
              <mc:Choice xmlns:v="urn:schemas-microsoft-com:vml" Requires="v">
                <p:oleObj spid="_x0000_s40336" name="Worksheet" r:id="rId12" imgW="2028876" imgH="2104942" progId="Excel.Sheet.12">
                  <p:embed/>
                </p:oleObj>
              </mc:Choice>
              <mc:Fallback>
                <p:oleObj name="Worksheet" r:id="rId12" imgW="2028876" imgH="2104942" progId="Excel.Sheet.12">
                  <p:embed/>
                  <p:pic>
                    <p:nvPicPr>
                      <p:cNvPr id="0" name=""/>
                      <p:cNvPicPr/>
                      <p:nvPr/>
                    </p:nvPicPr>
                    <p:blipFill>
                      <a:blip r:embed="rId13"/>
                      <a:stretch>
                        <a:fillRect/>
                      </a:stretch>
                    </p:blipFill>
                    <p:spPr>
                      <a:xfrm>
                        <a:off x="7042355" y="2260079"/>
                        <a:ext cx="2028825" cy="2105025"/>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204243045"/>
              </p:ext>
            </p:extLst>
          </p:nvPr>
        </p:nvGraphicFramePr>
        <p:xfrm>
          <a:off x="274551" y="2235288"/>
          <a:ext cx="8833953" cy="2152473"/>
        </p:xfrm>
        <a:graphic>
          <a:graphicData uri="http://schemas.openxmlformats.org/presentationml/2006/ole">
            <mc:AlternateContent xmlns:mc="http://schemas.openxmlformats.org/markup-compatibility/2006">
              <mc:Choice xmlns:v="urn:schemas-microsoft-com:vml" Requires="v">
                <p:oleObj spid="_x0000_s40337" name="Worksheet" r:id="rId14" imgW="8639188" imgH="2104942" progId="Excel.Sheet.12">
                  <p:embed/>
                </p:oleObj>
              </mc:Choice>
              <mc:Fallback>
                <p:oleObj name="Worksheet" r:id="rId14" imgW="8639188" imgH="2104942" progId="Excel.Sheet.12">
                  <p:embed/>
                  <p:pic>
                    <p:nvPicPr>
                      <p:cNvPr id="0" name="Object 2"/>
                      <p:cNvPicPr>
                        <a:picLocks noChangeAspect="1" noChangeArrowheads="1"/>
                      </p:cNvPicPr>
                      <p:nvPr/>
                    </p:nvPicPr>
                    <p:blipFill>
                      <a:blip r:embed="rId15"/>
                      <a:srcRect/>
                      <a:stretch>
                        <a:fillRect/>
                      </a:stretch>
                    </p:blipFill>
                    <p:spPr bwMode="auto">
                      <a:xfrm>
                        <a:off x="274551" y="2235288"/>
                        <a:ext cx="8833953" cy="2152473"/>
                      </a:xfrm>
                      <a:prstGeom prst="rect">
                        <a:avLst/>
                      </a:prstGeom>
                      <a:noFill/>
                      <a:ln>
                        <a:noFill/>
                      </a:ln>
                    </p:spPr>
                  </p:pic>
                </p:oleObj>
              </mc:Fallback>
            </mc:AlternateContent>
          </a:graphicData>
        </a:graphic>
      </p:graphicFrame>
      <p:sp>
        <p:nvSpPr>
          <p:cNvPr id="19"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20"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12486223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animEffect transition="in" filter="dissolve">
                                      <p:cBhvr>
                                        <p:cTn id="7" dur="500"/>
                                        <p:tgtEl>
                                          <p:spTgt spid="326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6659">
                                            <p:txEl>
                                              <p:pRg st="2" end="2"/>
                                            </p:txEl>
                                          </p:spTgt>
                                        </p:tgtEl>
                                        <p:attrNameLst>
                                          <p:attrName>style.visibility</p:attrName>
                                        </p:attrNameLst>
                                      </p:cBhvr>
                                      <p:to>
                                        <p:strVal val="visible"/>
                                      </p:to>
                                    </p:set>
                                    <p:animEffect transition="in" filter="dissolve">
                                      <p:cBhvr>
                                        <p:cTn id="12" dur="500"/>
                                        <p:tgtEl>
                                          <p:spTgt spid="3266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dissolv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dissolve">
                                      <p:cBhvr>
                                        <p:cTn id="42" dur="500"/>
                                        <p:tgtEl>
                                          <p:spTgt spid="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dissolve">
                                      <p:cBhvr>
                                        <p:cTn id="47" dur="500"/>
                                        <p:tgtEl>
                                          <p:spTgt spid="7">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dissolve">
                                      <p:cBhvr>
                                        <p:cTn id="5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9512" y="224644"/>
            <a:ext cx="8820980" cy="838200"/>
          </a:xfrm>
        </p:spPr>
        <p:txBody>
          <a:bodyPr/>
          <a:lstStyle/>
          <a:p>
            <a:r>
              <a:rPr lang="en-US" dirty="0"/>
              <a:t>100% Utilization is a High Risk</a:t>
            </a:r>
          </a:p>
        </p:txBody>
      </p:sp>
      <p:sp>
        <p:nvSpPr>
          <p:cNvPr id="22" name="Text Box 21"/>
          <p:cNvSpPr txBox="1">
            <a:spLocks noChangeArrowheads="1"/>
          </p:cNvSpPr>
          <p:nvPr/>
        </p:nvSpPr>
        <p:spPr bwMode="auto">
          <a:xfrm>
            <a:off x="323528" y="1412776"/>
            <a:ext cx="8568952"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latin typeface="Book Antiqua" pitchFamily="18" charset="0"/>
              </a:rPr>
              <a:t>Imagine a a freeway where all the cars are driving exactly 65 and the distance between pairs of cars in 1 inch. As long as every one has a speed of exactly 65 that is fine. But can they do that?</a:t>
            </a:r>
          </a:p>
          <a:p>
            <a:pPr eaLnBrk="1" hangingPunct="1"/>
            <a:r>
              <a:rPr lang="en-US" dirty="0">
                <a:latin typeface="Book Antiqua" pitchFamily="18" charset="0"/>
              </a:rPr>
              <a:t>What happens if one hits the break?  How long does it take to clean the freeway. Do cars pass freeway easier when utilization is 1 and they are moving bumper to bumper, or when 50% of the freeway is empty, U = 0.5, or when U = 0.25. How long it takes to clean up accidents in these situations?</a:t>
            </a:r>
          </a:p>
          <a:p>
            <a:pPr eaLnBrk="1" hangingPunct="1"/>
            <a:r>
              <a:rPr lang="en-US" sz="2400" dirty="0">
                <a:solidFill>
                  <a:srgbClr val="C00000"/>
                </a:solidFill>
                <a:latin typeface="Book Antiqua" pitchFamily="18" charset="0"/>
              </a:rPr>
              <a:t>Never make U of all the sub-processes or activities, and not even a single sub-process = 1</a:t>
            </a:r>
          </a:p>
          <a:p>
            <a:pPr eaLnBrk="1" hangingPunct="1"/>
            <a:endParaRPr lang="en-US" sz="2400" dirty="0">
              <a:solidFill>
                <a:srgbClr val="000000"/>
              </a:solidFill>
              <a:latin typeface="Book Antiqua" pitchFamily="18" charset="0"/>
            </a:endParaRPr>
          </a:p>
          <a:p>
            <a:pPr eaLnBrk="1" hangingPunct="1"/>
            <a:endParaRPr lang="en-US" sz="2400" dirty="0">
              <a:solidFill>
                <a:srgbClr val="000000"/>
              </a:solidFill>
              <a:latin typeface="Book Antiqua" pitchFamily="18" charset="0"/>
            </a:endParaRPr>
          </a:p>
        </p:txBody>
      </p:sp>
      <p:sp>
        <p:nvSpPr>
          <p:cNvPr id="6"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7"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3423792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358775" y="188913"/>
            <a:ext cx="8497888" cy="900112"/>
          </a:xfrm>
        </p:spPr>
        <p:txBody>
          <a:bodyPr/>
          <a:lstStyle/>
          <a:p>
            <a:pPr eaLnBrk="1" hangingPunct="1"/>
            <a:r>
              <a:rPr lang="en-US" dirty="0"/>
              <a:t>Capacity Utilization</a:t>
            </a:r>
          </a:p>
        </p:txBody>
      </p:sp>
      <p:sp>
        <p:nvSpPr>
          <p:cNvPr id="3078" name="Rectangle 64"/>
          <p:cNvSpPr>
            <a:spLocks noChangeArrowheads="1"/>
          </p:cNvSpPr>
          <p:nvPr/>
        </p:nvSpPr>
        <p:spPr bwMode="auto">
          <a:xfrm>
            <a:off x="300134" y="4243144"/>
            <a:ext cx="8686800" cy="1044575"/>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buSzPct val="80000"/>
              <a:buFont typeface="Wingdings" pitchFamily="2" charset="2"/>
              <a:buNone/>
            </a:pPr>
            <a:r>
              <a:rPr lang="en-US" dirty="0">
                <a:latin typeface="Book Antiqua" pitchFamily="18" charset="0"/>
              </a:rPr>
              <a:t>Capacity utilization of a resource pool</a:t>
            </a:r>
          </a:p>
          <a:p>
            <a:pPr marL="342900" indent="-342900" eaLnBrk="0" hangingPunct="0">
              <a:lnSpc>
                <a:spcPct val="90000"/>
              </a:lnSpc>
              <a:spcBef>
                <a:spcPct val="20000"/>
              </a:spcBef>
              <a:buClr>
                <a:srgbClr val="000000"/>
              </a:buClr>
              <a:buSzPct val="80000"/>
              <a:buFont typeface="Wingdings" pitchFamily="2" charset="2"/>
              <a:buNone/>
            </a:pPr>
            <a:r>
              <a:rPr lang="en-US" b="1" i="1" dirty="0">
                <a:solidFill>
                  <a:srgbClr val="94020C"/>
                </a:solidFill>
                <a:latin typeface="Book Antiqua" pitchFamily="18" charset="0"/>
                <a:cs typeface="Times New Roman" pitchFamily="18" charset="0"/>
              </a:rPr>
              <a:t>U</a:t>
            </a:r>
            <a:r>
              <a:rPr lang="en-US" b="1" i="1" baseline="-25000" dirty="0">
                <a:solidFill>
                  <a:srgbClr val="94020C"/>
                </a:solidFill>
                <a:latin typeface="Book Antiqua" pitchFamily="18" charset="0"/>
              </a:rPr>
              <a:t>p</a:t>
            </a:r>
            <a:r>
              <a:rPr lang="en-US" dirty="0">
                <a:solidFill>
                  <a:srgbClr val="94020C"/>
                </a:solidFill>
                <a:latin typeface="Book Antiqua" pitchFamily="18" charset="0"/>
              </a:rPr>
              <a:t> = Throughput/Effective capacity of a resource pool = </a:t>
            </a:r>
            <a:r>
              <a:rPr lang="en-US" b="1" i="1" dirty="0">
                <a:solidFill>
                  <a:srgbClr val="94020C"/>
                </a:solidFill>
                <a:latin typeface="Book Antiqua" pitchFamily="18" charset="0"/>
              </a:rPr>
              <a:t>R/</a:t>
            </a:r>
            <a:r>
              <a:rPr lang="en-US" b="1" i="1" dirty="0" err="1">
                <a:solidFill>
                  <a:srgbClr val="94020C"/>
                </a:solidFill>
                <a:latin typeface="Book Antiqua" pitchFamily="18" charset="0"/>
              </a:rPr>
              <a:t>R</a:t>
            </a:r>
            <a:r>
              <a:rPr lang="en-US" b="1" i="1" baseline="-25000" dirty="0" err="1">
                <a:solidFill>
                  <a:srgbClr val="94020C"/>
                </a:solidFill>
                <a:latin typeface="Book Antiqua" pitchFamily="18" charset="0"/>
              </a:rPr>
              <a:t>p</a:t>
            </a:r>
            <a:endParaRPr lang="en-US" b="1" i="1" baseline="-25000" dirty="0">
              <a:solidFill>
                <a:srgbClr val="94020C"/>
              </a:solidFill>
              <a:latin typeface="Book Antiqua" pitchFamily="18" charset="0"/>
            </a:endParaRPr>
          </a:p>
        </p:txBody>
      </p:sp>
      <p:sp>
        <p:nvSpPr>
          <p:cNvPr id="3079" name="Rectangle 72"/>
          <p:cNvSpPr>
            <a:spLocks noChangeArrowheads="1"/>
          </p:cNvSpPr>
          <p:nvPr/>
        </p:nvSpPr>
        <p:spPr bwMode="auto">
          <a:xfrm>
            <a:off x="232896" y="5210837"/>
            <a:ext cx="8686800" cy="1188132"/>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buSzPct val="80000"/>
              <a:buFont typeface="Wingdings" pitchFamily="2" charset="2"/>
              <a:buNone/>
            </a:pPr>
            <a:r>
              <a:rPr lang="en-US" dirty="0">
                <a:latin typeface="Book Antiqua" pitchFamily="18" charset="0"/>
              </a:rPr>
              <a:t>Capacity utilization of the process</a:t>
            </a:r>
          </a:p>
          <a:p>
            <a:pPr marL="342900" indent="-342900" eaLnBrk="0" hangingPunct="0">
              <a:lnSpc>
                <a:spcPct val="90000"/>
              </a:lnSpc>
              <a:spcBef>
                <a:spcPct val="20000"/>
              </a:spcBef>
              <a:buClr>
                <a:srgbClr val="000000"/>
              </a:buClr>
              <a:buSzPct val="80000"/>
              <a:buFont typeface="Wingdings" pitchFamily="2" charset="2"/>
              <a:buNone/>
            </a:pPr>
            <a:r>
              <a:rPr lang="en-US" b="1" i="1" dirty="0">
                <a:solidFill>
                  <a:srgbClr val="94020C"/>
                </a:solidFill>
                <a:latin typeface="Book Antiqua" pitchFamily="18" charset="0"/>
                <a:cs typeface="Times New Roman" pitchFamily="18" charset="0"/>
              </a:rPr>
              <a:t>U</a:t>
            </a:r>
            <a:r>
              <a:rPr lang="en-US" b="1" i="1" baseline="-25000" dirty="0">
                <a:solidFill>
                  <a:srgbClr val="94020C"/>
                </a:solidFill>
                <a:latin typeface="Book Antiqua" pitchFamily="18" charset="0"/>
              </a:rPr>
              <a:t> </a:t>
            </a:r>
            <a:r>
              <a:rPr lang="en-US" dirty="0">
                <a:solidFill>
                  <a:srgbClr val="94020C"/>
                </a:solidFill>
                <a:latin typeface="Book Antiqua" pitchFamily="18" charset="0"/>
              </a:rPr>
              <a:t>= Throughput/Effective capacity of  the bottleneck resource pool </a:t>
            </a:r>
            <a:endParaRPr lang="en-US" b="1" i="1" baseline="-25000" dirty="0">
              <a:solidFill>
                <a:srgbClr val="94020C"/>
              </a:solidFill>
              <a:latin typeface="Book Antiqua" pitchFamily="18" charset="0"/>
            </a:endParaRPr>
          </a:p>
          <a:p>
            <a:pPr marL="342900" indent="-342900" eaLnBrk="0" hangingPunct="0">
              <a:lnSpc>
                <a:spcPct val="90000"/>
              </a:lnSpc>
              <a:spcBef>
                <a:spcPct val="20000"/>
              </a:spcBef>
              <a:buClr>
                <a:srgbClr val="000000"/>
              </a:buClr>
              <a:buSzPct val="80000"/>
              <a:buFont typeface="Wingdings" pitchFamily="2" charset="2"/>
              <a:buNone/>
            </a:pPr>
            <a:endParaRPr lang="en-US" sz="2800" b="1" i="1" baseline="-25000" dirty="0">
              <a:solidFill>
                <a:srgbClr val="94020C"/>
              </a:solidFill>
              <a:latin typeface="Times New Roman" pitchFamily="18" charset="0"/>
            </a:endParaRPr>
          </a:p>
          <a:p>
            <a:pPr marL="342900" indent="-342900" eaLnBrk="0" hangingPunct="0">
              <a:lnSpc>
                <a:spcPct val="90000"/>
              </a:lnSpc>
              <a:spcBef>
                <a:spcPct val="20000"/>
              </a:spcBef>
              <a:buClr>
                <a:srgbClr val="000000"/>
              </a:buClr>
              <a:buSzPct val="80000"/>
              <a:buFont typeface="Wingdings" pitchFamily="2" charset="2"/>
              <a:buNone/>
            </a:pPr>
            <a:endParaRPr lang="en-US" b="1" i="1" dirty="0">
              <a:solidFill>
                <a:srgbClr val="94020C"/>
              </a:solidFill>
              <a:latin typeface="Times New Roman" pitchFamily="18" charset="0"/>
            </a:endParaRPr>
          </a:p>
        </p:txBody>
      </p:sp>
      <p:sp>
        <p:nvSpPr>
          <p:cNvPr id="11" name="Rectangle 72"/>
          <p:cNvSpPr>
            <a:spLocks noChangeArrowheads="1"/>
          </p:cNvSpPr>
          <p:nvPr/>
        </p:nvSpPr>
        <p:spPr bwMode="auto">
          <a:xfrm>
            <a:off x="287524" y="3789040"/>
            <a:ext cx="2836676" cy="457200"/>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buSzPct val="80000"/>
              <a:buFont typeface="Wingdings" pitchFamily="2" charset="2"/>
              <a:buNone/>
            </a:pPr>
            <a:r>
              <a:rPr lang="en-US" dirty="0">
                <a:latin typeface="Book Antiqua" pitchFamily="18" charset="0"/>
              </a:rPr>
              <a:t>R = 400 per day. </a:t>
            </a:r>
            <a:endParaRPr lang="en-US" b="1" i="1" dirty="0">
              <a:solidFill>
                <a:srgbClr val="94020C"/>
              </a:solidFill>
              <a:latin typeface="Times New Roman" pitchFamily="18" charset="0"/>
            </a:endParaRPr>
          </a:p>
        </p:txBody>
      </p:sp>
      <p:pic>
        <p:nvPicPr>
          <p:cNvPr id="4096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940" y="1304764"/>
            <a:ext cx="5995288" cy="2348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6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9468" y="1304764"/>
            <a:ext cx="763191" cy="2348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6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46560" y="1304764"/>
            <a:ext cx="1238065" cy="2348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64"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05920" y="1304764"/>
            <a:ext cx="802012" cy="2363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Slide Number Placeholder 5"/>
          <p:cNvSpPr txBox="1">
            <a:spLocks/>
          </p:cNvSpPr>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13" name="Date Placeholder 3"/>
          <p:cNvSpPr txBox="1">
            <a:spLocks/>
          </p:cNvSpPr>
          <p:nvPr/>
        </p:nvSpPr>
        <p:spPr>
          <a:xfrm>
            <a:off x="143508" y="6492875"/>
            <a:ext cx="5076564"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rPr>
              <a:t>Process Flow Analytics, Throughput Analysis, A. Asef-Vaziri </a:t>
            </a:r>
          </a:p>
        </p:txBody>
      </p:sp>
    </p:spTree>
    <p:extLst>
      <p:ext uri="{BB962C8B-B14F-4D97-AF65-F5344CB8AC3E}">
        <p14:creationId xmlns:p14="http://schemas.microsoft.com/office/powerpoint/2010/main" val="18862637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dissolve">
                                      <p:cBhvr>
                                        <p:cTn id="7" dur="500"/>
                                        <p:tgtEl>
                                          <p:spTgt spid="4096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0963"/>
                                        </p:tgtEl>
                                        <p:attrNameLst>
                                          <p:attrName>style.visibility</p:attrName>
                                        </p:attrNameLst>
                                      </p:cBhvr>
                                      <p:to>
                                        <p:strVal val="visible"/>
                                      </p:to>
                                    </p:set>
                                    <p:animEffect transition="in" filter="dissolve">
                                      <p:cBhvr>
                                        <p:cTn id="12" dur="500"/>
                                        <p:tgtEl>
                                          <p:spTgt spid="4096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8"/>
                                        </p:tgtEl>
                                        <p:attrNameLst>
                                          <p:attrName>style.visibility</p:attrName>
                                        </p:attrNameLst>
                                      </p:cBhvr>
                                      <p:to>
                                        <p:strVal val="visible"/>
                                      </p:to>
                                    </p:set>
                                    <p:animEffect transition="in" filter="dissolve">
                                      <p:cBhvr>
                                        <p:cTn id="17" dur="500"/>
                                        <p:tgtEl>
                                          <p:spTgt spid="307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0964"/>
                                        </p:tgtEl>
                                        <p:attrNameLst>
                                          <p:attrName>style.visibility</p:attrName>
                                        </p:attrNameLst>
                                      </p:cBhvr>
                                      <p:to>
                                        <p:strVal val="visible"/>
                                      </p:to>
                                    </p:set>
                                    <p:animEffect transition="in" filter="dissolve">
                                      <p:cBhvr>
                                        <p:cTn id="22" dur="500"/>
                                        <p:tgtEl>
                                          <p:spTgt spid="4096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079"/>
                                        </p:tgtEl>
                                        <p:attrNameLst>
                                          <p:attrName>style.visibility</p:attrName>
                                        </p:attrNameLst>
                                      </p:cBhvr>
                                      <p:to>
                                        <p:strVal val="visible"/>
                                      </p:to>
                                    </p:set>
                                    <p:animEffect transition="in" filter="dissolve">
                                      <p:cBhvr>
                                        <p:cTn id="27"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9" grpId="0"/>
    </p:bldLst>
  </p:timing>
</p:sld>
</file>

<file path=ppt/theme/theme1.xml><?xml version="1.0" encoding="utf-8"?>
<a:theme xmlns:a="http://schemas.openxmlformats.org/drawingml/2006/main" name="Sample presentation slides with animation [2]">
  <a:themeElements>
    <a:clrScheme name="Custom 24">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C00000"/>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 with animation [2]</Template>
  <TotalTime>12967</TotalTime>
  <Words>1045</Words>
  <Application>Microsoft Office PowerPoint</Application>
  <PresentationFormat>On-screen Show (4:3)</PresentationFormat>
  <Paragraphs>121</Paragraphs>
  <Slides>11</Slides>
  <Notes>8</Notes>
  <HiddenSlides>0</HiddenSlides>
  <MMClips>1</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vt:lpstr>
      <vt:lpstr>Book Antiqua</vt:lpstr>
      <vt:lpstr>Impact</vt:lpstr>
      <vt:lpstr>Monotype Sorts</vt:lpstr>
      <vt:lpstr>Symbol</vt:lpstr>
      <vt:lpstr>Times New Roman</vt:lpstr>
      <vt:lpstr>Wingdings</vt:lpstr>
      <vt:lpstr>Sample presentation slides with animation [2]</vt:lpstr>
      <vt:lpstr>Worksheet</vt:lpstr>
      <vt:lpstr>PowerPoint Presentation</vt:lpstr>
      <vt:lpstr>Flow Rate, Throughput, Takt Time and Capacity</vt:lpstr>
      <vt:lpstr>Flow Rate, Throughput, Takt Time and Capacity</vt:lpstr>
      <vt:lpstr>Flow Rate, Throughput, Takt Time and Capacity</vt:lpstr>
      <vt:lpstr>Activity Time, Unit Load, Total Unit Load</vt:lpstr>
      <vt:lpstr>Resources, Resource Pools and Resource Pooling</vt:lpstr>
      <vt:lpstr>Effective Capacity </vt:lpstr>
      <vt:lpstr>100% Utilization is a High Risk</vt:lpstr>
      <vt:lpstr>Capacity Utilization</vt:lpstr>
      <vt:lpstr>Cycle Time, Takt Time, Flow Time</vt:lpstr>
      <vt:lpstr> Unit Load for a Product Mix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 Ardavan</cp:lastModifiedBy>
  <cp:revision>354</cp:revision>
  <dcterms:created xsi:type="dcterms:W3CDTF">2005-11-30T06:54:40Z</dcterms:created>
  <dcterms:modified xsi:type="dcterms:W3CDTF">2021-03-27T15:18:43Z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