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5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73" r:id="rId1"/>
    <p:sldMasterId id="2147483801" r:id="rId2"/>
    <p:sldMasterId id="2147483788" r:id="rId3"/>
    <p:sldMasterId id="2147483784" r:id="rId4"/>
    <p:sldMasterId id="2147483764" r:id="rId5"/>
    <p:sldMasterId id="2147483785" r:id="rId6"/>
  </p:sldMasterIdLst>
  <p:notesMasterIdLst>
    <p:notesMasterId r:id="rId13"/>
  </p:notesMasterIdLst>
  <p:handoutMasterIdLst>
    <p:handoutMasterId r:id="rId14"/>
  </p:handoutMasterIdLst>
  <p:sldIdLst>
    <p:sldId id="405" r:id="rId7"/>
    <p:sldId id="433" r:id="rId8"/>
    <p:sldId id="434" r:id="rId9"/>
    <p:sldId id="435" r:id="rId10"/>
    <p:sldId id="436" r:id="rId11"/>
    <p:sldId id="437" r:id="rId12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damez, Jonathan" initials="GJ" lastIdx="20" clrIdx="0">
    <p:extLst>
      <p:ext uri="{19B8F6BF-5375-455C-9EA6-DF929625EA0E}">
        <p15:presenceInfo xmlns:p15="http://schemas.microsoft.com/office/powerpoint/2012/main" userId="S::jonathan.galdamez.32@my.csun.edu::e134a394-32d1-4300-8ff0-4ad8322f83a2" providerId="AD"/>
      </p:ext>
    </p:extLst>
  </p:cmAuthor>
  <p:cmAuthor id="2" name="Asef-Vaziri, Ardavan" initials="AA" lastIdx="1" clrIdx="1">
    <p:extLst>
      <p:ext uri="{19B8F6BF-5375-455C-9EA6-DF929625EA0E}">
        <p15:presenceInfo xmlns:p15="http://schemas.microsoft.com/office/powerpoint/2012/main" userId="S-1-5-21-789336058-1708537768-1957994488-243657" providerId="AD"/>
      </p:ext>
    </p:extLst>
  </p:cmAuthor>
  <p:cmAuthor id="3" name="Asef-Vaziri , Ardavan" initials="A,A" lastIdx="1" clrIdx="2">
    <p:extLst>
      <p:ext uri="{19B8F6BF-5375-455C-9EA6-DF929625EA0E}">
        <p15:presenceInfo xmlns:p15="http://schemas.microsoft.com/office/powerpoint/2012/main" userId="S::ardavan.asef-vaziri@csun.edu::6881700c-bd5e-4111-a757-cbc9491e8d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0000"/>
    <a:srgbClr val="000000"/>
    <a:srgbClr val="AA0000"/>
    <a:srgbClr val="A50023"/>
    <a:srgbClr val="00007D"/>
    <a:srgbClr val="9E0000"/>
    <a:srgbClr val="FF9900"/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650" autoAdjust="0"/>
    <p:restoredTop sz="95652" autoAdjust="0"/>
  </p:normalViewPr>
  <p:slideViewPr>
    <p:cSldViewPr>
      <p:cViewPr varScale="1">
        <p:scale>
          <a:sx n="105" d="100"/>
          <a:sy n="105" d="100"/>
        </p:scale>
        <p:origin x="1344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246" y="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300"/>
            </a:lvl1pPr>
          </a:lstStyle>
          <a:p>
            <a:fld id="{3DC6186B-400D-4624-82D1-203DE0AF0EEF}" type="datetimeFigureOut">
              <a:rPr lang="en-US" smtClean="0"/>
              <a:pPr/>
              <a:t>4/18/2021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3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7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D8C8DB6-9E1D-439C-B96B-0657302EFE49}" type="datetime1">
              <a:rPr lang="en-US"/>
              <a:pPr/>
              <a:t>4/18/2021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0" tIns="46585" rIns="93170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9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051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707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605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2445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0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4/18/2021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77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4/18/2021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98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4/18/2021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967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4/18/2021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14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4/18/2021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365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4/18/2021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90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4/18/2021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90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4/18/2021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75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4/18/2021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872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4/18/2021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8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>
              <a:defRPr sz="22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>
              <a:buClrTx/>
              <a:defRPr sz="18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4/18/2021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618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4/18/2021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95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4/18/2021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828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4/18/2021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54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4/18/2021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988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4/18/2021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349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4/18/2021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859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4/18/2021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202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12192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685800"/>
            <a:ext cx="113792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4/18/2021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534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4/18/2021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59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4/18/2021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8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4/18/2021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1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9AC113-6F25-9D47-8F20-2C9E9E8AD64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414616" y="6502379"/>
            <a:ext cx="2540000" cy="337457"/>
          </a:xfrm>
          <a:prstGeom prst="rect">
            <a:avLst/>
          </a:prstGeom>
          <a:noFill/>
        </p:spPr>
      </p:pic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0" y="6550223"/>
            <a:ext cx="942285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kern="1200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ea typeface="ＭＳ Ｐゴシック" charset="-128"/>
                <a:cs typeface="+mn-cs"/>
                <a:sym typeface="Symbol" panose="05050102010706020507" pitchFamily="18" charset="2"/>
              </a:rPr>
              <a:t>RT</a:t>
            </a:r>
            <a:r>
              <a:rPr lang="en-US" sz="1400" b="1" i="1" kern="1200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ea typeface="ＭＳ Ｐゴシック" charset="-128"/>
                <a:cs typeface="+mn-cs"/>
              </a:rPr>
              <a:t>=I, U=R/Rp, Theoretical Flow Time, and Pipeline Inventory, </a:t>
            </a: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</a:t>
            </a: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A. Asef-Vaziri,</a:t>
            </a: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 Systems &amp; Operations Management.</a:t>
            </a:r>
            <a:endParaRPr lang="en-US" sz="1400" b="1" i="1" dirty="0">
              <a:ln>
                <a:noFill/>
              </a:ln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9976-7488-4967-A659-4DA87FA0AB07}" type="datetimeFigureOut">
              <a:rPr lang="en-US" smtClean="0"/>
              <a:t>4/18/2021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9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C82F-F615-45AA-8B9A-E34A0A5FCA12}" type="datetimeFigureOut">
              <a:rPr lang="en-US" smtClean="0"/>
              <a:t>4/18/2021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2876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5527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ES1mQKQrxAQ?feature=oembed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"/>
            <a:ext cx="12192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5400" dirty="0">
                <a:solidFill>
                  <a:schemeClr val="bg1"/>
                </a:solidFill>
                <a:latin typeface="Impact" panose="020B0806030902050204" pitchFamily="34" charset="0"/>
              </a:rPr>
              <a:t>Throughput Key Problems- Set-0</a:t>
            </a:r>
          </a:p>
          <a:p>
            <a:pPr algn="ctr" eaLnBrk="1" hangingPunct="1"/>
            <a:endParaRPr lang="en-US" sz="3600" dirty="0">
              <a:solidFill>
                <a:schemeClr val="bg1"/>
              </a:solidFill>
              <a:latin typeface="Book Antiqua" panose="02040602050305030304" pitchFamily="18" charset="0"/>
            </a:endParaRPr>
          </a:p>
          <a:p>
            <a:pPr algn="ctr" eaLnBrk="1" hangingPunct="1"/>
            <a:r>
              <a:rPr lang="en-US" sz="3600" b="1" dirty="0">
                <a:solidFill>
                  <a:schemeClr val="bg1"/>
                </a:solidFill>
                <a:latin typeface="Impact" panose="020B0806030902050204" pitchFamily="34" charset="0"/>
                <a:sym typeface="Symbol" panose="05050102010706020507" pitchFamily="18" charset="2"/>
              </a:rPr>
              <a:t>RT</a:t>
            </a:r>
            <a:r>
              <a:rPr lang="en-US" sz="3600" b="1" dirty="0">
                <a:solidFill>
                  <a:schemeClr val="bg1"/>
                </a:solidFill>
                <a:latin typeface="Impact" panose="020B0806030902050204" pitchFamily="34" charset="0"/>
              </a:rPr>
              <a:t>=I, U=R/Rp, Theoretical Flow Time, and Pipeline Inventory</a:t>
            </a:r>
            <a:endParaRPr lang="en-US" sz="32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526819" y="6479958"/>
            <a:ext cx="9143999" cy="369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SzPct val="80000"/>
              <a:buFont typeface="Wingdings" pitchFamily="2" charset="2"/>
              <a:buChar char="v"/>
              <a:defRPr sz="2400">
                <a:solidFill>
                  <a:srgbClr val="1A1A70"/>
                </a:solidFill>
                <a:latin typeface="Book Antiqua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Font typeface="Symbol" pitchFamily="18" charset="2"/>
              <a:buChar char="-"/>
              <a:defRPr sz="20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Monotype Sorts" pitchFamily="2" charset="2"/>
              <a:buChar char="u"/>
              <a:defRPr sz="2000">
                <a:solidFill>
                  <a:srgbClr val="000000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 eaLnBrk="1" hangingPunct="1">
              <a:buNone/>
            </a:pPr>
            <a:r>
              <a:rPr lang="en-US" dirty="0">
                <a:solidFill>
                  <a:schemeClr val="bg1"/>
                </a:solidFill>
                <a:latin typeface="Impact" panose="020B0806030902050204" pitchFamily="34" charset="0"/>
              </a:rPr>
              <a:t>Based on the book:  Managing Business Process Flows.</a:t>
            </a:r>
          </a:p>
        </p:txBody>
      </p:sp>
      <p:pic>
        <p:nvPicPr>
          <p:cNvPr id="8" name="Online Media 7">
            <a:hlinkClick r:id="" action="ppaction://media"/>
            <a:extLst>
              <a:ext uri="{FF2B5EF4-FFF2-40B4-BE49-F238E27FC236}">
                <a16:creationId xmlns:a16="http://schemas.microsoft.com/office/drawing/2014/main" id="{0889A415-5994-4084-AA0D-A2DD7715528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rcRect/>
          <a:stretch/>
        </p:blipFill>
        <p:spPr>
          <a:xfrm>
            <a:off x="-27432" y="14333"/>
            <a:ext cx="12176676" cy="6837953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B5AE2AC-EA7F-4662-B305-2DC9ECE59895}"/>
              </a:ext>
            </a:extLst>
          </p:cNvPr>
          <p:cNvSpPr/>
          <p:nvPr/>
        </p:nvSpPr>
        <p:spPr>
          <a:xfrm>
            <a:off x="2819400" y="6107720"/>
            <a:ext cx="7010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https://www.youtube.com/watch?v=ES1mQKQrxAQ</a:t>
            </a:r>
          </a:p>
        </p:txBody>
      </p:sp>
    </p:spTree>
    <p:extLst>
      <p:ext uri="{BB962C8B-B14F-4D97-AF65-F5344CB8AC3E}">
        <p14:creationId xmlns:p14="http://schemas.microsoft.com/office/powerpoint/2010/main" val="42489283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270" y="827532"/>
            <a:ext cx="12115800" cy="549706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Book Antiqua" pitchFamily="18" charset="0"/>
              </a:rPr>
              <a:t>Example:  The average arrival rate to a store is 6 customers per hour. The average service time is 5 min per customer. </a:t>
            </a:r>
          </a:p>
          <a:p>
            <a:pPr lvl="1">
              <a:buNone/>
            </a:pPr>
            <a:endParaRPr lang="en-US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854" y="20782"/>
            <a:ext cx="12178146" cy="779318"/>
          </a:xfrm>
        </p:spPr>
        <p:txBody>
          <a:bodyPr/>
          <a:lstStyle/>
          <a:p>
            <a:r>
              <a:rPr lang="en-US" dirty="0"/>
              <a:t>Problem 1</a:t>
            </a:r>
          </a:p>
        </p:txBody>
      </p:sp>
      <p:sp>
        <p:nvSpPr>
          <p:cNvPr id="4" name="Content Placeholder 1"/>
          <p:cNvSpPr txBox="1">
            <a:spLocks/>
          </p:cNvSpPr>
          <p:nvPr/>
        </p:nvSpPr>
        <p:spPr bwMode="auto">
          <a:xfrm>
            <a:off x="13854" y="1828800"/>
            <a:ext cx="1210194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75000"/>
              <a:buFont typeface="Wingdings" pitchFamily="2" charset="2"/>
              <a:buChar char="p"/>
              <a:defRPr sz="2400">
                <a:solidFill>
                  <a:srgbClr val="002060"/>
                </a:solidFill>
                <a:latin typeface="MS Reference Sans Serif" pitchFamily="34" charset="0"/>
                <a:ea typeface="ＭＳ Ｐゴシック" pitchFamily="-65" charset="-128"/>
                <a:cs typeface="MS Reference Sans Serif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75000"/>
              <a:buFont typeface="Wingdings" pitchFamily="2" charset="2"/>
              <a:buChar char="n"/>
              <a:defRPr sz="2200">
                <a:solidFill>
                  <a:srgbClr val="002060"/>
                </a:solidFill>
                <a:latin typeface="MS Reference Sans Serif" pitchFamily="34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000">
                <a:solidFill>
                  <a:srgbClr val="002060"/>
                </a:solidFill>
                <a:latin typeface="MS Reference Sans Serif" pitchFamily="34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Font typeface="Wingdings" pitchFamily="2" charset="2"/>
              <a:buChar char="§"/>
              <a:defRPr sz="2200">
                <a:solidFill>
                  <a:srgbClr val="002060"/>
                </a:solidFill>
                <a:latin typeface="MS Reference Sans Serif" pitchFamily="34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rgbClr val="002060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dirty="0">
                <a:solidFill>
                  <a:schemeClr val="tx1"/>
                </a:solidFill>
                <a:latin typeface="Book Antiqua" pitchFamily="18" charset="0"/>
              </a:rPr>
              <a:t>R = 6 customers per hour</a:t>
            </a:r>
          </a:p>
          <a:p>
            <a:pPr>
              <a:buFont typeface="Wingdings" pitchFamily="2" charset="2"/>
              <a:buNone/>
            </a:pPr>
            <a:r>
              <a:rPr lang="en-US" dirty="0">
                <a:solidFill>
                  <a:schemeClr val="tx1"/>
                </a:solidFill>
                <a:latin typeface="Book Antiqua" pitchFamily="18" charset="0"/>
              </a:rPr>
              <a:t>Rp =1/5 customer per minute, or 60(1/5) = 12/hour </a:t>
            </a:r>
          </a:p>
          <a:p>
            <a:pPr>
              <a:buFont typeface="Wingdings" pitchFamily="2" charset="2"/>
              <a:buNone/>
            </a:pPr>
            <a:r>
              <a:rPr lang="en-US" dirty="0">
                <a:solidFill>
                  <a:schemeClr val="tx1"/>
                </a:solidFill>
                <a:latin typeface="Book Antiqua" pitchFamily="18" charset="0"/>
              </a:rPr>
              <a:t>U= R/Rp = 6/12 = 0.5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 bwMode="auto">
          <a:xfrm>
            <a:off x="45026" y="3276600"/>
            <a:ext cx="12039599" cy="3075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SzPct val="75000"/>
            </a:pPr>
            <a:r>
              <a:rPr lang="en-US" sz="2400" kern="0" dirty="0">
                <a:latin typeface="Book Antiqua" pitchFamily="18" charset="0"/>
                <a:ea typeface="ＭＳ Ｐゴシック" pitchFamily="-112" charset="-128"/>
              </a:rPr>
              <a:t>a) How long does a customer stay in the processor (with the server)?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SzPct val="75000"/>
            </a:pPr>
            <a:r>
              <a:rPr lang="en-US" sz="2400" kern="0" dirty="0">
                <a:latin typeface="Book Antiqua" pitchFamily="18" charset="0"/>
                <a:ea typeface="ＭＳ Ｐゴシック" pitchFamily="-112" charset="-128"/>
              </a:rPr>
              <a:t>Tp = 5 minutes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SzPct val="75000"/>
            </a:pPr>
            <a:r>
              <a:rPr lang="en-US" sz="2400" kern="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b) On average how many customers are </a:t>
            </a:r>
            <a:r>
              <a:rPr lang="en-US" sz="2400" kern="0" dirty="0">
                <a:latin typeface="Book Antiqua" pitchFamily="18" charset="0"/>
                <a:ea typeface="ＭＳ Ｐゴシック" pitchFamily="-112" charset="-128"/>
              </a:rPr>
              <a:t>there</a:t>
            </a:r>
            <a:r>
              <a:rPr lang="en-US" sz="2400" kern="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 with the server?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SzPct val="75000"/>
            </a:pPr>
            <a:r>
              <a:rPr lang="en-US" sz="2400" kern="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RTp = Ip </a:t>
            </a:r>
            <a:r>
              <a:rPr lang="en-US" sz="2400" kern="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  <a:sym typeface="Wingdings" pitchFamily="2" charset="2"/>
              </a:rPr>
              <a:t>= 6(5/60) = 0.5 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SzPct val="75000"/>
            </a:pPr>
            <a:r>
              <a:rPr lang="en-US" sz="2400" kern="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  <a:sym typeface="Wingdings" pitchFamily="2" charset="2"/>
              </a:rPr>
              <a:t>This is also called Pipeline Inventory. That is the minimal inventory. 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SzPct val="75000"/>
            </a:pPr>
            <a:r>
              <a:rPr lang="en-US" sz="2400" kern="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  <a:sym typeface="Wingdings" pitchFamily="2" charset="2"/>
              </a:rPr>
              <a:t>Alternatively; Ip = cU =1(0.5) = 0.5</a:t>
            </a:r>
            <a:endParaRPr lang="en-US" sz="2200" kern="0" dirty="0">
              <a:latin typeface="Book Antiqua" pitchFamily="18" charset="0"/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91779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23091" y="-76200"/>
            <a:ext cx="9144000" cy="914400"/>
          </a:xfrm>
        </p:spPr>
        <p:txBody>
          <a:bodyPr/>
          <a:lstStyle/>
          <a:p>
            <a:r>
              <a:rPr lang="en-US" dirty="0"/>
              <a:t>Problem 2</a:t>
            </a:r>
          </a:p>
        </p:txBody>
      </p:sp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0" y="914400"/>
            <a:ext cx="12182763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spcBef>
                <a:spcPct val="20000"/>
              </a:spcBef>
              <a:spcAft>
                <a:spcPts val="600"/>
              </a:spcAft>
              <a:buSzPct val="75000"/>
            </a:pPr>
            <a:r>
              <a:rPr lang="en-US" sz="2400" dirty="0">
                <a:latin typeface="Book Antiqua" pitchFamily="18" charset="0"/>
              </a:rPr>
              <a:t>What if the arrival rate is 11 per hour? Processing rate is still Rp=12</a:t>
            </a:r>
          </a:p>
          <a:p>
            <a:pPr marL="342900" indent="-342900" eaLnBrk="1" hangingPunct="1">
              <a:spcBef>
                <a:spcPct val="20000"/>
              </a:spcBef>
              <a:spcAft>
                <a:spcPts val="600"/>
              </a:spcAft>
              <a:buSzPct val="75000"/>
            </a:pPr>
            <a:r>
              <a:rPr lang="en-US" sz="2400" kern="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U= R/Rp </a:t>
            </a:r>
          </a:p>
          <a:p>
            <a:pPr marL="342900" indent="-342900" eaLnBrk="1" hangingPunct="1">
              <a:spcBef>
                <a:spcPct val="20000"/>
              </a:spcBef>
              <a:spcAft>
                <a:spcPts val="600"/>
              </a:spcAft>
              <a:buSzPct val="75000"/>
            </a:pPr>
            <a:r>
              <a:rPr lang="en-US" sz="2400" kern="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U=11/12</a:t>
            </a:r>
          </a:p>
          <a:p>
            <a:pPr marL="342900" indent="-342900" eaLnBrk="1" hangingPunct="1">
              <a:spcBef>
                <a:spcPct val="20000"/>
              </a:spcBef>
              <a:spcAft>
                <a:spcPts val="600"/>
              </a:spcAft>
              <a:buSzPct val="75000"/>
            </a:pPr>
            <a:r>
              <a:rPr lang="en-US" sz="2400" kern="0" dirty="0">
                <a:latin typeface="Book Antiqua" pitchFamily="18" charset="0"/>
                <a:ea typeface="ＭＳ Ｐゴシック" pitchFamily="-112" charset="-128"/>
              </a:rPr>
              <a:t>a) How long does a customer stay in the processor (with the server)?</a:t>
            </a:r>
          </a:p>
          <a:p>
            <a:pPr marL="342900" indent="-342900" eaLnBrk="1" hangingPunct="1">
              <a:spcBef>
                <a:spcPct val="20000"/>
              </a:spcBef>
              <a:spcAft>
                <a:spcPts val="600"/>
              </a:spcAft>
              <a:buSzPct val="75000"/>
            </a:pPr>
            <a:r>
              <a:rPr lang="en-US" sz="2400" kern="0" dirty="0">
                <a:latin typeface="Book Antiqua" pitchFamily="18" charset="0"/>
                <a:ea typeface="ＭＳ Ｐゴシック" pitchFamily="-112" charset="-128"/>
              </a:rPr>
              <a:t>Tp = 5 minutes</a:t>
            </a:r>
          </a:p>
          <a:p>
            <a:pPr marL="342900" indent="-342900" eaLnBrk="1" hangingPunct="1">
              <a:spcBef>
                <a:spcPct val="20000"/>
              </a:spcBef>
              <a:spcAft>
                <a:spcPts val="600"/>
              </a:spcAft>
              <a:buSzPct val="75000"/>
            </a:pPr>
            <a:r>
              <a:rPr lang="en-US" sz="2400" kern="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b) On average how many customers are </a:t>
            </a:r>
            <a:r>
              <a:rPr lang="en-US" sz="2400" kern="0" dirty="0">
                <a:latin typeface="Book Antiqua" pitchFamily="18" charset="0"/>
                <a:ea typeface="ＭＳ Ｐゴシック" pitchFamily="-112" charset="-128"/>
              </a:rPr>
              <a:t>there</a:t>
            </a:r>
            <a:r>
              <a:rPr lang="en-US" sz="2400" kern="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 with the server (the pipeline inventory)?</a:t>
            </a:r>
          </a:p>
          <a:p>
            <a:pPr marL="342900" indent="-342900" eaLnBrk="1" hangingPunct="1">
              <a:spcBef>
                <a:spcPct val="20000"/>
              </a:spcBef>
              <a:spcAft>
                <a:spcPts val="600"/>
              </a:spcAft>
              <a:buSzPct val="75000"/>
            </a:pPr>
            <a:r>
              <a:rPr lang="en-US" sz="2400" kern="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RTp  = Ip = (11/60)(5) = 11/12</a:t>
            </a:r>
          </a:p>
          <a:p>
            <a:pPr marL="342900" indent="-342900" eaLnBrk="1" hangingPunct="1">
              <a:spcBef>
                <a:spcPct val="20000"/>
              </a:spcBef>
              <a:spcAft>
                <a:spcPts val="600"/>
              </a:spcAft>
              <a:buSzPct val="75000"/>
            </a:pPr>
            <a:r>
              <a:rPr lang="en-US" sz="2400" kern="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Alternatively</a:t>
            </a:r>
          </a:p>
          <a:p>
            <a:pPr marL="342900" indent="-342900" eaLnBrk="1" hangingPunct="1">
              <a:spcBef>
                <a:spcPct val="20000"/>
              </a:spcBef>
              <a:spcAft>
                <a:spcPts val="600"/>
              </a:spcAft>
              <a:buSzPct val="75000"/>
            </a:pPr>
            <a:r>
              <a:rPr lang="en-US" sz="2400" kern="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Ip = cU = 1(11/12) = 11/12</a:t>
            </a:r>
          </a:p>
          <a:p>
            <a:pPr marL="342900" indent="-342900" eaLnBrk="1" hangingPunct="1">
              <a:spcBef>
                <a:spcPct val="20000"/>
              </a:spcBef>
              <a:buSzPct val="75000"/>
            </a:pPr>
            <a:endParaRPr lang="en-US" sz="2400" kern="0" dirty="0">
              <a:latin typeface="Book Antiqua" pitchFamily="18" charset="0"/>
              <a:ea typeface="ＭＳ Ｐゴシック" pitchFamily="-112" charset="-128"/>
            </a:endParaRPr>
          </a:p>
          <a:p>
            <a:pPr marL="342900" indent="-342900" eaLnBrk="1" hangingPunct="1">
              <a:spcBef>
                <a:spcPct val="20000"/>
              </a:spcBef>
              <a:buSzPct val="75000"/>
            </a:pPr>
            <a:endParaRPr lang="en-US" sz="2400" kern="0" dirty="0">
              <a:latin typeface="Book Antiqua" pitchFamily="18" charset="0"/>
              <a:ea typeface="ＭＳ Ｐゴシック" pitchFamily="-65" charset="-128"/>
              <a:cs typeface="MS Reference Sans Serif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SzPct val="75000"/>
            </a:pPr>
            <a:endParaRPr lang="en-US" sz="2400" kern="0" dirty="0">
              <a:latin typeface="Book Antiqua" pitchFamily="18" charset="0"/>
              <a:ea typeface="ＭＳ Ｐゴシック" pitchFamily="-65" charset="-128"/>
              <a:cs typeface="MS Reference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442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876300"/>
            <a:ext cx="12192000" cy="1219200"/>
          </a:xfrm>
        </p:spPr>
        <p:txBody>
          <a:bodyPr/>
          <a:lstStyle/>
          <a:p>
            <a:pPr marL="0" indent="4763">
              <a:buNone/>
            </a:pPr>
            <a:r>
              <a:rPr lang="en-US" dirty="0">
                <a:solidFill>
                  <a:schemeClr val="tx1"/>
                </a:solidFill>
                <a:latin typeface="Book Antiqua" pitchFamily="18" charset="0"/>
              </a:rPr>
              <a:t>A local GAP store on average has </a:t>
            </a:r>
            <a:r>
              <a:rPr lang="en-US" b="1" dirty="0">
                <a:solidFill>
                  <a:srgbClr val="A80000"/>
                </a:solidFill>
                <a:latin typeface="Book Antiqua" pitchFamily="18" charset="0"/>
              </a:rPr>
              <a:t>10 customers per hour </a:t>
            </a:r>
            <a:r>
              <a:rPr lang="en-US" dirty="0">
                <a:solidFill>
                  <a:schemeClr val="tx1"/>
                </a:solidFill>
                <a:latin typeface="Book Antiqua" pitchFamily="18" charset="0"/>
              </a:rPr>
              <a:t>for the checkout line. The store has </a:t>
            </a:r>
            <a:r>
              <a:rPr lang="en-US" b="1" dirty="0">
                <a:solidFill>
                  <a:srgbClr val="A80000"/>
                </a:solidFill>
                <a:latin typeface="Book Antiqua" pitchFamily="18" charset="0"/>
              </a:rPr>
              <a:t>two cashiers</a:t>
            </a:r>
            <a:r>
              <a:rPr lang="en-US" dirty="0">
                <a:solidFill>
                  <a:schemeClr val="tx1"/>
                </a:solidFill>
                <a:latin typeface="Book Antiqua" pitchFamily="18" charset="0"/>
              </a:rPr>
              <a:t>. The average </a:t>
            </a:r>
            <a:r>
              <a:rPr lang="en-US" b="1" dirty="0">
                <a:solidFill>
                  <a:schemeClr val="tx1"/>
                </a:solidFill>
                <a:latin typeface="Book Antiqua" pitchFamily="18" charset="0"/>
              </a:rPr>
              <a:t>service time </a:t>
            </a:r>
            <a:r>
              <a:rPr lang="en-US" dirty="0">
                <a:solidFill>
                  <a:schemeClr val="tx1"/>
                </a:solidFill>
                <a:latin typeface="Book Antiqua" pitchFamily="18" charset="0"/>
              </a:rPr>
              <a:t>for checkout is </a:t>
            </a:r>
            <a:r>
              <a:rPr lang="en-US" b="1" dirty="0">
                <a:solidFill>
                  <a:srgbClr val="A80000"/>
                </a:solidFill>
                <a:latin typeface="Book Antiqua" pitchFamily="18" charset="0"/>
              </a:rPr>
              <a:t>5 minutes . </a:t>
            </a:r>
          </a:p>
          <a:p>
            <a:pPr marL="0" indent="4763">
              <a:buNone/>
            </a:pPr>
            <a:endParaRPr lang="en-US" sz="2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16164" y="4618"/>
            <a:ext cx="12208164" cy="833582"/>
          </a:xfrm>
        </p:spPr>
        <p:txBody>
          <a:bodyPr/>
          <a:lstStyle/>
          <a:p>
            <a:r>
              <a:rPr lang="en-US" dirty="0"/>
              <a:t>Problem 3</a:t>
            </a:r>
          </a:p>
        </p:txBody>
      </p:sp>
      <p:sp>
        <p:nvSpPr>
          <p:cNvPr id="4" name="Content Placeholder 1"/>
          <p:cNvSpPr txBox="1">
            <a:spLocks/>
          </p:cNvSpPr>
          <p:nvPr/>
        </p:nvSpPr>
        <p:spPr bwMode="auto">
          <a:xfrm>
            <a:off x="4618" y="2081645"/>
            <a:ext cx="12187382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SzPct val="75000"/>
              <a:defRPr/>
            </a:pPr>
            <a:r>
              <a:rPr lang="en-US" sz="2400" kern="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Arrival rate: R = 10 per hour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SzPct val="75000"/>
              <a:defRPr/>
            </a:pPr>
            <a:r>
              <a:rPr lang="en-US" sz="2400" kern="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Average inter-arrival time: Ta = 1/R = 1/10 hr = 6 min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SzPct val="75000"/>
              <a:defRPr/>
            </a:pPr>
            <a:r>
              <a:rPr lang="en-US" sz="2400" kern="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Average service time: Tp  = 5 min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SzPct val="75000"/>
              <a:defRPr/>
            </a:pPr>
            <a:r>
              <a:rPr lang="en-US" sz="2400" kern="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Number of servers: c =2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SzPct val="75000"/>
              <a:defRPr/>
            </a:pPr>
            <a:r>
              <a:rPr lang="en-US" sz="2400" kern="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Rp = c/Tp = 2/5 per min or 24 per hour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SzPct val="75000"/>
              <a:defRPr/>
            </a:pPr>
            <a:r>
              <a:rPr lang="en-US" sz="2400" kern="0" dirty="0">
                <a:latin typeface="Book Antiqua" pitchFamily="18" charset="0"/>
                <a:ea typeface="ＭＳ Ｐゴシック" pitchFamily="-65" charset="-128"/>
                <a:cs typeface="Tahoma" pitchFamily="34" charset="0"/>
              </a:rPr>
              <a:t>U=  R/Rp = 10/24 = 0.42</a:t>
            </a:r>
            <a:endParaRPr lang="el-GR" sz="2400" kern="0" dirty="0">
              <a:latin typeface="Book Antiqua" pitchFamily="18" charset="0"/>
              <a:ea typeface="ＭＳ Ｐゴシック" pitchFamily="-65" charset="-128"/>
              <a:cs typeface="Tahoma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SzPct val="75000"/>
              <a:defRPr/>
            </a:pPr>
            <a:endParaRPr lang="en-US" sz="2400" i="1" kern="0" dirty="0">
              <a:latin typeface="Book Antiqua" pitchFamily="18" charset="0"/>
              <a:ea typeface="ＭＳ Ｐゴシック" pitchFamily="-65" charset="-128"/>
              <a:cs typeface="MS Reference Sans Serif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SzPct val="75000"/>
              <a:defRPr/>
            </a:pPr>
            <a:endParaRPr lang="en-US" sz="2400" i="1" kern="0" dirty="0">
              <a:solidFill>
                <a:srgbClr val="002060"/>
              </a:solidFill>
              <a:latin typeface="Book Antiqua" pitchFamily="18" charset="0"/>
              <a:ea typeface="ＭＳ Ｐゴシック" pitchFamily="-65" charset="-128"/>
              <a:cs typeface="MS Reference Sans Serif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SzPct val="75000"/>
              <a:defRPr/>
            </a:pPr>
            <a:endParaRPr lang="en-US" sz="2400" kern="0" dirty="0">
              <a:solidFill>
                <a:srgbClr val="002060"/>
              </a:solidFill>
              <a:latin typeface="Book Antiqua" pitchFamily="18" charset="0"/>
              <a:ea typeface="ＭＳ Ｐゴシック" pitchFamily="-65" charset="-128"/>
              <a:cs typeface="MS Reference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1596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12268200" cy="762000"/>
          </a:xfrm>
        </p:spPr>
        <p:txBody>
          <a:bodyPr/>
          <a:lstStyle/>
          <a:p>
            <a:r>
              <a:rPr lang="en-US" dirty="0"/>
              <a:t>Problem 3</a:t>
            </a:r>
          </a:p>
        </p:txBody>
      </p:sp>
      <p:sp>
        <p:nvSpPr>
          <p:cNvPr id="13" name="Content Placeholder 1"/>
          <p:cNvSpPr txBox="1">
            <a:spLocks/>
          </p:cNvSpPr>
          <p:nvPr/>
        </p:nvSpPr>
        <p:spPr bwMode="auto">
          <a:xfrm>
            <a:off x="38100" y="838200"/>
            <a:ext cx="12115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spcBef>
                <a:spcPts val="600"/>
              </a:spcBef>
              <a:spcAft>
                <a:spcPts val="600"/>
              </a:spcAft>
              <a:buSzPct val="75000"/>
              <a:defRPr/>
            </a:pPr>
            <a:r>
              <a:rPr lang="en-US" sz="2400" kern="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a) How long does a customer stay in the processors (with the servers)?</a:t>
            </a:r>
          </a:p>
          <a:p>
            <a:pPr marL="342900" indent="-342900" eaLnBrk="1" hangingPunct="1">
              <a:spcBef>
                <a:spcPts val="600"/>
              </a:spcBef>
              <a:spcAft>
                <a:spcPts val="600"/>
              </a:spcAft>
              <a:buSzPct val="75000"/>
            </a:pPr>
            <a:r>
              <a:rPr lang="en-US" sz="2400" dirty="0">
                <a:latin typeface="Book Antiqua" pitchFamily="18" charset="0"/>
              </a:rPr>
              <a:t>Average service time: Tp  = 5 min.</a:t>
            </a:r>
          </a:p>
          <a:p>
            <a:pPr marL="342900" indent="-342900" eaLnBrk="1" hangingPunct="1">
              <a:spcBef>
                <a:spcPts val="600"/>
              </a:spcBef>
              <a:spcAft>
                <a:spcPts val="600"/>
              </a:spcAft>
              <a:buSzPct val="75000"/>
            </a:pPr>
            <a:r>
              <a:rPr lang="en-US" sz="2400" dirty="0">
                <a:latin typeface="Book Antiqua" pitchFamily="18" charset="0"/>
              </a:rPr>
              <a:t>This is also known as the theoretical flow time. </a:t>
            </a:r>
          </a:p>
          <a:p>
            <a:pPr marL="342900" indent="-342900" eaLnBrk="1" hangingPunct="1">
              <a:spcBef>
                <a:spcPts val="600"/>
              </a:spcBef>
              <a:spcAft>
                <a:spcPts val="600"/>
              </a:spcAft>
              <a:buSzPct val="75000"/>
            </a:pPr>
            <a:r>
              <a:rPr lang="en-US" sz="2400" kern="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b) On average how many customers are there</a:t>
            </a:r>
            <a:r>
              <a:rPr lang="en-US" sz="2400" b="1" kern="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 </a:t>
            </a:r>
            <a:r>
              <a:rPr lang="en-US" sz="2400" kern="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with the servers?</a:t>
            </a:r>
          </a:p>
          <a:p>
            <a:pPr marL="342900" indent="-342900" eaLnBrk="1" hangingPunct="1">
              <a:spcBef>
                <a:spcPts val="600"/>
              </a:spcBef>
              <a:spcAft>
                <a:spcPts val="600"/>
              </a:spcAft>
              <a:buSzPct val="75000"/>
            </a:pPr>
            <a:r>
              <a:rPr lang="en-US" sz="2400" kern="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Ip =?</a:t>
            </a:r>
          </a:p>
          <a:p>
            <a:pPr marL="342900" indent="-342900" eaLnBrk="1" hangingPunct="1">
              <a:spcBef>
                <a:spcPts val="600"/>
              </a:spcBef>
              <a:spcAft>
                <a:spcPts val="600"/>
              </a:spcAft>
              <a:buSzPct val="75000"/>
            </a:pPr>
            <a:r>
              <a:rPr lang="en-US" sz="2400" kern="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RTp = Ip = 10(1/12) = 0.84 </a:t>
            </a:r>
          </a:p>
          <a:p>
            <a:pPr marL="342900" indent="-342900" eaLnBrk="1" hangingPunct="1">
              <a:spcBef>
                <a:spcPts val="600"/>
              </a:spcBef>
              <a:spcAft>
                <a:spcPts val="600"/>
              </a:spcAft>
              <a:buSzPct val="75000"/>
            </a:pPr>
            <a:r>
              <a:rPr lang="en-US" sz="2400" kern="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Alternatively</a:t>
            </a:r>
          </a:p>
          <a:p>
            <a:pPr marL="342900" indent="-342900" eaLnBrk="1" hangingPunct="1">
              <a:spcBef>
                <a:spcPts val="600"/>
              </a:spcBef>
              <a:spcAft>
                <a:spcPts val="600"/>
              </a:spcAft>
              <a:buSzPct val="75000"/>
            </a:pPr>
            <a:r>
              <a:rPr lang="en-US" sz="2400" kern="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Ip = cU = 2(0.42) = 0.84</a:t>
            </a:r>
          </a:p>
          <a:p>
            <a:pPr marL="342900" indent="-342900" eaLnBrk="1" hangingPunct="1">
              <a:spcBef>
                <a:spcPct val="20000"/>
              </a:spcBef>
              <a:buSzPct val="75000"/>
            </a:pPr>
            <a:endParaRPr lang="en-US" sz="2400" dirty="0">
              <a:latin typeface="Book Antiqua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buSzPct val="75000"/>
              <a:defRPr/>
            </a:pPr>
            <a:endParaRPr lang="en-US" sz="2400" kern="0" dirty="0">
              <a:solidFill>
                <a:srgbClr val="002060"/>
              </a:solidFill>
              <a:latin typeface="Book Antiqua" pitchFamily="18" charset="0"/>
              <a:ea typeface="ＭＳ Ｐゴシック" pitchFamily="-65" charset="-128"/>
              <a:cs typeface="MS Reference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2233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914400"/>
            <a:ext cx="12192000" cy="762000"/>
          </a:xfrm>
        </p:spPr>
        <p:txBody>
          <a:bodyPr/>
          <a:lstStyle/>
          <a:p>
            <a:pPr marL="0" indent="4763">
              <a:buNone/>
            </a:pPr>
            <a:r>
              <a:rPr lang="en-US" dirty="0">
                <a:solidFill>
                  <a:schemeClr val="tx1"/>
                </a:solidFill>
                <a:latin typeface="Book Antiqua" pitchFamily="18" charset="0"/>
              </a:rPr>
              <a:t>A call center has 11 operators. The average arrival rate of calls is 200/hr. Each operator on average  can serve 20 customers per hr. </a:t>
            </a:r>
          </a:p>
          <a:p>
            <a:pPr lvl="0">
              <a:buNone/>
            </a:pPr>
            <a:endParaRPr lang="en-US" dirty="0">
              <a:solidFill>
                <a:schemeClr val="tx1"/>
              </a:solidFill>
              <a:latin typeface="Book Antiqua" pitchFamily="18" charset="0"/>
            </a:endParaRPr>
          </a:p>
          <a:p>
            <a:pPr>
              <a:buNone/>
            </a:pPr>
            <a:endParaRPr lang="en-US" dirty="0">
              <a:solidFill>
                <a:schemeClr val="tx1"/>
              </a:solidFill>
              <a:latin typeface="Book Antiqua" pitchFamily="18" charset="0"/>
            </a:endParaRPr>
          </a:p>
          <a:p>
            <a:pPr marL="0" indent="4763">
              <a:buNone/>
            </a:pPr>
            <a:endParaRPr lang="en-US" dirty="0">
              <a:solidFill>
                <a:schemeClr val="tx1"/>
              </a:solidFill>
              <a:latin typeface="Book Antiqua" pitchFamily="18" charset="0"/>
            </a:endParaRPr>
          </a:p>
          <a:p>
            <a:pPr marL="0" indent="4763">
              <a:buNone/>
            </a:pPr>
            <a:endParaRPr lang="en-US" dirty="0">
              <a:solidFill>
                <a:schemeClr val="tx1"/>
              </a:solidFill>
              <a:latin typeface="Book Antiqua" pitchFamily="18" charset="0"/>
            </a:endParaRPr>
          </a:p>
          <a:p>
            <a:pPr marL="0" indent="4763">
              <a:buNone/>
            </a:pPr>
            <a:endParaRPr lang="en-US" dirty="0">
              <a:solidFill>
                <a:schemeClr val="tx1"/>
              </a:solidFill>
              <a:latin typeface="Book Antiqua" pitchFamily="18" charset="0"/>
            </a:endParaRPr>
          </a:p>
          <a:p>
            <a:pPr>
              <a:buNone/>
            </a:pPr>
            <a:endParaRPr lang="en-US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49745"/>
          </a:xfrm>
        </p:spPr>
        <p:txBody>
          <a:bodyPr/>
          <a:lstStyle/>
          <a:p>
            <a:r>
              <a:rPr lang="en-US" dirty="0"/>
              <a:t>Problem 4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 bwMode="auto">
          <a:xfrm>
            <a:off x="1447800" y="2870200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spcBef>
                <a:spcPct val="20000"/>
              </a:spcBef>
              <a:buSzPct val="75000"/>
              <a:defRPr/>
            </a:pPr>
            <a:endParaRPr lang="en-US" sz="2400" kern="0" dirty="0">
              <a:solidFill>
                <a:srgbClr val="002060"/>
              </a:solidFill>
              <a:latin typeface="Book Antiqua" pitchFamily="18" charset="0"/>
              <a:ea typeface="ＭＳ Ｐゴシック" pitchFamily="-65" charset="-128"/>
              <a:cs typeface="MS Reference Sans Serif" pitchFamily="34" charset="0"/>
            </a:endParaRPr>
          </a:p>
        </p:txBody>
      </p:sp>
      <p:sp>
        <p:nvSpPr>
          <p:cNvPr id="12" name="Content Placeholder 1"/>
          <p:cNvSpPr txBox="1">
            <a:spLocks/>
          </p:cNvSpPr>
          <p:nvPr/>
        </p:nvSpPr>
        <p:spPr bwMode="auto">
          <a:xfrm>
            <a:off x="0" y="1741055"/>
            <a:ext cx="12192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SzPct val="75000"/>
              <a:defRPr/>
            </a:pPr>
            <a:r>
              <a:rPr lang="en-US" sz="2400" kern="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a) Compute the capacity </a:t>
            </a:r>
            <a:r>
              <a:rPr lang="en-US" sz="2400" kern="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  <a:sym typeface="Wingdings" panose="05000000000000000000" pitchFamily="2" charset="2"/>
              </a:rPr>
              <a:t> </a:t>
            </a:r>
            <a:r>
              <a:rPr lang="en-US" sz="2400" kern="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11*20 = 220</a:t>
            </a:r>
          </a:p>
          <a:p>
            <a:pPr eaLnBrk="1" hangingPunct="1">
              <a:spcBef>
                <a:spcPct val="20000"/>
              </a:spcBef>
              <a:spcAft>
                <a:spcPts val="600"/>
              </a:spcAft>
              <a:buSzPct val="75000"/>
              <a:defRPr/>
            </a:pPr>
            <a:r>
              <a:rPr lang="en-US" sz="2400" kern="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Alternatively, Tp = 1/Capacity of one server =1/20 hrs. = 3 mins. Rp=c/Tp = 11/3 per min. or 60*(11/3) = 220 per hr.</a:t>
            </a:r>
          </a:p>
          <a:p>
            <a:pPr eaLnBrk="1" hangingPunct="1">
              <a:spcBef>
                <a:spcPct val="20000"/>
              </a:spcBef>
              <a:spcAft>
                <a:spcPts val="600"/>
              </a:spcAft>
              <a:buSzPct val="75000"/>
              <a:defRPr/>
            </a:pPr>
            <a:r>
              <a:rPr lang="en-US" sz="2400" kern="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b) Compute the utilization. U=200/220 = 0.91</a:t>
            </a:r>
          </a:p>
          <a:p>
            <a:pPr eaLnBrk="1" hangingPunct="1">
              <a:spcBef>
                <a:spcPct val="20000"/>
              </a:spcBef>
              <a:spcAft>
                <a:spcPts val="600"/>
              </a:spcAft>
              <a:buSzPct val="75000"/>
              <a:defRPr/>
            </a:pPr>
            <a:r>
              <a:rPr lang="en-US" sz="2400" kern="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c) How long does a customer stay in the processors? Tp= 3 min.</a:t>
            </a:r>
          </a:p>
          <a:p>
            <a:pPr marL="342900" indent="-342900" eaLnBrk="1" hangingPunct="1">
              <a:spcBef>
                <a:spcPct val="20000"/>
              </a:spcBef>
              <a:spcAft>
                <a:spcPts val="600"/>
              </a:spcAft>
              <a:buSzPct val="75000"/>
              <a:defRPr/>
            </a:pPr>
            <a:r>
              <a:rPr lang="en-US" sz="2400" kern="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d) On average how many customers are with the servers (Ip)?</a:t>
            </a:r>
          </a:p>
          <a:p>
            <a:pPr marL="342900" indent="-342900" eaLnBrk="1" hangingPunct="1">
              <a:spcBef>
                <a:spcPct val="20000"/>
              </a:spcBef>
              <a:spcAft>
                <a:spcPts val="600"/>
              </a:spcAft>
              <a:buSzPct val="75000"/>
              <a:defRPr/>
            </a:pPr>
            <a:r>
              <a:rPr lang="en-US" sz="2400" kern="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RTp = Ip = (200/60)(3) = 10</a:t>
            </a:r>
          </a:p>
          <a:p>
            <a:pPr marL="342900" indent="-342900" eaLnBrk="1" hangingPunct="1">
              <a:spcBef>
                <a:spcPct val="20000"/>
              </a:spcBef>
              <a:spcAft>
                <a:spcPts val="600"/>
              </a:spcAft>
              <a:buSzPct val="75000"/>
              <a:defRPr/>
            </a:pPr>
            <a:r>
              <a:rPr lang="en-US" sz="2400" kern="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Ip = cU = 11(200/220) = 10 </a:t>
            </a:r>
          </a:p>
          <a:p>
            <a:pPr marL="342900" indent="-342900" eaLnBrk="1" hangingPunct="1">
              <a:spcBef>
                <a:spcPct val="20000"/>
              </a:spcBef>
              <a:buSzPct val="75000"/>
              <a:defRPr/>
            </a:pPr>
            <a:endParaRPr lang="en-US" sz="2400" kern="0" dirty="0">
              <a:latin typeface="Book Antiqua" pitchFamily="18" charset="0"/>
              <a:ea typeface="ＭＳ Ｐゴシック" pitchFamily="-65" charset="-128"/>
              <a:cs typeface="MS Reference Sans Serif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SzPct val="75000"/>
              <a:defRPr/>
            </a:pPr>
            <a:endParaRPr lang="en-US" sz="2400" kern="0" dirty="0">
              <a:latin typeface="Book Antiqua" pitchFamily="18" charset="0"/>
              <a:ea typeface="ＭＳ Ｐゴシック" pitchFamily="-65" charset="-128"/>
              <a:cs typeface="MS Reference Sans Serif" pitchFamily="34" charset="0"/>
            </a:endParaRPr>
          </a:p>
          <a:p>
            <a:pPr indent="4763" eaLnBrk="1" hangingPunct="1">
              <a:spcBef>
                <a:spcPct val="20000"/>
              </a:spcBef>
              <a:buSzPct val="75000"/>
              <a:defRPr/>
            </a:pPr>
            <a:endParaRPr lang="en-US" sz="2400" kern="0" dirty="0">
              <a:latin typeface="Book Antiqua" pitchFamily="18" charset="0"/>
              <a:ea typeface="ＭＳ Ｐゴシック" pitchFamily="-65" charset="-128"/>
              <a:cs typeface="MS Reference Sans Serif" pitchFamily="34" charset="0"/>
            </a:endParaRPr>
          </a:p>
          <a:p>
            <a:pPr indent="4763" eaLnBrk="1" hangingPunct="1">
              <a:spcBef>
                <a:spcPct val="20000"/>
              </a:spcBef>
              <a:buSzPct val="75000"/>
              <a:defRPr/>
            </a:pPr>
            <a:endParaRPr lang="en-US" sz="2400" kern="0" dirty="0">
              <a:latin typeface="Book Antiqua" pitchFamily="18" charset="0"/>
              <a:ea typeface="ＭＳ Ｐゴシック" pitchFamily="-65" charset="-128"/>
              <a:cs typeface="MS Reference Sans Serif" pitchFamily="34" charset="0"/>
            </a:endParaRPr>
          </a:p>
          <a:p>
            <a:pPr indent="4763" eaLnBrk="1" hangingPunct="1">
              <a:spcBef>
                <a:spcPct val="20000"/>
              </a:spcBef>
              <a:buSzPct val="75000"/>
              <a:defRPr/>
            </a:pPr>
            <a:endParaRPr lang="en-US" sz="2400" kern="0" dirty="0">
              <a:latin typeface="Book Antiqua" pitchFamily="18" charset="0"/>
              <a:ea typeface="ＭＳ Ｐゴシック" pitchFamily="-65" charset="-128"/>
              <a:cs typeface="MS Reference Sans Serif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SzPct val="75000"/>
              <a:defRPr/>
            </a:pPr>
            <a:endParaRPr lang="en-US" sz="2400" kern="0" dirty="0">
              <a:latin typeface="Book Antiqua" pitchFamily="18" charset="0"/>
              <a:ea typeface="ＭＳ Ｐゴシック" pitchFamily="-65" charset="-128"/>
              <a:cs typeface="MS Reference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2264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theme/theme1.xml><?xml version="1.0" encoding="utf-8"?>
<a:theme xmlns:a="http://schemas.openxmlformats.org/drawingml/2006/main" name="Lean Thinking Final.ppt">
  <a:themeElements>
    <a:clrScheme name="Custom 2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FFFF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61603</TotalTime>
  <Words>555</Words>
  <Application>Microsoft Office PowerPoint</Application>
  <PresentationFormat>Widescreen</PresentationFormat>
  <Paragraphs>67</Paragraphs>
  <Slides>6</Slides>
  <Notes>5</Notes>
  <HiddenSlides>0</HiddenSlides>
  <MMClips>1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6</vt:i4>
      </vt:variant>
    </vt:vector>
  </HeadingPairs>
  <TitlesOfParts>
    <vt:vector size="21" baseType="lpstr">
      <vt:lpstr>Arial</vt:lpstr>
      <vt:lpstr>Book Antiqua</vt:lpstr>
      <vt:lpstr>Calibri</vt:lpstr>
      <vt:lpstr>Calibri Light</vt:lpstr>
      <vt:lpstr>Garamond</vt:lpstr>
      <vt:lpstr>Impact</vt:lpstr>
      <vt:lpstr>MS Reference Sans Serif</vt:lpstr>
      <vt:lpstr>Verdana</vt:lpstr>
      <vt:lpstr>Wingdings</vt:lpstr>
      <vt:lpstr>Lean Thinking Final.ppt</vt:lpstr>
      <vt:lpstr>1_Custom Design</vt:lpstr>
      <vt:lpstr>Custom Design</vt:lpstr>
      <vt:lpstr>1_Lean Thinking Final</vt:lpstr>
      <vt:lpstr>Lean Thinking Final</vt:lpstr>
      <vt:lpstr>2_Lean Thinking Final</vt:lpstr>
      <vt:lpstr>PowerPoint Presentation</vt:lpstr>
      <vt:lpstr>Problem 1</vt:lpstr>
      <vt:lpstr>Problem 2</vt:lpstr>
      <vt:lpstr>Problem 3</vt:lpstr>
      <vt:lpstr>Problem 3</vt:lpstr>
      <vt:lpstr>Problem 4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 , Ardavan</cp:lastModifiedBy>
  <cp:revision>910</cp:revision>
  <cp:lastPrinted>2019-05-09T17:43:43Z</cp:lastPrinted>
  <dcterms:created xsi:type="dcterms:W3CDTF">2008-11-22T01:06:20Z</dcterms:created>
  <dcterms:modified xsi:type="dcterms:W3CDTF">2021-04-19T03:51:08Z</dcterms:modified>
</cp:coreProperties>
</file>