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40" r:id="rId1"/>
    <p:sldMasterId id="2147483749" r:id="rId2"/>
    <p:sldMasterId id="2147483756" r:id="rId3"/>
  </p:sldMasterIdLst>
  <p:notesMasterIdLst>
    <p:notesMasterId r:id="rId28"/>
  </p:notesMasterIdLst>
  <p:handoutMasterIdLst>
    <p:handoutMasterId r:id="rId29"/>
  </p:handoutMasterIdLst>
  <p:sldIdLst>
    <p:sldId id="954" r:id="rId4"/>
    <p:sldId id="957" r:id="rId5"/>
    <p:sldId id="958" r:id="rId6"/>
    <p:sldId id="959" r:id="rId7"/>
    <p:sldId id="966" r:id="rId8"/>
    <p:sldId id="975" r:id="rId9"/>
    <p:sldId id="976" r:id="rId10"/>
    <p:sldId id="977" r:id="rId11"/>
    <p:sldId id="971" r:id="rId12"/>
    <p:sldId id="978" r:id="rId13"/>
    <p:sldId id="974" r:id="rId14"/>
    <p:sldId id="985" r:id="rId15"/>
    <p:sldId id="980" r:id="rId16"/>
    <p:sldId id="979" r:id="rId17"/>
    <p:sldId id="986" r:id="rId18"/>
    <p:sldId id="984" r:id="rId19"/>
    <p:sldId id="988" r:id="rId20"/>
    <p:sldId id="987" r:id="rId21"/>
    <p:sldId id="395" r:id="rId22"/>
    <p:sldId id="960" r:id="rId23"/>
    <p:sldId id="961" r:id="rId24"/>
    <p:sldId id="962" r:id="rId25"/>
    <p:sldId id="963" r:id="rId26"/>
    <p:sldId id="964" r:id="rId27"/>
  </p:sldIdLst>
  <p:sldSz cx="12192000" cy="6858000"/>
  <p:notesSz cx="7102475" cy="9388475"/>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521415D9-36F7-43E2-AB2F-B90AF26B5E84}">
      <p14:sectionLst xmlns:p14="http://schemas.microsoft.com/office/powerpoint/2010/main">
        <p14:section name="Principles of Lean and Theory of Constraints" id="{A1C37DF3-43EA-41A2-A567-EB5CDCA0E9E8}">
          <p14:sldIdLst>
            <p14:sldId id="954"/>
            <p14:sldId id="957"/>
            <p14:sldId id="958"/>
            <p14:sldId id="959"/>
            <p14:sldId id="966"/>
            <p14:sldId id="975"/>
            <p14:sldId id="976"/>
            <p14:sldId id="977"/>
            <p14:sldId id="971"/>
            <p14:sldId id="978"/>
            <p14:sldId id="974"/>
            <p14:sldId id="985"/>
            <p14:sldId id="980"/>
            <p14:sldId id="979"/>
            <p14:sldId id="986"/>
            <p14:sldId id="984"/>
            <p14:sldId id="988"/>
            <p14:sldId id="987"/>
            <p14:sldId id="395"/>
            <p14:sldId id="960"/>
            <p14:sldId id="961"/>
            <p14:sldId id="962"/>
            <p14:sldId id="963"/>
            <p14:sldId id="9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218" userDrawn="1">
          <p15:clr>
            <a:srgbClr val="A4A3A4"/>
          </p15:clr>
        </p15:guide>
        <p15:guide id="2" pos="298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ef-Vaziri , Ardavan" initials="A,A" lastIdx="1" clrIdx="0">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581"/>
    <a:srgbClr val="A792EC"/>
    <a:srgbClr val="72659E"/>
    <a:srgbClr val="FF00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17" autoAdjust="0"/>
    <p:restoredTop sz="89294" autoAdjust="0"/>
  </p:normalViewPr>
  <p:slideViewPr>
    <p:cSldViewPr>
      <p:cViewPr varScale="1">
        <p:scale>
          <a:sx n="97" d="100"/>
          <a:sy n="97" d="100"/>
        </p:scale>
        <p:origin x="162" y="90"/>
      </p:cViewPr>
      <p:guideLst>
        <p:guide orient="horz" pos="2160"/>
        <p:guide pos="3840"/>
      </p:guideLst>
    </p:cSldViewPr>
  </p:slideViewPr>
  <p:outlineViewPr>
    <p:cViewPr>
      <p:scale>
        <a:sx n="33" d="100"/>
        <a:sy n="33" d="100"/>
      </p:scale>
      <p:origin x="0" y="-25428"/>
    </p:cViewPr>
  </p:outlineViewPr>
  <p:notesTextViewPr>
    <p:cViewPr>
      <p:scale>
        <a:sx n="100" d="100"/>
        <a:sy n="100" d="100"/>
      </p:scale>
      <p:origin x="0" y="0"/>
    </p:cViewPr>
  </p:notesTextViewPr>
  <p:sorterViewPr>
    <p:cViewPr>
      <p:scale>
        <a:sx n="61" d="100"/>
        <a:sy n="61" d="100"/>
      </p:scale>
      <p:origin x="0" y="0"/>
    </p:cViewPr>
  </p:sorterViewPr>
  <p:notesViewPr>
    <p:cSldViewPr>
      <p:cViewPr varScale="1">
        <p:scale>
          <a:sx n="83" d="100"/>
          <a:sy n="83" d="100"/>
        </p:scale>
        <p:origin x="3816" y="60"/>
      </p:cViewPr>
      <p:guideLst>
        <p:guide orient="horz" pos="2218"/>
        <p:guide pos="298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commentAuthors" Target="commentAuthors.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5" name="Rectangle 3"/>
          <p:cNvSpPr>
            <a:spLocks noGrp="1" noChangeArrowheads="1"/>
          </p:cNvSpPr>
          <p:nvPr>
            <p:ph type="dt" sz="quarter"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3076" name="Rectangle 4"/>
          <p:cNvSpPr>
            <a:spLocks noGrp="1" noChangeArrowheads="1"/>
          </p:cNvSpPr>
          <p:nvPr>
            <p:ph type="ftr" sz="quarter" idx="2"/>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3077" name="Rectangle 5"/>
          <p:cNvSpPr>
            <a:spLocks noGrp="1" noChangeArrowheads="1"/>
          </p:cNvSpPr>
          <p:nvPr>
            <p:ph type="sldNum" sz="quarter" idx="3"/>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4AF56A66-A16D-4DDE-BF06-390EB7CDF141}" type="slidenum">
              <a:rPr lang="en-US"/>
              <a:pPr>
                <a:defRPr/>
              </a:pPr>
              <a:t>‹#›</a:t>
            </a:fld>
            <a:endParaRPr lang="en-US" dirty="0"/>
          </a:p>
        </p:txBody>
      </p:sp>
    </p:spTree>
    <p:extLst>
      <p:ext uri="{BB962C8B-B14F-4D97-AF65-F5344CB8AC3E}">
        <p14:creationId xmlns:p14="http://schemas.microsoft.com/office/powerpoint/2010/main" val="3360874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52"/>
            <a:ext cx="3078048"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1" name="Rectangle 3"/>
          <p:cNvSpPr>
            <a:spLocks noGrp="1" noChangeArrowheads="1"/>
          </p:cNvSpPr>
          <p:nvPr>
            <p:ph type="dt" idx="1"/>
          </p:nvPr>
        </p:nvSpPr>
        <p:spPr bwMode="auto">
          <a:xfrm>
            <a:off x="4024429" y="-1552"/>
            <a:ext cx="3078047" cy="471908"/>
          </a:xfrm>
          <a:prstGeom prst="rect">
            <a:avLst/>
          </a:prstGeom>
          <a:noFill/>
          <a:ln w="9525">
            <a:noFill/>
            <a:miter lim="800000"/>
            <a:headEnd/>
            <a:tailEnd/>
          </a:ln>
          <a:effectLst/>
        </p:spPr>
        <p:txBody>
          <a:bodyPr vert="horz" wrap="square" lIns="19696" tIns="0" rIns="19696" bIns="0" numCol="1" anchor="t" anchorCtr="0" compatLnSpc="1">
            <a:prstTxWarp prst="textNoShape">
              <a:avLst/>
            </a:prstTxWarp>
          </a:bodyPr>
          <a:lstStyle>
            <a:lvl1pPr algn="r" defTabSz="944684">
              <a:defRPr sz="1000" i="1">
                <a:latin typeface="Times New Roman" charset="0"/>
              </a:defRPr>
            </a:lvl1pPr>
          </a:lstStyle>
          <a:p>
            <a:pPr>
              <a:defRPr/>
            </a:pPr>
            <a:endParaRPr lang="en-US" dirty="0"/>
          </a:p>
        </p:txBody>
      </p:sp>
      <p:sp>
        <p:nvSpPr>
          <p:cNvPr id="28676" name="Rectangle 4"/>
          <p:cNvSpPr>
            <a:spLocks noGrp="1" noRot="1" noChangeAspect="1" noChangeArrowheads="1" noTextEdit="1"/>
          </p:cNvSpPr>
          <p:nvPr>
            <p:ph type="sldImg" idx="2"/>
          </p:nvPr>
        </p:nvSpPr>
        <p:spPr bwMode="auto">
          <a:xfrm>
            <a:off x="434975" y="711200"/>
            <a:ext cx="6234113" cy="35067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380" y="4458284"/>
            <a:ext cx="5209715" cy="4225435"/>
          </a:xfrm>
          <a:prstGeom prst="rect">
            <a:avLst/>
          </a:prstGeom>
          <a:noFill/>
          <a:ln w="9525">
            <a:noFill/>
            <a:miter lim="800000"/>
            <a:headEnd/>
            <a:tailEnd/>
          </a:ln>
          <a:effectLst/>
        </p:spPr>
        <p:txBody>
          <a:bodyPr vert="horz" wrap="square" lIns="95195" tIns="47598" rIns="95195" bIns="47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16568"/>
            <a:ext cx="3078048"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defTabSz="944684">
              <a:defRPr sz="1000" i="1">
                <a:latin typeface="Times New Roman" charset="0"/>
              </a:defRPr>
            </a:lvl1pPr>
          </a:lstStyle>
          <a:p>
            <a:pPr>
              <a:defRPr/>
            </a:pPr>
            <a:endParaRPr lang="en-US" dirty="0"/>
          </a:p>
        </p:txBody>
      </p:sp>
      <p:sp>
        <p:nvSpPr>
          <p:cNvPr id="2055" name="Rectangle 7"/>
          <p:cNvSpPr>
            <a:spLocks noGrp="1" noChangeArrowheads="1"/>
          </p:cNvSpPr>
          <p:nvPr>
            <p:ph type="sldNum" sz="quarter" idx="5"/>
          </p:nvPr>
        </p:nvSpPr>
        <p:spPr bwMode="auto">
          <a:xfrm>
            <a:off x="4024429" y="8916568"/>
            <a:ext cx="3078047" cy="471907"/>
          </a:xfrm>
          <a:prstGeom prst="rect">
            <a:avLst/>
          </a:prstGeom>
          <a:noFill/>
          <a:ln w="9525">
            <a:noFill/>
            <a:miter lim="800000"/>
            <a:headEnd/>
            <a:tailEnd/>
          </a:ln>
          <a:effectLst/>
        </p:spPr>
        <p:txBody>
          <a:bodyPr vert="horz" wrap="square" lIns="19696" tIns="0" rIns="19696" bIns="0" numCol="1" anchor="b" anchorCtr="0" compatLnSpc="1">
            <a:prstTxWarp prst="textNoShape">
              <a:avLst/>
            </a:prstTxWarp>
          </a:bodyPr>
          <a:lstStyle>
            <a:lvl1pPr algn="r" defTabSz="944684">
              <a:defRPr sz="1000" i="1">
                <a:latin typeface="Times New Roman" charset="0"/>
              </a:defRPr>
            </a:lvl1pPr>
          </a:lstStyle>
          <a:p>
            <a:pPr>
              <a:defRPr/>
            </a:pPr>
            <a:fld id="{5A0BD41A-4BE2-453E-B10D-012B00A477F7}" type="slidenum">
              <a:rPr lang="en-US"/>
              <a:pPr>
                <a:defRPr/>
              </a:pPr>
              <a:t>‹#›</a:t>
            </a:fld>
            <a:endParaRPr lang="en-US" dirty="0"/>
          </a:p>
        </p:txBody>
      </p:sp>
    </p:spTree>
    <p:extLst>
      <p:ext uri="{BB962C8B-B14F-4D97-AF65-F5344CB8AC3E}">
        <p14:creationId xmlns:p14="http://schemas.microsoft.com/office/powerpoint/2010/main" val="164804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7C678DA-66FA-46F9-8031-1CB2E52D81FB}" type="slidenum">
              <a:rPr lang="en-US" smtClean="0"/>
              <a:pPr/>
              <a:t>1</a:t>
            </a:fld>
            <a:endParaRPr lang="en-US" dirty="0"/>
          </a:p>
        </p:txBody>
      </p:sp>
    </p:spTree>
    <p:extLst>
      <p:ext uri="{BB962C8B-B14F-4D97-AF65-F5344CB8AC3E}">
        <p14:creationId xmlns:p14="http://schemas.microsoft.com/office/powerpoint/2010/main" val="4064677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36A145B-80FC-4DD1-A75E-E22B44A0F782}" type="slidenum">
              <a:rPr lang="en-US" smtClean="0"/>
              <a:pPr/>
              <a:t>19</a:t>
            </a:fld>
            <a:endParaRPr lang="en-US" dirty="0"/>
          </a:p>
        </p:txBody>
      </p:sp>
    </p:spTree>
    <p:extLst>
      <p:ext uri="{BB962C8B-B14F-4D97-AF65-F5344CB8AC3E}">
        <p14:creationId xmlns:p14="http://schemas.microsoft.com/office/powerpoint/2010/main" val="246509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024220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609600" y="215372"/>
            <a:ext cx="109728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a:p>
          <a:p>
            <a:pPr lvl="1"/>
            <a:endParaRPr lang="en-IN" dirty="0"/>
          </a:p>
          <a:p>
            <a:pPr lvl="2"/>
            <a:endParaRPr lang="en-IN" dirty="0"/>
          </a:p>
        </p:txBody>
      </p:sp>
    </p:spTree>
    <p:extLst>
      <p:ext uri="{BB962C8B-B14F-4D97-AF65-F5344CB8AC3E}">
        <p14:creationId xmlns:p14="http://schemas.microsoft.com/office/powerpoint/2010/main" val="147781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1"/>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dirty="0"/>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dirty="0"/>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dirty="0"/>
            </a:p>
          </p:txBody>
        </p:sp>
      </p:grpSp>
      <p:sp>
        <p:nvSpPr>
          <p:cNvPr id="154626" name="Rectangle 2"/>
          <p:cNvSpPr>
            <a:spLocks noGrp="1" noChangeArrowheads="1"/>
          </p:cNvSpPr>
          <p:nvPr>
            <p:ph type="ctrTitle"/>
          </p:nvPr>
        </p:nvSpPr>
        <p:spPr>
          <a:xfrm>
            <a:off x="914400" y="685800"/>
            <a:ext cx="10363200" cy="2127250"/>
          </a:xfrm>
        </p:spPr>
        <p:txBody>
          <a:bodyPr/>
          <a:lstStyle>
            <a:lvl1pPr algn="ctr">
              <a:defRPr sz="5800"/>
            </a:lvl1pPr>
          </a:lstStyle>
          <a:p>
            <a:r>
              <a:rPr lang="en-US"/>
              <a:t>Click to edit Master title style</a:t>
            </a:r>
          </a:p>
        </p:txBody>
      </p:sp>
      <p:sp>
        <p:nvSpPr>
          <p:cNvPr id="154627" name="Rectangle 3"/>
          <p:cNvSpPr>
            <a:spLocks noGrp="1" noChangeArrowheads="1"/>
          </p:cNvSpPr>
          <p:nvPr>
            <p:ph type="subTitle" idx="1"/>
          </p:nvPr>
        </p:nvSpPr>
        <p:spPr>
          <a:xfrm>
            <a:off x="1828800" y="3270250"/>
            <a:ext cx="85344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r>
              <a:rPr lang="en-US" dirty="0"/>
              <a:t>DSO 581</a:t>
            </a:r>
          </a:p>
        </p:txBody>
      </p:sp>
      <p:sp>
        <p:nvSpPr>
          <p:cNvPr id="9" name="Rectangle 5"/>
          <p:cNvSpPr>
            <a:spLocks noGrp="1" noChangeArrowheads="1"/>
          </p:cNvSpPr>
          <p:nvPr>
            <p:ph type="ftr" sz="quarter" idx="11"/>
          </p:nvPr>
        </p:nvSpPr>
        <p:spPr/>
        <p:txBody>
          <a:bodyPr/>
          <a:lstStyle>
            <a:lvl1pPr>
              <a:defRPr/>
            </a:lvl1pPr>
          </a:lstStyle>
          <a:p>
            <a:pPr>
              <a:defRPr/>
            </a:pPr>
            <a:r>
              <a:rPr lang="en-US" dirty="0"/>
              <a:t>Design for SCM</a:t>
            </a:r>
          </a:p>
        </p:txBody>
      </p:sp>
      <p:sp>
        <p:nvSpPr>
          <p:cNvPr id="10" name="Rectangle 6"/>
          <p:cNvSpPr>
            <a:spLocks noGrp="1" noChangeArrowheads="1"/>
          </p:cNvSpPr>
          <p:nvPr>
            <p:ph type="sldNum" sz="quarter" idx="12"/>
          </p:nvPr>
        </p:nvSpPr>
        <p:spPr bwMode="auto">
          <a:xfrm>
            <a:off x="8737600" y="6248400"/>
            <a:ext cx="28448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BCBFF06A-55B7-45F1-AA39-F2EC6F0D8CEE}" type="slidenum">
              <a:rPr lang="en-US"/>
              <a:pPr>
                <a:defRPr/>
              </a:pPr>
              <a:t>‹#›</a:t>
            </a:fld>
            <a:endParaRPr lang="en-US" dirty="0"/>
          </a:p>
        </p:txBody>
      </p:sp>
    </p:spTree>
    <p:extLst>
      <p:ext uri="{BB962C8B-B14F-4D97-AF65-F5344CB8AC3E}">
        <p14:creationId xmlns:p14="http://schemas.microsoft.com/office/powerpoint/2010/main" val="355013860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10693042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90869865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1426627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836276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679155335"/>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95534367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323710950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424531844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0"/>
          <p:cNvSpPr>
            <a:spLocks noGrp="1" noChangeArrowheads="1"/>
          </p:cNvSpPr>
          <p:nvPr>
            <p:ph type="title"/>
          </p:nvPr>
        </p:nvSpPr>
        <p:spPr bwMode="gray">
          <a:xfrm>
            <a:off x="10064" y="0"/>
            <a:ext cx="12192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b="0"/>
            </a:lvl1pPr>
          </a:lstStyle>
          <a:p>
            <a:pPr lvl="0"/>
            <a:r>
              <a:rPr lang="en-US" dirty="0"/>
              <a:t>Click to edit Master title style</a:t>
            </a:r>
          </a:p>
        </p:txBody>
      </p:sp>
    </p:spTree>
    <p:extLst>
      <p:ext uri="{BB962C8B-B14F-4D97-AF65-F5344CB8AC3E}">
        <p14:creationId xmlns:p14="http://schemas.microsoft.com/office/powerpoint/2010/main" val="248120622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26468438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2512083250"/>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dirty="0"/>
              <a:t>DSO 581</a:t>
            </a:r>
          </a:p>
        </p:txBody>
      </p:sp>
      <p:sp>
        <p:nvSpPr>
          <p:cNvPr id="7" name="Rectangle 5"/>
          <p:cNvSpPr>
            <a:spLocks noGrp="1" noChangeArrowheads="1"/>
          </p:cNvSpPr>
          <p:nvPr>
            <p:ph type="ftr" sz="quarter" idx="11"/>
          </p:nvPr>
        </p:nvSpPr>
        <p:spPr>
          <a:ln/>
        </p:spPr>
        <p:txBody>
          <a:bodyPr/>
          <a:lstStyle>
            <a:lvl1pPr>
              <a:defRPr/>
            </a:lvl1pPr>
          </a:lstStyle>
          <a:p>
            <a:pPr>
              <a:defRPr/>
            </a:pPr>
            <a:r>
              <a:rPr lang="en-US" dirty="0"/>
              <a:t>Design for SCM</a:t>
            </a:r>
          </a:p>
        </p:txBody>
      </p:sp>
    </p:spTree>
    <p:extLst>
      <p:ext uri="{BB962C8B-B14F-4D97-AF65-F5344CB8AC3E}">
        <p14:creationId xmlns:p14="http://schemas.microsoft.com/office/powerpoint/2010/main" val="191413783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609600" y="228601"/>
            <a:ext cx="109728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body" idx="1"/>
          </p:nvPr>
        </p:nvSpPr>
        <p:spPr>
          <a:xfrm>
            <a:off x="609600" y="5368160"/>
            <a:ext cx="109728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spcBef>
                <a:spcPts val="0"/>
              </a:spcBef>
              <a:buSzPct val="25000"/>
            </a:pPr>
            <a:fld id="{00000000-1234-1234-1234-123412341234}" type="slidenum">
              <a:rPr lang="en-US" sz="900" smtClean="0">
                <a:solidFill>
                  <a:schemeClr val="dk1"/>
                </a:solidFill>
                <a:latin typeface="Arial"/>
                <a:ea typeface="Arial"/>
                <a:cs typeface="Arial"/>
                <a:sym typeface="Arial"/>
              </a:rPr>
              <a:pPr algn="r">
                <a:spcBef>
                  <a:spcPts val="0"/>
                </a:spcBef>
                <a:buSzPct val="25000"/>
              </a:pPr>
              <a:t>‹#›</a:t>
            </a:fld>
            <a:endParaRPr lang="en-US" sz="900"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2844757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60020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8/15/2023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Content Placeholder 2"/>
          <p:cNvSpPr>
            <a:spLocks noGrp="1"/>
          </p:cNvSpPr>
          <p:nvPr>
            <p:ph idx="13"/>
          </p:nvPr>
        </p:nvSpPr>
        <p:spPr>
          <a:xfrm>
            <a:off x="631627" y="264168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4"/>
          </p:nvPr>
        </p:nvSpPr>
        <p:spPr>
          <a:xfrm>
            <a:off x="609600" y="368316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5"/>
          </p:nvPr>
        </p:nvSpPr>
        <p:spPr>
          <a:xfrm>
            <a:off x="609600" y="4724640"/>
            <a:ext cx="10972800" cy="711176"/>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7787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241121434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757704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1960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75734" y="1520826"/>
            <a:ext cx="5450417"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9351" y="1520826"/>
            <a:ext cx="5450416"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66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extLst>
      <p:ext uri="{BB962C8B-B14F-4D97-AF65-F5344CB8AC3E}">
        <p14:creationId xmlns:p14="http://schemas.microsoft.com/office/powerpoint/2010/main" val="13325819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12192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914400" y="762001"/>
            <a:ext cx="103632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0" name="Shape 20"/>
          <p:cNvSpPr txBox="1">
            <a:spLocks noGrp="1"/>
          </p:cNvSpPr>
          <p:nvPr>
            <p:ph type="subTitle" idx="1"/>
          </p:nvPr>
        </p:nvSpPr>
        <p:spPr>
          <a:xfrm>
            <a:off x="899584" y="3962400"/>
            <a:ext cx="10392833"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125293" y="6172200"/>
            <a:ext cx="1146047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40947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Shape 53"/>
        <p:cNvGrpSpPr/>
        <p:nvPr/>
      </p:nvGrpSpPr>
      <p:grpSpPr>
        <a:xfrm>
          <a:off x="0" y="0"/>
          <a:ext cx="0" cy="0"/>
          <a:chOff x="0" y="0"/>
          <a:chExt cx="0" cy="0"/>
        </a:xfrm>
      </p:grpSpPr>
      <p:sp>
        <p:nvSpPr>
          <p:cNvPr id="57" name="Shape 57"/>
          <p:cNvSpPr txBox="1">
            <a:spLocks noGrp="1"/>
          </p:cNvSpPr>
          <p:nvPr>
            <p:ph type="dt" idx="10"/>
          </p:nvPr>
        </p:nvSpPr>
        <p:spPr>
          <a:xfrm>
            <a:off x="8447617" y="113072"/>
            <a:ext cx="28447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11292415" y="113072"/>
            <a:ext cx="735711" cy="182879"/>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900" smtClean="0">
                <a:solidFill>
                  <a:schemeClr val="dk1"/>
                </a:solidFill>
              </a:rPr>
              <a:pPr algn="r">
                <a:buSzPct val="25000"/>
              </a:pPr>
              <a:t>‹#›</a:t>
            </a:fld>
            <a:endParaRPr lang="en-US" sz="900" dirty="0">
              <a:solidFill>
                <a:schemeClr val="dk1"/>
              </a:solidFill>
            </a:endParaRPr>
          </a:p>
        </p:txBody>
      </p:sp>
    </p:spTree>
    <p:extLst>
      <p:ext uri="{BB962C8B-B14F-4D97-AF65-F5344CB8AC3E}">
        <p14:creationId xmlns:p14="http://schemas.microsoft.com/office/powerpoint/2010/main" val="501051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3.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sp>
        <p:nvSpPr>
          <p:cNvPr id="15" name="Text Box 57"/>
          <p:cNvSpPr txBox="1">
            <a:spLocks noChangeArrowheads="1"/>
          </p:cNvSpPr>
          <p:nvPr userDrawn="1"/>
        </p:nvSpPr>
        <p:spPr bwMode="auto">
          <a:xfrm>
            <a:off x="-20581" y="6550224"/>
            <a:ext cx="9558637"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Introduction to the Theory of Constraints- An Accounting Example</a:t>
            </a:r>
          </a:p>
        </p:txBody>
      </p:sp>
      <p:sp>
        <p:nvSpPr>
          <p:cNvPr id="4" name="Rectangle 3">
            <a:extLst>
              <a:ext uri="{FF2B5EF4-FFF2-40B4-BE49-F238E27FC236}">
                <a16:creationId xmlns:a16="http://schemas.microsoft.com/office/drawing/2014/main" id="{BAC44B36-7709-44F4-ADD7-4F4D66BCE20A}"/>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14" name="Rectangle 50"/>
          <p:cNvSpPr>
            <a:spLocks noGrp="1" noChangeArrowheads="1"/>
          </p:cNvSpPr>
          <p:nvPr>
            <p:ph type="title"/>
          </p:nvPr>
        </p:nvSpPr>
        <p:spPr bwMode="gray">
          <a:xfrm>
            <a:off x="0" y="0"/>
            <a:ext cx="12192000" cy="589738"/>
          </a:xfrm>
          <a:prstGeom prst="rect">
            <a:avLst/>
          </a:prstGeom>
          <a:noFill/>
          <a:ln w="9525">
            <a:solidFill>
              <a:srgbClr val="A50023"/>
            </a:solid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829812213"/>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71" r:id="rId7"/>
  </p:sldLayoutIdLst>
  <p:transition/>
  <p:txStyles>
    <p:titleStyle>
      <a:lvl1pPr algn="l" rtl="0" eaLnBrk="1" fontAlgn="base" hangingPunct="1">
        <a:spcBef>
          <a:spcPct val="0"/>
        </a:spcBef>
        <a:spcAft>
          <a:spcPct val="0"/>
        </a:spcAft>
        <a:defRPr sz="3200">
          <a:solidFill>
            <a:schemeClr val="bg1"/>
          </a:solidFill>
          <a:highlight>
            <a:srgbClr val="A80000"/>
          </a:highlight>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5" name="Shape 15" descr="Pearson Logo"/>
          <p:cNvPicPr preferRelativeResize="0"/>
          <p:nvPr/>
        </p:nvPicPr>
        <p:blipFill rotWithShape="1">
          <a:blip r:embed="rId5">
            <a:alphaModFix/>
          </a:blip>
          <a:srcRect/>
          <a:stretch/>
        </p:blipFill>
        <p:spPr>
          <a:xfrm>
            <a:off x="695480" y="6471923"/>
            <a:ext cx="1223999" cy="279914"/>
          </a:xfrm>
          <a:prstGeom prst="rect">
            <a:avLst/>
          </a:prstGeom>
          <a:noFill/>
          <a:ln>
            <a:noFill/>
          </a:ln>
        </p:spPr>
      </p:pic>
      <p:sp>
        <p:nvSpPr>
          <p:cNvPr id="16" name="Text Placeholder 5"/>
          <p:cNvSpPr txBox="1">
            <a:spLocks/>
          </p:cNvSpPr>
          <p:nvPr userDrawn="1"/>
        </p:nvSpPr>
        <p:spPr>
          <a:xfrm>
            <a:off x="3426348" y="6563562"/>
            <a:ext cx="8103551" cy="229382"/>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2019, 2016, 2013 Pearson Education, Inc. All Rights Reserved</a:t>
            </a:r>
          </a:p>
        </p:txBody>
      </p:sp>
      <p:sp>
        <p:nvSpPr>
          <p:cNvPr id="9" name="Rectangle 8">
            <a:extLst>
              <a:ext uri="{FF2B5EF4-FFF2-40B4-BE49-F238E27FC236}">
                <a16:creationId xmlns:a16="http://schemas.microsoft.com/office/drawing/2014/main" id="{34DBCB88-2D83-44C8-82C3-2F695F73B21D}"/>
              </a:ext>
            </a:extLst>
          </p:cNvPr>
          <p:cNvSpPr/>
          <p:nvPr userDrawn="1"/>
        </p:nvSpPr>
        <p:spPr>
          <a:xfrm>
            <a:off x="3373"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B444F90-AF4A-4472-8B1E-3AAFFB858493}"/>
              </a:ext>
            </a:extLst>
          </p:cNvPr>
          <p:cNvSpPr/>
          <p:nvPr userDrawn="1"/>
        </p:nvSpPr>
        <p:spPr>
          <a:xfrm>
            <a:off x="11582400" y="0"/>
            <a:ext cx="606227"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Connector 3">
            <a:extLst>
              <a:ext uri="{FF2B5EF4-FFF2-40B4-BE49-F238E27FC236}">
                <a16:creationId xmlns:a16="http://schemas.microsoft.com/office/drawing/2014/main" id="{12E0E4B4-2A3A-4B38-ACC2-11C84A4B7D81}"/>
              </a:ext>
            </a:extLst>
          </p:cNvPr>
          <p:cNvCxnSpPr/>
          <p:nvPr userDrawn="1"/>
        </p:nvCxnSpPr>
        <p:spPr>
          <a:xfrm>
            <a:off x="0" y="9144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3B88940-F6AF-4A5D-8D7A-39E171DF6B68}"/>
              </a:ext>
            </a:extLst>
          </p:cNvPr>
          <p:cNvCxnSpPr/>
          <p:nvPr userDrawn="1"/>
        </p:nvCxnSpPr>
        <p:spPr>
          <a:xfrm>
            <a:off x="3373" y="6324600"/>
            <a:ext cx="12188627" cy="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2" name="Rectangle 50">
            <a:extLst>
              <a:ext uri="{FF2B5EF4-FFF2-40B4-BE49-F238E27FC236}">
                <a16:creationId xmlns:a16="http://schemas.microsoft.com/office/drawing/2014/main" id="{D2321382-1636-4EB5-A73B-7A5CF3E0C638}"/>
              </a:ext>
            </a:extLst>
          </p:cNvPr>
          <p:cNvSpPr>
            <a:spLocks noGrp="1" noChangeArrowheads="1"/>
          </p:cNvSpPr>
          <p:nvPr>
            <p:ph type="title"/>
          </p:nvPr>
        </p:nvSpPr>
        <p:spPr bwMode="gray">
          <a:xfrm>
            <a:off x="609600" y="1"/>
            <a:ext cx="12192000" cy="9143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extLst>
      <p:ext uri="{BB962C8B-B14F-4D97-AF65-F5344CB8AC3E}">
        <p14:creationId xmlns:p14="http://schemas.microsoft.com/office/powerpoint/2010/main" val="2115197984"/>
      </p:ext>
    </p:extLst>
  </p:cSld>
  <p:clrMap bg1="lt1" tx1="dk1" bg2="dk2" tx2="lt2" accent1="accent1" accent2="accent2" accent3="accent3" accent4="accent4" accent5="accent5" accent6="accent6" hlink="hlink" folHlink="folHlink"/>
  <p:sldLayoutIdLst>
    <p:sldLayoutId id="2147483750" r:id="rId1"/>
    <p:sldLayoutId id="2147483751" r:id="rId2"/>
    <p:sldLayoutId id="214748375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3C1581"/>
          </a:solidFill>
          <a:latin typeface="Impact" panose="020B0806030902050204" pitchFamily="34" charset="0"/>
          <a:ea typeface="Impact" panose="020B0806030902050204" pitchFamily="34" charset="0"/>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277814"/>
            <a:ext cx="109728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09600" y="1600201"/>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04"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r>
              <a:rPr lang="en-US" dirty="0"/>
              <a:t>DSO 581</a:t>
            </a:r>
          </a:p>
        </p:txBody>
      </p:sp>
      <p:sp>
        <p:nvSpPr>
          <p:cNvPr id="153605"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r>
              <a:rPr lang="en-US" dirty="0"/>
              <a:t>Design for SCM</a:t>
            </a:r>
          </a:p>
        </p:txBody>
      </p:sp>
      <p:sp>
        <p:nvSpPr>
          <p:cNvPr id="153607" name="Rectangle 7"/>
          <p:cNvSpPr>
            <a:spLocks noChangeArrowheads="1"/>
          </p:cNvSpPr>
          <p:nvPr/>
        </p:nvSpPr>
        <p:spPr bwMode="auto">
          <a:xfrm>
            <a:off x="0" y="0"/>
            <a:ext cx="304800" cy="2286000"/>
          </a:xfrm>
          <a:prstGeom prst="rect">
            <a:avLst/>
          </a:prstGeom>
          <a:solidFill>
            <a:schemeClr val="bg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08" name="Line 8"/>
          <p:cNvSpPr>
            <a:spLocks noChangeShapeType="1"/>
          </p:cNvSpPr>
          <p:nvPr/>
        </p:nvSpPr>
        <p:spPr bwMode="auto">
          <a:xfrm>
            <a:off x="609600" y="1447800"/>
            <a:ext cx="10769600" cy="0"/>
          </a:xfrm>
          <a:prstGeom prst="line">
            <a:avLst/>
          </a:prstGeom>
          <a:noFill/>
          <a:ln w="19050">
            <a:solidFill>
              <a:schemeClr val="tx2"/>
            </a:solidFill>
            <a:round/>
            <a:headEnd/>
            <a:tailEnd/>
          </a:ln>
          <a:effectLst/>
        </p:spPr>
        <p:txBody>
          <a:bodyPr/>
          <a:lstStyle/>
          <a:p>
            <a:pPr>
              <a:defRPr/>
            </a:pPr>
            <a:endParaRPr lang="en-US" dirty="0"/>
          </a:p>
        </p:txBody>
      </p:sp>
      <p:sp>
        <p:nvSpPr>
          <p:cNvPr id="153609" name="Rectangle 9"/>
          <p:cNvSpPr>
            <a:spLocks noChangeArrowheads="1"/>
          </p:cNvSpPr>
          <p:nvPr/>
        </p:nvSpPr>
        <p:spPr bwMode="auto">
          <a:xfrm>
            <a:off x="0" y="2286000"/>
            <a:ext cx="304800" cy="2286000"/>
          </a:xfrm>
          <a:prstGeom prst="rect">
            <a:avLst/>
          </a:prstGeom>
          <a:solidFill>
            <a:schemeClr val="accent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0" name="Rectangle 10"/>
          <p:cNvSpPr>
            <a:spLocks noChangeArrowheads="1"/>
          </p:cNvSpPr>
          <p:nvPr/>
        </p:nvSpPr>
        <p:spPr bwMode="auto">
          <a:xfrm>
            <a:off x="0" y="4572000"/>
            <a:ext cx="304800" cy="2286000"/>
          </a:xfrm>
          <a:prstGeom prst="rect">
            <a:avLst/>
          </a:prstGeom>
          <a:solidFill>
            <a:schemeClr val="tx2"/>
          </a:solidFill>
          <a:ln w="9525">
            <a:noFill/>
            <a:miter lim="800000"/>
            <a:headEnd/>
            <a:tailEnd/>
          </a:ln>
          <a:effectLst/>
        </p:spPr>
        <p:txBody>
          <a:bodyPr wrap="none" anchor="ctr"/>
          <a:lstStyle/>
          <a:p>
            <a:pPr algn="ctr" eaLnBrk="1" hangingPunct="1">
              <a:defRPr/>
            </a:pPr>
            <a:endParaRPr lang="en-US" sz="2400" dirty="0">
              <a:latin typeface="Times New Roman" pitchFamily="18" charset="0"/>
            </a:endParaRPr>
          </a:p>
        </p:txBody>
      </p:sp>
      <p:sp>
        <p:nvSpPr>
          <p:cNvPr id="153611" name="Rectangle 11"/>
          <p:cNvSpPr>
            <a:spLocks noChangeArrowheads="1"/>
          </p:cNvSpPr>
          <p:nvPr userDrawn="1"/>
        </p:nvSpPr>
        <p:spPr bwMode="auto">
          <a:xfrm>
            <a:off x="9245600" y="6400800"/>
            <a:ext cx="2540000" cy="76200"/>
          </a:xfrm>
          <a:prstGeom prst="rect">
            <a:avLst/>
          </a:prstGeom>
          <a:noFill/>
          <a:ln w="9525">
            <a:noFill/>
            <a:miter lim="800000"/>
            <a:headEnd/>
            <a:tailEnd/>
          </a:ln>
          <a:effectLst/>
        </p:spPr>
        <p:txBody>
          <a:bodyPr anchor="b"/>
          <a:lstStyle/>
          <a:p>
            <a:pPr algn="r" eaLnBrk="1" hangingPunct="1">
              <a:defRPr/>
            </a:pPr>
            <a:fld id="{618FC397-7248-44EB-84B7-24EC557E153A}" type="slidenum">
              <a:rPr lang="en-US" sz="1000"/>
              <a:pPr algn="r" eaLnBrk="1" hangingPunct="1">
                <a:defRPr/>
              </a:pPr>
              <a:t>‹#›</a:t>
            </a:fld>
            <a:endParaRPr lang="en-US" sz="1000" dirty="0"/>
          </a:p>
        </p:txBody>
      </p:sp>
    </p:spTree>
    <p:extLst>
      <p:ext uri="{BB962C8B-B14F-4D97-AF65-F5344CB8AC3E}">
        <p14:creationId xmlns:p14="http://schemas.microsoft.com/office/powerpoint/2010/main" val="93187072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ransition/>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Excel_Worksheet6.xlsx"/><Relationship Id="rId3" Type="http://schemas.openxmlformats.org/officeDocument/2006/relationships/image" Target="../media/image11.png"/><Relationship Id="rId7" Type="http://schemas.openxmlformats.org/officeDocument/2006/relationships/image" Target="../media/image9.e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package" Target="../embeddings/Microsoft_Excel_Worksheet5.xlsx"/><Relationship Id="rId5" Type="http://schemas.openxmlformats.org/officeDocument/2006/relationships/image" Target="../media/image8.emf"/><Relationship Id="rId4" Type="http://schemas.openxmlformats.org/officeDocument/2006/relationships/package" Target="../embeddings/Microsoft_Excel_Worksheet4.xlsx"/><Relationship Id="rId9" Type="http://schemas.openxmlformats.org/officeDocument/2006/relationships/image" Target="../media/image10.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3.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Layout" Target="../slideLayouts/slideLayout7.xml"/><Relationship Id="rId1" Type="http://schemas.openxmlformats.org/officeDocument/2006/relationships/video" Target="https://www.youtube.com/embed/W0OxwhRas5k?feature=oembed" TargetMode="Externa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hyperlink" Target="https://www.youtube.com/watch?v=sVyltL7O2KM" TargetMode="External"/><Relationship Id="rId4" Type="http://schemas.openxmlformats.org/officeDocument/2006/relationships/image" Target="../media/image16.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hyperlink" Target="https://www.youtube.com/watch?v=sVyltL7O2KM" TargetMode="External"/><Relationship Id="rId4" Type="http://schemas.openxmlformats.org/officeDocument/2006/relationships/image" Target="../media/image17.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4.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package" Target="../embeddings/Microsoft_Excel_Worksheet2.xlsx"/><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package" Target="../embeddings/Microsoft_Excel_Worksheet3.xls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3785652"/>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Introduction to the Theory of Constraints</a:t>
            </a: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a:p>
            <a:pPr algn="ctr" eaLnBrk="1" hangingPunct="1"/>
            <a:endParaRPr lang="en-US" sz="4800" dirty="0">
              <a:solidFill>
                <a:schemeClr val="bg1"/>
              </a:solidFill>
              <a:latin typeface="Impact" panose="020B0806030902050204" pitchFamily="34" charset="0"/>
            </a:endParaRPr>
          </a:p>
        </p:txBody>
      </p:sp>
      <p:sp>
        <p:nvSpPr>
          <p:cNvPr id="3" name="TextBox 2">
            <a:extLst>
              <a:ext uri="{FF2B5EF4-FFF2-40B4-BE49-F238E27FC236}">
                <a16:creationId xmlns:a16="http://schemas.microsoft.com/office/drawing/2014/main" id="{CBA97B1A-816F-4FDA-BD9C-E9DC4F020C39}"/>
              </a:ext>
            </a:extLst>
          </p:cNvPr>
          <p:cNvSpPr txBox="1"/>
          <p:nvPr/>
        </p:nvSpPr>
        <p:spPr>
          <a:xfrm>
            <a:off x="-4354" y="6488668"/>
            <a:ext cx="12192000" cy="369332"/>
          </a:xfrm>
          <a:prstGeom prst="rect">
            <a:avLst/>
          </a:prstGeom>
          <a:noFill/>
        </p:spPr>
        <p:txBody>
          <a:bodyPr wrap="square">
            <a:spAutoFit/>
          </a:bodyPr>
          <a:lstStyle/>
          <a:p>
            <a:pPr algn="ctr"/>
            <a:r>
              <a:rPr lang="en-US" sz="1800" b="1" dirty="0">
                <a:solidFill>
                  <a:schemeClr val="bg1"/>
                </a:solidFill>
                <a:latin typeface="Lucida Calligraphy" panose="03010101010101010101" pitchFamily="66" charset="0"/>
                <a:ea typeface="ＭＳ Ｐゴシック" pitchFamily="-65" charset="-128"/>
                <a:cs typeface="MS Reference Sans Serif" pitchFamily="34" charset="0"/>
              </a:rPr>
              <a:t>Ardavan Asef-Vaziri</a:t>
            </a:r>
          </a:p>
        </p:txBody>
      </p:sp>
      <p:sp>
        <p:nvSpPr>
          <p:cNvPr id="4" name="TextBox 3">
            <a:extLst>
              <a:ext uri="{FF2B5EF4-FFF2-40B4-BE49-F238E27FC236}">
                <a16:creationId xmlns:a16="http://schemas.microsoft.com/office/drawing/2014/main" id="{6D71D63D-F465-4195-9314-05D1E45EAD28}"/>
              </a:ext>
            </a:extLst>
          </p:cNvPr>
          <p:cNvSpPr txBox="1"/>
          <p:nvPr/>
        </p:nvSpPr>
        <p:spPr>
          <a:xfrm>
            <a:off x="-4354" y="5105400"/>
            <a:ext cx="6405154" cy="1569660"/>
          </a:xfrm>
          <a:prstGeom prst="rect">
            <a:avLst/>
          </a:prstGeom>
          <a:noFill/>
        </p:spPr>
        <p:txBody>
          <a:bodyPr wrap="square">
            <a:spAutoFit/>
          </a:bodyPr>
          <a:lstStyle/>
          <a:p>
            <a:r>
              <a:rPr lang="en-US" sz="2400" dirty="0">
                <a:solidFill>
                  <a:schemeClr val="bg1"/>
                </a:solidFill>
                <a:latin typeface="Book Antiqua" panose="02040602050305030304" pitchFamily="18" charset="0"/>
              </a:rPr>
              <a:t>These slides were prepared based on </a:t>
            </a:r>
          </a:p>
          <a:p>
            <a:r>
              <a:rPr lang="en-US" sz="2400" dirty="0">
                <a:solidFill>
                  <a:schemeClr val="bg1"/>
                </a:solidFill>
                <a:latin typeface="Book Antiqua" panose="02040602050305030304" pitchFamily="18" charset="0"/>
              </a:rPr>
              <a:t>Building Lean Supply Chains with the Theory of Constraints. 2012. M. M. Srinivasan</a:t>
            </a:r>
          </a:p>
          <a:p>
            <a:r>
              <a:rPr lang="en-US" sz="2400" dirty="0">
                <a:solidFill>
                  <a:schemeClr val="bg1"/>
                </a:solidFill>
                <a:latin typeface="Book Antiqua" panose="02040602050305030304" pitchFamily="18" charset="0"/>
              </a:rPr>
              <a:t>  </a:t>
            </a:r>
          </a:p>
        </p:txBody>
      </p:sp>
    </p:spTree>
    <p:extLst>
      <p:ext uri="{BB962C8B-B14F-4D97-AF65-F5344CB8AC3E}">
        <p14:creationId xmlns:p14="http://schemas.microsoft.com/office/powerpoint/2010/main" val="130210356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Activity Based Costing vs Standard Costing</a:t>
            </a:r>
          </a:p>
        </p:txBody>
      </p:sp>
      <p:pic>
        <p:nvPicPr>
          <p:cNvPr id="7" name="Picture 6">
            <a:extLst>
              <a:ext uri="{FF2B5EF4-FFF2-40B4-BE49-F238E27FC236}">
                <a16:creationId xmlns:a16="http://schemas.microsoft.com/office/drawing/2014/main" id="{745FE3FE-35D5-44B4-83A7-7FC67DAFA543}"/>
              </a:ext>
            </a:extLst>
          </p:cNvPr>
          <p:cNvPicPr>
            <a:picLocks noChangeAspect="1"/>
          </p:cNvPicPr>
          <p:nvPr/>
        </p:nvPicPr>
        <p:blipFill>
          <a:blip r:embed="rId3"/>
          <a:stretch>
            <a:fillRect/>
          </a:stretch>
        </p:blipFill>
        <p:spPr>
          <a:xfrm>
            <a:off x="0" y="590341"/>
            <a:ext cx="11887200" cy="4996405"/>
          </a:xfrm>
          <a:prstGeom prst="rect">
            <a:avLst/>
          </a:prstGeom>
        </p:spPr>
      </p:pic>
      <p:graphicFrame>
        <p:nvGraphicFramePr>
          <p:cNvPr id="8" name="Object 7">
            <a:extLst>
              <a:ext uri="{FF2B5EF4-FFF2-40B4-BE49-F238E27FC236}">
                <a16:creationId xmlns:a16="http://schemas.microsoft.com/office/drawing/2014/main" id="{05F937D3-A489-435A-80EC-1BF9C2D4FCC2}"/>
              </a:ext>
            </a:extLst>
          </p:cNvPr>
          <p:cNvGraphicFramePr>
            <a:graphicFrameLocks noChangeAspect="1"/>
          </p:cNvGraphicFramePr>
          <p:nvPr>
            <p:extLst>
              <p:ext uri="{D42A27DB-BD31-4B8C-83A1-F6EECF244321}">
                <p14:modId xmlns:p14="http://schemas.microsoft.com/office/powerpoint/2010/main" val="3691445233"/>
              </p:ext>
            </p:extLst>
          </p:nvPr>
        </p:nvGraphicFramePr>
        <p:xfrm>
          <a:off x="381000" y="922338"/>
          <a:ext cx="11733213" cy="4352925"/>
        </p:xfrm>
        <a:graphic>
          <a:graphicData uri="http://schemas.openxmlformats.org/presentationml/2006/ole">
            <mc:AlternateContent xmlns:mc="http://schemas.openxmlformats.org/markup-compatibility/2006">
              <mc:Choice xmlns:v="urn:schemas-microsoft-com:vml" Requires="v">
                <p:oleObj spid="_x0000_s12320" name="Worksheet" r:id="rId4" imgW="6934052" imgH="2523862" progId="Excel.Sheet.12">
                  <p:embed/>
                </p:oleObj>
              </mc:Choice>
              <mc:Fallback>
                <p:oleObj name="Worksheet" r:id="rId4" imgW="6934052" imgH="2523862" progId="Excel.Sheet.12">
                  <p:embed/>
                  <p:pic>
                    <p:nvPicPr>
                      <p:cNvPr id="0" name=""/>
                      <p:cNvPicPr/>
                      <p:nvPr/>
                    </p:nvPicPr>
                    <p:blipFill>
                      <a:blip r:embed="rId5"/>
                      <a:stretch>
                        <a:fillRect/>
                      </a:stretch>
                    </p:blipFill>
                    <p:spPr>
                      <a:xfrm>
                        <a:off x="381000" y="922338"/>
                        <a:ext cx="11733213" cy="435292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DE1F44-3939-4F12-AEED-1363EB82746A}"/>
              </a:ext>
            </a:extLst>
          </p:cNvPr>
          <p:cNvGraphicFramePr>
            <a:graphicFrameLocks noChangeAspect="1"/>
          </p:cNvGraphicFramePr>
          <p:nvPr>
            <p:extLst>
              <p:ext uri="{D42A27DB-BD31-4B8C-83A1-F6EECF244321}">
                <p14:modId xmlns:p14="http://schemas.microsoft.com/office/powerpoint/2010/main" val="1582556911"/>
              </p:ext>
            </p:extLst>
          </p:nvPr>
        </p:nvGraphicFramePr>
        <p:xfrm>
          <a:off x="381000" y="5241907"/>
          <a:ext cx="8885238" cy="374650"/>
        </p:xfrm>
        <a:graphic>
          <a:graphicData uri="http://schemas.openxmlformats.org/presentationml/2006/ole">
            <mc:AlternateContent xmlns:mc="http://schemas.openxmlformats.org/markup-compatibility/2006">
              <mc:Choice xmlns:v="urn:schemas-microsoft-com:vml" Requires="v">
                <p:oleObj spid="_x0000_s12321" name="Worksheet" r:id="rId6" imgW="5248478" imgH="219338" progId="Excel.Sheet.12">
                  <p:embed/>
                </p:oleObj>
              </mc:Choice>
              <mc:Fallback>
                <p:oleObj name="Worksheet" r:id="rId6" imgW="5248478" imgH="219338" progId="Excel.Sheet.12">
                  <p:embed/>
                  <p:pic>
                    <p:nvPicPr>
                      <p:cNvPr id="0" name=""/>
                      <p:cNvPicPr/>
                      <p:nvPr/>
                    </p:nvPicPr>
                    <p:blipFill>
                      <a:blip r:embed="rId7"/>
                      <a:stretch>
                        <a:fillRect/>
                      </a:stretch>
                    </p:blipFill>
                    <p:spPr>
                      <a:xfrm>
                        <a:off x="381000" y="5241907"/>
                        <a:ext cx="8885238" cy="3746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3FAFE71-5AB8-4686-98B5-212F10C04E5D}"/>
              </a:ext>
            </a:extLst>
          </p:cNvPr>
          <p:cNvGraphicFramePr>
            <a:graphicFrameLocks noChangeAspect="1"/>
          </p:cNvGraphicFramePr>
          <p:nvPr>
            <p:extLst>
              <p:ext uri="{D42A27DB-BD31-4B8C-83A1-F6EECF244321}">
                <p14:modId xmlns:p14="http://schemas.microsoft.com/office/powerpoint/2010/main" val="2269233305"/>
              </p:ext>
            </p:extLst>
          </p:nvPr>
        </p:nvGraphicFramePr>
        <p:xfrm>
          <a:off x="3677696" y="5586413"/>
          <a:ext cx="5587459" cy="385762"/>
        </p:xfrm>
        <a:graphic>
          <a:graphicData uri="http://schemas.openxmlformats.org/presentationml/2006/ole">
            <mc:AlternateContent xmlns:mc="http://schemas.openxmlformats.org/markup-compatibility/2006">
              <mc:Choice xmlns:v="urn:schemas-microsoft-com:vml" Requires="v">
                <p:oleObj spid="_x0000_s12322" name="Worksheet" r:id="rId8" imgW="3295391" imgH="219338" progId="Excel.Sheet.12">
                  <p:embed/>
                </p:oleObj>
              </mc:Choice>
              <mc:Fallback>
                <p:oleObj name="Worksheet" r:id="rId8" imgW="3295391" imgH="219338" progId="Excel.Sheet.12">
                  <p:embed/>
                  <p:pic>
                    <p:nvPicPr>
                      <p:cNvPr id="20" name="Object 19">
                        <a:extLst>
                          <a:ext uri="{FF2B5EF4-FFF2-40B4-BE49-F238E27FC236}">
                            <a16:creationId xmlns:a16="http://schemas.microsoft.com/office/drawing/2014/main" id="{207CD8FF-8997-4B3C-AA6B-9001DF1C60D3}"/>
                          </a:ext>
                        </a:extLst>
                      </p:cNvPr>
                      <p:cNvPicPr/>
                      <p:nvPr/>
                    </p:nvPicPr>
                    <p:blipFill>
                      <a:blip r:embed="rId9"/>
                      <a:stretch>
                        <a:fillRect/>
                      </a:stretch>
                    </p:blipFill>
                    <p:spPr>
                      <a:xfrm>
                        <a:off x="3677696" y="5586413"/>
                        <a:ext cx="5587459" cy="385762"/>
                      </a:xfrm>
                      <a:prstGeom prst="rect">
                        <a:avLst/>
                      </a:prstGeom>
                    </p:spPr>
                  </p:pic>
                </p:oleObj>
              </mc:Fallback>
            </mc:AlternateContent>
          </a:graphicData>
        </a:graphic>
      </p:graphicFrame>
    </p:spTree>
    <p:extLst>
      <p:ext uri="{BB962C8B-B14F-4D97-AF65-F5344CB8AC3E}">
        <p14:creationId xmlns:p14="http://schemas.microsoft.com/office/powerpoint/2010/main" val="36596627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5678478"/>
          </a:xfrm>
          <a:prstGeom prst="rect">
            <a:avLst/>
          </a:prstGeom>
          <a:noFill/>
          <a:ln w="9525">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cs typeface="Arial" panose="020B0604020202020204" pitchFamily="34" charset="0"/>
              </a:rPr>
              <a:t>Let’s use ABC figures to find the most profitable product mix.</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Product-4 generates the highest profit of $35 per unit,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=5, Total resource available =1000.</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1000/5 = 200.</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120.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Min(200,120) =120.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35(120) = $4200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5(120) = 600.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1000- 600 = 400.</a:t>
            </a:r>
            <a:endParaRPr lang="en-US" sz="2400" b="0" dirty="0">
              <a:cs typeface="Times New Roman" pitchFamily="18" charset="0"/>
            </a:endParaRP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Product-3 generates the next highest profit of $</a:t>
            </a:r>
            <a:r>
              <a:rPr lang="en-US" sz="2400" dirty="0">
                <a:latin typeface="Book Antiqua" panose="02040602050305030304" pitchFamily="18" charset="0"/>
                <a:ea typeface="Times New Roman" panose="02020603050405020304" pitchFamily="18" charset="0"/>
                <a:cs typeface="Arial" panose="020B0604020202020204" pitchFamily="34" charset="0"/>
              </a:rPr>
              <a:t>28</a:t>
            </a:r>
            <a:r>
              <a:rPr lang="en-US" sz="2400" dirty="0">
                <a:effectLst/>
                <a:latin typeface="Book Antiqua" panose="02040602050305030304" pitchFamily="18" charset="0"/>
                <a:ea typeface="Times New Roman" panose="02020603050405020304" pitchFamily="18" charset="0"/>
                <a:cs typeface="Arial" panose="020B0604020202020204" pitchFamily="34" charset="0"/>
              </a:rPr>
              <a:t> per unit,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=3, Total resource available =400.</a:t>
            </a:r>
          </a:p>
        </p:txBody>
      </p:sp>
    </p:spTree>
    <p:extLst>
      <p:ext uri="{BB962C8B-B14F-4D97-AF65-F5344CB8AC3E}">
        <p14:creationId xmlns:p14="http://schemas.microsoft.com/office/powerpoint/2010/main" val="21403859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7386638"/>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a:t>
            </a:r>
            <a:r>
              <a:rPr lang="en-US" sz="2400" dirty="0">
                <a:latin typeface="Book Antiqua" panose="02040602050305030304" pitchFamily="18" charset="0"/>
                <a:ea typeface="Times New Roman" panose="02020603050405020304" pitchFamily="18" charset="0"/>
                <a:cs typeface="Arial" panose="020B0604020202020204" pitchFamily="34" charset="0"/>
              </a:rPr>
              <a:t>400</a:t>
            </a:r>
            <a:r>
              <a:rPr lang="en-US" sz="2400" dirty="0">
                <a:effectLst/>
                <a:latin typeface="Book Antiqua" panose="02040602050305030304" pitchFamily="18" charset="0"/>
                <a:ea typeface="Times New Roman" panose="02020603050405020304" pitchFamily="18" charset="0"/>
                <a:cs typeface="Arial" panose="020B0604020202020204" pitchFamily="34" charset="0"/>
              </a:rPr>
              <a:t>/3 = </a:t>
            </a:r>
            <a:r>
              <a:rPr lang="en-US" sz="2400" dirty="0">
                <a:latin typeface="Book Antiqua" panose="02040602050305030304" pitchFamily="18" charset="0"/>
                <a:ea typeface="Times New Roman" panose="02020603050405020304" pitchFamily="18" charset="0"/>
                <a:cs typeface="Arial" panose="020B0604020202020204" pitchFamily="34" charset="0"/>
              </a:rPr>
              <a:t>133.33</a:t>
            </a:r>
            <a:r>
              <a:rPr lang="en-US" sz="2400" dirty="0">
                <a:effectLst/>
                <a:latin typeface="Book Antiqua" panose="02040602050305030304" pitchFamily="18" charset="0"/>
                <a:ea typeface="Times New Roman" panose="02020603050405020304" pitchFamily="18" charset="0"/>
                <a:cs typeface="Arial" panose="020B0604020202020204" pitchFamily="34" charset="0"/>
              </a:rPr>
              <a:t>.</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145.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Min{133.33,145} =133.33 =133. Internal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3 generates 28(133) = $3724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profit 4200+ 3724  = $7924.</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Do you really make this much profit?</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No. Why?</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Revenue = 120(250-75)+133(200-70) = 38290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Cost = 10000+18000-9000 = 37000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Profit = 38290 – 37000 = 1290</a:t>
            </a:r>
          </a:p>
          <a:p>
            <a:pPr indent="6350">
              <a:spcBef>
                <a:spcPct val="50000"/>
              </a:spcBef>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Why?</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800" b="0" dirty="0">
              <a:cs typeface="Times New Roman" pitchFamily="18" charset="0"/>
            </a:endParaRPr>
          </a:p>
        </p:txBody>
      </p:sp>
    </p:spTree>
    <p:extLst>
      <p:ext uri="{BB962C8B-B14F-4D97-AF65-F5344CB8AC3E}">
        <p14:creationId xmlns:p14="http://schemas.microsoft.com/office/powerpoint/2010/main" val="355538827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523220"/>
          </a:xfrm>
          <a:prstGeom prst="rect">
            <a:avLst/>
          </a:prstGeom>
          <a:noFill/>
          <a:ln w="9525">
            <a:noFill/>
            <a:miter lim="800000"/>
            <a:headEnd/>
            <a:tailEnd/>
          </a:ln>
          <a:effectLst/>
        </p:spPr>
        <p:txBody>
          <a:bodyPr wrap="square">
            <a:spAutoFit/>
          </a:bodyPr>
          <a:lstStyle/>
          <a:p>
            <a:pPr indent="6350">
              <a:spcBef>
                <a:spcPct val="50000"/>
              </a:spcBef>
              <a:tabLst>
                <a:tab pos="349250" algn="l"/>
              </a:tabLst>
            </a:pPr>
            <a:r>
              <a:rPr lang="en-US" sz="2800" dirty="0">
                <a:latin typeface="Book Antiqua" panose="02040602050305030304" pitchFamily="18" charset="0"/>
                <a:cs typeface="Arial" panose="020B0604020202020204" pitchFamily="34" charset="0"/>
              </a:rPr>
              <a:t>There are </a:t>
            </a:r>
            <a:r>
              <a:rPr lang="en-US" sz="2400" dirty="0">
                <a:latin typeface="Book Antiqua" panose="02040602050305030304" pitchFamily="18" charset="0"/>
                <a:cs typeface="Arial" panose="020B0604020202020204" pitchFamily="34" charset="0"/>
              </a:rPr>
              <a:t>Unabsorbed</a:t>
            </a:r>
            <a:r>
              <a:rPr lang="en-US" sz="2800" dirty="0">
                <a:latin typeface="Book Antiqua" panose="02040602050305030304" pitchFamily="18" charset="0"/>
                <a:cs typeface="Arial" panose="020B0604020202020204" pitchFamily="34" charset="0"/>
              </a:rPr>
              <a:t> overheads.</a:t>
            </a:r>
          </a:p>
        </p:txBody>
      </p:sp>
      <p:sp>
        <p:nvSpPr>
          <p:cNvPr id="4" name="Rectangle 3">
            <a:extLst>
              <a:ext uri="{FF2B5EF4-FFF2-40B4-BE49-F238E27FC236}">
                <a16:creationId xmlns:a16="http://schemas.microsoft.com/office/drawing/2014/main" id="{BDC7721C-F870-4571-84B1-3E1CB4A51EC5}"/>
              </a:ext>
            </a:extLst>
          </p:cNvPr>
          <p:cNvSpPr>
            <a:spLocks noChangeArrowheads="1"/>
          </p:cNvSpPr>
          <p:nvPr/>
        </p:nvSpPr>
        <p:spPr bwMode="auto">
          <a:xfrm>
            <a:off x="1675" y="1254369"/>
            <a:ext cx="12103218" cy="1348061"/>
          </a:xfrm>
          <a:prstGeom prst="rect">
            <a:avLst/>
          </a:prstGeom>
          <a:noFill/>
          <a:ln w="9525">
            <a:noFill/>
            <a:miter lim="800000"/>
            <a:headEnd/>
            <a:tailEnd/>
          </a:ln>
          <a:effectLst/>
        </p:spPr>
        <p:txBody>
          <a:bodyPr wrap="square">
            <a:spAutoFit/>
          </a:bodyPr>
          <a:lstStyle/>
          <a:p>
            <a:pPr>
              <a:spcBef>
                <a:spcPct val="20000"/>
              </a:spcBef>
              <a:tabLst>
                <a:tab pos="457200" algn="l"/>
              </a:tabLst>
            </a:pPr>
            <a:r>
              <a:rPr lang="en-US" sz="2400" b="0" dirty="0">
                <a:latin typeface="Book Antiqua" panose="02040602050305030304" pitchFamily="18" charset="0"/>
              </a:rPr>
              <a:t>120 </a:t>
            </a:r>
            <a:r>
              <a:rPr lang="en-US" sz="2400" dirty="0">
                <a:latin typeface="Book Antiqua" panose="02040602050305030304" pitchFamily="18" charset="0"/>
              </a:rPr>
              <a:t>Prod-1</a:t>
            </a:r>
            <a:r>
              <a:rPr lang="en-US" sz="2400" b="0" dirty="0">
                <a:latin typeface="Book Antiqua" panose="02040602050305030304" pitchFamily="18" charset="0"/>
              </a:rPr>
              <a:t> and 133 </a:t>
            </a:r>
            <a:r>
              <a:rPr lang="en-US" sz="2400" dirty="0">
                <a:latin typeface="Book Antiqua" panose="02040602050305030304" pitchFamily="18" charset="0"/>
              </a:rPr>
              <a:t>Prod-2</a:t>
            </a:r>
            <a:r>
              <a:rPr lang="en-US" sz="2400" b="0" dirty="0">
                <a:latin typeface="Book Antiqua" panose="02040602050305030304" pitchFamily="18" charset="0"/>
              </a:rPr>
              <a:t> will each recover $45 of Administrative Overhead, that is: </a:t>
            </a:r>
          </a:p>
          <a:p>
            <a:pPr>
              <a:spcBef>
                <a:spcPct val="20000"/>
              </a:spcBef>
              <a:tabLst>
                <a:tab pos="457200" algn="l"/>
              </a:tabLst>
            </a:pPr>
            <a:r>
              <a:rPr lang="en-US" sz="2400" b="0" dirty="0">
                <a:latin typeface="Book Antiqua" panose="02040602050305030304" pitchFamily="18" charset="0"/>
              </a:rPr>
              <a:t>$45 x 120 + $45 x 133 = $11,385.  </a:t>
            </a:r>
          </a:p>
          <a:p>
            <a:pPr>
              <a:spcBef>
                <a:spcPct val="20000"/>
              </a:spcBef>
              <a:tabLst>
                <a:tab pos="457200" algn="l"/>
              </a:tabLst>
            </a:pPr>
            <a:r>
              <a:rPr lang="en-US" sz="2400" b="0" dirty="0">
                <a:latin typeface="Book Antiqua" panose="02040602050305030304" pitchFamily="18" charset="0"/>
              </a:rPr>
              <a:t>Admin. Overhead Variance = </a:t>
            </a:r>
            <a:endParaRPr lang="en-US" sz="2400" dirty="0">
              <a:solidFill>
                <a:srgbClr val="006600"/>
              </a:solidFill>
              <a:latin typeface="Book Antiqua" panose="02040602050305030304" pitchFamily="18" charset="0"/>
            </a:endParaRPr>
          </a:p>
        </p:txBody>
      </p:sp>
      <p:sp>
        <p:nvSpPr>
          <p:cNvPr id="5" name="Rectangle 4">
            <a:extLst>
              <a:ext uri="{FF2B5EF4-FFF2-40B4-BE49-F238E27FC236}">
                <a16:creationId xmlns:a16="http://schemas.microsoft.com/office/drawing/2014/main" id="{EBAB024E-B831-4DDE-8B05-7BC6E47BCCEC}"/>
              </a:ext>
            </a:extLst>
          </p:cNvPr>
          <p:cNvSpPr>
            <a:spLocks noChangeArrowheads="1"/>
          </p:cNvSpPr>
          <p:nvPr/>
        </p:nvSpPr>
        <p:spPr bwMode="auto">
          <a:xfrm>
            <a:off x="4195187" y="2143909"/>
            <a:ext cx="5715000" cy="523220"/>
          </a:xfrm>
          <a:prstGeom prst="rect">
            <a:avLst/>
          </a:prstGeom>
          <a:noFill/>
          <a:ln w="9525">
            <a:noFill/>
            <a:miter lim="800000"/>
            <a:headEnd/>
            <a:tailEnd/>
          </a:ln>
          <a:effectLst/>
        </p:spPr>
        <p:txBody>
          <a:bodyPr wrap="square">
            <a:spAutoFit/>
          </a:bodyPr>
          <a:lstStyle/>
          <a:p>
            <a:pPr>
              <a:spcBef>
                <a:spcPct val="20000"/>
              </a:spcBef>
              <a:buClr>
                <a:schemeClr val="tx1"/>
              </a:buClr>
            </a:pPr>
            <a:r>
              <a:rPr lang="en-US" sz="2800" b="0" dirty="0">
                <a:solidFill>
                  <a:srgbClr val="006600"/>
                </a:solidFill>
                <a:latin typeface="Book Antiqua" panose="02040602050305030304" pitchFamily="18" charset="0"/>
              </a:rPr>
              <a:t>$18,000 - $11,385 =</a:t>
            </a:r>
            <a:r>
              <a:rPr lang="en-US" sz="2800" dirty="0">
                <a:solidFill>
                  <a:srgbClr val="006600"/>
                </a:solidFill>
                <a:latin typeface="Book Antiqua" panose="02040602050305030304" pitchFamily="18" charset="0"/>
              </a:rPr>
              <a:t> $6,615.</a:t>
            </a:r>
          </a:p>
        </p:txBody>
      </p:sp>
      <p:sp>
        <p:nvSpPr>
          <p:cNvPr id="6" name="Rectangle 5">
            <a:extLst>
              <a:ext uri="{FF2B5EF4-FFF2-40B4-BE49-F238E27FC236}">
                <a16:creationId xmlns:a16="http://schemas.microsoft.com/office/drawing/2014/main" id="{07232EA8-60DE-41C8-91C4-6C85E45BF0D6}"/>
              </a:ext>
            </a:extLst>
          </p:cNvPr>
          <p:cNvSpPr>
            <a:spLocks noChangeArrowheads="1"/>
          </p:cNvSpPr>
          <p:nvPr/>
        </p:nvSpPr>
        <p:spPr bwMode="auto">
          <a:xfrm>
            <a:off x="0" y="4805176"/>
            <a:ext cx="9071714" cy="461665"/>
          </a:xfrm>
          <a:prstGeom prst="rect">
            <a:avLst/>
          </a:prstGeom>
          <a:noFill/>
          <a:ln w="9525">
            <a:noFill/>
            <a:miter lim="800000"/>
            <a:headEnd/>
            <a:tailEnd/>
          </a:ln>
          <a:effectLst/>
        </p:spPr>
        <p:txBody>
          <a:bodyPr wrap="none">
            <a:spAutoFit/>
          </a:bodyPr>
          <a:lstStyle/>
          <a:p>
            <a:pPr>
              <a:spcBef>
                <a:spcPct val="20000"/>
              </a:spcBef>
            </a:pPr>
            <a:r>
              <a:rPr lang="en-US" sz="2400" b="0" dirty="0">
                <a:latin typeface="Book Antiqua" panose="02040602050305030304" pitchFamily="18" charset="0"/>
              </a:rPr>
              <a:t>120(200-70)+ So, “optimal” profit is less than earlier profit!   </a:t>
            </a:r>
            <a:r>
              <a:rPr lang="en-US" sz="2400" dirty="0">
                <a:latin typeface="Book Antiqua" panose="02040602050305030304" pitchFamily="18" charset="0"/>
              </a:rPr>
              <a:t>Why?</a:t>
            </a:r>
          </a:p>
        </p:txBody>
      </p:sp>
      <p:sp>
        <p:nvSpPr>
          <p:cNvPr id="7" name="Rectangle 6">
            <a:extLst>
              <a:ext uri="{FF2B5EF4-FFF2-40B4-BE49-F238E27FC236}">
                <a16:creationId xmlns:a16="http://schemas.microsoft.com/office/drawing/2014/main" id="{CBA6C097-BF48-45DE-AF3A-C5E0596FC291}"/>
              </a:ext>
            </a:extLst>
          </p:cNvPr>
          <p:cNvSpPr>
            <a:spLocks noChangeArrowheads="1"/>
          </p:cNvSpPr>
          <p:nvPr/>
        </p:nvSpPr>
        <p:spPr bwMode="auto">
          <a:xfrm>
            <a:off x="0" y="2723554"/>
            <a:ext cx="12103218" cy="1458913"/>
          </a:xfrm>
          <a:prstGeom prst="rect">
            <a:avLst/>
          </a:prstGeom>
          <a:noFill/>
          <a:ln w="9525">
            <a:noFill/>
            <a:miter lim="800000"/>
            <a:headEnd/>
            <a:tailEnd/>
          </a:ln>
          <a:effectLst/>
        </p:spPr>
        <p:txBody>
          <a:bodyPr wrap="square">
            <a:spAutoFit/>
          </a:bodyPr>
          <a:lstStyle/>
          <a:p>
            <a:pPr>
              <a:spcBef>
                <a:spcPct val="20000"/>
              </a:spcBef>
              <a:tabLst>
                <a:tab pos="457200" algn="l"/>
              </a:tabLst>
            </a:pPr>
            <a:r>
              <a:rPr lang="en-US" sz="2800" b="0" dirty="0">
                <a:latin typeface="Book Antiqua" panose="02040602050305030304" pitchFamily="18" charset="0"/>
              </a:rPr>
              <a:t>The 1 hour of unused labor gives a Labor Usage Variance of $10 and Non-Admin. Overhead Variance of $9.  </a:t>
            </a:r>
          </a:p>
          <a:p>
            <a:pPr>
              <a:spcBef>
                <a:spcPct val="20000"/>
              </a:spcBef>
              <a:tabLst>
                <a:tab pos="457200" algn="l"/>
              </a:tabLst>
            </a:pPr>
            <a:r>
              <a:rPr lang="en-US" sz="2800" b="0" dirty="0">
                <a:latin typeface="Book Antiqua" panose="02040602050305030304" pitchFamily="18" charset="0"/>
              </a:rPr>
              <a:t>So, the total of all the Variances is:</a:t>
            </a:r>
          </a:p>
        </p:txBody>
      </p:sp>
      <p:sp>
        <p:nvSpPr>
          <p:cNvPr id="8" name="Rectangle 7">
            <a:extLst>
              <a:ext uri="{FF2B5EF4-FFF2-40B4-BE49-F238E27FC236}">
                <a16:creationId xmlns:a16="http://schemas.microsoft.com/office/drawing/2014/main" id="{4BE5CDA7-3417-4906-B1F4-25D71E5EFE26}"/>
              </a:ext>
            </a:extLst>
          </p:cNvPr>
          <p:cNvSpPr>
            <a:spLocks noChangeArrowheads="1"/>
          </p:cNvSpPr>
          <p:nvPr/>
        </p:nvSpPr>
        <p:spPr bwMode="auto">
          <a:xfrm>
            <a:off x="41879" y="4280226"/>
            <a:ext cx="4406976" cy="461665"/>
          </a:xfrm>
          <a:prstGeom prst="rect">
            <a:avLst/>
          </a:prstGeom>
          <a:noFill/>
          <a:ln w="9525">
            <a:noFill/>
            <a:miter lim="800000"/>
            <a:headEnd/>
            <a:tailEnd/>
          </a:ln>
          <a:effectLst/>
        </p:spPr>
        <p:txBody>
          <a:bodyPr wrap="none">
            <a:spAutoFit/>
          </a:bodyPr>
          <a:lstStyle/>
          <a:p>
            <a:pPr>
              <a:spcBef>
                <a:spcPct val="20000"/>
              </a:spcBef>
            </a:pPr>
            <a:r>
              <a:rPr lang="en-US" sz="2400" b="0" dirty="0">
                <a:latin typeface="Book Antiqua" panose="02040602050305030304" pitchFamily="18" charset="0"/>
              </a:rPr>
              <a:t>Actual profit with ABC is thus:</a:t>
            </a:r>
            <a:endParaRPr lang="en-US" sz="2400" dirty="0">
              <a:solidFill>
                <a:srgbClr val="006600"/>
              </a:solidFill>
              <a:latin typeface="Book Antiqua" panose="02040602050305030304" pitchFamily="18" charset="0"/>
            </a:endParaRPr>
          </a:p>
        </p:txBody>
      </p:sp>
      <p:sp>
        <p:nvSpPr>
          <p:cNvPr id="9" name="Rectangle 8">
            <a:extLst>
              <a:ext uri="{FF2B5EF4-FFF2-40B4-BE49-F238E27FC236}">
                <a16:creationId xmlns:a16="http://schemas.microsoft.com/office/drawing/2014/main" id="{A52B1CCC-111E-444A-83C1-009D352276B9}"/>
              </a:ext>
            </a:extLst>
          </p:cNvPr>
          <p:cNvSpPr>
            <a:spLocks noChangeArrowheads="1"/>
          </p:cNvSpPr>
          <p:nvPr/>
        </p:nvSpPr>
        <p:spPr bwMode="auto">
          <a:xfrm>
            <a:off x="5497611" y="3731265"/>
            <a:ext cx="1107996" cy="461665"/>
          </a:xfrm>
          <a:prstGeom prst="rect">
            <a:avLst/>
          </a:prstGeom>
          <a:noFill/>
          <a:ln w="9525">
            <a:noFill/>
            <a:miter lim="800000"/>
            <a:headEnd/>
            <a:tailEnd/>
          </a:ln>
          <a:effectLst/>
        </p:spPr>
        <p:txBody>
          <a:bodyPr wrap="none">
            <a:spAutoFit/>
          </a:bodyPr>
          <a:lstStyle/>
          <a:p>
            <a:pPr>
              <a:spcBef>
                <a:spcPct val="20000"/>
              </a:spcBef>
              <a:buClr>
                <a:schemeClr val="tx1"/>
              </a:buClr>
            </a:pPr>
            <a:r>
              <a:rPr lang="en-US" sz="2400" dirty="0">
                <a:solidFill>
                  <a:srgbClr val="006600"/>
                </a:solidFill>
                <a:latin typeface="Book Antiqua" panose="02040602050305030304" pitchFamily="18" charset="0"/>
              </a:rPr>
              <a:t>$6,634.</a:t>
            </a:r>
          </a:p>
        </p:txBody>
      </p:sp>
      <p:sp>
        <p:nvSpPr>
          <p:cNvPr id="10" name="Rectangle 9">
            <a:extLst>
              <a:ext uri="{FF2B5EF4-FFF2-40B4-BE49-F238E27FC236}">
                <a16:creationId xmlns:a16="http://schemas.microsoft.com/office/drawing/2014/main" id="{D5EEDB1E-7689-4074-9C71-1C0D0CC99408}"/>
              </a:ext>
            </a:extLst>
          </p:cNvPr>
          <p:cNvSpPr>
            <a:spLocks noChangeArrowheads="1"/>
          </p:cNvSpPr>
          <p:nvPr/>
        </p:nvSpPr>
        <p:spPr bwMode="auto">
          <a:xfrm>
            <a:off x="4391539" y="4338487"/>
            <a:ext cx="3320140" cy="461665"/>
          </a:xfrm>
          <a:prstGeom prst="rect">
            <a:avLst/>
          </a:prstGeom>
          <a:noFill/>
          <a:ln w="9525">
            <a:noFill/>
            <a:miter lim="800000"/>
            <a:headEnd/>
            <a:tailEnd/>
          </a:ln>
          <a:effectLst/>
        </p:spPr>
        <p:txBody>
          <a:bodyPr wrap="none">
            <a:spAutoFit/>
          </a:bodyPr>
          <a:lstStyle/>
          <a:p>
            <a:pPr>
              <a:spcBef>
                <a:spcPct val="20000"/>
              </a:spcBef>
              <a:buClr>
                <a:schemeClr val="tx1"/>
              </a:buClr>
            </a:pPr>
            <a:r>
              <a:rPr lang="en-US" sz="2400" b="0" dirty="0">
                <a:solidFill>
                  <a:srgbClr val="006600"/>
                </a:solidFill>
                <a:latin typeface="Book Antiqua" panose="02040602050305030304" pitchFamily="18" charset="0"/>
              </a:rPr>
              <a:t>$7924 - $6,634 =</a:t>
            </a:r>
            <a:r>
              <a:rPr lang="en-US" sz="2400" dirty="0">
                <a:solidFill>
                  <a:srgbClr val="006600"/>
                </a:solidFill>
                <a:latin typeface="Book Antiqua" panose="02040602050305030304" pitchFamily="18" charset="0"/>
              </a:rPr>
              <a:t> $1,290.</a:t>
            </a:r>
          </a:p>
        </p:txBody>
      </p:sp>
    </p:spTree>
    <p:extLst>
      <p:ext uri="{BB962C8B-B14F-4D97-AF65-F5344CB8AC3E}">
        <p14:creationId xmlns:p14="http://schemas.microsoft.com/office/powerpoint/2010/main" val="1155718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200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graphicFrame>
        <p:nvGraphicFramePr>
          <p:cNvPr id="2" name="Object 1">
            <a:extLst>
              <a:ext uri="{FF2B5EF4-FFF2-40B4-BE49-F238E27FC236}">
                <a16:creationId xmlns:a16="http://schemas.microsoft.com/office/drawing/2014/main" id="{46C76CB3-CC15-459C-BB55-4D4B698B9389}"/>
              </a:ext>
            </a:extLst>
          </p:cNvPr>
          <p:cNvGraphicFramePr>
            <a:graphicFrameLocks noChangeAspect="1"/>
          </p:cNvGraphicFramePr>
          <p:nvPr>
            <p:extLst>
              <p:ext uri="{D42A27DB-BD31-4B8C-83A1-F6EECF244321}">
                <p14:modId xmlns:p14="http://schemas.microsoft.com/office/powerpoint/2010/main" val="2068641070"/>
              </p:ext>
            </p:extLst>
          </p:nvPr>
        </p:nvGraphicFramePr>
        <p:xfrm>
          <a:off x="46065" y="609600"/>
          <a:ext cx="6972107" cy="2667000"/>
        </p:xfrm>
        <a:graphic>
          <a:graphicData uri="http://schemas.openxmlformats.org/presentationml/2006/ole">
            <mc:AlternateContent xmlns:mc="http://schemas.openxmlformats.org/markup-compatibility/2006">
              <mc:Choice xmlns:v="urn:schemas-microsoft-com:vml" Requires="v">
                <p:oleObj spid="_x0000_s14350" name="Worksheet" r:id="rId3" imgW="4905209" imgH="1876491" progId="Excel.Sheet.12">
                  <p:embed/>
                </p:oleObj>
              </mc:Choice>
              <mc:Fallback>
                <p:oleObj name="Worksheet" r:id="rId3" imgW="4905209" imgH="1876491" progId="Excel.Sheet.12">
                  <p:embed/>
                  <p:pic>
                    <p:nvPicPr>
                      <p:cNvPr id="0" name=""/>
                      <p:cNvPicPr/>
                      <p:nvPr/>
                    </p:nvPicPr>
                    <p:blipFill>
                      <a:blip r:embed="rId4"/>
                      <a:stretch>
                        <a:fillRect/>
                      </a:stretch>
                    </p:blipFill>
                    <p:spPr>
                      <a:xfrm>
                        <a:off x="46065" y="609600"/>
                        <a:ext cx="6972107" cy="2667000"/>
                      </a:xfrm>
                      <a:prstGeom prst="rect">
                        <a:avLst/>
                      </a:prstGeom>
                    </p:spPr>
                  </p:pic>
                </p:oleObj>
              </mc:Fallback>
            </mc:AlternateContent>
          </a:graphicData>
        </a:graphic>
      </p:graphicFrame>
      <p:sp>
        <p:nvSpPr>
          <p:cNvPr id="5" name="Rectangle 3">
            <a:extLst>
              <a:ext uri="{FF2B5EF4-FFF2-40B4-BE49-F238E27FC236}">
                <a16:creationId xmlns:a16="http://schemas.microsoft.com/office/drawing/2014/main" id="{271DFF06-8CBE-4397-BE87-8D1C3E596346}"/>
              </a:ext>
            </a:extLst>
          </p:cNvPr>
          <p:cNvSpPr>
            <a:spLocks noChangeArrowheads="1"/>
          </p:cNvSpPr>
          <p:nvPr/>
        </p:nvSpPr>
        <p:spPr bwMode="auto">
          <a:xfrm>
            <a:off x="0" y="3289160"/>
            <a:ext cx="12154308" cy="3739485"/>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Product-1 generates the highest profit of $50 per unit of consumption of the bottleneck resource,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=2, Total resource available =1000.</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1000/2 = 500.</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250.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Min(250,500 =250.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250(100) = $25000 financial throughput.</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2437947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84" name="Rectangle 3">
            <a:extLst>
              <a:ext uri="{FF2B5EF4-FFF2-40B4-BE49-F238E27FC236}">
                <a16:creationId xmlns:a16="http://schemas.microsoft.com/office/drawing/2014/main" id="{0F308F25-C6EC-4EDE-9304-78D87D5E8D56}"/>
              </a:ext>
            </a:extLst>
          </p:cNvPr>
          <p:cNvSpPr>
            <a:spLocks noChangeArrowheads="1"/>
          </p:cNvSpPr>
          <p:nvPr/>
        </p:nvSpPr>
        <p:spPr bwMode="auto">
          <a:xfrm>
            <a:off x="0" y="609600"/>
            <a:ext cx="12154308" cy="6532558"/>
          </a:xfrm>
          <a:prstGeom prst="rect">
            <a:avLst/>
          </a:prstGeom>
          <a:noFill/>
          <a:ln w="9525">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2(250) = 500.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1000- 500 = 500.</a:t>
            </a:r>
            <a:endParaRPr lang="en-US" sz="2400" b="0" dirty="0">
              <a:cs typeface="Times New Roman" pitchFamily="18" charset="0"/>
            </a:endParaRP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Product-3 generates the next highest contribution margin of 43.33 per unit of consumption of the bottleneck resource, lets produce as much as we can.</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 3, Total resource available =500. </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500/3 = 166.67.</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145.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Min{145,</a:t>
            </a:r>
            <a:r>
              <a:rPr lang="en-US" sz="2400" dirty="0">
                <a:effectLst/>
                <a:latin typeface="Book Antiqua" panose="02040602050305030304" pitchFamily="18" charset="0"/>
                <a:ea typeface="Times New Roman" panose="02020603050405020304" pitchFamily="18" charset="0"/>
                <a:cs typeface="Arial" panose="020B0604020202020204" pitchFamily="34" charset="0"/>
              </a:rPr>
              <a:t> 166.67</a:t>
            </a:r>
            <a:r>
              <a:rPr lang="en-US" sz="2400" dirty="0">
                <a:latin typeface="Book Antiqua" panose="02040602050305030304" pitchFamily="18" charset="0"/>
                <a:ea typeface="Times New Roman" panose="02020603050405020304" pitchFamily="18" charset="0"/>
                <a:cs typeface="Arial" panose="020B0604020202020204" pitchFamily="34" charset="0"/>
              </a:rPr>
              <a:t>} =145. External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3(145) = 435.</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500- 435 = 65.</a:t>
            </a:r>
          </a:p>
          <a:p>
            <a:pPr indent="635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Product-2 generates the next highest contribution margin of 40 per unit of consumption of the bottleneck resource, lets produce as much as we can.</a:t>
            </a:r>
          </a:p>
          <a:p>
            <a:pPr indent="6350">
              <a:spcBef>
                <a:spcPts val="0"/>
              </a:spcBef>
              <a:spcAft>
                <a:spcPts val="900"/>
              </a:spcAft>
              <a:tabLst>
                <a:tab pos="349250" algn="l"/>
              </a:tabLst>
            </a:pPr>
            <a:endParaRPr lang="en-US" sz="2400" b="0" dirty="0">
              <a:cs typeface="Times New Roman" pitchFamily="18"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3691648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Can HKL Do Better?</a:t>
            </a:r>
          </a:p>
        </p:txBody>
      </p:sp>
      <p:sp>
        <p:nvSpPr>
          <p:cNvPr id="11" name="Rectangle 3">
            <a:extLst>
              <a:ext uri="{FF2B5EF4-FFF2-40B4-BE49-F238E27FC236}">
                <a16:creationId xmlns:a16="http://schemas.microsoft.com/office/drawing/2014/main" id="{4872EE8E-B1A8-4501-BB42-C57B1EA96B25}"/>
              </a:ext>
            </a:extLst>
          </p:cNvPr>
          <p:cNvSpPr>
            <a:spLocks noChangeArrowheads="1"/>
          </p:cNvSpPr>
          <p:nvPr/>
        </p:nvSpPr>
        <p:spPr bwMode="auto">
          <a:xfrm>
            <a:off x="0" y="609600"/>
            <a:ext cx="12154308" cy="8471550"/>
          </a:xfrm>
          <a:prstGeom prst="rect">
            <a:avLst/>
          </a:prstGeom>
          <a:noFill/>
          <a:ln w="9525">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=4, Total resource available = 45.</a:t>
            </a:r>
          </a:p>
          <a:p>
            <a:pPr indent="6350" eaLnBrk="0" hangingPunct="0">
              <a:spcBef>
                <a:spcPts val="0"/>
              </a:spcBef>
              <a:spcAft>
                <a:spcPts val="9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65/4 = 26.25, let d0 16</a:t>
            </a:r>
          </a:p>
          <a:p>
            <a:pPr indent="6350" eaLnBrk="0" hangingPunct="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Demand = 160.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Min{160,16} =16. Internal Constraint. </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250(100) = $25000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3 generates 130(145) = $18850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2 generates 160(16) = $2560 financial throughput.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25000++18850+ 2560 = 46410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46410 - 37000 = 9410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We may produce one less product 3 and make $130 less but save 3 hours of bottleneck. We also had one hour of  bottleneck left, that is a total of 4 hours. We can produce one extra unit of product 2 and make $160.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Final profit = 9410-130+160= 9440</a:t>
            </a: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0713840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322476-8A65-4281-86A8-F31B7937CD02}"/>
              </a:ext>
            </a:extLst>
          </p:cNvPr>
          <p:cNvSpPr>
            <a:spLocks noGrp="1"/>
          </p:cNvSpPr>
          <p:nvPr>
            <p:ph type="title"/>
          </p:nvPr>
        </p:nvSpPr>
        <p:spPr>
          <a:xfrm>
            <a:off x="0" y="0"/>
            <a:ext cx="12192001" cy="533400"/>
          </a:xfrm>
        </p:spPr>
        <p:txBody>
          <a:bodyPr/>
          <a:lstStyle/>
          <a:p>
            <a:r>
              <a:rPr lang="en-US" dirty="0"/>
              <a:t>Linear Programming and Solver</a:t>
            </a:r>
          </a:p>
        </p:txBody>
      </p:sp>
      <p:graphicFrame>
        <p:nvGraphicFramePr>
          <p:cNvPr id="5" name="Object 4">
            <a:extLst>
              <a:ext uri="{FF2B5EF4-FFF2-40B4-BE49-F238E27FC236}">
                <a16:creationId xmlns:a16="http://schemas.microsoft.com/office/drawing/2014/main" id="{5B711B99-40FE-4AA9-A49C-8774F45BEC6A}"/>
              </a:ext>
            </a:extLst>
          </p:cNvPr>
          <p:cNvGraphicFramePr>
            <a:graphicFrameLocks noChangeAspect="1"/>
          </p:cNvGraphicFramePr>
          <p:nvPr>
            <p:extLst>
              <p:ext uri="{D42A27DB-BD31-4B8C-83A1-F6EECF244321}">
                <p14:modId xmlns:p14="http://schemas.microsoft.com/office/powerpoint/2010/main" val="1850101790"/>
              </p:ext>
            </p:extLst>
          </p:nvPr>
        </p:nvGraphicFramePr>
        <p:xfrm>
          <a:off x="133018" y="685800"/>
          <a:ext cx="11925964" cy="5781675"/>
        </p:xfrm>
        <a:graphic>
          <a:graphicData uri="http://schemas.openxmlformats.org/presentationml/2006/ole">
            <mc:AlternateContent xmlns:mc="http://schemas.openxmlformats.org/markup-compatibility/2006">
              <mc:Choice xmlns:v="urn:schemas-microsoft-com:vml" Requires="v">
                <p:oleObj spid="_x0000_s15364" name="Worksheet" r:id="rId3" imgW="5639096" imgH="2733741" progId="Excel.Sheet.12">
                  <p:embed/>
                </p:oleObj>
              </mc:Choice>
              <mc:Fallback>
                <p:oleObj name="Worksheet" r:id="rId3" imgW="5639096" imgH="2733741" progId="Excel.Sheet.12">
                  <p:embed/>
                  <p:pic>
                    <p:nvPicPr>
                      <p:cNvPr id="0" name=""/>
                      <p:cNvPicPr/>
                      <p:nvPr/>
                    </p:nvPicPr>
                    <p:blipFill>
                      <a:blip r:embed="rId4"/>
                      <a:stretch>
                        <a:fillRect/>
                      </a:stretch>
                    </p:blipFill>
                    <p:spPr>
                      <a:xfrm>
                        <a:off x="133018" y="685800"/>
                        <a:ext cx="11925964" cy="5781675"/>
                      </a:xfrm>
                      <a:prstGeom prst="rect">
                        <a:avLst/>
                      </a:prstGeom>
                    </p:spPr>
                  </p:pic>
                </p:oleObj>
              </mc:Fallback>
            </mc:AlternateContent>
          </a:graphicData>
        </a:graphic>
      </p:graphicFrame>
    </p:spTree>
    <p:extLst>
      <p:ext uri="{BB962C8B-B14F-4D97-AF65-F5344CB8AC3E}">
        <p14:creationId xmlns:p14="http://schemas.microsoft.com/office/powerpoint/2010/main" val="390465282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Final Analysis</a:t>
            </a:r>
          </a:p>
        </p:txBody>
      </p:sp>
      <p:sp>
        <p:nvSpPr>
          <p:cNvPr id="11" name="Rectangle 3">
            <a:extLst>
              <a:ext uri="{FF2B5EF4-FFF2-40B4-BE49-F238E27FC236}">
                <a16:creationId xmlns:a16="http://schemas.microsoft.com/office/drawing/2014/main" id="{4872EE8E-B1A8-4501-BB42-C57B1EA96B25}"/>
              </a:ext>
            </a:extLst>
          </p:cNvPr>
          <p:cNvSpPr>
            <a:spLocks noChangeArrowheads="1"/>
          </p:cNvSpPr>
          <p:nvPr/>
        </p:nvSpPr>
        <p:spPr bwMode="auto">
          <a:xfrm>
            <a:off x="0" y="609600"/>
            <a:ext cx="12154308" cy="4058034"/>
          </a:xfrm>
          <a:prstGeom prst="rect">
            <a:avLst/>
          </a:prstGeom>
          <a:noFill/>
          <a:ln w="9525">
            <a:noFill/>
            <a:miter lim="800000"/>
            <a:headEnd/>
            <a:tailEnd/>
          </a:ln>
          <a:effectLst/>
        </p:spPr>
        <p:txBody>
          <a:bodyPr wrap="square">
            <a:spAutoFit/>
          </a:bodyPr>
          <a:lstStyle/>
          <a:p>
            <a:pPr>
              <a:spcBef>
                <a:spcPct val="20000"/>
              </a:spcBef>
            </a:pPr>
            <a:r>
              <a:rPr lang="en-US" sz="2400" dirty="0">
                <a:solidFill>
                  <a:srgbClr val="006600"/>
                </a:solidFill>
              </a:rPr>
              <a:t>Summary:</a:t>
            </a:r>
          </a:p>
          <a:p>
            <a:pPr>
              <a:spcBef>
                <a:spcPct val="20000"/>
              </a:spcBef>
            </a:pPr>
            <a:r>
              <a:rPr lang="en-US" sz="2400" b="0" dirty="0">
                <a:solidFill>
                  <a:srgbClr val="006600"/>
                </a:solidFill>
              </a:rPr>
              <a:t>“Optimal profit” with Standard Costing : $0</a:t>
            </a:r>
          </a:p>
          <a:p>
            <a:pPr>
              <a:spcBef>
                <a:spcPct val="20000"/>
              </a:spcBef>
            </a:pPr>
            <a:r>
              <a:rPr lang="en-US" sz="2400" b="0" dirty="0">
                <a:solidFill>
                  <a:srgbClr val="006600"/>
                </a:solidFill>
              </a:rPr>
              <a:t>“Optimal profit” with ABC: $1,290</a:t>
            </a:r>
          </a:p>
          <a:p>
            <a:pPr>
              <a:spcBef>
                <a:spcPct val="20000"/>
              </a:spcBef>
            </a:pPr>
            <a:r>
              <a:rPr lang="en-US" sz="2400" b="0" dirty="0">
                <a:solidFill>
                  <a:srgbClr val="006600"/>
                </a:solidFill>
              </a:rPr>
              <a:t>Profit with arbitrary product mix: $4,100</a:t>
            </a:r>
          </a:p>
          <a:p>
            <a:pPr>
              <a:spcBef>
                <a:spcPct val="20000"/>
              </a:spcBef>
            </a:pPr>
            <a:r>
              <a:rPr lang="en-US" sz="2400" b="0" dirty="0">
                <a:solidFill>
                  <a:srgbClr val="006600"/>
                </a:solidFill>
              </a:rPr>
              <a:t>Optimal profit with Throughput Accounting: $9,440</a:t>
            </a: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ts val="0"/>
              </a:spcBef>
              <a:spcAft>
                <a:spcPts val="900"/>
              </a:spcAft>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250236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09600"/>
          </a:xfrm>
        </p:spPr>
        <p:txBody>
          <a:bodyPr>
            <a:normAutofit/>
          </a:bodyPr>
          <a:lstStyle/>
          <a:p>
            <a:r>
              <a:rPr lang="en-US" dirty="0"/>
              <a:t>The 5 Step TOC Focusing Process</a:t>
            </a:r>
            <a:endParaRPr lang="en-US" sz="2000" dirty="0"/>
          </a:p>
        </p:txBody>
      </p:sp>
      <p:sp>
        <p:nvSpPr>
          <p:cNvPr id="3" name="Content Placeholder 2"/>
          <p:cNvSpPr>
            <a:spLocks noGrp="1"/>
          </p:cNvSpPr>
          <p:nvPr>
            <p:ph idx="1"/>
          </p:nvPr>
        </p:nvSpPr>
        <p:spPr>
          <a:xfrm>
            <a:off x="47327" y="980728"/>
            <a:ext cx="12096031" cy="2625725"/>
          </a:xfrm>
        </p:spPr>
        <p:txBody>
          <a:bodyPr/>
          <a:lstStyle/>
          <a:p>
            <a:pPr>
              <a:buSzPct val="89000"/>
              <a:buNone/>
            </a:pPr>
            <a:r>
              <a:rPr lang="en-US" sz="2400" dirty="0">
                <a:solidFill>
                  <a:schemeClr val="accent4"/>
                </a:solidFill>
                <a:latin typeface="Book Antiqua" panose="02040602050305030304" pitchFamily="18" charset="0"/>
              </a:rPr>
              <a:t>Step 1: Identify the System’s Constraint(s)</a:t>
            </a:r>
          </a:p>
          <a:p>
            <a:pPr marL="1433513" indent="-1433513">
              <a:buSzPct val="89000"/>
              <a:buNone/>
            </a:pPr>
            <a:r>
              <a:rPr lang="en-US" sz="2400" dirty="0">
                <a:solidFill>
                  <a:schemeClr val="accent4"/>
                </a:solidFill>
                <a:latin typeface="Book Antiqua" panose="02040602050305030304" pitchFamily="18" charset="0"/>
              </a:rPr>
              <a:t>Step 2:       Determine how to Exploit the System’s Constraints</a:t>
            </a:r>
          </a:p>
          <a:p>
            <a:pPr marL="1433513" indent="-1433513">
              <a:buSzPct val="89000"/>
              <a:buNone/>
            </a:pPr>
            <a:r>
              <a:rPr lang="en-US" sz="2400" dirty="0">
                <a:solidFill>
                  <a:schemeClr val="accent4"/>
                </a:solidFill>
                <a:latin typeface="Book Antiqua" panose="02040602050305030304" pitchFamily="18" charset="0"/>
              </a:rPr>
              <a:t>Step 3:	Subordinate Everything Else to that Decision</a:t>
            </a:r>
          </a:p>
          <a:p>
            <a:pPr marL="1433513" indent="-1433513">
              <a:buSzPct val="89000"/>
              <a:buNone/>
            </a:pPr>
            <a:r>
              <a:rPr lang="en-US" sz="2400" dirty="0">
                <a:solidFill>
                  <a:schemeClr val="accent4"/>
                </a:solidFill>
                <a:latin typeface="Book Antiqua" panose="02040602050305030304" pitchFamily="18" charset="0"/>
              </a:rPr>
              <a:t>Step 4:	Elevate the System’s Constraints</a:t>
            </a:r>
          </a:p>
          <a:p>
            <a:pPr marL="1433513" indent="-1433513">
              <a:buSzPct val="89000"/>
              <a:buNone/>
            </a:pPr>
            <a:r>
              <a:rPr lang="en-US" sz="2400" dirty="0">
                <a:solidFill>
                  <a:schemeClr val="accent4"/>
                </a:solidFill>
                <a:latin typeface="Book Antiqua" panose="02040602050305030304" pitchFamily="18" charset="0"/>
              </a:rPr>
              <a:t>Step 5:	If a Constraint Was Broken in previous Steps, Go to Step 1</a:t>
            </a:r>
          </a:p>
        </p:txBody>
      </p:sp>
      <p:pic>
        <p:nvPicPr>
          <p:cNvPr id="4" name="Picture 2" descr="C:\Documents and Settings\Administrator\Local Settings\Temporary Internet Files\Content.IE5\36SCAQXJ\MPj03154280000[1].jpg"/>
          <p:cNvPicPr>
            <a:picLocks noChangeAspect="1" noChangeArrowheads="1"/>
          </p:cNvPicPr>
          <p:nvPr/>
        </p:nvPicPr>
        <p:blipFill>
          <a:blip r:embed="rId3"/>
          <a:srcRect/>
          <a:stretch>
            <a:fillRect/>
          </a:stretch>
        </p:blipFill>
        <p:spPr bwMode="auto">
          <a:xfrm>
            <a:off x="10287001" y="0"/>
            <a:ext cx="1904999" cy="805478"/>
          </a:xfrm>
          <a:prstGeom prst="rect">
            <a:avLst/>
          </a:prstGeom>
          <a:noFill/>
        </p:spPr>
      </p:pic>
      <p:sp>
        <p:nvSpPr>
          <p:cNvPr id="5" name="TextBox 4"/>
          <p:cNvSpPr txBox="1"/>
          <p:nvPr/>
        </p:nvSpPr>
        <p:spPr>
          <a:xfrm>
            <a:off x="95969" y="5388568"/>
            <a:ext cx="12096031" cy="461665"/>
          </a:xfrm>
          <a:prstGeom prst="rect">
            <a:avLst/>
          </a:prstGeom>
          <a:noFill/>
        </p:spPr>
        <p:txBody>
          <a:bodyPr wrap="square" rtlCol="0">
            <a:spAutoFit/>
          </a:bodyPr>
          <a:lstStyle/>
          <a:p>
            <a:pPr marL="1433513" indent="-1433513">
              <a:buSzPct val="89000"/>
            </a:pPr>
            <a:r>
              <a:rPr lang="en-US" sz="2400" b="1" dirty="0">
                <a:solidFill>
                  <a:srgbClr val="CC3300"/>
                </a:solidFill>
                <a:latin typeface="Book Antiqua" pitchFamily="18" charset="0"/>
              </a:rPr>
              <a:t>Performance of subsystems to be linked to the performance of the total system.</a:t>
            </a:r>
          </a:p>
        </p:txBody>
      </p:sp>
    </p:spTree>
    <p:extLst>
      <p:ext uri="{BB962C8B-B14F-4D97-AF65-F5344CB8AC3E}">
        <p14:creationId xmlns:p14="http://schemas.microsoft.com/office/powerpoint/2010/main" val="42525613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A Production Planning Problem</a:t>
            </a:r>
          </a:p>
        </p:txBody>
      </p:sp>
      <p:sp>
        <p:nvSpPr>
          <p:cNvPr id="6" name="TextBox 5">
            <a:extLst>
              <a:ext uri="{FF2B5EF4-FFF2-40B4-BE49-F238E27FC236}">
                <a16:creationId xmlns:a16="http://schemas.microsoft.com/office/drawing/2014/main" id="{4EF47BCF-1C7A-4F71-BD18-55E93DA8A90C}"/>
              </a:ext>
            </a:extLst>
          </p:cNvPr>
          <p:cNvSpPr txBox="1"/>
          <p:nvPr/>
        </p:nvSpPr>
        <p:spPr>
          <a:xfrm>
            <a:off x="77844" y="548148"/>
            <a:ext cx="12114155" cy="3721019"/>
          </a:xfrm>
          <a:prstGeom prst="rect">
            <a:avLst/>
          </a:prstGeom>
          <a:noFill/>
        </p:spPr>
        <p:txBody>
          <a:bodyPr wrap="square">
            <a:spAutoFit/>
          </a:bodyPr>
          <a:lstStyle/>
          <a:p>
            <a:pPr>
              <a:spcAft>
                <a:spcPts val="600"/>
              </a:spcAft>
            </a:pPr>
            <a:r>
              <a:rPr lang="en-US" sz="2400" dirty="0">
                <a:latin typeface="Book Antiqua" panose="02040602050305030304" pitchFamily="18" charset="0"/>
              </a:rPr>
              <a:t>Hitchcock-Kubrick-Lean Incorporation has 5 line employees. Wage per employee is $2,000 including benefits. Hours budgeted per employee per month = 200 hours.  </a:t>
            </a:r>
          </a:p>
          <a:p>
            <a:pPr indent="6350">
              <a:spcBef>
                <a:spcPct val="50000"/>
              </a:spcBef>
              <a:spcAft>
                <a:spcPts val="600"/>
              </a:spcAft>
              <a:tabLst>
                <a:tab pos="349250" algn="l"/>
              </a:tabLst>
            </a:pPr>
            <a:r>
              <a:rPr lang="en-US" sz="2400" dirty="0">
                <a:latin typeface="Book Antiqua" panose="02040602050305030304" pitchFamily="18" charset="0"/>
              </a:rPr>
              <a:t>Monthly Administrative Overhead (Salaries) = $18,000. Monthly Non-Administrative Overhead (Rent, Truck Fleet Maintenance, Marketing, Depreciation) = $9,000.</a:t>
            </a:r>
          </a:p>
          <a:p>
            <a:pPr marL="342900" indent="-342900">
              <a:spcBef>
                <a:spcPct val="35000"/>
              </a:spcBef>
              <a:spcAft>
                <a:spcPts val="600"/>
              </a:spcAft>
              <a:buClr>
                <a:schemeClr val="tx1"/>
              </a:buClr>
            </a:pPr>
            <a:r>
              <a:rPr lang="en-US" sz="2400" dirty="0">
                <a:latin typeface="Book Antiqua" panose="02040602050305030304" pitchFamily="18" charset="0"/>
              </a:rPr>
              <a:t>Total Direct Labor cost per month is $10,000. Direct labor rate = $10,000/1,000 = $10 per hour.</a:t>
            </a:r>
          </a:p>
          <a:p>
            <a:pPr marL="342900" indent="-342900">
              <a:spcBef>
                <a:spcPct val="35000"/>
              </a:spcBef>
              <a:spcAft>
                <a:spcPts val="600"/>
              </a:spcAft>
              <a:buClr>
                <a:schemeClr val="tx1"/>
              </a:buClr>
            </a:pPr>
            <a:r>
              <a:rPr lang="en-US" sz="2400" dirty="0">
                <a:latin typeface="Book Antiqua" panose="02040602050305030304" pitchFamily="18" charset="0"/>
              </a:rPr>
              <a:t>Other information is given below. </a:t>
            </a:r>
            <a:r>
              <a:rPr lang="en-US" sz="2400" dirty="0">
                <a:solidFill>
                  <a:srgbClr val="000000"/>
                </a:solidFill>
                <a:effectLst/>
                <a:latin typeface="Book Antiqua" panose="02040602050305030304" pitchFamily="18" charset="0"/>
                <a:ea typeface="Times New Roman" panose="02020603050405020304" pitchFamily="18" charset="0"/>
              </a:rPr>
              <a:t>Plumbing (Product-1), Window Cleaning (Product-2), Gutter Guard Installation (Product-3), and Landscaping (Product-4). </a:t>
            </a:r>
            <a:endParaRPr lang="en-US" sz="2400" dirty="0"/>
          </a:p>
        </p:txBody>
      </p:sp>
      <p:graphicFrame>
        <p:nvGraphicFramePr>
          <p:cNvPr id="7" name="Object 6">
            <a:extLst>
              <a:ext uri="{FF2B5EF4-FFF2-40B4-BE49-F238E27FC236}">
                <a16:creationId xmlns:a16="http://schemas.microsoft.com/office/drawing/2014/main" id="{03EC3901-3F74-4407-BB2A-7BE174E6FA70}"/>
              </a:ext>
            </a:extLst>
          </p:cNvPr>
          <p:cNvGraphicFramePr>
            <a:graphicFrameLocks noChangeAspect="1"/>
          </p:cNvGraphicFramePr>
          <p:nvPr>
            <p:extLst>
              <p:ext uri="{D42A27DB-BD31-4B8C-83A1-F6EECF244321}">
                <p14:modId xmlns:p14="http://schemas.microsoft.com/office/powerpoint/2010/main" val="4197919114"/>
              </p:ext>
            </p:extLst>
          </p:nvPr>
        </p:nvGraphicFramePr>
        <p:xfrm>
          <a:off x="142108" y="4267200"/>
          <a:ext cx="11985625" cy="2157413"/>
        </p:xfrm>
        <a:graphic>
          <a:graphicData uri="http://schemas.openxmlformats.org/presentationml/2006/ole">
            <mc:AlternateContent xmlns:mc="http://schemas.openxmlformats.org/markup-compatibility/2006">
              <mc:Choice xmlns:v="urn:schemas-microsoft-com:vml" Requires="v">
                <p:oleObj spid="_x0000_s1047" name="Worksheet" r:id="rId3" imgW="7038809" imgH="1266956" progId="Excel.Sheet.12">
                  <p:embed/>
                </p:oleObj>
              </mc:Choice>
              <mc:Fallback>
                <p:oleObj name="Worksheet" r:id="rId3" imgW="7038809" imgH="1266956" progId="Excel.Sheet.12">
                  <p:embed/>
                  <p:pic>
                    <p:nvPicPr>
                      <p:cNvPr id="2" name="Object 1">
                        <a:extLst>
                          <a:ext uri="{FF2B5EF4-FFF2-40B4-BE49-F238E27FC236}">
                            <a16:creationId xmlns:a16="http://schemas.microsoft.com/office/drawing/2014/main" id="{E5249819-2A4D-4F73-A344-822ABBDF35D7}"/>
                          </a:ext>
                        </a:extLst>
                      </p:cNvPr>
                      <p:cNvPicPr/>
                      <p:nvPr/>
                    </p:nvPicPr>
                    <p:blipFill>
                      <a:blip r:embed="rId4"/>
                      <a:stretch>
                        <a:fillRect/>
                      </a:stretch>
                    </p:blipFill>
                    <p:spPr>
                      <a:xfrm>
                        <a:off x="142108" y="4267200"/>
                        <a:ext cx="11985625" cy="2157413"/>
                      </a:xfrm>
                      <a:prstGeom prst="rect">
                        <a:avLst/>
                      </a:prstGeom>
                    </p:spPr>
                  </p:pic>
                </p:oleObj>
              </mc:Fallback>
            </mc:AlternateContent>
          </a:graphicData>
        </a:graphic>
      </p:graphicFrame>
    </p:spTree>
    <p:extLst>
      <p:ext uri="{BB962C8B-B14F-4D97-AF65-F5344CB8AC3E}">
        <p14:creationId xmlns:p14="http://schemas.microsoft.com/office/powerpoint/2010/main" val="174594339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TOC Short Bottleneck">
            <a:hlinkClick r:id="" action="ppaction://media"/>
            <a:extLst>
              <a:ext uri="{FF2B5EF4-FFF2-40B4-BE49-F238E27FC236}">
                <a16:creationId xmlns:a16="http://schemas.microsoft.com/office/drawing/2014/main" id="{F9128700-DAF4-46CA-86FE-FCFF5833C2A7}"/>
              </a:ext>
            </a:extLst>
          </p:cNvPr>
          <p:cNvPicPr>
            <a:picLocks noRot="1" noChangeAspect="1"/>
          </p:cNvPicPr>
          <p:nvPr>
            <a:videoFile r:link="rId1"/>
          </p:nvPr>
        </p:nvPicPr>
        <p:blipFill>
          <a:blip r:embed="rId3"/>
          <a:stretch>
            <a:fillRect/>
          </a:stretch>
        </p:blipFill>
        <p:spPr>
          <a:xfrm>
            <a:off x="52654" y="30345"/>
            <a:ext cx="12086692" cy="6828981"/>
          </a:xfrm>
          <a:prstGeom prst="rect">
            <a:avLst/>
          </a:prstGeom>
        </p:spPr>
      </p:pic>
    </p:spTree>
    <p:extLst>
      <p:ext uri="{BB962C8B-B14F-4D97-AF65-F5344CB8AC3E}">
        <p14:creationId xmlns:p14="http://schemas.microsoft.com/office/powerpoint/2010/main" val="8168468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836712"/>
          </a:xfrm>
        </p:spPr>
        <p:txBody>
          <a:bodyPr/>
          <a:lstStyle/>
          <a:p>
            <a:r>
              <a:rPr lang="en-US" dirty="0"/>
              <a:t>A Feasible Production Plan</a:t>
            </a:r>
          </a:p>
        </p:txBody>
      </p:sp>
      <p:graphicFrame>
        <p:nvGraphicFramePr>
          <p:cNvPr id="2" name="Object 1">
            <a:extLst>
              <a:ext uri="{FF2B5EF4-FFF2-40B4-BE49-F238E27FC236}">
                <a16:creationId xmlns:a16="http://schemas.microsoft.com/office/drawing/2014/main" id="{E5249819-2A4D-4F73-A344-822ABBDF35D7}"/>
              </a:ext>
            </a:extLst>
          </p:cNvPr>
          <p:cNvGraphicFramePr>
            <a:graphicFrameLocks noChangeAspect="1"/>
          </p:cNvGraphicFramePr>
          <p:nvPr/>
        </p:nvGraphicFramePr>
        <p:xfrm>
          <a:off x="103442" y="980728"/>
          <a:ext cx="11985115" cy="1800200"/>
        </p:xfrm>
        <a:graphic>
          <a:graphicData uri="http://schemas.openxmlformats.org/presentationml/2006/ole">
            <mc:AlternateContent xmlns:mc="http://schemas.openxmlformats.org/markup-compatibility/2006">
              <mc:Choice xmlns:v="urn:schemas-microsoft-com:vml" Requires="v">
                <p:oleObj spid="_x0000_s7182" name="Worksheet" r:id="rId3" imgW="7038728" imgH="1057547" progId="Excel.Sheet.12">
                  <p:embed/>
                </p:oleObj>
              </mc:Choice>
              <mc:Fallback>
                <p:oleObj name="Worksheet" r:id="rId3" imgW="7038728" imgH="1057547" progId="Excel.Sheet.12">
                  <p:embed/>
                  <p:pic>
                    <p:nvPicPr>
                      <p:cNvPr id="2" name="Object 1">
                        <a:extLst>
                          <a:ext uri="{FF2B5EF4-FFF2-40B4-BE49-F238E27FC236}">
                            <a16:creationId xmlns:a16="http://schemas.microsoft.com/office/drawing/2014/main" id="{E5249819-2A4D-4F73-A344-822ABBDF35D7}"/>
                          </a:ext>
                        </a:extLst>
                      </p:cNvPr>
                      <p:cNvPicPr/>
                      <p:nvPr/>
                    </p:nvPicPr>
                    <p:blipFill>
                      <a:blip r:embed="rId4"/>
                      <a:stretch>
                        <a:fillRect/>
                      </a:stretch>
                    </p:blipFill>
                    <p:spPr>
                      <a:xfrm>
                        <a:off x="103442" y="980728"/>
                        <a:ext cx="11985115" cy="1800200"/>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E884C155-D7CB-4727-A37F-E9B92EF4D0D0}"/>
              </a:ext>
            </a:extLst>
          </p:cNvPr>
          <p:cNvSpPr txBox="1"/>
          <p:nvPr/>
        </p:nvSpPr>
        <p:spPr>
          <a:xfrm>
            <a:off x="0" y="4293096"/>
            <a:ext cx="12036308" cy="1569660"/>
          </a:xfrm>
          <a:prstGeom prst="rect">
            <a:avLst/>
          </a:prstGeom>
          <a:noFill/>
        </p:spPr>
        <p:txBody>
          <a:bodyPr wrap="square">
            <a:spAutoFit/>
          </a:bodyPr>
          <a:lstStyle/>
          <a:p>
            <a:r>
              <a:rPr lang="en-US" sz="2400" dirty="0">
                <a:latin typeface="Book Antiqua" panose="02040602050305030304" pitchFamily="18" charset="0"/>
              </a:rPr>
              <a:t>For a more comprehensive talk on application of TOC in Product Mix you may watch my other lecture at</a:t>
            </a:r>
          </a:p>
          <a:p>
            <a:r>
              <a:rPr lang="en-US" sz="2400" dirty="0">
                <a:solidFill>
                  <a:srgbClr val="C00000"/>
                </a:solidFill>
                <a:latin typeface="Book Antiqua" panose="02040602050305030304" pitchFamily="18" charset="0"/>
                <a:hlinkClick r:id="rId5">
                  <a:extLst>
                    <a:ext uri="{A12FA001-AC4F-418D-AE19-62706E023703}">
                      <ahyp:hlinkClr xmlns:ahyp="http://schemas.microsoft.com/office/drawing/2018/hyperlinkcolor" val="tx"/>
                    </a:ext>
                  </a:extLst>
                </a:hlinkClick>
              </a:rPr>
              <a:t>https://www.youtube.com/watch?v=sVyltL7O2KM</a:t>
            </a:r>
            <a:endParaRPr lang="en-US" sz="2400" dirty="0">
              <a:solidFill>
                <a:srgbClr val="C00000"/>
              </a:solidFill>
              <a:latin typeface="Book Antiqua" panose="02040602050305030304" pitchFamily="18" charset="0"/>
            </a:endParaRPr>
          </a:p>
          <a:p>
            <a:endParaRPr lang="en-US" sz="2400" dirty="0">
              <a:latin typeface="Book Antiqua" panose="02040602050305030304" pitchFamily="18" charset="0"/>
            </a:endParaRPr>
          </a:p>
        </p:txBody>
      </p:sp>
    </p:spTree>
    <p:extLst>
      <p:ext uri="{BB962C8B-B14F-4D97-AF65-F5344CB8AC3E}">
        <p14:creationId xmlns:p14="http://schemas.microsoft.com/office/powerpoint/2010/main" val="201983804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0" y="908720"/>
            <a:ext cx="12192000" cy="4530725"/>
          </a:xfrm>
        </p:spPr>
        <p:txBody>
          <a:bodyPr/>
          <a:lstStyle/>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HKL is currently completing an average of 90 units of Product-1, 70 units of Product-2, 80 units of Product-3, and 60 units of Product-4 per month. For this level of output, HKL uses up (90 x 2 + 70 x 4 + 80 x 3 + 60 x 5) = 1,000 hours of labor, and that effectively accounts for all the available capacity. </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HKL assigns labor costs to the four products as follows: Product-1 takes 2 hours per unit and so the labor cost is $10 x 2 = $20 per unit of Product-1. The labor costs for the other three products are, $40,  $30, and  $50, respectively.</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1200"/>
              </a:spcAft>
              <a:buNone/>
            </a:pPr>
            <a:r>
              <a:rPr lang="en-US" sz="2000" dirty="0">
                <a:effectLst/>
                <a:latin typeface="Book Antiqua" panose="02040602050305030304" pitchFamily="18" charset="0"/>
                <a:ea typeface="Times New Roman" panose="02020603050405020304" pitchFamily="18" charset="0"/>
                <a:cs typeface="Arial" panose="020B0604020202020204" pitchFamily="34" charset="0"/>
              </a:rPr>
              <a:t>HKL has two teams one is using standard cost accounting </a:t>
            </a:r>
            <a:r>
              <a:rPr lang="en-US" sz="2000" dirty="0">
                <a:ea typeface="Times New Roman" panose="02020603050405020304" pitchFamily="18" charset="0"/>
                <a:cs typeface="Arial" panose="020B0604020202020204" pitchFamily="34" charset="0"/>
              </a:rPr>
              <a:t>(the other team uses activity based accounting) </a:t>
            </a:r>
            <a:r>
              <a:rPr lang="en-US" sz="2000" dirty="0">
                <a:effectLst/>
                <a:latin typeface="Book Antiqua" panose="02040602050305030304" pitchFamily="18" charset="0"/>
                <a:ea typeface="Times New Roman" panose="02020603050405020304" pitchFamily="18" charset="0"/>
                <a:cs typeface="Arial" panose="020B0604020202020204" pitchFamily="34" charset="0"/>
              </a:rPr>
              <a:t>to allocate the administrative and non-administrative overhead costs. The cost driver chosen this team is the monthly production volume. Currently HKL is completing (90 + 70 + 80 + 60) = 300 jobs a month. Hence, each job is allocated an administrative overhead cost of $18,000/300 = $60. Similarly, each job is allocated a non-administrative overhead cost of $9,000/300 = $30.</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764704"/>
          </a:xfrm>
        </p:spPr>
        <p:txBody>
          <a:bodyPr/>
          <a:lstStyle/>
          <a:p>
            <a:r>
              <a:rPr lang="en-US" dirty="0"/>
              <a:t>Standard Cost Accounting</a:t>
            </a:r>
          </a:p>
        </p:txBody>
      </p:sp>
    </p:spTree>
    <p:extLst>
      <p:ext uri="{BB962C8B-B14F-4D97-AF65-F5344CB8AC3E}">
        <p14:creationId xmlns:p14="http://schemas.microsoft.com/office/powerpoint/2010/main" val="424752827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0" y="908720"/>
            <a:ext cx="12154308" cy="5112568"/>
          </a:xfrm>
        </p:spPr>
        <p:txBody>
          <a:bodyPr/>
          <a:lstStyle/>
          <a:p>
            <a:pPr marL="0" indent="0">
              <a:lnSpc>
                <a:spcPct val="115000"/>
              </a:lnSpc>
              <a:spcBef>
                <a:spcPts val="1200"/>
              </a:spcBef>
              <a:spcAft>
                <a:spcPts val="1200"/>
              </a:spcAft>
              <a:buNone/>
            </a:pPr>
            <a:r>
              <a:rPr lang="en-US" sz="2000" dirty="0">
                <a:cs typeface="Times New Roman" panose="02020603050405020304" pitchFamily="18" charset="0"/>
              </a:rPr>
              <a:t>The activity based costing (ABC) team (the second accounting team) gathers data on the actual time the three administrators spend on the various products. The data shows that the administrators allocate their time as follows: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000" dirty="0">
                <a:cs typeface="Times New Roman" panose="02020603050405020304" pitchFamily="18" charset="0"/>
              </a:rPr>
              <a:t>30%;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Product-2</a:t>
            </a:r>
            <a:r>
              <a:rPr lang="en-US" sz="2000" dirty="0">
                <a:cs typeface="Times New Roman" panose="02020603050405020304" pitchFamily="18" charset="0"/>
              </a:rPr>
              <a:t>: 35%;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Product-3</a:t>
            </a:r>
            <a:r>
              <a:rPr lang="en-US" sz="2000" dirty="0">
                <a:cs typeface="Times New Roman" panose="02020603050405020304" pitchFamily="18" charset="0"/>
              </a:rPr>
              <a:t>: 20%; and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Product-4</a:t>
            </a:r>
            <a:r>
              <a:rPr lang="en-US" sz="2000" dirty="0">
                <a:cs typeface="Times New Roman" panose="02020603050405020304" pitchFamily="18" charset="0"/>
              </a:rPr>
              <a:t>: 15%.  </a:t>
            </a:r>
          </a:p>
          <a:p>
            <a:pPr marL="0" indent="0">
              <a:lnSpc>
                <a:spcPct val="115000"/>
              </a:lnSpc>
              <a:spcBef>
                <a:spcPts val="1200"/>
              </a:spcBef>
              <a:spcAft>
                <a:spcPts val="1200"/>
              </a:spcAft>
              <a:buNone/>
            </a:pPr>
            <a:r>
              <a:rPr lang="en-US" sz="2000" dirty="0">
                <a:cs typeface="Times New Roman" panose="02020603050405020304" pitchFamily="18" charset="0"/>
              </a:rPr>
              <a:t>Based on this data, the ABC  group  calculates the administrative overhead cost to be allocated to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a:t>
            </a:r>
            <a:r>
              <a:rPr lang="en-US" sz="2000" dirty="0">
                <a:cs typeface="Times New Roman" panose="02020603050405020304" pitchFamily="18" charset="0"/>
              </a:rPr>
              <a:t> as $18,000 x 0.30 = $5,400. Since there are 90 </a:t>
            </a:r>
            <a:r>
              <a:rPr lang="en-US" sz="20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000" dirty="0">
                <a:cs typeface="Times New Roman" panose="02020603050405020304" pitchFamily="18" charset="0"/>
              </a:rPr>
              <a:t>completed each month, the administrative overhead allocated to each is $5,400/90 = $60. Following the same logic the administrative costs allocated to Products-2, 3, and 4 are $90, $45, and $45 per unit.</a:t>
            </a:r>
          </a:p>
          <a:p>
            <a:pPr marL="0" indent="0">
              <a:lnSpc>
                <a:spcPct val="115000"/>
              </a:lnSpc>
              <a:spcBef>
                <a:spcPts val="1200"/>
              </a:spcBef>
              <a:spcAft>
                <a:spcPts val="1200"/>
              </a:spcAft>
              <a:buNone/>
            </a:pPr>
            <a:r>
              <a:rPr lang="en-US" sz="1800" dirty="0">
                <a:effectLst/>
                <a:latin typeface="Book Antiqua" panose="02040602050305030304" pitchFamily="18" charset="0"/>
                <a:ea typeface="Times New Roman" panose="02020603050405020304" pitchFamily="18" charset="0"/>
                <a:cs typeface="Arial" panose="020B0604020202020204" pitchFamily="34" charset="0"/>
              </a:rPr>
              <a:t>The ABC group uses labor hours as the cost driver to allocate the non-administrative overhead cost. The total non-administrative overhead cost is $9,000, and the total available labor capacity is 1,000 hours. According the ABC team, non-administrative overhead is charged at the rate of $9,000/1,000 = $9 per labor hour. Since Product-1 takes 2 hours, the Non-administrative overhead cost allocated is = $9 x 2 = $18. The allocation for the other three products proceeds in a like manner.</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15000"/>
              </a:lnSpc>
              <a:spcBef>
                <a:spcPts val="1200"/>
              </a:spcBef>
              <a:spcAft>
                <a:spcPts val="1200"/>
              </a:spcAft>
              <a:buNone/>
            </a:pPr>
            <a:endParaRPr lang="en-US" sz="2000" dirty="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764704"/>
          </a:xfrm>
        </p:spPr>
        <p:txBody>
          <a:bodyPr/>
          <a:lstStyle/>
          <a:p>
            <a:r>
              <a:rPr lang="en-US" dirty="0"/>
              <a:t>Activity Based Costing</a:t>
            </a:r>
          </a:p>
        </p:txBody>
      </p:sp>
    </p:spTree>
    <p:extLst>
      <p:ext uri="{BB962C8B-B14F-4D97-AF65-F5344CB8AC3E}">
        <p14:creationId xmlns:p14="http://schemas.microsoft.com/office/powerpoint/2010/main" val="274198053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6305E87-08A0-46DE-B666-52FADAA3C208}"/>
              </a:ext>
            </a:extLst>
          </p:cNvPr>
          <p:cNvSpPr>
            <a:spLocks noGrp="1"/>
          </p:cNvSpPr>
          <p:nvPr>
            <p:ph type="title"/>
          </p:nvPr>
        </p:nvSpPr>
        <p:spPr>
          <a:xfrm>
            <a:off x="-31833" y="-29466"/>
            <a:ext cx="11857567" cy="794170"/>
          </a:xfrm>
        </p:spPr>
        <p:txBody>
          <a:bodyPr/>
          <a:lstStyle/>
          <a:p>
            <a:r>
              <a:rPr lang="en-US" dirty="0"/>
              <a:t>Solution</a:t>
            </a:r>
          </a:p>
        </p:txBody>
      </p:sp>
      <p:graphicFrame>
        <p:nvGraphicFramePr>
          <p:cNvPr id="5" name="Object 4">
            <a:extLst>
              <a:ext uri="{FF2B5EF4-FFF2-40B4-BE49-F238E27FC236}">
                <a16:creationId xmlns:a16="http://schemas.microsoft.com/office/drawing/2014/main" id="{C6DDE351-E019-4545-B414-0C3263E5EE4A}"/>
              </a:ext>
            </a:extLst>
          </p:cNvPr>
          <p:cNvGraphicFramePr>
            <a:graphicFrameLocks noChangeAspect="1"/>
          </p:cNvGraphicFramePr>
          <p:nvPr/>
        </p:nvGraphicFramePr>
        <p:xfrm>
          <a:off x="263352" y="899675"/>
          <a:ext cx="10297144" cy="4750520"/>
        </p:xfrm>
        <a:graphic>
          <a:graphicData uri="http://schemas.openxmlformats.org/presentationml/2006/ole">
            <mc:AlternateContent xmlns:mc="http://schemas.openxmlformats.org/markup-compatibility/2006">
              <mc:Choice xmlns:v="urn:schemas-microsoft-com:vml" Requires="v">
                <p:oleObj spid="_x0000_s8206" name="Worksheet" r:id="rId3" imgW="7515092" imgH="3467355" progId="Excel.Sheet.12">
                  <p:embed/>
                </p:oleObj>
              </mc:Choice>
              <mc:Fallback>
                <p:oleObj name="Worksheet" r:id="rId3" imgW="7515092" imgH="3467355" progId="Excel.Sheet.12">
                  <p:embed/>
                  <p:pic>
                    <p:nvPicPr>
                      <p:cNvPr id="5" name="Object 4">
                        <a:extLst>
                          <a:ext uri="{FF2B5EF4-FFF2-40B4-BE49-F238E27FC236}">
                            <a16:creationId xmlns:a16="http://schemas.microsoft.com/office/drawing/2014/main" id="{C6DDE351-E019-4545-B414-0C3263E5EE4A}"/>
                          </a:ext>
                        </a:extLst>
                      </p:cNvPr>
                      <p:cNvPicPr/>
                      <p:nvPr/>
                    </p:nvPicPr>
                    <p:blipFill>
                      <a:blip r:embed="rId4"/>
                      <a:stretch>
                        <a:fillRect/>
                      </a:stretch>
                    </p:blipFill>
                    <p:spPr>
                      <a:xfrm>
                        <a:off x="263352" y="899675"/>
                        <a:ext cx="10297144" cy="4750520"/>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3FAD5378-7150-489D-8548-DCD7A44311FA}"/>
              </a:ext>
            </a:extLst>
          </p:cNvPr>
          <p:cNvSpPr txBox="1"/>
          <p:nvPr/>
        </p:nvSpPr>
        <p:spPr>
          <a:xfrm>
            <a:off x="191344" y="5676293"/>
            <a:ext cx="10839634" cy="923330"/>
          </a:xfrm>
          <a:prstGeom prst="rect">
            <a:avLst/>
          </a:prstGeom>
          <a:noFill/>
        </p:spPr>
        <p:txBody>
          <a:bodyPr wrap="none" rtlCol="0">
            <a:spAutoFit/>
          </a:bodyPr>
          <a:lstStyle/>
          <a:p>
            <a:r>
              <a:rPr lang="en-US" dirty="0"/>
              <a:t>For more information or practice, and at your own will, you may watch another example at </a:t>
            </a:r>
          </a:p>
          <a:p>
            <a:r>
              <a:rPr lang="en-US" dirty="0">
                <a:solidFill>
                  <a:srgbClr val="FF0000"/>
                </a:solidFill>
                <a:hlinkClick r:id="rId5">
                  <a:extLst>
                    <a:ext uri="{A12FA001-AC4F-418D-AE19-62706E023703}">
                      <ahyp:hlinkClr xmlns:ahyp="http://schemas.microsoft.com/office/drawing/2018/hyperlinkcolor" val="tx"/>
                    </a:ext>
                  </a:extLst>
                </a:hlinkClick>
              </a:rPr>
              <a:t>https://www.youtube.com/watch?v=sVyltL7O2KM</a:t>
            </a:r>
            <a:endParaRPr lang="en-US" dirty="0">
              <a:solidFill>
                <a:srgbClr val="FF0000"/>
              </a:solidFill>
            </a:endParaRPr>
          </a:p>
          <a:p>
            <a:endParaRPr lang="en-US" dirty="0"/>
          </a:p>
        </p:txBody>
      </p:sp>
    </p:spTree>
    <p:extLst>
      <p:ext uri="{BB962C8B-B14F-4D97-AF65-F5344CB8AC3E}">
        <p14:creationId xmlns:p14="http://schemas.microsoft.com/office/powerpoint/2010/main" val="215256156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A Production Planning Problem</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538316"/>
            <a:ext cx="12192000" cy="6050887"/>
          </a:xfrm>
          <a:prstGeom prst="rect">
            <a:avLst/>
          </a:prstGeom>
          <a:noFill/>
          <a:ln w="9525" algn="ctr">
            <a:noFill/>
            <a:miter lim="800000"/>
            <a:headEnd/>
            <a:tailEnd/>
          </a:ln>
          <a:effectLst/>
        </p:spPr>
        <p:txBody>
          <a:bodyPr wrap="square">
            <a:spAutoFit/>
          </a:bodyPr>
          <a:lstStyle/>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HKL is currently completing an average of 90 units of Product-1, 70 units of Product-2, 80 units of Product-3, and 60 units of Product-4 per month. </a:t>
            </a:r>
          </a:p>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For this level of output, HKL uses up (90×2 + 70×4 + 80×3 + 60×5) = 1,000 hours of labor, and that effectively accounts for all the available capacity.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0" marR="0" indent="0">
              <a:lnSpc>
                <a:spcPct val="115000"/>
              </a:lnSpc>
              <a:spcBef>
                <a:spcPts val="1200"/>
              </a:spcBef>
              <a:spcAft>
                <a:spcPts val="900"/>
              </a:spcAft>
              <a:buNone/>
            </a:pP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HKL assigns labor costs to the four products as follows: Product-1 takes 2 hours per unit and so the labor cost is $10 x 2 = $20 per unit of Product-1. The labor costs for the other three products are, $40,  $30, and  $50, respectively.</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6350" indent="6350">
              <a:spcBef>
                <a:spcPct val="50000"/>
              </a:spcBef>
              <a:spcAft>
                <a:spcPts val="900"/>
              </a:spcAft>
              <a:buClr>
                <a:schemeClr val="tx1"/>
              </a:buClr>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HKL has hired two team of consultant for product mix planning. One is using standard cost </a:t>
            </a:r>
            <a:r>
              <a:rPr lang="en-US" sz="2400" dirty="0">
                <a:latin typeface="Book Antiqua" panose="02040602050305030304" pitchFamily="18" charset="0"/>
                <a:cs typeface="Arial" panose="020B0604020202020204" pitchFamily="34" charset="0"/>
              </a:rPr>
              <a:t>accounting (the other team uses activity based accounting) to allocate the administrative and non-administrative overhead costs. </a:t>
            </a:r>
          </a:p>
          <a:p>
            <a:pPr marL="6350" indent="6350">
              <a:spcBef>
                <a:spcPct val="50000"/>
              </a:spcBef>
              <a:spcAft>
                <a:spcPts val="900"/>
              </a:spcAft>
              <a:buClr>
                <a:schemeClr val="tx1"/>
              </a:buClr>
              <a:tabLst>
                <a:tab pos="349250" algn="l"/>
              </a:tabLst>
            </a:pPr>
            <a:r>
              <a:rPr lang="en-US" sz="2400" dirty="0">
                <a:latin typeface="Book Antiqua" panose="02040602050305030304" pitchFamily="18" charset="0"/>
                <a:cs typeface="Arial" panose="020B0604020202020204" pitchFamily="34" charset="0"/>
              </a:rPr>
              <a:t>You are a member of one of these teams. They are expected to propose a </a:t>
            </a:r>
            <a:r>
              <a:rPr lang="en-US" sz="2400" dirty="0">
                <a:latin typeface="Book Antiqua" panose="02040602050305030304" pitchFamily="18" charset="0"/>
              </a:rPr>
              <a:t> production plan (product mix) to maximize profit. </a:t>
            </a:r>
          </a:p>
        </p:txBody>
      </p:sp>
    </p:spTree>
    <p:extLst>
      <p:ext uri="{BB962C8B-B14F-4D97-AF65-F5344CB8AC3E}">
        <p14:creationId xmlns:p14="http://schemas.microsoft.com/office/powerpoint/2010/main" val="39035352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3023905"/>
          </a:xfrm>
          <a:prstGeom prst="rect">
            <a:avLst/>
          </a:prstGeom>
          <a:noFill/>
          <a:ln w="9525" algn="ctr">
            <a:noFill/>
            <a:miter lim="800000"/>
            <a:headEnd/>
            <a:tailEnd/>
          </a:ln>
          <a:effectLst/>
        </p:spPr>
        <p:txBody>
          <a:bodyPr wrap="square">
            <a:spAutoFit/>
          </a:bodyPr>
          <a:lstStyle/>
          <a:p>
            <a:pPr indent="6350" eaLnBrk="0" hangingPunct="0">
              <a:spcBef>
                <a:spcPts val="0"/>
              </a:spcBef>
              <a:spcAft>
                <a:spcPts val="900"/>
              </a:spcAft>
              <a:tabLst>
                <a:tab pos="349250" algn="l"/>
              </a:tabLst>
            </a:pPr>
            <a:r>
              <a:rPr lang="en-US" sz="2400" b="0" dirty="0">
                <a:latin typeface="Book Antiqua" panose="02040602050305030304" pitchFamily="18" charset="0"/>
                <a:cs typeface="Times New Roman" pitchFamily="18" charset="0"/>
              </a:rPr>
              <a:t>Standard cost accounting allocates indirect costs to products based on the volume of the cost driver they have consumed. There may be more than one single cost driver such as   labor cost, number of jobs, etc. </a:t>
            </a:r>
          </a:p>
          <a:p>
            <a:pPr indent="6350" eaLnBrk="0" hangingPunct="0">
              <a:spcBef>
                <a:spcPts val="0"/>
              </a:spcBef>
              <a:spcAft>
                <a:spcPts val="900"/>
              </a:spcAft>
              <a:tabLst>
                <a:tab pos="349250" algn="l"/>
              </a:tabLst>
            </a:pPr>
            <a:r>
              <a:rPr lang="en-US" sz="2400" dirty="0">
                <a:solidFill>
                  <a:srgbClr val="C00000"/>
                </a:solidFill>
                <a:latin typeface="Book Antiqua" panose="02040602050305030304" pitchFamily="18" charset="0"/>
                <a:cs typeface="Arial" panose="020B0604020202020204" pitchFamily="34" charset="0"/>
              </a:rPr>
              <a:t>The cost driver chosen by this team is the monthly production </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volume. Currently HKL is completing (90 + 70 + 80 + 60) = 300 jobs a month. </a:t>
            </a:r>
          </a:p>
          <a:p>
            <a:pPr indent="6350">
              <a:spcBef>
                <a:spcPts val="0"/>
              </a:spcBef>
              <a:spcAft>
                <a:spcPts val="900"/>
              </a:spcAft>
              <a:tabLst>
                <a:tab pos="349250" algn="l"/>
              </a:tabLst>
            </a:pPr>
            <a:r>
              <a:rPr lang="en-US" sz="2400" dirty="0">
                <a:solidFill>
                  <a:srgbClr val="C00000"/>
                </a:solidFill>
                <a:latin typeface="Book Antiqua" panose="02040602050305030304" pitchFamily="18" charset="0"/>
                <a:ea typeface="Times New Roman" panose="02020603050405020304" pitchFamily="18" charset="0"/>
                <a:cs typeface="Arial" panose="020B0604020202020204" pitchFamily="34" charset="0"/>
              </a:rPr>
              <a:t>E</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ach job is allocated an administrative overhead cost of $18,000/300 = $60.</a:t>
            </a:r>
          </a:p>
          <a:p>
            <a:pPr indent="6350">
              <a:spcBef>
                <a:spcPts val="0"/>
              </a:spcBef>
              <a:spcAft>
                <a:spcPts val="900"/>
              </a:spcAft>
              <a:tabLst>
                <a:tab pos="349250" algn="l"/>
              </a:tabLst>
            </a:pPr>
            <a:r>
              <a:rPr lang="en-US" sz="2400" dirty="0">
                <a:solidFill>
                  <a:srgbClr val="C00000"/>
                </a:solidFill>
                <a:latin typeface="Book Antiqua" panose="02040602050305030304" pitchFamily="18" charset="0"/>
                <a:ea typeface="Times New Roman" panose="02020603050405020304" pitchFamily="18" charset="0"/>
                <a:cs typeface="Arial" panose="020B0604020202020204" pitchFamily="34" charset="0"/>
              </a:rPr>
              <a:t>E</a:t>
            </a:r>
            <a:r>
              <a:rPr lang="en-US" sz="2400" dirty="0">
                <a:solidFill>
                  <a:srgbClr val="C00000"/>
                </a:solidFill>
                <a:effectLst/>
                <a:latin typeface="Book Antiqua" panose="02040602050305030304" pitchFamily="18" charset="0"/>
                <a:ea typeface="Times New Roman" panose="02020603050405020304" pitchFamily="18" charset="0"/>
                <a:cs typeface="Arial" panose="020B0604020202020204" pitchFamily="34" charset="0"/>
              </a:rPr>
              <a:t>ach job is allocated a non-administrative overhead cost of $9,000/300 = $30.</a:t>
            </a:r>
            <a:endParaRPr lang="en-US" sz="2400" dirty="0">
              <a:solidFill>
                <a:srgbClr val="C00000"/>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4108609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60BC40DA-A58C-4CA3-AC21-4F72009EEA57}"/>
              </a:ext>
            </a:extLst>
          </p:cNvPr>
          <p:cNvPicPr>
            <a:picLocks noChangeAspect="1"/>
          </p:cNvPicPr>
          <p:nvPr/>
        </p:nvPicPr>
        <p:blipFill>
          <a:blip r:embed="rId3"/>
          <a:stretch>
            <a:fillRect/>
          </a:stretch>
        </p:blipFill>
        <p:spPr>
          <a:xfrm>
            <a:off x="0" y="634287"/>
            <a:ext cx="12192000" cy="4128792"/>
          </a:xfrm>
          <a:prstGeom prst="rect">
            <a:avLst/>
          </a:prstGeom>
        </p:spPr>
      </p:pic>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Costing Computations</a:t>
            </a:r>
          </a:p>
        </p:txBody>
      </p:sp>
      <p:sp>
        <p:nvSpPr>
          <p:cNvPr id="14" name="Rectangle 2">
            <a:extLst>
              <a:ext uri="{FF2B5EF4-FFF2-40B4-BE49-F238E27FC236}">
                <a16:creationId xmlns:a16="http://schemas.microsoft.com/office/drawing/2014/main" id="{735EB74B-ABF5-4FA2-813A-87ABB522DE19}"/>
              </a:ext>
            </a:extLst>
          </p:cNvPr>
          <p:cNvSpPr>
            <a:spLocks noChangeArrowheads="1"/>
          </p:cNvSpPr>
          <p:nvPr/>
        </p:nvSpPr>
        <p:spPr bwMode="auto">
          <a:xfrm>
            <a:off x="0" y="5121405"/>
            <a:ext cx="12192000" cy="1329595"/>
          </a:xfrm>
          <a:prstGeom prst="rect">
            <a:avLst/>
          </a:prstGeom>
          <a:noFill/>
          <a:ln w="9525">
            <a:noFill/>
            <a:miter lim="800000"/>
            <a:headEnd/>
            <a:tailEnd/>
          </a:ln>
          <a:effectLst/>
        </p:spPr>
        <p:txBody>
          <a:bodyPr wrap="square">
            <a:spAutoFit/>
          </a:bodyPr>
          <a:lstStyle/>
          <a:p>
            <a:pPr eaLnBrk="0" hangingPunct="0">
              <a:spcBef>
                <a:spcPts val="0"/>
              </a:spcBef>
              <a:spcAft>
                <a:spcPts val="900"/>
              </a:spcAft>
            </a:pPr>
            <a:r>
              <a:rPr lang="en-US" sz="2400" b="0" dirty="0">
                <a:latin typeface="Book Antiqua" panose="02040602050305030304" pitchFamily="18" charset="0"/>
                <a:cs typeface="Times New Roman" pitchFamily="18" charset="0"/>
              </a:rPr>
              <a:t>HKL is using all its labor capacity, and is absorbing all overheads.  So there is no labor variance or overhead absorption variance to worry about.</a:t>
            </a:r>
          </a:p>
          <a:p>
            <a:pPr>
              <a:spcBef>
                <a:spcPts val="0"/>
              </a:spcBef>
              <a:spcAft>
                <a:spcPts val="900"/>
              </a:spcAft>
            </a:pPr>
            <a:r>
              <a:rPr lang="en-US" sz="2400" dirty="0">
                <a:latin typeface="Book Antiqua" panose="02040602050305030304" pitchFamily="18" charset="0"/>
                <a:cs typeface="Times New Roman" pitchFamily="18" charset="0"/>
              </a:rPr>
              <a:t>Total Profit = 90(-$10) + 70($30) + 80($10) + 60($35) = $4,100</a:t>
            </a:r>
            <a:r>
              <a:rPr lang="en-US" sz="2400" dirty="0">
                <a:solidFill>
                  <a:srgbClr val="FF0000"/>
                </a:solidFill>
                <a:latin typeface="Book Antiqua" panose="02040602050305030304" pitchFamily="18" charset="0"/>
                <a:cs typeface="Times New Roman" pitchFamily="18" charset="0"/>
              </a:rPr>
              <a:t>.</a:t>
            </a:r>
            <a:endParaRPr lang="en-US" sz="2400" b="0" dirty="0">
              <a:latin typeface="Book Antiqua" panose="02040602050305030304" pitchFamily="18" charset="0"/>
              <a:cs typeface="Times New Roman" pitchFamily="18" charset="0"/>
            </a:endParaRPr>
          </a:p>
        </p:txBody>
      </p:sp>
      <p:graphicFrame>
        <p:nvGraphicFramePr>
          <p:cNvPr id="20" name="Object 19">
            <a:extLst>
              <a:ext uri="{FF2B5EF4-FFF2-40B4-BE49-F238E27FC236}">
                <a16:creationId xmlns:a16="http://schemas.microsoft.com/office/drawing/2014/main" id="{207CD8FF-8997-4B3C-AA6B-9001DF1C60D3}"/>
              </a:ext>
            </a:extLst>
          </p:cNvPr>
          <p:cNvGraphicFramePr>
            <a:graphicFrameLocks noChangeAspect="1"/>
          </p:cNvGraphicFramePr>
          <p:nvPr>
            <p:extLst>
              <p:ext uri="{D42A27DB-BD31-4B8C-83A1-F6EECF244321}">
                <p14:modId xmlns:p14="http://schemas.microsoft.com/office/powerpoint/2010/main" val="3890153352"/>
              </p:ext>
            </p:extLst>
          </p:nvPr>
        </p:nvGraphicFramePr>
        <p:xfrm>
          <a:off x="457200" y="4364333"/>
          <a:ext cx="11734800" cy="397457"/>
        </p:xfrm>
        <a:graphic>
          <a:graphicData uri="http://schemas.openxmlformats.org/presentationml/2006/ole">
            <mc:AlternateContent xmlns:mc="http://schemas.openxmlformats.org/markup-compatibility/2006">
              <mc:Choice xmlns:v="urn:schemas-microsoft-com:vml" Requires="v">
                <p:oleObj spid="_x0000_s9258" name="Worksheet" r:id="rId4" imgW="6553496" imgH="219338" progId="Excel.Sheet.12">
                  <p:embed/>
                </p:oleObj>
              </mc:Choice>
              <mc:Fallback>
                <p:oleObj name="Worksheet" r:id="rId4" imgW="6553496" imgH="219338" progId="Excel.Sheet.12">
                  <p:embed/>
                  <p:pic>
                    <p:nvPicPr>
                      <p:cNvPr id="0" name=""/>
                      <p:cNvPicPr/>
                      <p:nvPr/>
                    </p:nvPicPr>
                    <p:blipFill>
                      <a:blip r:embed="rId5"/>
                      <a:stretch>
                        <a:fillRect/>
                      </a:stretch>
                    </p:blipFill>
                    <p:spPr>
                      <a:xfrm>
                        <a:off x="457200" y="4364333"/>
                        <a:ext cx="11734800" cy="397457"/>
                      </a:xfrm>
                      <a:prstGeom prst="rect">
                        <a:avLst/>
                      </a:prstGeom>
                    </p:spPr>
                  </p:pic>
                </p:oleObj>
              </mc:Fallback>
            </mc:AlternateContent>
          </a:graphicData>
        </a:graphic>
      </p:graphicFrame>
      <p:graphicFrame>
        <p:nvGraphicFramePr>
          <p:cNvPr id="21" name="Object 20">
            <a:extLst>
              <a:ext uri="{FF2B5EF4-FFF2-40B4-BE49-F238E27FC236}">
                <a16:creationId xmlns:a16="http://schemas.microsoft.com/office/drawing/2014/main" id="{488D64E4-6E18-45BE-A6FB-2EC562E399D9}"/>
              </a:ext>
            </a:extLst>
          </p:cNvPr>
          <p:cNvGraphicFramePr>
            <a:graphicFrameLocks noChangeAspect="1"/>
          </p:cNvGraphicFramePr>
          <p:nvPr>
            <p:extLst>
              <p:ext uri="{D42A27DB-BD31-4B8C-83A1-F6EECF244321}">
                <p14:modId xmlns:p14="http://schemas.microsoft.com/office/powerpoint/2010/main" val="2466091739"/>
              </p:ext>
            </p:extLst>
          </p:nvPr>
        </p:nvGraphicFramePr>
        <p:xfrm>
          <a:off x="447152" y="990599"/>
          <a:ext cx="11734800" cy="3411577"/>
        </p:xfrm>
        <a:graphic>
          <a:graphicData uri="http://schemas.openxmlformats.org/presentationml/2006/ole">
            <mc:AlternateContent xmlns:mc="http://schemas.openxmlformats.org/markup-compatibility/2006">
              <mc:Choice xmlns:v="urn:schemas-microsoft-com:vml" Requires="v">
                <p:oleObj spid="_x0000_s9259" name="Worksheet" r:id="rId6" imgW="6553496" imgH="1895409" progId="Excel.Sheet.12">
                  <p:embed/>
                </p:oleObj>
              </mc:Choice>
              <mc:Fallback>
                <p:oleObj name="Worksheet" r:id="rId6" imgW="6553496" imgH="1895409" progId="Excel.Sheet.12">
                  <p:embed/>
                  <p:pic>
                    <p:nvPicPr>
                      <p:cNvPr id="0" name=""/>
                      <p:cNvPicPr/>
                      <p:nvPr/>
                    </p:nvPicPr>
                    <p:blipFill>
                      <a:blip r:embed="rId7"/>
                      <a:stretch>
                        <a:fillRect/>
                      </a:stretch>
                    </p:blipFill>
                    <p:spPr>
                      <a:xfrm>
                        <a:off x="447152" y="990599"/>
                        <a:ext cx="11734800" cy="3411577"/>
                      </a:xfrm>
                      <a:prstGeom prst="rect">
                        <a:avLst/>
                      </a:prstGeom>
                    </p:spPr>
                  </p:pic>
                </p:oleObj>
              </mc:Fallback>
            </mc:AlternateContent>
          </a:graphicData>
        </a:graphic>
      </p:graphicFrame>
    </p:spTree>
    <p:extLst>
      <p:ext uri="{BB962C8B-B14F-4D97-AF65-F5344CB8AC3E}">
        <p14:creationId xmlns:p14="http://schemas.microsoft.com/office/powerpoint/2010/main" val="21094545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dissolve">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animEffect transition="in" filter="dissolve">
                                      <p:cBhvr>
                                        <p:cTn id="17"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Quest for Maximum Profit</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5693866"/>
          </a:xfrm>
          <a:prstGeom prst="rect">
            <a:avLst/>
          </a:prstGeom>
          <a:noFill/>
          <a:ln w="9525" algn="ctr">
            <a:noFill/>
            <a:miter lim="800000"/>
            <a:headEnd/>
            <a:tailEnd/>
          </a:ln>
          <a:effectLst/>
        </p:spPr>
        <p:txBody>
          <a:bodyPr wrap="square">
            <a:spAutoFit/>
          </a:bodyPr>
          <a:lstStyle/>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Prod-4 generates the highest profit of $35 per unit, lets produce as much as we can.</a:t>
            </a:r>
          </a:p>
          <a:p>
            <a:pPr indent="6350" eaLnBrk="0" hangingPunct="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=5. Total resource available =1000.</a:t>
            </a:r>
          </a:p>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1000/5 = 200.  </a:t>
            </a:r>
            <a:r>
              <a:rPr lang="en-US" sz="2400" dirty="0">
                <a:latin typeface="Book Antiqua" panose="02040602050305030304" pitchFamily="18" charset="0"/>
                <a:ea typeface="Times New Roman" panose="02020603050405020304" pitchFamily="18" charset="0"/>
                <a:cs typeface="Arial" panose="020B0604020202020204" pitchFamily="34" charset="0"/>
              </a:rPr>
              <a:t>Demand = 120.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Production =  Min{200,120} = 120. External Constraint. </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35(120) = $4200 profit.</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Capacity used = 5(120) = 600.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Remaining capacity = 1000- 600 = 400.</a:t>
            </a:r>
          </a:p>
          <a:p>
            <a:pPr indent="635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Prod-2 generates the next highest profit of $30 per unit. Lets produce as much as we can.</a:t>
            </a:r>
          </a:p>
          <a:p>
            <a:pPr indent="6350" eaLnBrk="0" hangingPunct="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Resource per unit =4, Total resource available =400.</a:t>
            </a:r>
          </a:p>
          <a:p>
            <a:pPr indent="6350" eaLnBrk="0" hangingPunct="0">
              <a:spcBef>
                <a:spcPts val="0"/>
              </a:spcBef>
              <a:spcAft>
                <a:spcPts val="1200"/>
              </a:spcAft>
              <a:tabLst>
                <a:tab pos="349250" algn="l"/>
              </a:tabLst>
            </a:pPr>
            <a:r>
              <a:rPr lang="en-US" sz="2400" dirty="0">
                <a:effectLst/>
                <a:latin typeface="Book Antiqua" panose="02040602050305030304" pitchFamily="18" charset="0"/>
                <a:ea typeface="Times New Roman" panose="02020603050405020304" pitchFamily="18" charset="0"/>
                <a:cs typeface="Arial" panose="020B0604020202020204" pitchFamily="34" charset="0"/>
              </a:rPr>
              <a:t>Capacity = </a:t>
            </a:r>
            <a:r>
              <a:rPr lang="en-US" sz="2400" dirty="0">
                <a:latin typeface="Book Antiqua" panose="02040602050305030304" pitchFamily="18" charset="0"/>
                <a:ea typeface="Times New Roman" panose="02020603050405020304" pitchFamily="18" charset="0"/>
                <a:cs typeface="Arial" panose="020B0604020202020204" pitchFamily="34" charset="0"/>
              </a:rPr>
              <a:t>4</a:t>
            </a:r>
            <a:r>
              <a:rPr lang="en-US" sz="2400" dirty="0">
                <a:effectLst/>
                <a:latin typeface="Book Antiqua" panose="02040602050305030304" pitchFamily="18" charset="0"/>
                <a:ea typeface="Times New Roman" panose="02020603050405020304" pitchFamily="18" charset="0"/>
                <a:cs typeface="Arial" panose="020B0604020202020204" pitchFamily="34" charset="0"/>
              </a:rPr>
              <a:t>00/4 = 100. </a:t>
            </a:r>
            <a:r>
              <a:rPr lang="en-US" sz="2400" dirty="0">
                <a:latin typeface="Book Antiqua" panose="02040602050305030304" pitchFamily="18" charset="0"/>
                <a:ea typeface="Times New Roman" panose="02020603050405020304" pitchFamily="18" charset="0"/>
                <a:cs typeface="Arial" panose="020B0604020202020204" pitchFamily="34" charset="0"/>
              </a:rPr>
              <a:t>Demand = 160.</a:t>
            </a:r>
          </a:p>
          <a:p>
            <a:pPr indent="6350">
              <a:spcBef>
                <a:spcPts val="0"/>
              </a:spcBef>
              <a:spcAft>
                <a:spcPts val="12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Produce Min{160,100} =100 </a:t>
            </a:r>
            <a:r>
              <a:rPr lang="en-US" sz="2400" dirty="0">
                <a:latin typeface="Book Antiqua" panose="02040602050305030304" pitchFamily="18" charset="0"/>
                <a:ea typeface="Times New Roman" panose="02020603050405020304" pitchFamily="18" charset="0"/>
                <a:cs typeface="Arial" panose="020B0604020202020204" pitchFamily="34" charset="0"/>
                <a:sym typeface="Wingdings" panose="05000000000000000000" pitchFamily="2" charset="2"/>
              </a:rPr>
              <a:t> </a:t>
            </a:r>
            <a:r>
              <a:rPr lang="en-US" sz="2400" dirty="0">
                <a:latin typeface="Book Antiqua" panose="02040602050305030304" pitchFamily="18" charset="0"/>
                <a:ea typeface="Times New Roman" panose="02020603050405020304" pitchFamily="18" charset="0"/>
                <a:cs typeface="Arial" panose="020B0604020202020204" pitchFamily="34" charset="0"/>
              </a:rPr>
              <a:t>Internal Constraint. </a:t>
            </a:r>
          </a:p>
        </p:txBody>
      </p:sp>
    </p:spTree>
    <p:extLst>
      <p:ext uri="{BB962C8B-B14F-4D97-AF65-F5344CB8AC3E}">
        <p14:creationId xmlns:p14="http://schemas.microsoft.com/office/powerpoint/2010/main" val="148659372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Quest for Maximum Profit</a:t>
            </a:r>
          </a:p>
        </p:txBody>
      </p:sp>
      <p:sp>
        <p:nvSpPr>
          <p:cNvPr id="5" name="Rectangle 93">
            <a:extLst>
              <a:ext uri="{FF2B5EF4-FFF2-40B4-BE49-F238E27FC236}">
                <a16:creationId xmlns:a16="http://schemas.microsoft.com/office/drawing/2014/main" id="{C411626B-0814-41AE-B778-C4ECBA62363B}"/>
              </a:ext>
            </a:extLst>
          </p:cNvPr>
          <p:cNvSpPr>
            <a:spLocks noChangeArrowheads="1"/>
          </p:cNvSpPr>
          <p:nvPr/>
        </p:nvSpPr>
        <p:spPr bwMode="auto">
          <a:xfrm>
            <a:off x="0" y="685800"/>
            <a:ext cx="12192000" cy="4247317"/>
          </a:xfrm>
          <a:prstGeom prst="rect">
            <a:avLst/>
          </a:prstGeom>
          <a:noFill/>
          <a:ln w="9525" algn="ctr">
            <a:noFill/>
            <a:miter lim="800000"/>
            <a:headEnd/>
            <a:tailEnd/>
          </a:ln>
          <a:effectLst/>
        </p:spPr>
        <p:txBody>
          <a:bodyPr wrap="square">
            <a:spAutoFit/>
          </a:bodyPr>
          <a:lstStyle/>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Product 4 generates 30(100) = $3000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Total profit 4200+3000 = $7200.</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Do you really make this much profit?</a:t>
            </a:r>
          </a:p>
          <a:p>
            <a:pPr indent="6350">
              <a:spcBef>
                <a:spcPts val="0"/>
              </a:spcBef>
              <a:spcAft>
                <a:spcPts val="900"/>
              </a:spcAft>
              <a:tabLst>
                <a:tab pos="349250" algn="l"/>
              </a:tabLst>
            </a:pPr>
            <a:r>
              <a:rPr lang="en-US" sz="2400" dirty="0">
                <a:latin typeface="Book Antiqua" panose="02040602050305030304" pitchFamily="18" charset="0"/>
                <a:ea typeface="Times New Roman" panose="02020603050405020304" pitchFamily="18" charset="0"/>
                <a:cs typeface="Arial" panose="020B0604020202020204" pitchFamily="34" charset="0"/>
              </a:rPr>
              <a:t>Lets check.</a:t>
            </a:r>
          </a:p>
          <a:p>
            <a:pPr indent="6350">
              <a:spcBef>
                <a:spcPct val="50000"/>
              </a:spcBef>
              <a:tabLst>
                <a:tab pos="349250" algn="l"/>
              </a:tabLst>
            </a:pPr>
            <a:endParaRPr lang="en-US" sz="2400" dirty="0">
              <a:effectLst/>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a:spcBef>
                <a:spcPct val="50000"/>
              </a:spcBef>
              <a:tabLst>
                <a:tab pos="349250" algn="l"/>
              </a:tabLst>
            </a:pPr>
            <a:endParaRPr lang="en-US" sz="2400" dirty="0">
              <a:latin typeface="Book Antiqua" panose="02040602050305030304" pitchFamily="18" charset="0"/>
              <a:ea typeface="Times New Roman" panose="02020603050405020304" pitchFamily="18" charset="0"/>
              <a:cs typeface="Arial" panose="020B0604020202020204" pitchFamily="34" charset="0"/>
            </a:endParaRPr>
          </a:p>
          <a:p>
            <a:pPr indent="6350" eaLnBrk="0" hangingPunct="0">
              <a:spcBef>
                <a:spcPct val="50000"/>
              </a:spcBef>
              <a:tabLst>
                <a:tab pos="349250" algn="l"/>
              </a:tabLst>
            </a:pP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27732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9A59AB-9882-47AA-A951-247C17648278}"/>
              </a:ext>
            </a:extLst>
          </p:cNvPr>
          <p:cNvSpPr>
            <a:spLocks noGrp="1"/>
          </p:cNvSpPr>
          <p:nvPr>
            <p:ph type="title"/>
          </p:nvPr>
        </p:nvSpPr>
        <p:spPr>
          <a:xfrm>
            <a:off x="0" y="0"/>
            <a:ext cx="12192001" cy="530942"/>
          </a:xfrm>
        </p:spPr>
        <p:txBody>
          <a:bodyPr/>
          <a:lstStyle/>
          <a:p>
            <a:r>
              <a:rPr lang="en-US" dirty="0"/>
              <a:t>Standard Cost Accounting Recommendation </a:t>
            </a:r>
            <a:r>
              <a:rPr lang="en-US" dirty="0">
                <a:sym typeface="Wingdings" panose="05000000000000000000" pitchFamily="2" charset="2"/>
              </a:rPr>
              <a:t> Make ZERO Profit</a:t>
            </a:r>
            <a:endParaRPr lang="en-US" dirty="0"/>
          </a:p>
        </p:txBody>
      </p:sp>
      <p:pic>
        <p:nvPicPr>
          <p:cNvPr id="4" name="Picture 3">
            <a:extLst>
              <a:ext uri="{FF2B5EF4-FFF2-40B4-BE49-F238E27FC236}">
                <a16:creationId xmlns:a16="http://schemas.microsoft.com/office/drawing/2014/main" id="{E02578EE-8407-482C-9758-45F4739592E1}"/>
              </a:ext>
            </a:extLst>
          </p:cNvPr>
          <p:cNvPicPr>
            <a:picLocks noChangeAspect="1"/>
          </p:cNvPicPr>
          <p:nvPr/>
        </p:nvPicPr>
        <p:blipFill>
          <a:blip r:embed="rId3"/>
          <a:stretch>
            <a:fillRect/>
          </a:stretch>
        </p:blipFill>
        <p:spPr>
          <a:xfrm>
            <a:off x="0" y="609600"/>
            <a:ext cx="12192000" cy="4206910"/>
          </a:xfrm>
          <a:prstGeom prst="rect">
            <a:avLst/>
          </a:prstGeom>
        </p:spPr>
      </p:pic>
      <p:graphicFrame>
        <p:nvGraphicFramePr>
          <p:cNvPr id="6" name="Object 5">
            <a:extLst>
              <a:ext uri="{FF2B5EF4-FFF2-40B4-BE49-F238E27FC236}">
                <a16:creationId xmlns:a16="http://schemas.microsoft.com/office/drawing/2014/main" id="{6FA02992-ACF2-4C59-8F08-4976C38F3E5C}"/>
              </a:ext>
            </a:extLst>
          </p:cNvPr>
          <p:cNvGraphicFramePr>
            <a:graphicFrameLocks noChangeAspect="1"/>
          </p:cNvGraphicFramePr>
          <p:nvPr>
            <p:extLst>
              <p:ext uri="{D42A27DB-BD31-4B8C-83A1-F6EECF244321}">
                <p14:modId xmlns:p14="http://schemas.microsoft.com/office/powerpoint/2010/main" val="2602761703"/>
              </p:ext>
            </p:extLst>
          </p:nvPr>
        </p:nvGraphicFramePr>
        <p:xfrm>
          <a:off x="422275" y="990600"/>
          <a:ext cx="11769725" cy="3825875"/>
        </p:xfrm>
        <a:graphic>
          <a:graphicData uri="http://schemas.openxmlformats.org/presentationml/2006/ole">
            <mc:AlternateContent xmlns:mc="http://schemas.openxmlformats.org/markup-compatibility/2006">
              <mc:Choice xmlns:v="urn:schemas-microsoft-com:vml" Requires="v">
                <p:oleObj spid="_x0000_s11278" name="Worksheet" r:id="rId4" imgW="7163096" imgH="2314575" progId="Excel.Sheet.12">
                  <p:embed/>
                </p:oleObj>
              </mc:Choice>
              <mc:Fallback>
                <p:oleObj name="Worksheet" r:id="rId4" imgW="7163096" imgH="2314575" progId="Excel.Sheet.12">
                  <p:embed/>
                  <p:pic>
                    <p:nvPicPr>
                      <p:cNvPr id="0" name=""/>
                      <p:cNvPicPr/>
                      <p:nvPr/>
                    </p:nvPicPr>
                    <p:blipFill>
                      <a:blip r:embed="rId5"/>
                      <a:stretch>
                        <a:fillRect/>
                      </a:stretch>
                    </p:blipFill>
                    <p:spPr>
                      <a:xfrm>
                        <a:off x="422275" y="990600"/>
                        <a:ext cx="11769725" cy="38258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015593A-EE02-4BAF-99F3-4CD3C5A93A8C}"/>
              </a:ext>
            </a:extLst>
          </p:cNvPr>
          <p:cNvSpPr txBox="1"/>
          <p:nvPr/>
        </p:nvSpPr>
        <p:spPr>
          <a:xfrm>
            <a:off x="0" y="4817312"/>
            <a:ext cx="12192000" cy="461665"/>
          </a:xfrm>
          <a:prstGeom prst="rect">
            <a:avLst/>
          </a:prstGeom>
          <a:noFill/>
        </p:spPr>
        <p:txBody>
          <a:bodyPr wrap="square">
            <a:spAutoFit/>
          </a:bodyPr>
          <a:lstStyle/>
          <a:p>
            <a:pPr>
              <a:spcBef>
                <a:spcPct val="35000"/>
              </a:spcBef>
            </a:pPr>
            <a:r>
              <a:rPr lang="en-US" sz="2400" dirty="0">
                <a:latin typeface="Book Antiqua" panose="02040602050305030304" pitchFamily="18" charset="0"/>
                <a:cs typeface="Times New Roman" pitchFamily="18" charset="0"/>
              </a:rPr>
              <a:t>Instead of </a:t>
            </a:r>
            <a:r>
              <a:rPr lang="en-US" sz="2400" dirty="0">
                <a:solidFill>
                  <a:srgbClr val="C00000"/>
                </a:solidFill>
                <a:latin typeface="Book Antiqua" panose="02040602050305030304" pitchFamily="18" charset="0"/>
                <a:cs typeface="Times New Roman" pitchFamily="18" charset="0"/>
              </a:rPr>
              <a:t>7200 Profit</a:t>
            </a:r>
            <a:r>
              <a:rPr lang="en-US" sz="2400" dirty="0">
                <a:latin typeface="Book Antiqua" panose="02040602050305030304" pitchFamily="18" charset="0"/>
                <a:cs typeface="Times New Roman" pitchFamily="18" charset="0"/>
              </a:rPr>
              <a:t>, We have </a:t>
            </a:r>
            <a:r>
              <a:rPr lang="en-US" sz="2400" dirty="0">
                <a:solidFill>
                  <a:srgbClr val="C00000"/>
                </a:solidFill>
                <a:latin typeface="Book Antiqua" panose="02040602050305030304" pitchFamily="18" charset="0"/>
                <a:cs typeface="Times New Roman" pitchFamily="18" charset="0"/>
              </a:rPr>
              <a:t>0 Profit</a:t>
            </a:r>
            <a:r>
              <a:rPr lang="en-US" sz="2400" dirty="0">
                <a:latin typeface="Book Antiqua" panose="02040602050305030304" pitchFamily="18" charset="0"/>
                <a:cs typeface="Times New Roman" pitchFamily="18" charset="0"/>
              </a:rPr>
              <a:t>. </a:t>
            </a:r>
            <a:r>
              <a:rPr lang="en-US" sz="2400" dirty="0">
                <a:solidFill>
                  <a:srgbClr val="C00000"/>
                </a:solidFill>
                <a:latin typeface="Book Antiqua" panose="02040602050305030304" pitchFamily="18" charset="0"/>
                <a:cs typeface="Times New Roman" pitchFamily="18" charset="0"/>
              </a:rPr>
              <a:t>With original plan we had 4100 Profit.</a:t>
            </a:r>
          </a:p>
        </p:txBody>
      </p:sp>
      <p:sp>
        <p:nvSpPr>
          <p:cNvPr id="8" name="Rectangle 7">
            <a:extLst>
              <a:ext uri="{FF2B5EF4-FFF2-40B4-BE49-F238E27FC236}">
                <a16:creationId xmlns:a16="http://schemas.microsoft.com/office/drawing/2014/main" id="{AAE23067-723C-447D-8FB3-E8E6A954B196}"/>
              </a:ext>
            </a:extLst>
          </p:cNvPr>
          <p:cNvSpPr/>
          <p:nvPr/>
        </p:nvSpPr>
        <p:spPr bwMode="auto">
          <a:xfrm>
            <a:off x="7696200" y="1676401"/>
            <a:ext cx="1066800" cy="380999"/>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extLst>
      <p:ext uri="{BB962C8B-B14F-4D97-AF65-F5344CB8AC3E}">
        <p14:creationId xmlns:p14="http://schemas.microsoft.com/office/powerpoint/2010/main" val="19582591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E618D3-D215-4171-871B-01E754912215}"/>
              </a:ext>
            </a:extLst>
          </p:cNvPr>
          <p:cNvSpPr>
            <a:spLocks noGrp="1"/>
          </p:cNvSpPr>
          <p:nvPr>
            <p:ph idx="1"/>
          </p:nvPr>
        </p:nvSpPr>
        <p:spPr>
          <a:xfrm>
            <a:off x="-6927" y="609600"/>
            <a:ext cx="12154308" cy="5715000"/>
          </a:xfrm>
        </p:spPr>
        <p:txBody>
          <a:bodyPr/>
          <a:lstStyle/>
          <a:p>
            <a:pPr marL="0" indent="0">
              <a:spcBef>
                <a:spcPts val="0"/>
              </a:spcBef>
              <a:spcAft>
                <a:spcPts val="900"/>
              </a:spcAft>
              <a:buNone/>
            </a:pPr>
            <a:r>
              <a:rPr lang="en-US" sz="2400" dirty="0">
                <a:latin typeface="Book Antiqua" panose="02040602050305030304" pitchFamily="18" charset="0"/>
                <a:cs typeface="Times New Roman" pitchFamily="18" charset="0"/>
              </a:rPr>
              <a:t>It is easy to see this.</a:t>
            </a:r>
          </a:p>
          <a:p>
            <a:pPr marL="0" indent="0">
              <a:spcBef>
                <a:spcPts val="0"/>
              </a:spcBef>
              <a:spcAft>
                <a:spcPts val="900"/>
              </a:spcAft>
              <a:buNone/>
            </a:pPr>
            <a:r>
              <a:rPr lang="en-US" sz="2400" dirty="0">
                <a:solidFill>
                  <a:srgbClr val="00B050"/>
                </a:solidFill>
                <a:latin typeface="Book Antiqua" panose="02040602050305030304" pitchFamily="18" charset="0"/>
                <a:cs typeface="Times New Roman" pitchFamily="18" charset="0"/>
              </a:rPr>
              <a:t>Revenue = 120(250)+100 (170)= 47000</a:t>
            </a:r>
          </a:p>
          <a:p>
            <a:pPr marL="0" indent="0">
              <a:spcBef>
                <a:spcPts val="0"/>
              </a:spcBef>
              <a:spcAft>
                <a:spcPts val="900"/>
              </a:spcAft>
              <a:buNone/>
            </a:pPr>
            <a:r>
              <a:rPr lang="en-US" sz="2400" dirty="0">
                <a:solidFill>
                  <a:srgbClr val="C00000"/>
                </a:solidFill>
                <a:latin typeface="Book Antiqua" panose="02040602050305030304" pitchFamily="18" charset="0"/>
                <a:cs typeface="Times New Roman" pitchFamily="18" charset="0"/>
              </a:rPr>
              <a:t>Material Cost = 120(75)+100(10) =  10000</a:t>
            </a:r>
          </a:p>
          <a:p>
            <a:pPr marL="0" indent="0">
              <a:spcBef>
                <a:spcPts val="0"/>
              </a:spcBef>
              <a:spcAft>
                <a:spcPts val="900"/>
              </a:spcAft>
              <a:buNone/>
            </a:pPr>
            <a:r>
              <a:rPr lang="en-US" sz="2400" dirty="0">
                <a:latin typeface="Book Antiqua" panose="02040602050305030304" pitchFamily="18" charset="0"/>
                <a:cs typeface="Times New Roman" pitchFamily="18" charset="0"/>
              </a:rPr>
              <a:t>We could have also said </a:t>
            </a:r>
          </a:p>
          <a:p>
            <a:pPr marL="0" indent="0">
              <a:spcBef>
                <a:spcPts val="0"/>
              </a:spcBef>
              <a:spcAft>
                <a:spcPts val="900"/>
              </a:spcAft>
              <a:buNone/>
            </a:pPr>
            <a:r>
              <a:rPr lang="en-US" sz="2400" dirty="0">
                <a:solidFill>
                  <a:srgbClr val="00B050"/>
                </a:solidFill>
                <a:latin typeface="Book Antiqua" panose="02040602050305030304" pitchFamily="18" charset="0"/>
                <a:cs typeface="Times New Roman" pitchFamily="18" charset="0"/>
              </a:rPr>
              <a:t>Financial throughput = 120(250-75)+100 (170-10)= 37000</a:t>
            </a:r>
          </a:p>
          <a:p>
            <a:pPr marL="0" indent="0">
              <a:spcBef>
                <a:spcPts val="0"/>
              </a:spcBef>
              <a:spcAft>
                <a:spcPts val="900"/>
              </a:spcAft>
              <a:buNone/>
            </a:pPr>
            <a:r>
              <a:rPr lang="en-US" sz="2400" dirty="0">
                <a:solidFill>
                  <a:srgbClr val="C00000"/>
                </a:solidFill>
                <a:latin typeface="Book Antiqua" panose="02040602050305030304" pitchFamily="18" charset="0"/>
                <a:cs typeface="Times New Roman" pitchFamily="18" charset="0"/>
              </a:rPr>
              <a:t>Fixed Costs = 10000+18000+9000 = 37000</a:t>
            </a:r>
          </a:p>
          <a:p>
            <a:pPr marL="0" indent="0">
              <a:lnSpc>
                <a:spcPct val="115000"/>
              </a:lnSpc>
              <a:spcBef>
                <a:spcPts val="0"/>
              </a:spcBef>
              <a:spcAft>
                <a:spcPts val="900"/>
              </a:spcAft>
              <a:buNone/>
            </a:pPr>
            <a:r>
              <a:rPr lang="en-US" sz="2400" dirty="0">
                <a:latin typeface="Book Antiqua" panose="02040602050305030304" pitchFamily="18" charset="0"/>
                <a:cs typeface="Times New Roman" panose="02020603050405020304" pitchFamily="18" charset="0"/>
              </a:rPr>
              <a:t>The activity based costing (ABC) team (the second accounting team) gathers data on the actual time the three administrators spend on the various products. The data shows that the administrators allocate their time as follows: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Product-1 </a:t>
            </a:r>
            <a:r>
              <a:rPr lang="en-US" sz="2400" dirty="0">
                <a:latin typeface="Book Antiqua" panose="02040602050305030304" pitchFamily="18" charset="0"/>
                <a:cs typeface="Times New Roman" panose="02020603050405020304" pitchFamily="18" charset="0"/>
              </a:rPr>
              <a:t>30%;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Product-2</a:t>
            </a:r>
            <a:r>
              <a:rPr lang="en-US" sz="2400" dirty="0">
                <a:latin typeface="Book Antiqua" panose="02040602050305030304" pitchFamily="18" charset="0"/>
                <a:cs typeface="Times New Roman" panose="02020603050405020304" pitchFamily="18" charset="0"/>
              </a:rPr>
              <a:t>: 35%;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Product-3</a:t>
            </a:r>
            <a:r>
              <a:rPr lang="en-US" sz="2400" dirty="0">
                <a:latin typeface="Book Antiqua" panose="02040602050305030304" pitchFamily="18" charset="0"/>
                <a:cs typeface="Times New Roman" panose="02020603050405020304" pitchFamily="18" charset="0"/>
              </a:rPr>
              <a:t>: 20%; and </a:t>
            </a:r>
            <a:r>
              <a:rPr lang="en-US" sz="2400" dirty="0">
                <a:effectLst/>
                <a:latin typeface="Book Antiqua" panose="02040602050305030304" pitchFamily="18" charset="0"/>
                <a:ea typeface="Times New Roman" panose="02020603050405020304" pitchFamily="18" charset="0"/>
                <a:cs typeface="Times New Roman" panose="02020603050405020304" pitchFamily="18" charset="0"/>
              </a:rPr>
              <a:t>Product-4</a:t>
            </a:r>
            <a:r>
              <a:rPr lang="en-US" sz="2400" dirty="0">
                <a:latin typeface="Book Antiqua" panose="02040602050305030304" pitchFamily="18" charset="0"/>
                <a:cs typeface="Times New Roman" panose="02020603050405020304" pitchFamily="18" charset="0"/>
              </a:rPr>
              <a:t>: 15%.  </a:t>
            </a:r>
          </a:p>
          <a:p>
            <a:pPr marL="0" indent="0">
              <a:lnSpc>
                <a:spcPct val="115000"/>
              </a:lnSpc>
              <a:spcBef>
                <a:spcPts val="0"/>
              </a:spcBef>
              <a:spcAft>
                <a:spcPts val="900"/>
              </a:spcAft>
              <a:buNone/>
            </a:pPr>
            <a:r>
              <a:rPr lang="en-US" sz="2400" dirty="0">
                <a:effectLst/>
                <a:latin typeface="Book Antiqua" panose="02040602050305030304" pitchFamily="18" charset="0"/>
                <a:ea typeface="Times New Roman" panose="02020603050405020304" pitchFamily="18" charset="0"/>
                <a:cs typeface="Arial" panose="020B0604020202020204" pitchFamily="34" charset="0"/>
              </a:rPr>
              <a:t>The ABC group uses labor hours as the cost driver to allocate the non-administrative overhead cost. That is $9,000/1,000 = $9 per labor hour. </a:t>
            </a:r>
            <a:endParaRPr lang="en-US" sz="2400" dirty="0">
              <a:latin typeface="Book Antiqua" panose="02040602050305030304" pitchFamily="18" charset="0"/>
              <a:cs typeface="Times New Roman" panose="02020603050405020304" pitchFamily="18" charset="0"/>
            </a:endParaRPr>
          </a:p>
          <a:p>
            <a:pPr marL="0" indent="0">
              <a:spcBef>
                <a:spcPct val="35000"/>
              </a:spcBef>
              <a:buNone/>
            </a:pPr>
            <a:endParaRPr lang="en-US" sz="2400" dirty="0">
              <a:solidFill>
                <a:srgbClr val="C00000"/>
              </a:solidFill>
              <a:latin typeface="Book Antiqua" panose="02040602050305030304" pitchFamily="18" charset="0"/>
              <a:cs typeface="Times New Roman" pitchFamily="18" charset="0"/>
            </a:endParaRPr>
          </a:p>
          <a:p>
            <a:pPr marL="0" indent="0">
              <a:lnSpc>
                <a:spcPct val="115000"/>
              </a:lnSpc>
              <a:spcBef>
                <a:spcPts val="0"/>
              </a:spcBef>
              <a:spcAft>
                <a:spcPts val="900"/>
              </a:spcAft>
              <a:buNone/>
            </a:pPr>
            <a:endParaRPr lang="en-US" sz="2400" dirty="0">
              <a:latin typeface="Book Antiqua" panose="02040602050305030304" pitchFamily="18" charset="0"/>
              <a:cs typeface="Times New Roman" panose="02020603050405020304" pitchFamily="18" charset="0"/>
            </a:endParaRPr>
          </a:p>
          <a:p>
            <a:pPr marL="0" indent="0">
              <a:lnSpc>
                <a:spcPct val="115000"/>
              </a:lnSpc>
              <a:spcBef>
                <a:spcPts val="1200"/>
              </a:spcBef>
              <a:spcAft>
                <a:spcPts val="1200"/>
              </a:spcAft>
              <a:buNone/>
            </a:pPr>
            <a:endParaRPr lang="en-US" sz="2400" dirty="0">
              <a:latin typeface="Book Antiqua" panose="0204060205030503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30E5A321-55EC-4D47-8DAA-23E2D971F339}"/>
              </a:ext>
            </a:extLst>
          </p:cNvPr>
          <p:cNvSpPr>
            <a:spLocks noGrp="1"/>
          </p:cNvSpPr>
          <p:nvPr>
            <p:ph type="title"/>
          </p:nvPr>
        </p:nvSpPr>
        <p:spPr>
          <a:xfrm>
            <a:off x="37692" y="0"/>
            <a:ext cx="12154308" cy="609600"/>
          </a:xfrm>
        </p:spPr>
        <p:txBody>
          <a:bodyPr/>
          <a:lstStyle/>
          <a:p>
            <a:r>
              <a:rPr lang="en-US" dirty="0"/>
              <a:t>Activity Based Costing</a:t>
            </a:r>
          </a:p>
        </p:txBody>
      </p:sp>
    </p:spTree>
    <p:extLst>
      <p:ext uri="{BB962C8B-B14F-4D97-AF65-F5344CB8AC3E}">
        <p14:creationId xmlns:p14="http://schemas.microsoft.com/office/powerpoint/2010/main" val="28482072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ssolv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ssolv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dissolve">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Lean Thinking Final">
  <a:themeElements>
    <a:clrScheme name="Custom 22">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C000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29896</TotalTime>
  <Words>2140</Words>
  <Application>Microsoft Office PowerPoint</Application>
  <PresentationFormat>Widescreen</PresentationFormat>
  <Paragraphs>160</Paragraphs>
  <Slides>24</Slides>
  <Notes>2</Notes>
  <HiddenSlides>0</HiddenSlides>
  <MMClips>1</MMClips>
  <ScaleCrop>false</ScaleCrop>
  <HeadingPairs>
    <vt:vector size="8" baseType="variant">
      <vt:variant>
        <vt:lpstr>Fonts Used</vt:lpstr>
      </vt:variant>
      <vt:variant>
        <vt:i4>11</vt:i4>
      </vt:variant>
      <vt:variant>
        <vt:lpstr>Theme</vt:lpstr>
      </vt:variant>
      <vt:variant>
        <vt:i4>3</vt:i4>
      </vt:variant>
      <vt:variant>
        <vt:lpstr>Embedded OLE Servers</vt:lpstr>
      </vt:variant>
      <vt:variant>
        <vt:i4>2</vt:i4>
      </vt:variant>
      <vt:variant>
        <vt:lpstr>Slide Titles</vt:lpstr>
      </vt:variant>
      <vt:variant>
        <vt:i4>24</vt:i4>
      </vt:variant>
    </vt:vector>
  </HeadingPairs>
  <TitlesOfParts>
    <vt:vector size="40" baseType="lpstr">
      <vt:lpstr>Arial</vt:lpstr>
      <vt:lpstr>Book Antiqua</vt:lpstr>
      <vt:lpstr>Calibri</vt:lpstr>
      <vt:lpstr>Garamond</vt:lpstr>
      <vt:lpstr>Impact</vt:lpstr>
      <vt:lpstr>Lucida Calligraphy</vt:lpstr>
      <vt:lpstr>MS Reference Sans Serif</vt:lpstr>
      <vt:lpstr>Noto Sans Symbols</vt:lpstr>
      <vt:lpstr>Times New Roman</vt:lpstr>
      <vt:lpstr>Verdana</vt:lpstr>
      <vt:lpstr>Wingdings</vt:lpstr>
      <vt:lpstr>Lean Thinking Final</vt:lpstr>
      <vt:lpstr>508 Lecture</vt:lpstr>
      <vt:lpstr>Level</vt:lpstr>
      <vt:lpstr>Microsoft Excel Worksheet</vt:lpstr>
      <vt:lpstr>Worksheet</vt:lpstr>
      <vt:lpstr>PowerPoint Presentation</vt:lpstr>
      <vt:lpstr>A Production Planning Problem</vt:lpstr>
      <vt:lpstr>A Production Planning Problem</vt:lpstr>
      <vt:lpstr>Standard Cost Accounting</vt:lpstr>
      <vt:lpstr>Standard Costing Computations</vt:lpstr>
      <vt:lpstr>Standard Cost Accounting- Quest for Maximum Profit</vt:lpstr>
      <vt:lpstr>Standard Cost Accounting- Quest for Maximum Profit</vt:lpstr>
      <vt:lpstr>Standard Cost Accounting Recommendation  Make ZERO Profit</vt:lpstr>
      <vt:lpstr>Activity Based Costing</vt:lpstr>
      <vt:lpstr>Activity Based Costing vs Standard Costing</vt:lpstr>
      <vt:lpstr>Can HKL Do Better?</vt:lpstr>
      <vt:lpstr>Can HKL Do Better?</vt:lpstr>
      <vt:lpstr>Can HKL Do Better?</vt:lpstr>
      <vt:lpstr>Can HKL Do Better?</vt:lpstr>
      <vt:lpstr>Can HKL Do Better?</vt:lpstr>
      <vt:lpstr>Can HKL Do Better?</vt:lpstr>
      <vt:lpstr>Linear Programming and Solver</vt:lpstr>
      <vt:lpstr>Final Analysis</vt:lpstr>
      <vt:lpstr>The 5 Step TOC Focusing Process</vt:lpstr>
      <vt:lpstr>PowerPoint Presentation</vt:lpstr>
      <vt:lpstr>A Feasible Production Plan</vt:lpstr>
      <vt:lpstr>Standard Cost Accounting</vt:lpstr>
      <vt:lpstr>Activity Based Costing</vt:lpstr>
      <vt:lpstr>Solution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Greys Sosic</dc:creator>
  <cp:lastModifiedBy>Asef-Vaziri , Ardavan</cp:lastModifiedBy>
  <cp:revision>652</cp:revision>
  <cp:lastPrinted>2021-08-25T16:42:58Z</cp:lastPrinted>
  <dcterms:created xsi:type="dcterms:W3CDTF">1995-06-17T23:31:02Z</dcterms:created>
  <dcterms:modified xsi:type="dcterms:W3CDTF">2023-08-15T20:01:59Z</dcterms:modified>
</cp:coreProperties>
</file>