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801" r:id="rId2"/>
    <p:sldMasterId id="2147483788" r:id="rId3"/>
    <p:sldMasterId id="2147483784" r:id="rId4"/>
    <p:sldMasterId id="2147483764" r:id="rId5"/>
    <p:sldMasterId id="2147483785" r:id="rId6"/>
  </p:sldMasterIdLst>
  <p:notesMasterIdLst>
    <p:notesMasterId r:id="rId37"/>
  </p:notesMasterIdLst>
  <p:handoutMasterIdLst>
    <p:handoutMasterId r:id="rId38"/>
  </p:handoutMasterIdLst>
  <p:sldIdLst>
    <p:sldId id="641" r:id="rId7"/>
    <p:sldId id="626" r:id="rId8"/>
    <p:sldId id="627" r:id="rId9"/>
    <p:sldId id="628" r:id="rId10"/>
    <p:sldId id="629" r:id="rId11"/>
    <p:sldId id="630" r:id="rId12"/>
    <p:sldId id="631" r:id="rId13"/>
    <p:sldId id="642" r:id="rId14"/>
    <p:sldId id="643" r:id="rId15"/>
    <p:sldId id="632" r:id="rId16"/>
    <p:sldId id="633" r:id="rId17"/>
    <p:sldId id="634" r:id="rId18"/>
    <p:sldId id="635" r:id="rId19"/>
    <p:sldId id="636" r:id="rId20"/>
    <p:sldId id="637" r:id="rId21"/>
    <p:sldId id="374" r:id="rId22"/>
    <p:sldId id="401" r:id="rId23"/>
    <p:sldId id="388" r:id="rId24"/>
    <p:sldId id="389" r:id="rId25"/>
    <p:sldId id="390" r:id="rId26"/>
    <p:sldId id="402" r:id="rId27"/>
    <p:sldId id="403" r:id="rId28"/>
    <p:sldId id="394" r:id="rId29"/>
    <p:sldId id="395" r:id="rId30"/>
    <p:sldId id="397" r:id="rId31"/>
    <p:sldId id="404" r:id="rId32"/>
    <p:sldId id="407" r:id="rId33"/>
    <p:sldId id="378" r:id="rId34"/>
    <p:sldId id="405" r:id="rId35"/>
    <p:sldId id="406" r:id="rId3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damez, Jonathan" initials="GJ" lastIdx="20" clrIdx="0">
    <p:extLst>
      <p:ext uri="{19B8F6BF-5375-455C-9EA6-DF929625EA0E}">
        <p15:presenceInfo xmlns:p15="http://schemas.microsoft.com/office/powerpoint/2012/main" userId="S::jonathan.galdamez.32@my.csun.edu::e134a394-32d1-4300-8ff0-4ad8322f83a2" providerId="AD"/>
      </p:ext>
    </p:extLst>
  </p:cmAuthor>
  <p:cmAuthor id="2" name="Asef-Vaziri, Ardavan" initials="AA" lastIdx="1" clrIdx="1">
    <p:extLst>
      <p:ext uri="{19B8F6BF-5375-455C-9EA6-DF929625EA0E}">
        <p15:presenceInfo xmlns:p15="http://schemas.microsoft.com/office/powerpoint/2012/main" userId="S-1-5-21-789336058-1708537768-1957994488-243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00"/>
    <a:srgbClr val="AA0000"/>
    <a:srgbClr val="A50023"/>
    <a:srgbClr val="00007D"/>
    <a:srgbClr val="9E0000"/>
    <a:srgbClr val="FF9900"/>
    <a:srgbClr val="000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17" autoAdjust="0"/>
    <p:restoredTop sz="91618" autoAdjust="0"/>
  </p:normalViewPr>
  <p:slideViewPr>
    <p:cSldViewPr>
      <p:cViewPr varScale="1">
        <p:scale>
          <a:sx n="105" d="100"/>
          <a:sy n="105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246" y="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300"/>
            </a:lvl1pPr>
          </a:lstStyle>
          <a:p>
            <a:fld id="{3DC6186B-400D-4624-82D1-203DE0AF0EEF}" type="datetimeFigureOut">
              <a:rPr lang="en-US" smtClean="0"/>
              <a:pPr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300"/>
            </a:lvl1pPr>
          </a:lstStyle>
          <a:p>
            <a:fld id="{DE32CB61-0B8C-464B-856B-111D8B5619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7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D8C8DB6-9E1D-439C-B96B-0657302EFE49}" type="datetime1">
              <a:rPr lang="en-US"/>
              <a:pPr/>
              <a:t>12/26/2023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0" tIns="46585" rIns="93170" bIns="4658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0" tIns="46585" rIns="93170" bIns="4658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0" tIns="46585" rIns="93170" bIns="46585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7C678DA-66FA-46F9-8031-1CB2E52D81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79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47B0E-CA58-4AAF-BB20-B4F6C7AD30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11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68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63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8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55D0-11A3-48ED-9300-7CF58885BAA5}" type="slidenum">
              <a:rPr lang="en-US" smtClean="0">
                <a:latin typeface="Times" pitchFamily="34" charset="0"/>
              </a:rPr>
              <a:pPr/>
              <a:t>16</a:t>
            </a:fld>
            <a:endParaRPr lang="en-US">
              <a:latin typeface="Times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41E2D-4AC3-4C3B-B820-5E4DC5DA8505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89E0-CD74-40C8-8DEC-C171C9CB896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89E0-CD74-40C8-8DEC-C171C9CB896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D3CEE-7D04-4FE4-B077-44CB85FA807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7859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F89E0-CD74-40C8-8DEC-C171C9CB8962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B4F8E-AD77-4B6B-8C0A-2E727F751EA4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23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959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1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A145B-80FC-4DD1-A75E-E22B44A0F7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105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3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1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77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6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1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36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90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90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87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2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961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82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98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3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85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219200"/>
            <a:ext cx="9144000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2875"/>
            <a:ext cx="8915400" cy="45307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200"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8931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534400" cy="5486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152400"/>
            <a:ext cx="86772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CF13-2CFE-46D1-ADA5-EB262BE8BC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5002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  <a:prstGeom prst="rect">
            <a:avLst/>
          </a:prstGeom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5562600"/>
            <a:ext cx="6477000" cy="990600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  <a:latin typeface="Lucida Calligraphy" pitchFamily="66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6138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3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91440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762000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20595" y="6675227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6178" y="6678405"/>
            <a:ext cx="9170773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89189" y="6598093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16572" y="6550223"/>
            <a:ext cx="7067140" cy="307777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LP &amp; TOC</a:t>
            </a:r>
            <a:r>
              <a:rPr lang="en-US" sz="1400" b="1" i="1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  <a:sym typeface="Symbol" panose="05050102010706020507" pitchFamily="18" charset="2"/>
              </a:rPr>
              <a:t>, </a:t>
            </a:r>
            <a:r>
              <a:rPr lang="en-US" sz="1400" b="1" i="1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Ardavan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Asef-Vaziri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2" r:id="rId2"/>
    <p:sldLayoutId id="2147483756" r:id="rId3"/>
    <p:sldLayoutId id="2147483761" r:id="rId4"/>
    <p:sldLayoutId id="2147483762" r:id="rId5"/>
    <p:sldLayoutId id="2147483813" r:id="rId6"/>
    <p:sldLayoutId id="2147483814" r:id="rId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A8000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9976-7488-4967-A659-4DA87FA0AB07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EBAF-3216-4F7E-8823-7907CE9086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9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2C82F-F615-45AA-8B9A-E34A0A5FCA12}" type="datetimeFigureOut">
              <a:rPr lang="en-US" smtClean="0"/>
              <a:t>12/26/2023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3009A-CCF2-487A-95ED-24161486F2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kern="1200" dirty="0">
                <a:solidFill>
                  <a:srgbClr val="00B05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128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206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206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2060"/>
                </a:solidFill>
              </a:rPr>
              <a:t>Ardavan Asef-Vaziri    Jul-09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i="1" kern="1200" dirty="0">
                <a:solidFill>
                  <a:srgbClr val="002060"/>
                </a:solidFill>
                <a:latin typeface="Verdana" pitchFamily="34" charset="0"/>
                <a:ea typeface="ＭＳ Ｐゴシック" charset="-128"/>
                <a:cs typeface="+mn-cs"/>
              </a:rPr>
              <a:t>Theory of Constraints:  1- Throughput World </a:t>
            </a: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250825" y="0"/>
            <a:ext cx="86645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Practice: </a:t>
            </a:r>
            <a:br>
              <a:rPr lang="en-US" dirty="0"/>
            </a:b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11414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8" r:id="rId2"/>
    <p:sldLayoutId id="2147483769" r:id="rId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06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p"/>
        <a:defRPr sz="2800">
          <a:solidFill>
            <a:srgbClr val="00206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rgbClr val="002060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685800"/>
            <a:ext cx="82296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8458200" y="6581775"/>
            <a:ext cx="68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rgbClr val="00B050"/>
                </a:solidFill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rgbClr val="00B050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 userDrawn="1"/>
        </p:nvSpPr>
        <p:spPr bwMode="auto">
          <a:xfrm>
            <a:off x="4171950" y="6553200"/>
            <a:ext cx="3067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Ardavan Asef-Vaziri    6/4/2009</a:t>
            </a:r>
          </a:p>
        </p:txBody>
      </p:sp>
      <p:sp>
        <p:nvSpPr>
          <p:cNvPr id="13" name="Text Box 57"/>
          <p:cNvSpPr txBox="1">
            <a:spLocks noChangeArrowheads="1"/>
          </p:cNvSpPr>
          <p:nvPr userDrawn="1"/>
        </p:nvSpPr>
        <p:spPr bwMode="auto">
          <a:xfrm>
            <a:off x="0" y="6553200"/>
            <a:ext cx="4267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200" b="1" i="1" dirty="0">
                <a:solidFill>
                  <a:srgbClr val="00B050"/>
                </a:solidFill>
              </a:rPr>
              <a:t>Lean Thinking:  1- Introduction 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0" y="455612"/>
            <a:ext cx="9144000" cy="1588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 userDrawn="1"/>
        </p:nvCxnSpPr>
        <p:spPr bwMode="auto">
          <a:xfrm>
            <a:off x="0" y="6475412"/>
            <a:ext cx="9144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57"/>
          <p:cNvSpPr txBox="1">
            <a:spLocks noChangeArrowheads="1"/>
          </p:cNvSpPr>
          <p:nvPr userDrawn="1"/>
        </p:nvSpPr>
        <p:spPr bwMode="auto">
          <a:xfrm>
            <a:off x="152400" y="-7620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0" i="0" dirty="0">
                <a:solidFill>
                  <a:srgbClr val="00B050"/>
                </a:solidFill>
                <a:latin typeface="Impact" pitchFamily="34" charset="0"/>
              </a:rPr>
              <a:t>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B050"/>
          </a:solidFill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None/>
        <a:defRPr sz="2000">
          <a:solidFill>
            <a:srgbClr val="00B050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Excel_Worksheet8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7.xlsx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XPlkcPSlxs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0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11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2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13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3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548680"/>
            <a:ext cx="8712968" cy="5688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00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03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-21879" y="1225879"/>
            <a:ext cx="6248400" cy="2057399"/>
          </a:xfrm>
        </p:spPr>
        <p:txBody>
          <a:bodyPr/>
          <a:lstStyle/>
          <a:p>
            <a:pPr marL="236538" indent="-236538">
              <a:buNone/>
            </a:pPr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Keep Resource B running at all times. </a:t>
            </a:r>
          </a:p>
          <a:p>
            <a:pPr marL="236538" indent="-236538">
              <a:buNone/>
            </a:pPr>
            <a:r>
              <a:rPr lang="en-US" sz="2400" dirty="0">
                <a:latin typeface="Book Antiqua" panose="02040602050305030304" pitchFamily="18" charset="0"/>
              </a:rPr>
              <a:t>Resource B can first work on RM2 for products P and Q, during which Resource A would be processing RM3 to feed Resource B to process RM3 for Q.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tangle 2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9144000" cy="10160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3: Subordinate Everything Else to This Decision</a:t>
            </a:r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225879"/>
            <a:ext cx="2743200" cy="233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 txBox="1">
            <a:spLocks/>
          </p:cNvSpPr>
          <p:nvPr/>
        </p:nvSpPr>
        <p:spPr bwMode="auto">
          <a:xfrm>
            <a:off x="0" y="3505200"/>
            <a:ext cx="91440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Do not allow starvation of B by purchased material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RM2 or by output of Process A. Do not allow blockage of B by  D. 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Minimize the number of switches (Setups) of Process B from RM2 to RM3-Through-A and vice versa.</a:t>
            </a:r>
          </a:p>
          <a:p>
            <a:pPr marL="236538" lvl="0" indent="-236538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Minimize variability at Process B. Minimize variability at Process A and also in purchasing and arrival of RM2. </a:t>
            </a:r>
          </a:p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Do not miss even a single order of Product P.</a:t>
            </a:r>
          </a:p>
        </p:txBody>
      </p:sp>
    </p:spTree>
    <p:extLst>
      <p:ext uri="{BB962C8B-B14F-4D97-AF65-F5344CB8AC3E}">
        <p14:creationId xmlns:p14="http://schemas.microsoft.com/office/powerpoint/2010/main" val="2263831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 bwMode="auto">
          <a:xfrm>
            <a:off x="1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sz="4000" dirty="0"/>
              <a:t>Step 4 : Elevate the Constraint(s)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26407" y="914400"/>
            <a:ext cx="9144000" cy="5105400"/>
          </a:xfrm>
        </p:spPr>
        <p:txBody>
          <a:bodyPr/>
          <a:lstStyle/>
          <a:p>
            <a:pPr marL="728663" indent="-609600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The bottleneck has now been exploited</a:t>
            </a:r>
          </a:p>
          <a:p>
            <a:pPr marL="728663" indent="-609600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Besides Resource B, we have found a market bottleneck. </a:t>
            </a:r>
          </a:p>
          <a:p>
            <a:pPr marL="801688" lvl="1" indent="-344488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Generate more demand for Product P</a:t>
            </a:r>
          </a:p>
          <a:p>
            <a:pPr marL="801688" lvl="1" indent="-344488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Buy another Resource B</a:t>
            </a:r>
          </a:p>
          <a:p>
            <a:pPr marL="728663" indent="-609600"/>
            <a:r>
              <a:rPr lang="en-US" sz="2400" dirty="0">
                <a:solidFill>
                  <a:schemeClr val="tx1"/>
                </a:solidFill>
                <a:latin typeface="Book Antiqua" panose="02040602050305030304" pitchFamily="18" charset="0"/>
              </a:rPr>
              <a:t>The Marketing Director: A Great Market in Japan ! But the price discount, transportation cost, and other out of country costs adds up to 20% of the domestic sales price.  Production costs remains as before. </a:t>
            </a:r>
          </a:p>
        </p:txBody>
      </p:sp>
    </p:spTree>
    <p:extLst>
      <p:ext uri="{BB962C8B-B14F-4D97-AF65-F5344CB8AC3E}">
        <p14:creationId xmlns:p14="http://schemas.microsoft.com/office/powerpoint/2010/main" val="4977253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4 : Do We Try To Sell In Japan?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1463" y="1139825"/>
            <a:ext cx="5894388" cy="1873250"/>
            <a:chOff x="1104" y="1080"/>
            <a:chExt cx="3713" cy="1180"/>
          </a:xfrm>
        </p:grpSpPr>
        <p:graphicFrame>
          <p:nvGraphicFramePr>
            <p:cNvPr id="16" name="Object 4"/>
            <p:cNvGraphicFramePr>
              <a:graphicFrameLocks/>
            </p:cNvGraphicFramePr>
            <p:nvPr/>
          </p:nvGraphicFramePr>
          <p:xfrm>
            <a:off x="1106" y="1080"/>
            <a:ext cx="3711" cy="1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0" name="Document" r:id="rId4" imgW="5930428" imgH="1888720" progId="Word.Document.8">
                    <p:embed/>
                  </p:oleObj>
                </mc:Choice>
                <mc:Fallback>
                  <p:oleObj name="Document" r:id="rId4" imgW="5930428" imgH="1888720" progId="Word.Document.8">
                    <p:embed/>
                    <p:pic>
                      <p:nvPicPr>
                        <p:cNvPr id="16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6" y="1080"/>
                          <a:ext cx="3711" cy="1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104" y="1393"/>
              <a:ext cx="0" cy="7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308100" y="3048000"/>
            <a:ext cx="5946775" cy="2995613"/>
            <a:chOff x="1005" y="2222"/>
            <a:chExt cx="3746" cy="1887"/>
          </a:xfrm>
        </p:grpSpPr>
        <p:graphicFrame>
          <p:nvGraphicFramePr>
            <p:cNvPr id="19" name="Object 7"/>
            <p:cNvGraphicFramePr>
              <a:graphicFrameLocks/>
            </p:cNvGraphicFramePr>
            <p:nvPr/>
          </p:nvGraphicFramePr>
          <p:xfrm>
            <a:off x="1005" y="2222"/>
            <a:ext cx="3746" cy="1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1" name="Document" r:id="rId6" imgW="6044788" imgH="2995543" progId="Word.Document.8">
                    <p:embed/>
                  </p:oleObj>
                </mc:Choice>
                <mc:Fallback>
                  <p:oleObj name="Document" r:id="rId6" imgW="6044788" imgH="2995543" progId="Word.Document.8">
                    <p:embed/>
                    <p:pic>
                      <p:nvPicPr>
                        <p:cNvPr id="19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5" y="2222"/>
                          <a:ext cx="3746" cy="1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008" y="2545"/>
              <a:ext cx="0" cy="1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latin typeface="Book Antiqua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51700" y="3505200"/>
            <a:ext cx="22733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$/Constraint </a:t>
            </a:r>
          </a:p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Minute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540625" y="4232275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540625" y="4613275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464425" y="4994275"/>
            <a:ext cx="56938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1.8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404100" y="5486400"/>
            <a:ext cx="723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1.33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572000" y="2209800"/>
            <a:ext cx="2895600" cy="2211388"/>
            <a:chOff x="4572000" y="2209800"/>
            <a:chExt cx="2895600" cy="22113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>
              <a:off x="6629400" y="44196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4572000" y="2209800"/>
              <a:ext cx="2895600" cy="2209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7" name="Straight Connector 2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447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5"/>
            <a:ext cx="89154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cs typeface="Microsoft Sans Serif" pitchFamily="34" charset="0"/>
              </a:rPr>
              <a:t>Right now, we can get at least $     per constraint minute in the domestic market.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cs typeface="Microsoft Sans Serif" pitchFamily="34" charset="0"/>
              </a:rPr>
              <a:t>So, should we go to Japan at all?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cs typeface="Microsoft Sans Serif" pitchFamily="34" charset="0"/>
              </a:rPr>
              <a:t>Okay, suppose we do not go to Japan. Is there something else we can do?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Let’s buy another machine!  Which one?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Cost of the machine = $100,000. 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Cost of operator: $400 per week.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What is weekly operating expense now?</a:t>
            </a: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What is the pay-</a:t>
            </a:r>
            <a:r>
              <a:rPr lang="en-US" sz="2800" dirty="0">
                <a:latin typeface="Book Antiqua" panose="02040602050305030304" pitchFamily="18" charset="0"/>
              </a:rPr>
              <a:t>b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</a:rPr>
              <a:t>ack period (PBP)?</a:t>
            </a:r>
          </a:p>
          <a:p>
            <a:pPr marL="342900" lvl="3" indent="-342900">
              <a:lnSpc>
                <a:spcPct val="90000"/>
              </a:lnSpc>
              <a:buSzPct val="75000"/>
              <a:buNone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latin typeface="Book Antiqua" panose="02040602050305030304" pitchFamily="18" charset="0"/>
              <a:cs typeface="Microsoft Sans Serif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638800" y="2251075"/>
            <a:ext cx="2170787" cy="43704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Perhaps not.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01350" y="1184275"/>
            <a:ext cx="389850" cy="7325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>
                <a:solidFill>
                  <a:srgbClr val="C00000"/>
                </a:solidFill>
                <a:latin typeface="Book Antiqua" pitchFamily="18" charset="0"/>
              </a:rPr>
              <a:t>2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81800" y="3505200"/>
            <a:ext cx="404278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B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934200" y="4953000"/>
            <a:ext cx="129540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$6,400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4 : Do We Try To Sell In Japan?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5317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5: Where is the New Constraint?</a:t>
            </a:r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990600" y="3914078"/>
          <a:ext cx="6934200" cy="241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4" name="Worksheet" r:id="rId4" imgW="5562803" imgH="1933711" progId="Excel.Sheet.12">
                  <p:embed/>
                </p:oleObj>
              </mc:Choice>
              <mc:Fallback>
                <p:oleObj name="Worksheet" r:id="rId4" imgW="5562803" imgH="1933711" progId="Excel.Sheet.12">
                  <p:embed/>
                  <p:pic>
                    <p:nvPicPr>
                      <p:cNvPr id="1065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914078"/>
                        <a:ext cx="6934200" cy="24105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990599" y="1219200"/>
          <a:ext cx="6865496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5" name="Worksheet" r:id="rId6" imgW="5267269" imgH="1914632" progId="Excel.Sheet.12">
                  <p:embed/>
                </p:oleObj>
              </mc:Choice>
              <mc:Fallback>
                <p:oleObj name="Worksheet" r:id="rId6" imgW="5267269" imgH="1914632" progId="Excel.Sheet.12">
                  <p:embed/>
                  <p:pic>
                    <p:nvPicPr>
                      <p:cNvPr id="1065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99" y="1219200"/>
                        <a:ext cx="6865496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75539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sz="4000" dirty="0"/>
              <a:t>Step 5:	If a Constraint Was Broken in previous Steps, Go to 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20212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80P, 50Q,0PJ, 70QJ</a:t>
            </a:r>
          </a:p>
          <a:p>
            <a:r>
              <a:rPr lang="en-US" sz="2400" dirty="0">
                <a:latin typeface="Book Antiqua" pitchFamily="18" charset="0"/>
              </a:rPr>
              <a:t>Total Profit = 3000</a:t>
            </a:r>
          </a:p>
          <a:p>
            <a:r>
              <a:rPr lang="en-US" sz="2400" dirty="0">
                <a:latin typeface="Book Antiqua" pitchFamily="18" charset="0"/>
              </a:rPr>
              <a:t>What is the payback period?</a:t>
            </a:r>
          </a:p>
          <a:p>
            <a:r>
              <a:rPr lang="en-US" sz="2400" dirty="0">
                <a:latin typeface="Book Antiqua" pitchFamily="18" charset="0"/>
              </a:rPr>
              <a:t>100000/3000 = 33.33 weeks</a:t>
            </a:r>
          </a:p>
          <a:p>
            <a:r>
              <a:rPr lang="en-US" sz="2400" dirty="0">
                <a:latin typeface="Book Antiqua" pitchFamily="18" charset="0"/>
              </a:rPr>
              <a:t>What is the payback period?</a:t>
            </a:r>
          </a:p>
          <a:p>
            <a:r>
              <a:rPr lang="en-US" sz="2400" dirty="0">
                <a:latin typeface="Book Antiqua" pitchFamily="18" charset="0"/>
              </a:rPr>
              <a:t>100000/(3000-300) = 37.03 weeks</a:t>
            </a:r>
          </a:p>
          <a:p>
            <a:r>
              <a:rPr lang="en-US" sz="2400" dirty="0">
                <a:latin typeface="Book Antiqua" pitchFamily="18" charset="0"/>
              </a:rPr>
              <a:t>The domestic P had the max profit per minute on B. Why we have not satisfied all the domestic demand. 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4903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627" name="Oval 98"/>
          <p:cNvSpPr>
            <a:spLocks noChangeArrowheads="1"/>
          </p:cNvSpPr>
          <p:nvPr/>
        </p:nvSpPr>
        <p:spPr bwMode="auto">
          <a:xfrm>
            <a:off x="1676400" y="2336800"/>
            <a:ext cx="1563688" cy="947737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28" name="Rectangle 99"/>
          <p:cNvSpPr>
            <a:spLocks noChangeArrowheads="1"/>
          </p:cNvSpPr>
          <p:nvPr/>
        </p:nvSpPr>
        <p:spPr bwMode="auto">
          <a:xfrm>
            <a:off x="6792913" y="2397125"/>
            <a:ext cx="1289050" cy="58578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29" name="Rectangle 100"/>
          <p:cNvSpPr>
            <a:spLocks noChangeArrowheads="1"/>
          </p:cNvSpPr>
          <p:nvPr/>
        </p:nvSpPr>
        <p:spPr bwMode="auto">
          <a:xfrm>
            <a:off x="4432300" y="2462212"/>
            <a:ext cx="1308100" cy="530225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0" name="Rectangle 101"/>
          <p:cNvSpPr>
            <a:spLocks noChangeArrowheads="1"/>
          </p:cNvSpPr>
          <p:nvPr/>
        </p:nvSpPr>
        <p:spPr bwMode="auto">
          <a:xfrm>
            <a:off x="7685088" y="4006850"/>
            <a:ext cx="1382712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1" name="Rectangle 102"/>
          <p:cNvSpPr>
            <a:spLocks noChangeArrowheads="1"/>
          </p:cNvSpPr>
          <p:nvPr/>
        </p:nvSpPr>
        <p:spPr bwMode="auto">
          <a:xfrm>
            <a:off x="5529263" y="3198812"/>
            <a:ext cx="1349375" cy="5254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2" name="Rectangle 103"/>
          <p:cNvSpPr>
            <a:spLocks noChangeArrowheads="1"/>
          </p:cNvSpPr>
          <p:nvPr/>
        </p:nvSpPr>
        <p:spPr bwMode="auto">
          <a:xfrm>
            <a:off x="5580063" y="4006850"/>
            <a:ext cx="1212850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3" name="Rectangle 104"/>
          <p:cNvSpPr>
            <a:spLocks noChangeArrowheads="1"/>
          </p:cNvSpPr>
          <p:nvPr/>
        </p:nvSpPr>
        <p:spPr bwMode="auto">
          <a:xfrm>
            <a:off x="3532188" y="4006850"/>
            <a:ext cx="1289050" cy="4397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4" name="Rectangle 105"/>
          <p:cNvSpPr>
            <a:spLocks noChangeArrowheads="1"/>
          </p:cNvSpPr>
          <p:nvPr/>
        </p:nvSpPr>
        <p:spPr bwMode="auto">
          <a:xfrm>
            <a:off x="7685088" y="3198812"/>
            <a:ext cx="1316037" cy="5254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5" name="Rectangle 106"/>
          <p:cNvSpPr>
            <a:spLocks noChangeArrowheads="1"/>
          </p:cNvSpPr>
          <p:nvPr/>
        </p:nvSpPr>
        <p:spPr bwMode="auto">
          <a:xfrm>
            <a:off x="3532188" y="3201987"/>
            <a:ext cx="1289050" cy="512763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26636" name="Rectangle 107"/>
          <p:cNvSpPr>
            <a:spLocks noChangeArrowheads="1"/>
          </p:cNvSpPr>
          <p:nvPr/>
        </p:nvSpPr>
        <p:spPr bwMode="auto">
          <a:xfrm>
            <a:off x="1857375" y="2503487"/>
            <a:ext cx="13731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7" name="Rectangle 108"/>
          <p:cNvSpPr>
            <a:spLocks noChangeArrowheads="1"/>
          </p:cNvSpPr>
          <p:nvPr/>
        </p:nvSpPr>
        <p:spPr bwMode="auto">
          <a:xfrm>
            <a:off x="1692275" y="2592387"/>
            <a:ext cx="1528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Purchased Part</a:t>
            </a:r>
          </a:p>
        </p:txBody>
      </p:sp>
      <p:sp>
        <p:nvSpPr>
          <p:cNvPr id="26638" name="Rectangle 109"/>
          <p:cNvSpPr>
            <a:spLocks noChangeArrowheads="1"/>
          </p:cNvSpPr>
          <p:nvPr/>
        </p:nvSpPr>
        <p:spPr bwMode="auto">
          <a:xfrm>
            <a:off x="1857375" y="2632075"/>
            <a:ext cx="773113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39" name="Rectangle 110"/>
          <p:cNvSpPr>
            <a:spLocks noChangeArrowheads="1"/>
          </p:cNvSpPr>
          <p:nvPr/>
        </p:nvSpPr>
        <p:spPr bwMode="auto">
          <a:xfrm>
            <a:off x="2092325" y="2836862"/>
            <a:ext cx="854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$5 / unit</a:t>
            </a:r>
          </a:p>
        </p:txBody>
      </p:sp>
      <p:sp>
        <p:nvSpPr>
          <p:cNvPr id="26640" name="Oval 111"/>
          <p:cNvSpPr>
            <a:spLocks noChangeArrowheads="1"/>
          </p:cNvSpPr>
          <p:nvPr/>
        </p:nvSpPr>
        <p:spPr bwMode="auto">
          <a:xfrm>
            <a:off x="3455988" y="4738687"/>
            <a:ext cx="1306512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1" name="Oval 112"/>
          <p:cNvSpPr>
            <a:spLocks noChangeArrowheads="1"/>
          </p:cNvSpPr>
          <p:nvPr/>
        </p:nvSpPr>
        <p:spPr bwMode="auto">
          <a:xfrm>
            <a:off x="5427663" y="4738687"/>
            <a:ext cx="1425575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2" name="Oval 113"/>
          <p:cNvSpPr>
            <a:spLocks noChangeArrowheads="1"/>
          </p:cNvSpPr>
          <p:nvPr/>
        </p:nvSpPr>
        <p:spPr bwMode="auto">
          <a:xfrm>
            <a:off x="7685088" y="4737100"/>
            <a:ext cx="1392237" cy="742950"/>
          </a:xfrm>
          <a:prstGeom prst="ellips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3" name="Rectangle 114"/>
          <p:cNvSpPr>
            <a:spLocks noChangeArrowheads="1"/>
          </p:cNvSpPr>
          <p:nvPr/>
        </p:nvSpPr>
        <p:spPr bwMode="auto">
          <a:xfrm>
            <a:off x="3911600" y="4738687"/>
            <a:ext cx="528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RM1</a:t>
            </a:r>
          </a:p>
        </p:txBody>
      </p:sp>
      <p:sp>
        <p:nvSpPr>
          <p:cNvPr id="26644" name="Rectangle 115"/>
          <p:cNvSpPr>
            <a:spLocks noChangeArrowheads="1"/>
          </p:cNvSpPr>
          <p:nvPr/>
        </p:nvSpPr>
        <p:spPr bwMode="auto">
          <a:xfrm>
            <a:off x="3708400" y="4938712"/>
            <a:ext cx="7699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5" name="Rectangle 116"/>
          <p:cNvSpPr>
            <a:spLocks noChangeArrowheads="1"/>
          </p:cNvSpPr>
          <p:nvPr/>
        </p:nvSpPr>
        <p:spPr bwMode="auto">
          <a:xfrm>
            <a:off x="3760788" y="495935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$20 per</a:t>
            </a:r>
          </a:p>
        </p:txBody>
      </p:sp>
      <p:sp>
        <p:nvSpPr>
          <p:cNvPr id="26646" name="Rectangle 117"/>
          <p:cNvSpPr>
            <a:spLocks noChangeArrowheads="1"/>
          </p:cNvSpPr>
          <p:nvPr/>
        </p:nvSpPr>
        <p:spPr bwMode="auto">
          <a:xfrm>
            <a:off x="3708400" y="5068887"/>
            <a:ext cx="4127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47" name="Rectangle 118"/>
          <p:cNvSpPr>
            <a:spLocks noChangeArrowheads="1"/>
          </p:cNvSpPr>
          <p:nvPr/>
        </p:nvSpPr>
        <p:spPr bwMode="auto">
          <a:xfrm>
            <a:off x="3987800" y="5178425"/>
            <a:ext cx="398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48" name="Rectangle 119"/>
          <p:cNvSpPr>
            <a:spLocks noChangeArrowheads="1"/>
          </p:cNvSpPr>
          <p:nvPr/>
        </p:nvSpPr>
        <p:spPr bwMode="auto">
          <a:xfrm>
            <a:off x="5883275" y="4738687"/>
            <a:ext cx="528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RM2</a:t>
            </a:r>
          </a:p>
        </p:txBody>
      </p:sp>
      <p:sp>
        <p:nvSpPr>
          <p:cNvPr id="26649" name="Rectangle 120"/>
          <p:cNvSpPr>
            <a:spLocks noChangeArrowheads="1"/>
          </p:cNvSpPr>
          <p:nvPr/>
        </p:nvSpPr>
        <p:spPr bwMode="auto">
          <a:xfrm>
            <a:off x="5707063" y="4938712"/>
            <a:ext cx="77628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0" name="Rectangle 121"/>
          <p:cNvSpPr>
            <a:spLocks noChangeArrowheads="1"/>
          </p:cNvSpPr>
          <p:nvPr/>
        </p:nvSpPr>
        <p:spPr bwMode="auto">
          <a:xfrm>
            <a:off x="5730875" y="4959350"/>
            <a:ext cx="776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$20 per</a:t>
            </a:r>
          </a:p>
        </p:txBody>
      </p:sp>
      <p:sp>
        <p:nvSpPr>
          <p:cNvPr id="26651" name="Rectangle 122"/>
          <p:cNvSpPr>
            <a:spLocks noChangeArrowheads="1"/>
          </p:cNvSpPr>
          <p:nvPr/>
        </p:nvSpPr>
        <p:spPr bwMode="auto">
          <a:xfrm>
            <a:off x="5707063" y="5068887"/>
            <a:ext cx="4159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2" name="Rectangle 123"/>
          <p:cNvSpPr>
            <a:spLocks noChangeArrowheads="1"/>
          </p:cNvSpPr>
          <p:nvPr/>
        </p:nvSpPr>
        <p:spPr bwMode="auto">
          <a:xfrm>
            <a:off x="5883275" y="5178425"/>
            <a:ext cx="441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53" name="Rectangle 124"/>
          <p:cNvSpPr>
            <a:spLocks noChangeArrowheads="1"/>
          </p:cNvSpPr>
          <p:nvPr/>
        </p:nvSpPr>
        <p:spPr bwMode="auto">
          <a:xfrm>
            <a:off x="7864475" y="4810125"/>
            <a:ext cx="58737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4" name="Rectangle 125"/>
          <p:cNvSpPr>
            <a:spLocks noChangeArrowheads="1"/>
          </p:cNvSpPr>
          <p:nvPr/>
        </p:nvSpPr>
        <p:spPr bwMode="auto">
          <a:xfrm>
            <a:off x="8158163" y="4738687"/>
            <a:ext cx="528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RM3</a:t>
            </a:r>
          </a:p>
        </p:txBody>
      </p:sp>
      <p:sp>
        <p:nvSpPr>
          <p:cNvPr id="26655" name="Rectangle 126"/>
          <p:cNvSpPr>
            <a:spLocks noChangeArrowheads="1"/>
          </p:cNvSpPr>
          <p:nvPr/>
        </p:nvSpPr>
        <p:spPr bwMode="auto">
          <a:xfrm>
            <a:off x="7864475" y="4938712"/>
            <a:ext cx="77628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6" name="Rectangle 127"/>
          <p:cNvSpPr>
            <a:spLocks noChangeArrowheads="1"/>
          </p:cNvSpPr>
          <p:nvPr/>
        </p:nvSpPr>
        <p:spPr bwMode="auto">
          <a:xfrm>
            <a:off x="8081963" y="4959350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$25 per</a:t>
            </a:r>
          </a:p>
        </p:txBody>
      </p:sp>
      <p:sp>
        <p:nvSpPr>
          <p:cNvPr id="26657" name="Rectangle 128"/>
          <p:cNvSpPr>
            <a:spLocks noChangeArrowheads="1"/>
          </p:cNvSpPr>
          <p:nvPr/>
        </p:nvSpPr>
        <p:spPr bwMode="auto">
          <a:xfrm>
            <a:off x="7864475" y="5068887"/>
            <a:ext cx="4143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58" name="Rectangle 129"/>
          <p:cNvSpPr>
            <a:spLocks noChangeArrowheads="1"/>
          </p:cNvSpPr>
          <p:nvPr/>
        </p:nvSpPr>
        <p:spPr bwMode="auto">
          <a:xfrm>
            <a:off x="8234363" y="5178425"/>
            <a:ext cx="398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unit</a:t>
            </a:r>
          </a:p>
        </p:txBody>
      </p:sp>
      <p:sp>
        <p:nvSpPr>
          <p:cNvPr id="26659" name="Freeform 130"/>
          <p:cNvSpPr>
            <a:spLocks/>
          </p:cNvSpPr>
          <p:nvPr/>
        </p:nvSpPr>
        <p:spPr bwMode="auto">
          <a:xfrm>
            <a:off x="3987800" y="1446212"/>
            <a:ext cx="1819275" cy="585788"/>
          </a:xfrm>
          <a:custGeom>
            <a:avLst/>
            <a:gdLst>
              <a:gd name="T0" fmla="*/ 496469974 w 1146"/>
              <a:gd name="T1" fmla="*/ 0 h 363"/>
              <a:gd name="T2" fmla="*/ 395663668 w 1146"/>
              <a:gd name="T3" fmla="*/ 7812121 h 363"/>
              <a:gd name="T4" fmla="*/ 299897771 w 1146"/>
              <a:gd name="T5" fmla="*/ 31250097 h 363"/>
              <a:gd name="T6" fmla="*/ 224293116 w 1146"/>
              <a:gd name="T7" fmla="*/ 65104772 h 363"/>
              <a:gd name="T8" fmla="*/ 146169050 w 1146"/>
              <a:gd name="T9" fmla="*/ 109374541 h 363"/>
              <a:gd name="T10" fmla="*/ 85685301 w 1146"/>
              <a:gd name="T11" fmla="*/ 164062593 h 363"/>
              <a:gd name="T12" fmla="*/ 42843444 w 1146"/>
              <a:gd name="T13" fmla="*/ 221353658 h 363"/>
              <a:gd name="T14" fmla="*/ 10080624 w 1146"/>
              <a:gd name="T15" fmla="*/ 289061369 h 363"/>
              <a:gd name="T16" fmla="*/ 0 w 1146"/>
              <a:gd name="T17" fmla="*/ 367187388 h 363"/>
              <a:gd name="T18" fmla="*/ 0 w 1146"/>
              <a:gd name="T19" fmla="*/ 575519774 h 363"/>
              <a:gd name="T20" fmla="*/ 10080624 w 1146"/>
              <a:gd name="T21" fmla="*/ 651039602 h 363"/>
              <a:gd name="T22" fmla="*/ 42843444 w 1146"/>
              <a:gd name="T23" fmla="*/ 721351890 h 363"/>
              <a:gd name="T24" fmla="*/ 85685301 w 1146"/>
              <a:gd name="T25" fmla="*/ 778644519 h 363"/>
              <a:gd name="T26" fmla="*/ 146169050 w 1146"/>
              <a:gd name="T27" fmla="*/ 833330957 h 363"/>
              <a:gd name="T28" fmla="*/ 224293116 w 1146"/>
              <a:gd name="T29" fmla="*/ 877602516 h 363"/>
              <a:gd name="T30" fmla="*/ 299897771 w 1146"/>
              <a:gd name="T31" fmla="*/ 911455564 h 363"/>
              <a:gd name="T32" fmla="*/ 395663668 w 1146"/>
              <a:gd name="T33" fmla="*/ 934893531 h 363"/>
              <a:gd name="T34" fmla="*/ 496469974 w 1146"/>
              <a:gd name="T35" fmla="*/ 942705649 h 363"/>
              <a:gd name="T36" fmla="*/ 2147483647 w 1146"/>
              <a:gd name="T37" fmla="*/ 942705649 h 363"/>
              <a:gd name="T38" fmla="*/ 2147483647 w 1146"/>
              <a:gd name="T39" fmla="*/ 934893531 h 363"/>
              <a:gd name="T40" fmla="*/ 2147483647 w 1146"/>
              <a:gd name="T41" fmla="*/ 911455564 h 363"/>
              <a:gd name="T42" fmla="*/ 2147483647 w 1146"/>
              <a:gd name="T43" fmla="*/ 877602516 h 363"/>
              <a:gd name="T44" fmla="*/ 2147483647 w 1146"/>
              <a:gd name="T45" fmla="*/ 833330957 h 363"/>
              <a:gd name="T46" fmla="*/ 2147483647 w 1146"/>
              <a:gd name="T47" fmla="*/ 778644519 h 363"/>
              <a:gd name="T48" fmla="*/ 2147483647 w 1146"/>
              <a:gd name="T49" fmla="*/ 721351890 h 363"/>
              <a:gd name="T50" fmla="*/ 2147483647 w 1146"/>
              <a:gd name="T51" fmla="*/ 651039602 h 363"/>
              <a:gd name="T52" fmla="*/ 2147483647 w 1146"/>
              <a:gd name="T53" fmla="*/ 575519774 h 363"/>
              <a:gd name="T54" fmla="*/ 2147483647 w 1146"/>
              <a:gd name="T55" fmla="*/ 367187388 h 363"/>
              <a:gd name="T56" fmla="*/ 2147483647 w 1146"/>
              <a:gd name="T57" fmla="*/ 289061369 h 363"/>
              <a:gd name="T58" fmla="*/ 2147483647 w 1146"/>
              <a:gd name="T59" fmla="*/ 221353658 h 363"/>
              <a:gd name="T60" fmla="*/ 2147483647 w 1146"/>
              <a:gd name="T61" fmla="*/ 164062593 h 363"/>
              <a:gd name="T62" fmla="*/ 2147483647 w 1146"/>
              <a:gd name="T63" fmla="*/ 109374541 h 363"/>
              <a:gd name="T64" fmla="*/ 2147483647 w 1146"/>
              <a:gd name="T65" fmla="*/ 65104772 h 363"/>
              <a:gd name="T66" fmla="*/ 2147483647 w 1146"/>
              <a:gd name="T67" fmla="*/ 31250097 h 363"/>
              <a:gd name="T68" fmla="*/ 2147483647 w 1146"/>
              <a:gd name="T69" fmla="*/ 7812121 h 363"/>
              <a:gd name="T70" fmla="*/ 2147483647 w 1146"/>
              <a:gd name="T71" fmla="*/ 0 h 363"/>
              <a:gd name="T72" fmla="*/ 496469974 w 1146"/>
              <a:gd name="T73" fmla="*/ 0 h 3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46"/>
              <a:gd name="T112" fmla="*/ 0 h 363"/>
              <a:gd name="T113" fmla="*/ 1146 w 1146"/>
              <a:gd name="T114" fmla="*/ 363 h 3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46" h="363">
                <a:moveTo>
                  <a:pt x="197" y="0"/>
                </a:moveTo>
                <a:lnTo>
                  <a:pt x="157" y="3"/>
                </a:lnTo>
                <a:lnTo>
                  <a:pt x="119" y="12"/>
                </a:lnTo>
                <a:lnTo>
                  <a:pt x="89" y="25"/>
                </a:lnTo>
                <a:lnTo>
                  <a:pt x="58" y="42"/>
                </a:lnTo>
                <a:lnTo>
                  <a:pt x="34" y="63"/>
                </a:lnTo>
                <a:lnTo>
                  <a:pt x="17" y="85"/>
                </a:lnTo>
                <a:lnTo>
                  <a:pt x="4" y="111"/>
                </a:lnTo>
                <a:lnTo>
                  <a:pt x="0" y="141"/>
                </a:lnTo>
                <a:lnTo>
                  <a:pt x="0" y="221"/>
                </a:lnTo>
                <a:lnTo>
                  <a:pt x="4" y="250"/>
                </a:lnTo>
                <a:lnTo>
                  <a:pt x="17" y="277"/>
                </a:lnTo>
                <a:lnTo>
                  <a:pt x="34" y="299"/>
                </a:lnTo>
                <a:lnTo>
                  <a:pt x="58" y="320"/>
                </a:lnTo>
                <a:lnTo>
                  <a:pt x="89" y="337"/>
                </a:lnTo>
                <a:lnTo>
                  <a:pt x="119" y="350"/>
                </a:lnTo>
                <a:lnTo>
                  <a:pt x="157" y="359"/>
                </a:lnTo>
                <a:lnTo>
                  <a:pt x="197" y="362"/>
                </a:lnTo>
                <a:lnTo>
                  <a:pt x="949" y="362"/>
                </a:lnTo>
                <a:lnTo>
                  <a:pt x="989" y="359"/>
                </a:lnTo>
                <a:lnTo>
                  <a:pt x="1026" y="350"/>
                </a:lnTo>
                <a:lnTo>
                  <a:pt x="1057" y="337"/>
                </a:lnTo>
                <a:lnTo>
                  <a:pt x="1087" y="320"/>
                </a:lnTo>
                <a:lnTo>
                  <a:pt x="1111" y="299"/>
                </a:lnTo>
                <a:lnTo>
                  <a:pt x="1128" y="277"/>
                </a:lnTo>
                <a:lnTo>
                  <a:pt x="1142" y="250"/>
                </a:lnTo>
                <a:lnTo>
                  <a:pt x="1145" y="221"/>
                </a:lnTo>
                <a:lnTo>
                  <a:pt x="1145" y="141"/>
                </a:lnTo>
                <a:lnTo>
                  <a:pt x="1142" y="111"/>
                </a:lnTo>
                <a:lnTo>
                  <a:pt x="1128" y="85"/>
                </a:lnTo>
                <a:lnTo>
                  <a:pt x="1111" y="63"/>
                </a:lnTo>
                <a:lnTo>
                  <a:pt x="1087" y="42"/>
                </a:lnTo>
                <a:lnTo>
                  <a:pt x="1057" y="25"/>
                </a:lnTo>
                <a:lnTo>
                  <a:pt x="1026" y="12"/>
                </a:lnTo>
                <a:lnTo>
                  <a:pt x="989" y="3"/>
                </a:lnTo>
                <a:lnTo>
                  <a:pt x="949" y="0"/>
                </a:lnTo>
                <a:lnTo>
                  <a:pt x="197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Freeform 131"/>
          <p:cNvSpPr>
            <a:spLocks/>
          </p:cNvSpPr>
          <p:nvPr/>
        </p:nvSpPr>
        <p:spPr bwMode="auto">
          <a:xfrm>
            <a:off x="6462713" y="1479550"/>
            <a:ext cx="1847850" cy="554037"/>
          </a:xfrm>
          <a:custGeom>
            <a:avLst/>
            <a:gdLst>
              <a:gd name="T0" fmla="*/ 501369074 w 1170"/>
              <a:gd name="T1" fmla="*/ 0 h 363"/>
              <a:gd name="T2" fmla="*/ 399099207 w 1170"/>
              <a:gd name="T3" fmla="*/ 6988803 h 363"/>
              <a:gd name="T4" fmla="*/ 301818631 w 1170"/>
              <a:gd name="T5" fmla="*/ 27953688 h 363"/>
              <a:gd name="T6" fmla="*/ 226988634 w 1170"/>
              <a:gd name="T7" fmla="*/ 58237993 h 363"/>
              <a:gd name="T8" fmla="*/ 149663202 w 1170"/>
              <a:gd name="T9" fmla="*/ 97838652 h 363"/>
              <a:gd name="T10" fmla="*/ 87303794 w 1170"/>
              <a:gd name="T11" fmla="*/ 146758752 h 363"/>
              <a:gd name="T12" fmla="*/ 42404204 w 1170"/>
              <a:gd name="T13" fmla="*/ 198007921 h 363"/>
              <a:gd name="T14" fmla="*/ 9976810 w 1170"/>
              <a:gd name="T15" fmla="*/ 258575029 h 363"/>
              <a:gd name="T16" fmla="*/ 0 w 1170"/>
              <a:gd name="T17" fmla="*/ 328459981 h 363"/>
              <a:gd name="T18" fmla="*/ 0 w 1170"/>
              <a:gd name="T19" fmla="*/ 514820966 h 363"/>
              <a:gd name="T20" fmla="*/ 9976810 w 1170"/>
              <a:gd name="T21" fmla="*/ 582376827 h 363"/>
              <a:gd name="T22" fmla="*/ 42404204 w 1170"/>
              <a:gd name="T23" fmla="*/ 645274505 h 363"/>
              <a:gd name="T24" fmla="*/ 87303794 w 1170"/>
              <a:gd name="T25" fmla="*/ 696523673 h 363"/>
              <a:gd name="T26" fmla="*/ 149663202 w 1170"/>
              <a:gd name="T27" fmla="*/ 745442224 h 363"/>
              <a:gd name="T28" fmla="*/ 226988634 w 1170"/>
              <a:gd name="T29" fmla="*/ 785044409 h 363"/>
              <a:gd name="T30" fmla="*/ 301818631 w 1170"/>
              <a:gd name="T31" fmla="*/ 815327367 h 363"/>
              <a:gd name="T32" fmla="*/ 399099207 w 1170"/>
              <a:gd name="T33" fmla="*/ 836293768 h 363"/>
              <a:gd name="T34" fmla="*/ 501369074 w 1170"/>
              <a:gd name="T35" fmla="*/ 843282569 h 363"/>
              <a:gd name="T36" fmla="*/ 2147483647 w 1170"/>
              <a:gd name="T37" fmla="*/ 843282569 h 363"/>
              <a:gd name="T38" fmla="*/ 2147483647 w 1170"/>
              <a:gd name="T39" fmla="*/ 836293768 h 363"/>
              <a:gd name="T40" fmla="*/ 2147483647 w 1170"/>
              <a:gd name="T41" fmla="*/ 815327367 h 363"/>
              <a:gd name="T42" fmla="*/ 2147483647 w 1170"/>
              <a:gd name="T43" fmla="*/ 785044409 h 363"/>
              <a:gd name="T44" fmla="*/ 2147483647 w 1170"/>
              <a:gd name="T45" fmla="*/ 745442224 h 363"/>
              <a:gd name="T46" fmla="*/ 2147483647 w 1170"/>
              <a:gd name="T47" fmla="*/ 696523673 h 363"/>
              <a:gd name="T48" fmla="*/ 2147483647 w 1170"/>
              <a:gd name="T49" fmla="*/ 645274505 h 363"/>
              <a:gd name="T50" fmla="*/ 2147483647 w 1170"/>
              <a:gd name="T51" fmla="*/ 582376827 h 363"/>
              <a:gd name="T52" fmla="*/ 2147483647 w 1170"/>
              <a:gd name="T53" fmla="*/ 514820966 h 363"/>
              <a:gd name="T54" fmla="*/ 2147483647 w 1170"/>
              <a:gd name="T55" fmla="*/ 328459981 h 363"/>
              <a:gd name="T56" fmla="*/ 2147483647 w 1170"/>
              <a:gd name="T57" fmla="*/ 258575029 h 363"/>
              <a:gd name="T58" fmla="*/ 2147483647 w 1170"/>
              <a:gd name="T59" fmla="*/ 198007921 h 363"/>
              <a:gd name="T60" fmla="*/ 2147483647 w 1170"/>
              <a:gd name="T61" fmla="*/ 146758752 h 363"/>
              <a:gd name="T62" fmla="*/ 2147483647 w 1170"/>
              <a:gd name="T63" fmla="*/ 97838652 h 363"/>
              <a:gd name="T64" fmla="*/ 2147483647 w 1170"/>
              <a:gd name="T65" fmla="*/ 58237993 h 363"/>
              <a:gd name="T66" fmla="*/ 2147483647 w 1170"/>
              <a:gd name="T67" fmla="*/ 27953688 h 363"/>
              <a:gd name="T68" fmla="*/ 2147483647 w 1170"/>
              <a:gd name="T69" fmla="*/ 6988803 h 363"/>
              <a:gd name="T70" fmla="*/ 2147483647 w 1170"/>
              <a:gd name="T71" fmla="*/ 0 h 363"/>
              <a:gd name="T72" fmla="*/ 501369074 w 1170"/>
              <a:gd name="T73" fmla="*/ 0 h 3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70"/>
              <a:gd name="T112" fmla="*/ 0 h 363"/>
              <a:gd name="T113" fmla="*/ 1170 w 1170"/>
              <a:gd name="T114" fmla="*/ 363 h 363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70" h="363">
                <a:moveTo>
                  <a:pt x="201" y="0"/>
                </a:moveTo>
                <a:lnTo>
                  <a:pt x="160" y="3"/>
                </a:lnTo>
                <a:lnTo>
                  <a:pt x="121" y="12"/>
                </a:lnTo>
                <a:lnTo>
                  <a:pt x="91" y="25"/>
                </a:lnTo>
                <a:lnTo>
                  <a:pt x="60" y="42"/>
                </a:lnTo>
                <a:lnTo>
                  <a:pt x="35" y="63"/>
                </a:lnTo>
                <a:lnTo>
                  <a:pt x="17" y="85"/>
                </a:lnTo>
                <a:lnTo>
                  <a:pt x="4" y="111"/>
                </a:lnTo>
                <a:lnTo>
                  <a:pt x="0" y="141"/>
                </a:lnTo>
                <a:lnTo>
                  <a:pt x="0" y="221"/>
                </a:lnTo>
                <a:lnTo>
                  <a:pt x="4" y="250"/>
                </a:lnTo>
                <a:lnTo>
                  <a:pt x="17" y="277"/>
                </a:lnTo>
                <a:lnTo>
                  <a:pt x="35" y="299"/>
                </a:lnTo>
                <a:lnTo>
                  <a:pt x="60" y="320"/>
                </a:lnTo>
                <a:lnTo>
                  <a:pt x="91" y="337"/>
                </a:lnTo>
                <a:lnTo>
                  <a:pt x="121" y="350"/>
                </a:lnTo>
                <a:lnTo>
                  <a:pt x="160" y="359"/>
                </a:lnTo>
                <a:lnTo>
                  <a:pt x="201" y="362"/>
                </a:lnTo>
                <a:lnTo>
                  <a:pt x="968" y="362"/>
                </a:lnTo>
                <a:lnTo>
                  <a:pt x="1009" y="359"/>
                </a:lnTo>
                <a:lnTo>
                  <a:pt x="1048" y="350"/>
                </a:lnTo>
                <a:lnTo>
                  <a:pt x="1078" y="337"/>
                </a:lnTo>
                <a:lnTo>
                  <a:pt x="1109" y="320"/>
                </a:lnTo>
                <a:lnTo>
                  <a:pt x="1134" y="299"/>
                </a:lnTo>
                <a:lnTo>
                  <a:pt x="1152" y="277"/>
                </a:lnTo>
                <a:lnTo>
                  <a:pt x="1165" y="250"/>
                </a:lnTo>
                <a:lnTo>
                  <a:pt x="1169" y="221"/>
                </a:lnTo>
                <a:lnTo>
                  <a:pt x="1169" y="141"/>
                </a:lnTo>
                <a:lnTo>
                  <a:pt x="1165" y="111"/>
                </a:lnTo>
                <a:lnTo>
                  <a:pt x="1152" y="85"/>
                </a:lnTo>
                <a:lnTo>
                  <a:pt x="1134" y="63"/>
                </a:lnTo>
                <a:lnTo>
                  <a:pt x="1109" y="42"/>
                </a:lnTo>
                <a:lnTo>
                  <a:pt x="1078" y="25"/>
                </a:lnTo>
                <a:lnTo>
                  <a:pt x="1048" y="12"/>
                </a:lnTo>
                <a:lnTo>
                  <a:pt x="1009" y="3"/>
                </a:lnTo>
                <a:lnTo>
                  <a:pt x="968" y="0"/>
                </a:lnTo>
                <a:lnTo>
                  <a:pt x="201" y="0"/>
                </a:lnTo>
              </a:path>
            </a:pathLst>
          </a:custGeom>
          <a:noFill/>
          <a:ln w="508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Rectangle 132"/>
          <p:cNvSpPr>
            <a:spLocks noChangeArrowheads="1"/>
          </p:cNvSpPr>
          <p:nvPr/>
        </p:nvSpPr>
        <p:spPr bwMode="auto">
          <a:xfrm>
            <a:off x="4133850" y="1531937"/>
            <a:ext cx="809625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2" name="Rectangle 133"/>
          <p:cNvSpPr>
            <a:spLocks noChangeArrowheads="1"/>
          </p:cNvSpPr>
          <p:nvPr/>
        </p:nvSpPr>
        <p:spPr bwMode="auto">
          <a:xfrm>
            <a:off x="4441825" y="1446212"/>
            <a:ext cx="981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$90 / unit</a:t>
            </a:r>
          </a:p>
        </p:txBody>
      </p:sp>
      <p:sp>
        <p:nvSpPr>
          <p:cNvPr id="26663" name="Rectangle 134"/>
          <p:cNvSpPr>
            <a:spLocks noChangeArrowheads="1"/>
          </p:cNvSpPr>
          <p:nvPr/>
        </p:nvSpPr>
        <p:spPr bwMode="auto">
          <a:xfrm>
            <a:off x="4133850" y="1658937"/>
            <a:ext cx="12207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4" name="Rectangle 135"/>
          <p:cNvSpPr>
            <a:spLocks noChangeArrowheads="1"/>
          </p:cNvSpPr>
          <p:nvPr/>
        </p:nvSpPr>
        <p:spPr bwMode="auto">
          <a:xfrm>
            <a:off x="4032250" y="1662112"/>
            <a:ext cx="1676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110 units / week</a:t>
            </a:r>
          </a:p>
        </p:txBody>
      </p:sp>
      <p:sp>
        <p:nvSpPr>
          <p:cNvPr id="26665" name="Rectangle 136"/>
          <p:cNvSpPr>
            <a:spLocks noChangeArrowheads="1"/>
          </p:cNvSpPr>
          <p:nvPr/>
        </p:nvSpPr>
        <p:spPr bwMode="auto">
          <a:xfrm>
            <a:off x="6599238" y="1531937"/>
            <a:ext cx="89535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6" name="Rectangle 137"/>
          <p:cNvSpPr>
            <a:spLocks noChangeArrowheads="1"/>
          </p:cNvSpPr>
          <p:nvPr/>
        </p:nvSpPr>
        <p:spPr bwMode="auto">
          <a:xfrm>
            <a:off x="6869113" y="1457325"/>
            <a:ext cx="1109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$100 / unit</a:t>
            </a:r>
          </a:p>
        </p:txBody>
      </p:sp>
      <p:sp>
        <p:nvSpPr>
          <p:cNvPr id="26667" name="Rectangle 138"/>
          <p:cNvSpPr>
            <a:spLocks noChangeArrowheads="1"/>
          </p:cNvSpPr>
          <p:nvPr/>
        </p:nvSpPr>
        <p:spPr bwMode="auto">
          <a:xfrm>
            <a:off x="6911975" y="1512887"/>
            <a:ext cx="10810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68" name="Rectangle 139"/>
          <p:cNvSpPr>
            <a:spLocks noChangeArrowheads="1"/>
          </p:cNvSpPr>
          <p:nvPr/>
        </p:nvSpPr>
        <p:spPr bwMode="auto">
          <a:xfrm>
            <a:off x="6661150" y="1657350"/>
            <a:ext cx="15573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60 units / week</a:t>
            </a:r>
          </a:p>
        </p:txBody>
      </p:sp>
      <p:sp>
        <p:nvSpPr>
          <p:cNvPr id="26669" name="Rectangle 140"/>
          <p:cNvSpPr>
            <a:spLocks noChangeArrowheads="1"/>
          </p:cNvSpPr>
          <p:nvPr/>
        </p:nvSpPr>
        <p:spPr bwMode="auto">
          <a:xfrm>
            <a:off x="3621088" y="1584325"/>
            <a:ext cx="295275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0" name="Rectangle 141"/>
          <p:cNvSpPr>
            <a:spLocks noChangeArrowheads="1"/>
          </p:cNvSpPr>
          <p:nvPr/>
        </p:nvSpPr>
        <p:spPr bwMode="auto">
          <a:xfrm>
            <a:off x="3621088" y="1587500"/>
            <a:ext cx="214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P:</a:t>
            </a:r>
          </a:p>
        </p:txBody>
      </p:sp>
      <p:sp>
        <p:nvSpPr>
          <p:cNvPr id="26671" name="Rectangle 142"/>
          <p:cNvSpPr>
            <a:spLocks noChangeArrowheads="1"/>
          </p:cNvSpPr>
          <p:nvPr/>
        </p:nvSpPr>
        <p:spPr bwMode="auto">
          <a:xfrm>
            <a:off x="6134100" y="1565275"/>
            <a:ext cx="33337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2" name="Rectangle 143"/>
          <p:cNvSpPr>
            <a:spLocks noChangeArrowheads="1"/>
          </p:cNvSpPr>
          <p:nvPr/>
        </p:nvSpPr>
        <p:spPr bwMode="auto">
          <a:xfrm>
            <a:off x="6134100" y="1566862"/>
            <a:ext cx="257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Q:</a:t>
            </a:r>
          </a:p>
        </p:txBody>
      </p:sp>
      <p:sp>
        <p:nvSpPr>
          <p:cNvPr id="26673" name="Rectangle 144"/>
          <p:cNvSpPr>
            <a:spLocks noChangeArrowheads="1"/>
          </p:cNvSpPr>
          <p:nvPr/>
        </p:nvSpPr>
        <p:spPr bwMode="auto">
          <a:xfrm>
            <a:off x="4614863" y="2470150"/>
            <a:ext cx="5508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4" name="Rectangle 145"/>
          <p:cNvSpPr>
            <a:spLocks noChangeArrowheads="1"/>
          </p:cNvSpPr>
          <p:nvPr/>
        </p:nvSpPr>
        <p:spPr bwMode="auto">
          <a:xfrm>
            <a:off x="4973638" y="2470150"/>
            <a:ext cx="187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6675" name="Rectangle 146"/>
          <p:cNvSpPr>
            <a:spLocks noChangeArrowheads="1"/>
          </p:cNvSpPr>
          <p:nvPr/>
        </p:nvSpPr>
        <p:spPr bwMode="auto">
          <a:xfrm>
            <a:off x="4614863" y="2598737"/>
            <a:ext cx="7032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6" name="Rectangle 147"/>
          <p:cNvSpPr>
            <a:spLocks noChangeArrowheads="1"/>
          </p:cNvSpPr>
          <p:nvPr/>
        </p:nvSpPr>
        <p:spPr bwMode="auto">
          <a:xfrm>
            <a:off x="4670425" y="2690812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77" name="Rectangle 148"/>
          <p:cNvSpPr>
            <a:spLocks noChangeArrowheads="1"/>
          </p:cNvSpPr>
          <p:nvPr/>
        </p:nvSpPr>
        <p:spPr bwMode="auto">
          <a:xfrm>
            <a:off x="7399338" y="2470150"/>
            <a:ext cx="1873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26678" name="Rectangle 149"/>
          <p:cNvSpPr>
            <a:spLocks noChangeArrowheads="1"/>
          </p:cNvSpPr>
          <p:nvPr/>
        </p:nvSpPr>
        <p:spPr bwMode="auto">
          <a:xfrm>
            <a:off x="6924675" y="2589212"/>
            <a:ext cx="60325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79" name="Rectangle 150"/>
          <p:cNvSpPr>
            <a:spLocks noChangeArrowheads="1"/>
          </p:cNvSpPr>
          <p:nvPr/>
        </p:nvSpPr>
        <p:spPr bwMode="auto">
          <a:xfrm>
            <a:off x="7172325" y="2690812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5 min.</a:t>
            </a:r>
          </a:p>
        </p:txBody>
      </p:sp>
      <p:sp>
        <p:nvSpPr>
          <p:cNvPr id="26680" name="Rectangle 151"/>
          <p:cNvSpPr>
            <a:spLocks noChangeArrowheads="1"/>
          </p:cNvSpPr>
          <p:nvPr/>
        </p:nvSpPr>
        <p:spPr bwMode="auto">
          <a:xfrm>
            <a:off x="3654425" y="3241675"/>
            <a:ext cx="5334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1" name="Rectangle 152"/>
          <p:cNvSpPr>
            <a:spLocks noChangeArrowheads="1"/>
          </p:cNvSpPr>
          <p:nvPr/>
        </p:nvSpPr>
        <p:spPr bwMode="auto">
          <a:xfrm>
            <a:off x="4064000" y="3275012"/>
            <a:ext cx="1714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6682" name="Rectangle 153"/>
          <p:cNvSpPr>
            <a:spLocks noChangeArrowheads="1"/>
          </p:cNvSpPr>
          <p:nvPr/>
        </p:nvSpPr>
        <p:spPr bwMode="auto">
          <a:xfrm>
            <a:off x="3654425" y="3370262"/>
            <a:ext cx="7064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3" name="Rectangle 154"/>
          <p:cNvSpPr>
            <a:spLocks noChangeArrowheads="1"/>
          </p:cNvSpPr>
          <p:nvPr/>
        </p:nvSpPr>
        <p:spPr bwMode="auto">
          <a:xfrm>
            <a:off x="3835400" y="3422650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84" name="Rectangle 155"/>
          <p:cNvSpPr>
            <a:spLocks noChangeArrowheads="1"/>
          </p:cNvSpPr>
          <p:nvPr/>
        </p:nvSpPr>
        <p:spPr bwMode="auto">
          <a:xfrm>
            <a:off x="5692775" y="3232150"/>
            <a:ext cx="53340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5" name="Rectangle 156"/>
          <p:cNvSpPr>
            <a:spLocks noChangeArrowheads="1"/>
          </p:cNvSpPr>
          <p:nvPr/>
        </p:nvSpPr>
        <p:spPr bwMode="auto">
          <a:xfrm>
            <a:off x="6034088" y="3201987"/>
            <a:ext cx="17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6686" name="Rectangle 157"/>
          <p:cNvSpPr>
            <a:spLocks noChangeArrowheads="1"/>
          </p:cNvSpPr>
          <p:nvPr/>
        </p:nvSpPr>
        <p:spPr bwMode="auto">
          <a:xfrm>
            <a:off x="5692775" y="3359150"/>
            <a:ext cx="6032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7" name="Rectangle 158"/>
          <p:cNvSpPr>
            <a:spLocks noChangeArrowheads="1"/>
          </p:cNvSpPr>
          <p:nvPr/>
        </p:nvSpPr>
        <p:spPr bwMode="auto">
          <a:xfrm>
            <a:off x="5883275" y="3422650"/>
            <a:ext cx="65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5 min.</a:t>
            </a:r>
          </a:p>
        </p:txBody>
      </p:sp>
      <p:sp>
        <p:nvSpPr>
          <p:cNvPr id="26688" name="Rectangle 159"/>
          <p:cNvSpPr>
            <a:spLocks noChangeArrowheads="1"/>
          </p:cNvSpPr>
          <p:nvPr/>
        </p:nvSpPr>
        <p:spPr bwMode="auto">
          <a:xfrm>
            <a:off x="7831138" y="3221037"/>
            <a:ext cx="5334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89" name="Rectangle 160"/>
          <p:cNvSpPr>
            <a:spLocks noChangeArrowheads="1"/>
          </p:cNvSpPr>
          <p:nvPr/>
        </p:nvSpPr>
        <p:spPr bwMode="auto">
          <a:xfrm>
            <a:off x="8234363" y="3201987"/>
            <a:ext cx="171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6690" name="Rectangle 161"/>
          <p:cNvSpPr>
            <a:spLocks noChangeArrowheads="1"/>
          </p:cNvSpPr>
          <p:nvPr/>
        </p:nvSpPr>
        <p:spPr bwMode="auto">
          <a:xfrm>
            <a:off x="7831138" y="3346450"/>
            <a:ext cx="708025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1" name="Rectangle 162"/>
          <p:cNvSpPr>
            <a:spLocks noChangeArrowheads="1"/>
          </p:cNvSpPr>
          <p:nvPr/>
        </p:nvSpPr>
        <p:spPr bwMode="auto">
          <a:xfrm>
            <a:off x="8005763" y="3422650"/>
            <a:ext cx="7826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25 min.</a:t>
            </a:r>
          </a:p>
        </p:txBody>
      </p:sp>
      <p:sp>
        <p:nvSpPr>
          <p:cNvPr id="26692" name="Rectangle 163"/>
          <p:cNvSpPr>
            <a:spLocks noChangeArrowheads="1"/>
          </p:cNvSpPr>
          <p:nvPr/>
        </p:nvSpPr>
        <p:spPr bwMode="auto">
          <a:xfrm>
            <a:off x="3708400" y="4008437"/>
            <a:ext cx="549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3" name="Rectangle 164"/>
          <p:cNvSpPr>
            <a:spLocks noChangeArrowheads="1"/>
          </p:cNvSpPr>
          <p:nvPr/>
        </p:nvSpPr>
        <p:spPr bwMode="auto">
          <a:xfrm>
            <a:off x="4064000" y="4079875"/>
            <a:ext cx="150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694" name="Rectangle 165"/>
          <p:cNvSpPr>
            <a:spLocks noChangeArrowheads="1"/>
          </p:cNvSpPr>
          <p:nvPr/>
        </p:nvSpPr>
        <p:spPr bwMode="auto">
          <a:xfrm>
            <a:off x="3760788" y="4152900"/>
            <a:ext cx="7826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15 min.</a:t>
            </a:r>
          </a:p>
        </p:txBody>
      </p:sp>
      <p:sp>
        <p:nvSpPr>
          <p:cNvPr id="26695" name="Rectangle 166"/>
          <p:cNvSpPr>
            <a:spLocks noChangeArrowheads="1"/>
          </p:cNvSpPr>
          <p:nvPr/>
        </p:nvSpPr>
        <p:spPr bwMode="auto">
          <a:xfrm>
            <a:off x="5675313" y="4008437"/>
            <a:ext cx="5334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6" name="Rectangle 167"/>
          <p:cNvSpPr>
            <a:spLocks noChangeArrowheads="1"/>
          </p:cNvSpPr>
          <p:nvPr/>
        </p:nvSpPr>
        <p:spPr bwMode="auto">
          <a:xfrm>
            <a:off x="6110288" y="3933825"/>
            <a:ext cx="171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26697" name="Rectangle 168"/>
          <p:cNvSpPr>
            <a:spLocks noChangeArrowheads="1"/>
          </p:cNvSpPr>
          <p:nvPr/>
        </p:nvSpPr>
        <p:spPr bwMode="auto">
          <a:xfrm>
            <a:off x="5883275" y="4152900"/>
            <a:ext cx="782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698" name="Rectangle 169"/>
          <p:cNvSpPr>
            <a:spLocks noChangeArrowheads="1"/>
          </p:cNvSpPr>
          <p:nvPr/>
        </p:nvSpPr>
        <p:spPr bwMode="auto">
          <a:xfrm>
            <a:off x="7815263" y="4008437"/>
            <a:ext cx="549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699" name="Rectangle 170"/>
          <p:cNvSpPr>
            <a:spLocks noChangeArrowheads="1"/>
          </p:cNvSpPr>
          <p:nvPr/>
        </p:nvSpPr>
        <p:spPr bwMode="auto">
          <a:xfrm>
            <a:off x="8234363" y="4006850"/>
            <a:ext cx="187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26700" name="Rectangle 171"/>
          <p:cNvSpPr>
            <a:spLocks noChangeArrowheads="1"/>
          </p:cNvSpPr>
          <p:nvPr/>
        </p:nvSpPr>
        <p:spPr bwMode="auto">
          <a:xfrm>
            <a:off x="7815263" y="4138612"/>
            <a:ext cx="706437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701" name="Rectangle 172"/>
          <p:cNvSpPr>
            <a:spLocks noChangeArrowheads="1"/>
          </p:cNvSpPr>
          <p:nvPr/>
        </p:nvSpPr>
        <p:spPr bwMode="auto">
          <a:xfrm>
            <a:off x="7931150" y="4152900"/>
            <a:ext cx="7826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10 min.</a:t>
            </a:r>
          </a:p>
        </p:txBody>
      </p:sp>
      <p:sp>
        <p:nvSpPr>
          <p:cNvPr id="26704" name="Rectangle 175"/>
          <p:cNvSpPr>
            <a:spLocks noChangeArrowheads="1"/>
          </p:cNvSpPr>
          <p:nvPr/>
        </p:nvSpPr>
        <p:spPr bwMode="auto">
          <a:xfrm>
            <a:off x="2668588" y="5886450"/>
            <a:ext cx="3732212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6708" name="Line 179"/>
          <p:cNvSpPr>
            <a:spLocks noChangeShapeType="1"/>
          </p:cNvSpPr>
          <p:nvPr/>
        </p:nvSpPr>
        <p:spPr bwMode="auto">
          <a:xfrm flipV="1">
            <a:off x="4138613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9" name="Line 180"/>
          <p:cNvSpPr>
            <a:spLocks noChangeShapeType="1"/>
          </p:cNvSpPr>
          <p:nvPr/>
        </p:nvSpPr>
        <p:spPr bwMode="auto">
          <a:xfrm flipV="1">
            <a:off x="3228975" y="2617787"/>
            <a:ext cx="1212850" cy="14605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0" name="Line 181"/>
          <p:cNvSpPr>
            <a:spLocks noChangeShapeType="1"/>
          </p:cNvSpPr>
          <p:nvPr/>
        </p:nvSpPr>
        <p:spPr bwMode="auto">
          <a:xfrm flipV="1">
            <a:off x="3911600" y="2909887"/>
            <a:ext cx="530225" cy="2921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1" name="Line 182"/>
          <p:cNvSpPr>
            <a:spLocks noChangeShapeType="1"/>
          </p:cNvSpPr>
          <p:nvPr/>
        </p:nvSpPr>
        <p:spPr bwMode="auto">
          <a:xfrm flipH="1" flipV="1">
            <a:off x="5730875" y="2909887"/>
            <a:ext cx="455613" cy="2921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2" name="Line 183"/>
          <p:cNvSpPr>
            <a:spLocks noChangeShapeType="1"/>
          </p:cNvSpPr>
          <p:nvPr/>
        </p:nvSpPr>
        <p:spPr bwMode="auto">
          <a:xfrm flipV="1">
            <a:off x="4973638" y="2032000"/>
            <a:ext cx="0" cy="43815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3" name="Line 184"/>
          <p:cNvSpPr>
            <a:spLocks noChangeShapeType="1"/>
          </p:cNvSpPr>
          <p:nvPr/>
        </p:nvSpPr>
        <p:spPr bwMode="auto">
          <a:xfrm flipV="1">
            <a:off x="7475538" y="2032000"/>
            <a:ext cx="0" cy="365125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4" name="Line 185"/>
          <p:cNvSpPr>
            <a:spLocks noChangeShapeType="1"/>
          </p:cNvSpPr>
          <p:nvPr/>
        </p:nvSpPr>
        <p:spPr bwMode="auto">
          <a:xfrm flipH="1" flipV="1">
            <a:off x="4114800" y="4418012"/>
            <a:ext cx="0" cy="3048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5" name="Line 186"/>
          <p:cNvSpPr>
            <a:spLocks noChangeShapeType="1"/>
          </p:cNvSpPr>
          <p:nvPr/>
        </p:nvSpPr>
        <p:spPr bwMode="auto">
          <a:xfrm flipV="1">
            <a:off x="6172200" y="4494212"/>
            <a:ext cx="0" cy="3048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6" name="Line 187"/>
          <p:cNvSpPr>
            <a:spLocks noChangeShapeType="1"/>
          </p:cNvSpPr>
          <p:nvPr/>
        </p:nvSpPr>
        <p:spPr bwMode="auto">
          <a:xfrm flipV="1">
            <a:off x="6186488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7" name="Line 188"/>
          <p:cNvSpPr>
            <a:spLocks noChangeShapeType="1"/>
          </p:cNvSpPr>
          <p:nvPr/>
        </p:nvSpPr>
        <p:spPr bwMode="auto">
          <a:xfrm flipV="1">
            <a:off x="8385175" y="4446587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8" name="Line 189"/>
          <p:cNvSpPr>
            <a:spLocks noChangeShapeType="1"/>
          </p:cNvSpPr>
          <p:nvPr/>
        </p:nvSpPr>
        <p:spPr bwMode="auto">
          <a:xfrm flipV="1">
            <a:off x="8385175" y="3714750"/>
            <a:ext cx="0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19" name="Line 190"/>
          <p:cNvSpPr>
            <a:spLocks noChangeShapeType="1"/>
          </p:cNvSpPr>
          <p:nvPr/>
        </p:nvSpPr>
        <p:spPr bwMode="auto">
          <a:xfrm flipH="1" flipV="1">
            <a:off x="8081963" y="2909887"/>
            <a:ext cx="379412" cy="292100"/>
          </a:xfrm>
          <a:prstGeom prst="line">
            <a:avLst/>
          </a:prstGeom>
          <a:noFill/>
          <a:ln w="28575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20" name="Line 191"/>
          <p:cNvSpPr>
            <a:spLocks noChangeShapeType="1"/>
          </p:cNvSpPr>
          <p:nvPr/>
        </p:nvSpPr>
        <p:spPr bwMode="auto">
          <a:xfrm flipV="1">
            <a:off x="6400800" y="2817812"/>
            <a:ext cx="381000" cy="381000"/>
          </a:xfrm>
          <a:prstGeom prst="line">
            <a:avLst/>
          </a:prstGeom>
          <a:noFill/>
          <a:ln w="38100">
            <a:solidFill>
              <a:srgbClr val="0804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3"/>
          <p:cNvSpPr txBox="1">
            <a:spLocks noChangeArrowheads="1"/>
          </p:cNvSpPr>
          <p:nvPr/>
        </p:nvSpPr>
        <p:spPr bwMode="gray">
          <a:xfrm>
            <a:off x="0" y="-1"/>
            <a:ext cx="9143999" cy="1066801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In Case If You Need to Practice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</a:p>
        </p:txBody>
      </p:sp>
      <p:sp>
        <p:nvSpPr>
          <p:cNvPr id="95" name="Rectangle 174"/>
          <p:cNvSpPr>
            <a:spLocks noChangeArrowheads="1"/>
          </p:cNvSpPr>
          <p:nvPr/>
        </p:nvSpPr>
        <p:spPr bwMode="auto">
          <a:xfrm>
            <a:off x="0" y="571997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3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Time available at each work center: 2,400 minutes per week.</a:t>
            </a:r>
          </a:p>
          <a:p>
            <a:r>
              <a:rPr lang="en-US" sz="23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O</a:t>
            </a:r>
            <a:r>
              <a:rPr lang="en-US" sz="2300" dirty="0">
                <a:solidFill>
                  <a:srgbClr val="000000"/>
                </a:solidFill>
                <a:latin typeface="Book Antiqua" pitchFamily="18" charset="0"/>
              </a:rPr>
              <a:t>perating expenses per week: $6,000. All the resources cost the same.</a:t>
            </a:r>
            <a:endParaRPr lang="en-US" sz="230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noFill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1. Identify The Constraint(s) 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76200" y="914400"/>
          <a:ext cx="3200400" cy="113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Worksheet" r:id="rId3" imgW="1905203" imgH="676411" progId="Excel.Sheet.12">
                  <p:embed/>
                </p:oleObj>
              </mc:Choice>
              <mc:Fallback>
                <p:oleObj name="Worksheet" r:id="rId3" imgW="1905203" imgH="676411" progId="Excel.Sheet.12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14400"/>
                        <a:ext cx="3200400" cy="1136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3352800" y="914400"/>
            <a:ext cx="579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Contribution Margin: P($45), Q($55)</a:t>
            </a:r>
          </a:p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Market Demand: P(110), Q(60)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057400"/>
            <a:ext cx="9144000" cy="43434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Can we satisfy the demand?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requirements for 110 P’s and 60 Q’s: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Char char="p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A: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 (15) + 60 (10)  =	2250 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21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Char char="p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B: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110(10)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 + 60(35) = 3200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	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lvl="0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C: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110(15) + 60(5) = 1950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        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lvl="0" indent="-342900" eaLnBrk="1" hangingPunct="1"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D: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110(10) + 60(5) = 1400          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648200"/>
          </a:xfrm>
          <a:noFill/>
        </p:spPr>
        <p:txBody>
          <a:bodyPr lIns="92075" tIns="46038" rIns="92075" bIns="46038"/>
          <a:lstStyle/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Resource B is Constrained - Bottleneck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Product		                  	 	</a:t>
            </a:r>
            <a:r>
              <a:rPr lang="en-US" sz="2800" dirty="0"/>
              <a:t>   </a:t>
            </a:r>
            <a:r>
              <a:rPr lang="en-US" sz="2800" dirty="0">
                <a:solidFill>
                  <a:schemeClr val="tx1"/>
                </a:solidFill>
              </a:rPr>
              <a:t>P                 Q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Profit $		                    		  45                55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Resource B needed (min)		  10                35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Profit per min of Bottl</a:t>
            </a:r>
            <a:r>
              <a:rPr lang="en-US" sz="2800" dirty="0"/>
              <a:t>eneck        </a:t>
            </a:r>
            <a:r>
              <a:rPr lang="en-US" sz="2800" b="1" dirty="0">
                <a:solidFill>
                  <a:srgbClr val="00B050"/>
                </a:solidFill>
              </a:rPr>
              <a:t>45/10 =4.5</a:t>
            </a:r>
            <a:r>
              <a:rPr lang="en-US" sz="2800" dirty="0"/>
              <a:t>     </a:t>
            </a:r>
            <a:r>
              <a:rPr lang="en-US" sz="2800" b="1" dirty="0">
                <a:solidFill>
                  <a:srgbClr val="FF0000"/>
                </a:solidFill>
              </a:rPr>
              <a:t>55/35 =1.6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/>
              <a:t>Per unit of bottleneck Product P creates more profit than Product Q </a:t>
            </a:r>
          </a:p>
          <a:p>
            <a:pPr eaLnBrk="1" hangingPunct="1">
              <a:buSzPct val="89000"/>
              <a:buFont typeface="Wingdings" pitchFamily="2" charset="2"/>
              <a:buNone/>
            </a:pPr>
            <a:r>
              <a:rPr lang="en-US" sz="2800" dirty="0">
                <a:solidFill>
                  <a:schemeClr val="tx1"/>
                </a:solidFill>
              </a:rPr>
              <a:t>Produce as much as P, then Q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89038"/>
          </a:xfrm>
          <a:noFill/>
        </p:spPr>
        <p:txBody>
          <a:bodyPr lIns="92075" tIns="46038" rIns="92075" bIns="46038" anchor="ctr"/>
          <a:lstStyle/>
          <a:p>
            <a:r>
              <a:rPr lang="en-US" dirty="0"/>
              <a:t>2. Exploit the Constraint : Find the Throughput World’s Best Solution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52400" y="2209800"/>
            <a:ext cx="7772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170605"/>
          </a:xfrm>
          <a:noFill/>
        </p:spPr>
        <p:txBody>
          <a:bodyPr lIns="92075" tIns="46038" rIns="92075" bIns="46038"/>
          <a:lstStyle/>
          <a:p>
            <a:pPr eaLnBrk="1" hangingPunct="1">
              <a:buSzPct val="89000"/>
              <a:buNone/>
            </a:pP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For 110 units of P,  need 110 (10)  = 1100  min. on B, leaving 1300 min. on B, for product Q. </a:t>
            </a:r>
          </a:p>
          <a:p>
            <a:pPr eaLnBrk="1" hangingPunct="1"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Each unit of Q requires  35 minutes on B.  So, we can produce 1300/35 = 37.14 units of Q.</a:t>
            </a:r>
          </a:p>
          <a:p>
            <a:pPr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W</a:t>
            </a: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e get 110(45) +37.14(55)  = 6993 per week.</a:t>
            </a:r>
          </a:p>
          <a:p>
            <a:pPr eaLnBrk="1" hangingPunct="1">
              <a:lnSpc>
                <a:spcPct val="140000"/>
              </a:lnSpc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After factoring in operating expense ($6,000),  we make </a:t>
            </a:r>
            <a:r>
              <a:rPr lang="en-US" sz="2800" b="1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$993 profit.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89038"/>
          </a:xfrm>
          <a:noFill/>
        </p:spPr>
        <p:txBody>
          <a:bodyPr lIns="92075" tIns="46038" rIns="92075" bIns="46038" anchor="ctr"/>
          <a:lstStyle/>
          <a:p>
            <a:r>
              <a:rPr lang="en-US" dirty="0"/>
              <a:t>2. Exploit the Constraint : Find the </a:t>
            </a:r>
            <a:br>
              <a:rPr lang="en-US" dirty="0"/>
            </a:br>
            <a:r>
              <a:rPr lang="en-US" dirty="0"/>
              <a:t>World’s Best Solution to Throughput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4" descr="MCj01978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"/>
            <a:ext cx="1676400" cy="1128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Lecture   </a:t>
            </a:r>
            <a:r>
              <a:rPr lang="en-US" sz="2400" b="1" dirty="0">
                <a:solidFill>
                  <a:schemeClr val="bg1"/>
                </a:solidFill>
                <a:highlight>
                  <a:srgbClr val="A80000"/>
                </a:highlight>
                <a:latin typeface="Book Antiqua" panose="02040602050305030304" pitchFamily="18" charset="0"/>
              </a:rPr>
              <a:t>https://youtu.be/aXPlkcPSlxs</a:t>
            </a:r>
          </a:p>
        </p:txBody>
      </p:sp>
      <p:pic>
        <p:nvPicPr>
          <p:cNvPr id="2" name="Online Media 1" title="TOC LP">
            <a:hlinkClick r:id="" action="ppaction://media"/>
            <a:extLst>
              <a:ext uri="{FF2B5EF4-FFF2-40B4-BE49-F238E27FC236}">
                <a16:creationId xmlns:a16="http://schemas.microsoft.com/office/drawing/2014/main" id="{1CF38288-ACE5-4F8B-8520-9333456719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838200"/>
            <a:ext cx="7631347" cy="571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44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876800"/>
          </a:xfrm>
          <a:noFill/>
        </p:spPr>
        <p:txBody>
          <a:bodyPr lIns="92075" tIns="46038" rIns="92075" bIns="46038"/>
          <a:lstStyle/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How much additional profit can we make if market for P increases from 110 to 111; by 1 unit.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We need 1(10) = 10 more minutes of resource B. 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W</a:t>
            </a: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e need to subtract 10 min of the time allocated to Q and allocate it to P.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For each unit of  Q we need 35 min of resource B. 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Our Q production is reduced by </a:t>
            </a: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10/35 = 0.29 unit. </a:t>
            </a:r>
          </a:p>
          <a:p>
            <a:pPr eaLnBrk="1" hangingPunct="1">
              <a:buSzPct val="89000"/>
              <a:buFont typeface="Wingdings" pitchFamily="2" charset="2"/>
              <a:buChar char=""/>
            </a:pPr>
            <a:r>
              <a:rPr lang="en-US" sz="2800" kern="1200" dirty="0">
                <a:ea typeface="ＭＳ Ｐゴシック" charset="-128"/>
                <a:cs typeface="+mn-cs"/>
              </a:rPr>
              <a:t>One unit increase in P generates $45. But $55 is lost for each unit reduction in Q. Therefore if market for P is 111 our profit will increase by </a:t>
            </a:r>
            <a:r>
              <a:rPr lang="en-US" sz="2800" b="1" kern="1200" dirty="0">
                <a:solidFill>
                  <a:srgbClr val="FF0000"/>
                </a:solidFill>
                <a:ea typeface="ＭＳ Ｐゴシック" charset="-128"/>
                <a:cs typeface="+mn-cs"/>
              </a:rPr>
              <a:t>45(1)-55(0.29) = $29. 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89038"/>
          </a:xfrm>
          <a:noFill/>
        </p:spPr>
        <p:txBody>
          <a:bodyPr lIns="92075" tIns="46038" rIns="92075" bIns="46038" anchor="ctr"/>
          <a:lstStyle/>
          <a:p>
            <a:r>
              <a:rPr lang="en-US" dirty="0"/>
              <a:t>2. Exploit the Constraint : Find the </a:t>
            </a:r>
            <a:br>
              <a:rPr lang="en-US" dirty="0"/>
            </a:br>
            <a:r>
              <a:rPr lang="en-US" dirty="0"/>
              <a:t>World’s Best Solution to Throughput </a:t>
            </a:r>
          </a:p>
        </p:txBody>
      </p:sp>
      <p:pic>
        <p:nvPicPr>
          <p:cNvPr id="20" name="Picture 4" descr="MCj01978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"/>
            <a:ext cx="1676400" cy="1128184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962400" y="990600"/>
          <a:ext cx="498475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Worksheet" r:id="rId4" imgW="4219732" imgH="1085901" progId="Excel.Sheet.12">
                  <p:embed/>
                </p:oleObj>
              </mc:Choice>
              <mc:Fallback>
                <p:oleObj name="Worksheet" r:id="rId4" imgW="4219732" imgH="1085901" progId="Excel.Sheet.12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498475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1477625"/>
            <a:ext cx="3962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Decision Variables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x1 : Volume of Product P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x2 : Volume of Product Q 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 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Resource A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15 x1 + 10 x2   2400</a:t>
            </a:r>
          </a:p>
          <a:p>
            <a:endParaRPr lang="en-US" sz="2000" b="1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Resource B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10 x1 + 35 x2   2400</a:t>
            </a:r>
          </a:p>
          <a:p>
            <a:endParaRPr lang="en-US" sz="2000" b="1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Resource C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15 x1 + 5 x2   2400</a:t>
            </a:r>
          </a:p>
          <a:p>
            <a:endParaRPr lang="en-US" sz="2000" b="1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Resource D</a:t>
            </a: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10 x1 + 5 x2   2400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191000" y="2661105"/>
            <a:ext cx="46482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Market for P</a:t>
            </a:r>
          </a:p>
          <a:p>
            <a:r>
              <a:rPr lang="en-US" sz="2000" b="1" i="1" dirty="0">
                <a:latin typeface="Book Antiqua" pitchFamily="18" charset="0"/>
              </a:rPr>
              <a:t>      x</a:t>
            </a:r>
            <a:r>
              <a:rPr lang="en-US" sz="2000" b="1" i="1" baseline="-25000" dirty="0">
                <a:latin typeface="Book Antiqua" pitchFamily="18" charset="0"/>
              </a:rPr>
              <a:t>1</a:t>
            </a:r>
            <a:r>
              <a:rPr lang="en-US" sz="2000" b="1" i="1" dirty="0">
                <a:latin typeface="Book Antiqua" pitchFamily="18" charset="0"/>
              </a:rPr>
              <a:t> </a:t>
            </a:r>
            <a:r>
              <a:rPr lang="en-US" sz="2000" b="1" i="1" baseline="-25000" dirty="0">
                <a:latin typeface="Book Antiqua" pitchFamily="18" charset="0"/>
              </a:rPr>
              <a:t> </a:t>
            </a:r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latin typeface="Book Antiqua" pitchFamily="18" charset="0"/>
              </a:rPr>
              <a:t> </a:t>
            </a:r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 110</a:t>
            </a:r>
          </a:p>
          <a:p>
            <a:endParaRPr lang="en-US" sz="2000" b="1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Market for Q</a:t>
            </a:r>
          </a:p>
          <a:p>
            <a:r>
              <a:rPr lang="en-US" sz="2000" b="1" i="1" dirty="0">
                <a:latin typeface="Book Antiqua" pitchFamily="18" charset="0"/>
              </a:rPr>
              <a:t>      x</a:t>
            </a:r>
            <a:r>
              <a:rPr lang="en-US" sz="2000" b="1" i="1" baseline="-25000" dirty="0">
                <a:latin typeface="Book Antiqua" pitchFamily="18" charset="0"/>
              </a:rPr>
              <a:t>2</a:t>
            </a:r>
            <a:r>
              <a:rPr lang="en-US" sz="2000" b="1" i="1" dirty="0">
                <a:latin typeface="Book Antiqua" pitchFamily="18" charset="0"/>
              </a:rPr>
              <a:t> </a:t>
            </a:r>
            <a:r>
              <a:rPr lang="en-US" sz="2000" b="1" i="1" baseline="-25000" dirty="0">
                <a:latin typeface="Book Antiqua" pitchFamily="18" charset="0"/>
              </a:rPr>
              <a:t> </a:t>
            </a:r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latin typeface="Book Antiqua" pitchFamily="18" charset="0"/>
              </a:rPr>
              <a:t> </a:t>
            </a:r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 60</a:t>
            </a:r>
          </a:p>
          <a:p>
            <a:endParaRPr lang="en-US" sz="2000" b="1" i="1" dirty="0">
              <a:latin typeface="Book Antiqua" pitchFamily="18" charset="0"/>
            </a:endParaRPr>
          </a:p>
          <a:p>
            <a:r>
              <a:rPr lang="en-US" sz="2000" b="1" dirty="0">
                <a:latin typeface="Book Antiqua" pitchFamily="18" charset="0"/>
              </a:rPr>
              <a:t>Objective Function </a:t>
            </a:r>
          </a:p>
          <a:p>
            <a:r>
              <a:rPr lang="en-US" sz="2000" b="1" i="1" dirty="0">
                <a:latin typeface="Book Antiqua" pitchFamily="18" charset="0"/>
              </a:rPr>
              <a:t>Maximize Z = 45 x</a:t>
            </a:r>
            <a:r>
              <a:rPr lang="en-US" sz="2000" b="1" i="1" baseline="-25000" dirty="0">
                <a:latin typeface="Book Antiqua" pitchFamily="18" charset="0"/>
              </a:rPr>
              <a:t>1</a:t>
            </a:r>
            <a:r>
              <a:rPr lang="en-US" sz="2000" b="1" i="1" dirty="0">
                <a:latin typeface="Book Antiqua" pitchFamily="18" charset="0"/>
              </a:rPr>
              <a:t> +55 x</a:t>
            </a:r>
            <a:r>
              <a:rPr lang="en-US" sz="2000" b="1" i="1" baseline="-25000" dirty="0">
                <a:latin typeface="Book Antiqua" pitchFamily="18" charset="0"/>
              </a:rPr>
              <a:t>2 </a:t>
            </a:r>
            <a:r>
              <a:rPr lang="en-US" sz="2000" b="1" i="1" dirty="0">
                <a:latin typeface="Book Antiqua" pitchFamily="18" charset="0"/>
              </a:rPr>
              <a:t>-6000</a:t>
            </a:r>
          </a:p>
          <a:p>
            <a:endParaRPr lang="en-US" sz="2000" b="1" i="1" dirty="0">
              <a:latin typeface="Book Antiqua" pitchFamily="18" charset="0"/>
            </a:endParaRPr>
          </a:p>
          <a:p>
            <a:pPr>
              <a:spcBef>
                <a:spcPts val="0"/>
              </a:spcBef>
            </a:pPr>
            <a:r>
              <a:rPr lang="en-US" sz="2000" b="1" i="1" dirty="0" err="1">
                <a:latin typeface="Book Antiqua" pitchFamily="18" charset="0"/>
              </a:rPr>
              <a:t>Nonnegativity</a:t>
            </a:r>
            <a:endParaRPr lang="en-US" sz="2000" b="1" i="1" dirty="0">
              <a:latin typeface="Book Antiqua" pitchFamily="18" charset="0"/>
            </a:endParaRPr>
          </a:p>
          <a:p>
            <a:r>
              <a:rPr lang="en-US" sz="2000" b="1" i="1" dirty="0">
                <a:latin typeface="Book Antiqua" pitchFamily="18" charset="0"/>
              </a:rPr>
              <a:t>x</a:t>
            </a:r>
            <a:r>
              <a:rPr lang="en-US" sz="2000" b="1" i="1" baseline="-25000" dirty="0">
                <a:latin typeface="Book Antiqua" pitchFamily="18" charset="0"/>
              </a:rPr>
              <a:t>1 </a:t>
            </a:r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sz="2000" b="1" i="1" dirty="0">
                <a:latin typeface="Book Antiqua" pitchFamily="18" charset="0"/>
              </a:rPr>
              <a:t> 0, x</a:t>
            </a:r>
            <a:r>
              <a:rPr lang="en-US" sz="2000" b="1" i="1" baseline="-25000" dirty="0">
                <a:latin typeface="Book Antiqua" pitchFamily="18" charset="0"/>
              </a:rPr>
              <a:t>2 </a:t>
            </a:r>
            <a:r>
              <a:rPr lang="en-US" sz="2000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sz="2000" b="1" i="1" dirty="0">
                <a:latin typeface="Book Antiqua" pitchFamily="18" charset="0"/>
              </a:rPr>
              <a:t> 0    </a:t>
            </a:r>
            <a:endParaRPr lang="en-US" sz="2000" b="1" dirty="0">
              <a:latin typeface="Book Antiqua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0" y="-1"/>
            <a:ext cx="9143999" cy="838201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Practice: LP Formulation 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0" y="-1"/>
            <a:ext cx="9143999" cy="838201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Practice: Optimal Solution</a:t>
            </a:r>
          </a:p>
        </p:txBody>
      </p:sp>
      <p:sp>
        <p:nvSpPr>
          <p:cNvPr id="8" name="Rectangle 174"/>
          <p:cNvSpPr>
            <a:spLocks noChangeArrowheads="1"/>
          </p:cNvSpPr>
          <p:nvPr/>
        </p:nvSpPr>
        <p:spPr bwMode="auto">
          <a:xfrm>
            <a:off x="876299" y="4758519"/>
            <a:ext cx="742950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Continue solving the problem, by assuming the same assumptions of 20% discount for the Japanese market. </a:t>
            </a:r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685800" y="1064431"/>
          <a:ext cx="8152228" cy="2745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Worksheet" r:id="rId4" imgW="5514848" imgH="1857375" progId="Excel.Sheet.12">
                  <p:embed/>
                </p:oleObj>
              </mc:Choice>
              <mc:Fallback>
                <p:oleObj name="Worksheet" r:id="rId4" imgW="5514848" imgH="1857375" progId="Excel.Sheet.12">
                  <p:embed/>
                  <p:pic>
                    <p:nvPicPr>
                      <p:cNvPr id="1064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064431"/>
                        <a:ext cx="8152228" cy="2745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A Practice on Sensitivity Analysis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0" y="464820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2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Z= 45(?) + 55(37.14)-6000!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2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2400(0)+ 2400(1.571)+2400(0) +2400(0)+110(29.286)+ 60(0) =6993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2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Is the objective function Z = 6993?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2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6993-6000 = 993 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endParaRPr lang="en-US" sz="2400" kern="0" dirty="0"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827212" y="990600"/>
          <a:ext cx="7302376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Worksheet" r:id="rId4" imgW="5677002" imgH="2724014" progId="Excel.Sheet.12">
                  <p:embed/>
                </p:oleObj>
              </mc:Choice>
              <mc:Fallback>
                <p:oleObj name="Worksheet" r:id="rId4" imgW="5677002" imgH="2724014" progId="Excel.Sheet.12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12" y="990600"/>
                        <a:ext cx="7302376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A Practice on Sensitivity Analysis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0" y="91440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How many units of product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P?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Z=  45(???) + 55(37.14)-6000 = 993.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45X1= 4950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X1 = 110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524000" y="2590800"/>
          <a:ext cx="7542134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Worksheet" r:id="rId4" imgW="5419750" imgH="2724014" progId="Excel.Sheet.12">
                  <p:embed/>
                </p:oleObj>
              </mc:Choice>
              <mc:Fallback>
                <p:oleObj name="Worksheet" r:id="rId4" imgW="5419750" imgH="2724014" progId="Excel.Sheet.12">
                  <p:embed/>
                  <p:pic>
                    <p:nvPicPr>
                      <p:cNvPr id="1013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90800"/>
                        <a:ext cx="7542134" cy="379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16000"/>
          </a:xfrm>
        </p:spPr>
        <p:txBody>
          <a:bodyPr/>
          <a:lstStyle/>
          <a:p>
            <a:r>
              <a:rPr lang="en-US" dirty="0"/>
              <a:t>Step 4 : Elevate the Constraint(s). Do We Try To Sell In Japan?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1463" y="1147763"/>
            <a:ext cx="5702300" cy="1792288"/>
            <a:chOff x="1104" y="1085"/>
            <a:chExt cx="3592" cy="1129"/>
          </a:xfrm>
        </p:grpSpPr>
        <p:graphicFrame>
          <p:nvGraphicFramePr>
            <p:cNvPr id="16" name="Object 4"/>
            <p:cNvGraphicFramePr>
              <a:graphicFrameLocks/>
            </p:cNvGraphicFramePr>
            <p:nvPr/>
          </p:nvGraphicFramePr>
          <p:xfrm>
            <a:off x="1104" y="1085"/>
            <a:ext cx="3592" cy="1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0" name="Document" r:id="rId4" imgW="5930428" imgH="1882614" progId="Word.Document.8">
                    <p:embed/>
                  </p:oleObj>
                </mc:Choice>
                <mc:Fallback>
                  <p:oleObj name="Document" r:id="rId4" imgW="5930428" imgH="1882614" progId="Word.Document.8">
                    <p:embed/>
                    <p:pic>
                      <p:nvPicPr>
                        <p:cNvPr id="16" name="Object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1085"/>
                          <a:ext cx="3592" cy="1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104" y="1393"/>
              <a:ext cx="0" cy="7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308100" y="3048000"/>
            <a:ext cx="5899150" cy="2922588"/>
            <a:chOff x="1005" y="2222"/>
            <a:chExt cx="3716" cy="1841"/>
          </a:xfrm>
        </p:grpSpPr>
        <p:graphicFrame>
          <p:nvGraphicFramePr>
            <p:cNvPr id="19" name="Object 7"/>
            <p:cNvGraphicFramePr>
              <a:graphicFrameLocks/>
            </p:cNvGraphicFramePr>
            <p:nvPr/>
          </p:nvGraphicFramePr>
          <p:xfrm>
            <a:off x="1005" y="2222"/>
            <a:ext cx="3716" cy="18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11" name="Document" r:id="rId6" imgW="6044788" imgH="2995543" progId="Word.Document.8">
                    <p:embed/>
                  </p:oleObj>
                </mc:Choice>
                <mc:Fallback>
                  <p:oleObj name="Document" r:id="rId6" imgW="6044788" imgH="2995543" progId="Word.Document.8">
                    <p:embed/>
                    <p:pic>
                      <p:nvPicPr>
                        <p:cNvPr id="19" name="Object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5" y="2222"/>
                          <a:ext cx="3716" cy="18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008" y="2545"/>
              <a:ext cx="0" cy="14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>
                <a:latin typeface="Book Antiqua" pitchFamily="18" charset="0"/>
              </a:endParaRPr>
            </a:p>
          </p:txBody>
        </p:sp>
      </p:grp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51700" y="3505200"/>
            <a:ext cx="22733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$/Constraint </a:t>
            </a:r>
          </a:p>
          <a:p>
            <a:r>
              <a:rPr lang="en-US" sz="2200" dirty="0">
                <a:solidFill>
                  <a:srgbClr val="0070C0"/>
                </a:solidFill>
                <a:latin typeface="Book Antiqua" pitchFamily="18" charset="0"/>
              </a:rPr>
              <a:t>Minute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7540625" y="4232275"/>
            <a:ext cx="64633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4.5 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7540625" y="4613275"/>
            <a:ext cx="72327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1.57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584013" y="4994275"/>
            <a:ext cx="569387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2.7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629634" y="5405735"/>
            <a:ext cx="338554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Book Antiqua" pitchFamily="18" charset="0"/>
              </a:rPr>
              <a:t>1</a:t>
            </a:r>
          </a:p>
        </p:txBody>
      </p:sp>
      <p:grpSp>
        <p:nvGrpSpPr>
          <p:cNvPr id="5" name="Group 27"/>
          <p:cNvGrpSpPr/>
          <p:nvPr/>
        </p:nvGrpSpPr>
        <p:grpSpPr>
          <a:xfrm>
            <a:off x="4572000" y="2209800"/>
            <a:ext cx="2895600" cy="2211388"/>
            <a:chOff x="4572000" y="2209800"/>
            <a:chExt cx="2895600" cy="2211388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rot="10800000">
              <a:off x="6629400" y="44196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rot="10800000">
              <a:off x="4572000" y="2209800"/>
              <a:ext cx="2895600" cy="2209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7" name="Straight Connector 2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0" y="5984875"/>
            <a:ext cx="9144000" cy="4159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solidFill>
                  <a:schemeClr val="tx1"/>
                </a:solidFill>
                <a:cs typeface="Microsoft Sans Serif" pitchFamily="34" charset="0"/>
              </a:rPr>
              <a:t>Even without increasing capacity of B, </a:t>
            </a:r>
            <a:r>
              <a:rPr lang="en-US" dirty="0">
                <a:cs typeface="Microsoft Sans Serif" pitchFamily="34" charset="0"/>
              </a:rPr>
              <a:t>we can increase our profit.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  <p:bldP spid="23" grpId="0" autoUpdateAnimBg="0"/>
      <p:bldP spid="24" grpId="0" autoUpdateAnimBg="0"/>
      <p:bldP spid="2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105400"/>
          </a:xfrm>
          <a:noFill/>
        </p:spPr>
        <p:txBody>
          <a:bodyPr lIns="92075" tIns="46038" rIns="92075" bIns="46038"/>
          <a:lstStyle/>
          <a:p>
            <a:pPr eaLnBrk="1" hangingPunct="1">
              <a:buSzPct val="89000"/>
              <a:buNone/>
            </a:pP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For 110 units of P,  need 110 (10)  = 1100  min. on B, leaving 1300 min. on B, for product P in Japan. </a:t>
            </a:r>
          </a:p>
          <a:p>
            <a:pPr eaLnBrk="1" hangingPunct="1"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Each unit of PJ requires  10 minutes on B.  So, we can produce 1300/10 = 130 units of PJ.</a:t>
            </a:r>
          </a:p>
          <a:p>
            <a:pPr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W</a:t>
            </a:r>
            <a:r>
              <a:rPr lang="en-US" sz="2800" kern="1200" dirty="0">
                <a:solidFill>
                  <a:schemeClr val="tx1"/>
                </a:solidFill>
                <a:ea typeface="ＭＳ Ｐゴシック" charset="-128"/>
                <a:cs typeface="+mn-cs"/>
              </a:rPr>
              <a:t>e get 110(45) +130(27)  = $8460 - $6000 = $2460 profit.</a:t>
            </a:r>
          </a:p>
          <a:p>
            <a:pPr eaLnBrk="1" hangingPunct="1">
              <a:spcBef>
                <a:spcPct val="50000"/>
              </a:spcBef>
              <a:buSzPct val="89000"/>
              <a:buNone/>
            </a:pPr>
            <a:r>
              <a:rPr lang="en-US" sz="2800" kern="1200" dirty="0">
                <a:ea typeface="ＭＳ Ｐゴシック" charset="-128"/>
                <a:cs typeface="+mn-cs"/>
              </a:rPr>
              <a:t>Check if there is another constraint that would not allow us to collect that much profit.  Let’s see.</a:t>
            </a:r>
            <a:endParaRPr lang="en-US" sz="2800" kern="1200" dirty="0">
              <a:solidFill>
                <a:schemeClr val="tx1"/>
              </a:solidFill>
              <a:ea typeface="ＭＳ Ｐゴシック" charset="-128"/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89038"/>
          </a:xfrm>
          <a:noFill/>
        </p:spPr>
        <p:txBody>
          <a:bodyPr lIns="92075" tIns="46038" rIns="92075" bIns="46038" anchor="ctr"/>
          <a:lstStyle/>
          <a:p>
            <a:r>
              <a:rPr lang="en-US" dirty="0"/>
              <a:t>2. Exploit the Constraint : Find the </a:t>
            </a:r>
            <a:br>
              <a:rPr lang="en-US" dirty="0"/>
            </a:br>
            <a:r>
              <a:rPr lang="en-US" dirty="0"/>
              <a:t>World’s Best Solution to Throughput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4" descr="MCj0197887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1"/>
            <a:ext cx="1676400" cy="11281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noFill/>
        </p:spPr>
        <p:txBody>
          <a:bodyPr lIns="92075" tIns="46038" rIns="92075" bIns="46038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pitchFamily="34" charset="0"/>
                <a:ea typeface="ＭＳ Ｐゴシック" pitchFamily="-65" charset="-128"/>
                <a:cs typeface="Impact" pitchFamily="34" charset="0"/>
              </a:rPr>
              <a:t>1. Identify The Constraint(s) 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76200" y="914400"/>
          <a:ext cx="3200400" cy="113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Worksheet" r:id="rId3" imgW="1905203" imgH="676411" progId="Excel.Sheet.12">
                  <p:embed/>
                </p:oleObj>
              </mc:Choice>
              <mc:Fallback>
                <p:oleObj name="Worksheet" r:id="rId3" imgW="1905203" imgH="676411" progId="Excel.Sheet.12">
                  <p:embed/>
                  <p:pic>
                    <p:nvPicPr>
                      <p:cNvPr id="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914400"/>
                        <a:ext cx="3200400" cy="1136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74"/>
          <p:cNvSpPr>
            <a:spLocks noChangeArrowheads="1"/>
          </p:cNvSpPr>
          <p:nvPr/>
        </p:nvSpPr>
        <p:spPr bwMode="auto">
          <a:xfrm>
            <a:off x="3352800" y="914400"/>
            <a:ext cx="5791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Contribution Margin: P($45), PJ($27)</a:t>
            </a:r>
          </a:p>
          <a:p>
            <a:r>
              <a:rPr lang="en-US" sz="240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Market Demand: P(110), PJ(infinity)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057400"/>
            <a:ext cx="9144000" cy="4343400"/>
          </a:xfrm>
          <a:prstGeom prst="rect">
            <a:avLst/>
          </a:prstGeom>
          <a:noFill/>
        </p:spPr>
        <p:txBody>
          <a:bodyPr lIns="92075" tIns="46038" rIns="92075" bIns="46038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Can we satisfy the demand?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requirements for 110 P’s and 130 PJ’s:</a:t>
            </a:r>
          </a:p>
          <a:p>
            <a:pPr marL="342900" marR="0" lvl="0" indent="-342900" algn="l" defTabSz="914400" rtl="0" eaLnBrk="1" fontAlgn="base" latinLnBrk="0" hangingPunct="1">
              <a:spcBef>
                <a:spcPct val="75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Char char="p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A: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 (15) + 130 (15)  =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3600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marR="0" lvl="0" indent="-34290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9000"/>
              <a:buFont typeface="Wingdings" pitchFamily="2" charset="2"/>
              <a:buChar char="p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B: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110(10)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 +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130</a:t>
            </a:r>
            <a:r>
              <a:rPr kumimoji="0" lang="en-US" sz="28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(10) = 2400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C: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110(15) + 130(15) = 3600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Resource D: </a:t>
            </a:r>
            <a:r>
              <a:rPr lang="en-US" sz="2800" b="1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110(10) + 130(10) = 2400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minutes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chemeClr val="tx1"/>
              </a:buClr>
              <a:buSzPct val="89000"/>
              <a:buFont typeface="Wingdings" pitchFamily="2" charset="2"/>
              <a:buChar char="p"/>
            </a:pPr>
            <a:r>
              <a:rPr lang="en-US" sz="28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We need to use LP to find the optimal Solution.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0" y="914400"/>
          <a:ext cx="8984673" cy="325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Worksheet" r:id="rId3" imgW="5200620" imgH="1886021" progId="Excel.Sheet.12">
                  <p:embed/>
                </p:oleObj>
              </mc:Choice>
              <mc:Fallback>
                <p:oleObj name="Worksheet" r:id="rId3" imgW="5200620" imgH="1886021" progId="Excel.Sheet.12">
                  <p:embed/>
                  <p:pic>
                    <p:nvPicPr>
                      <p:cNvPr id="921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14400"/>
                        <a:ext cx="8984673" cy="3258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/>
              <a:t>Step 4 : Exploit the Constraint(s). 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6200" y="4343400"/>
            <a:ext cx="8915400" cy="533400"/>
          </a:xfrm>
        </p:spPr>
        <p:txBody>
          <a:bodyPr/>
          <a:lstStyle/>
          <a:p>
            <a:pPr marL="0" lvl="3" indent="0">
              <a:lnSpc>
                <a:spcPct val="90000"/>
              </a:lnSpc>
              <a:buSzPct val="75000"/>
              <a:buNone/>
            </a:pPr>
            <a:r>
              <a:rPr lang="en-US" sz="2800" kern="1200" dirty="0">
                <a:ea typeface="ＭＳ Ｐゴシック" charset="-128"/>
              </a:rPr>
              <a:t>Not $2460 profit, but $1345. The $6000 is included. </a:t>
            </a:r>
          </a:p>
          <a:p>
            <a:pPr marL="0" lvl="3" indent="0">
              <a:lnSpc>
                <a:spcPct val="90000"/>
              </a:lnSpc>
              <a:buSzPct val="75000"/>
              <a:buNone/>
            </a:pPr>
            <a:endParaRPr lang="en-US" sz="2400" dirty="0">
              <a:solidFill>
                <a:srgbClr val="367236"/>
              </a:solidFill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</a:endParaRPr>
          </a:p>
          <a:p>
            <a:pPr marL="342900" lvl="3" indent="-342900">
              <a:lnSpc>
                <a:spcPct val="90000"/>
              </a:lnSpc>
              <a:buSzPct val="75000"/>
              <a:buFont typeface="Wingdings" pitchFamily="2" charset="2"/>
              <a:buChar char="p"/>
            </a:pPr>
            <a:endParaRPr lang="en-US" sz="2400" dirty="0">
              <a:solidFill>
                <a:srgbClr val="367236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>
              <a:cs typeface="Microsoft Sans Serif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76200" y="4800600"/>
            <a:ext cx="891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3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112" charset="-128"/>
              </a:rPr>
              <a:t>Let’s buy another machine B at investment cost of $100,000, and operating cost of  $400 per week. Weekly operating expense $6400. How soon do we recover investment?</a:t>
            </a:r>
          </a:p>
          <a:p>
            <a:pPr marL="0" marR="0" lvl="3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67236"/>
              </a:solidFill>
              <a:effectLst/>
              <a:uLnTx/>
              <a:uFillTx/>
              <a:latin typeface="Book Antiqua" pitchFamily="18" charset="0"/>
              <a:ea typeface="ＭＳ Ｐゴシック" pitchFamily="-112" charset="-128"/>
            </a:endParaRPr>
          </a:p>
          <a:p>
            <a:pPr marL="342900" marR="0" lvl="3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67236"/>
              </a:solidFill>
              <a:effectLst/>
              <a:uLnTx/>
              <a:uFillTx/>
              <a:latin typeface="Book Antiqua" pitchFamily="18" charset="0"/>
              <a:ea typeface="ＭＳ Ｐゴシック" pitchFamily="-112" charset="-128"/>
            </a:endParaRPr>
          </a:p>
          <a:p>
            <a:pPr marL="342900" marR="0" lvl="3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67236"/>
              </a:solidFill>
              <a:effectLst/>
              <a:uLnTx/>
              <a:uFillTx/>
              <a:latin typeface="Book Antiqua" pitchFamily="18" charset="0"/>
              <a:ea typeface="ＭＳ Ｐゴシック" pitchFamily="-11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buFont typeface="Wingdings" pitchFamily="2" charset="2"/>
              <a:buChar char="p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icrosoft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838200" y="1219200"/>
          <a:ext cx="80914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Worksheet" r:id="rId3" imgW="5410322" imgH="1886021" progId="Excel.Sheet.12">
                  <p:embed/>
                </p:oleObj>
              </mc:Choice>
              <mc:Fallback>
                <p:oleObj name="Worksheet" r:id="rId3" imgW="5410322" imgH="1886021" progId="Excel.Sheet.12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19200"/>
                        <a:ext cx="80914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41148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Original Profit: $993</a:t>
            </a:r>
          </a:p>
          <a:p>
            <a:r>
              <a:rPr lang="en-US" sz="2400" dirty="0">
                <a:latin typeface="Book Antiqua" pitchFamily="18" charset="0"/>
              </a:rPr>
              <a:t>No Machine but going to Japan: $1345 profit.</a:t>
            </a:r>
          </a:p>
          <a:p>
            <a:r>
              <a:rPr lang="en-US" sz="2400" dirty="0">
                <a:latin typeface="Book Antiqua" pitchFamily="18" charset="0"/>
              </a:rPr>
              <a:t>Buy a machine B: $2829 profit. The $6400 is included. </a:t>
            </a:r>
          </a:p>
          <a:p>
            <a:r>
              <a:rPr lang="en-US" sz="2400" dirty="0">
                <a:latin typeface="Book Antiqua" pitchFamily="18" charset="0"/>
              </a:rPr>
              <a:t>Going to Japan has no additional cost. Buying additional machine has initial investment and weekly operating costs. </a:t>
            </a:r>
          </a:p>
          <a:p>
            <a:r>
              <a:rPr lang="en-US" sz="2400" dirty="0">
                <a:latin typeface="Book Antiqua" pitchFamily="18" charset="0"/>
              </a:rPr>
              <a:t>$2829-$1345 = $1484  </a:t>
            </a:r>
            <a:r>
              <a:rPr lang="en-US" sz="2400" dirty="0">
                <a:latin typeface="Book Antiqua" pitchFamily="18" charset="0"/>
                <a:sym typeface="Wingdings" pitchFamily="2" charset="2"/>
              </a:rPr>
              <a:t> $</a:t>
            </a:r>
            <a:r>
              <a:rPr lang="en-US" sz="2400" dirty="0">
                <a:latin typeface="Book Antiqua" pitchFamily="18" charset="0"/>
              </a:rPr>
              <a:t>100,000/$1484  = 67.4 weeks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066800"/>
          </a:xfrm>
        </p:spPr>
        <p:txBody>
          <a:bodyPr/>
          <a:lstStyle/>
          <a:p>
            <a:r>
              <a:rPr lang="en-US" dirty="0"/>
              <a:t>Step 4 : Elevate the Constraint(s). New Constraint 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sz="4000" dirty="0"/>
              <a:t>Practice; Follow the 5 Steps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14475" y="1450975"/>
            <a:ext cx="7477125" cy="4035425"/>
            <a:chOff x="1514475" y="1450975"/>
            <a:chExt cx="7477125" cy="4035425"/>
          </a:xfrm>
        </p:grpSpPr>
        <p:sp>
          <p:nvSpPr>
            <p:cNvPr id="913411" name="Oval 3"/>
            <p:cNvSpPr>
              <a:spLocks noChangeArrowheads="1"/>
            </p:cNvSpPr>
            <p:nvPr/>
          </p:nvSpPr>
          <p:spPr bwMode="auto">
            <a:xfrm>
              <a:off x="1514475" y="2286000"/>
              <a:ext cx="1600200" cy="981074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2" name="Rectangle 4"/>
            <p:cNvSpPr>
              <a:spLocks noChangeArrowheads="1"/>
            </p:cNvSpPr>
            <p:nvPr/>
          </p:nvSpPr>
          <p:spPr bwMode="auto">
            <a:xfrm>
              <a:off x="6707188" y="2401888"/>
              <a:ext cx="1289050" cy="58578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3" name="Rectangle 5"/>
            <p:cNvSpPr>
              <a:spLocks noChangeArrowheads="1"/>
            </p:cNvSpPr>
            <p:nvPr/>
          </p:nvSpPr>
          <p:spPr bwMode="auto">
            <a:xfrm>
              <a:off x="4346575" y="2466975"/>
              <a:ext cx="1308100" cy="530225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4" name="Rectangle 6"/>
            <p:cNvSpPr>
              <a:spLocks noChangeArrowheads="1"/>
            </p:cNvSpPr>
            <p:nvPr/>
          </p:nvSpPr>
          <p:spPr bwMode="auto">
            <a:xfrm>
              <a:off x="7599363" y="4011613"/>
              <a:ext cx="1382712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5" name="Rectangle 7"/>
            <p:cNvSpPr>
              <a:spLocks noChangeArrowheads="1"/>
            </p:cNvSpPr>
            <p:nvPr/>
          </p:nvSpPr>
          <p:spPr bwMode="auto">
            <a:xfrm>
              <a:off x="5443538" y="3203575"/>
              <a:ext cx="1349375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6" name="Rectangle 8"/>
            <p:cNvSpPr>
              <a:spLocks noChangeArrowheads="1"/>
            </p:cNvSpPr>
            <p:nvPr/>
          </p:nvSpPr>
          <p:spPr bwMode="auto">
            <a:xfrm>
              <a:off x="5494338" y="4011613"/>
              <a:ext cx="12128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7" name="Rectangle 9"/>
            <p:cNvSpPr>
              <a:spLocks noChangeArrowheads="1"/>
            </p:cNvSpPr>
            <p:nvPr/>
          </p:nvSpPr>
          <p:spPr bwMode="auto">
            <a:xfrm>
              <a:off x="3446463" y="4011613"/>
              <a:ext cx="1289050" cy="439737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8" name="Rectangle 10"/>
            <p:cNvSpPr>
              <a:spLocks noChangeArrowheads="1"/>
            </p:cNvSpPr>
            <p:nvPr/>
          </p:nvSpPr>
          <p:spPr bwMode="auto">
            <a:xfrm>
              <a:off x="7599363" y="3203575"/>
              <a:ext cx="1316037" cy="5254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19" name="Rectangle 11"/>
            <p:cNvSpPr>
              <a:spLocks noChangeArrowheads="1"/>
            </p:cNvSpPr>
            <p:nvPr/>
          </p:nvSpPr>
          <p:spPr bwMode="auto">
            <a:xfrm>
              <a:off x="3446463" y="3206750"/>
              <a:ext cx="1289050" cy="512763"/>
            </a:xfrm>
            <a:prstGeom prst="rect">
              <a:avLst/>
            </a:prstGeom>
            <a:noFill/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endParaRPr lang="en-US" sz="1600" b="0" dirty="0"/>
            </a:p>
          </p:txBody>
        </p:sp>
        <p:sp>
          <p:nvSpPr>
            <p:cNvPr id="913421" name="Rectangle 13"/>
            <p:cNvSpPr>
              <a:spLocks noChangeArrowheads="1"/>
            </p:cNvSpPr>
            <p:nvPr/>
          </p:nvSpPr>
          <p:spPr bwMode="auto">
            <a:xfrm>
              <a:off x="1552975" y="2649379"/>
              <a:ext cx="1577900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Purchased Part</a:t>
              </a:r>
            </a:p>
          </p:txBody>
        </p:sp>
        <p:sp>
          <p:nvSpPr>
            <p:cNvPr id="913423" name="Rectangle 15"/>
            <p:cNvSpPr>
              <a:spLocks noChangeArrowheads="1"/>
            </p:cNvSpPr>
            <p:nvPr/>
          </p:nvSpPr>
          <p:spPr bwMode="auto">
            <a:xfrm>
              <a:off x="1910597" y="2841625"/>
              <a:ext cx="913722" cy="25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$5 / unit</a:t>
              </a:r>
            </a:p>
          </p:txBody>
        </p:sp>
        <p:sp>
          <p:nvSpPr>
            <p:cNvPr id="913424" name="Oval 16"/>
            <p:cNvSpPr>
              <a:spLocks noChangeArrowheads="1"/>
            </p:cNvSpPr>
            <p:nvPr/>
          </p:nvSpPr>
          <p:spPr bwMode="auto">
            <a:xfrm>
              <a:off x="3370263" y="4743450"/>
              <a:ext cx="1306512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5" name="Oval 17"/>
            <p:cNvSpPr>
              <a:spLocks noChangeArrowheads="1"/>
            </p:cNvSpPr>
            <p:nvPr/>
          </p:nvSpPr>
          <p:spPr bwMode="auto">
            <a:xfrm>
              <a:off x="5341938" y="4743450"/>
              <a:ext cx="1425575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6" name="Oval 18"/>
            <p:cNvSpPr>
              <a:spLocks noChangeArrowheads="1"/>
            </p:cNvSpPr>
            <p:nvPr/>
          </p:nvSpPr>
          <p:spPr bwMode="auto">
            <a:xfrm>
              <a:off x="7599363" y="4741863"/>
              <a:ext cx="1392237" cy="742950"/>
            </a:xfrm>
            <a:prstGeom prst="ellips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7" name="Rectangle 19"/>
            <p:cNvSpPr>
              <a:spLocks noChangeArrowheads="1"/>
            </p:cNvSpPr>
            <p:nvPr/>
          </p:nvSpPr>
          <p:spPr bwMode="auto">
            <a:xfrm>
              <a:off x="3825875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RM1</a:t>
              </a:r>
            </a:p>
          </p:txBody>
        </p:sp>
        <p:sp>
          <p:nvSpPr>
            <p:cNvPr id="913428" name="Rectangle 20"/>
            <p:cNvSpPr>
              <a:spLocks noChangeArrowheads="1"/>
            </p:cNvSpPr>
            <p:nvPr/>
          </p:nvSpPr>
          <p:spPr bwMode="auto">
            <a:xfrm>
              <a:off x="3622675" y="4943475"/>
              <a:ext cx="7699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29" name="Rectangle 21"/>
            <p:cNvSpPr>
              <a:spLocks noChangeArrowheads="1"/>
            </p:cNvSpPr>
            <p:nvPr/>
          </p:nvSpPr>
          <p:spPr bwMode="auto">
            <a:xfrm>
              <a:off x="3675063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0" name="Rectangle 22"/>
            <p:cNvSpPr>
              <a:spLocks noChangeArrowheads="1"/>
            </p:cNvSpPr>
            <p:nvPr/>
          </p:nvSpPr>
          <p:spPr bwMode="auto">
            <a:xfrm>
              <a:off x="3622675" y="5073650"/>
              <a:ext cx="4127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1" name="Rectangle 23"/>
            <p:cNvSpPr>
              <a:spLocks noChangeArrowheads="1"/>
            </p:cNvSpPr>
            <p:nvPr/>
          </p:nvSpPr>
          <p:spPr bwMode="auto">
            <a:xfrm>
              <a:off x="3902075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2" name="Rectangle 24"/>
            <p:cNvSpPr>
              <a:spLocks noChangeArrowheads="1"/>
            </p:cNvSpPr>
            <p:nvPr/>
          </p:nvSpPr>
          <p:spPr bwMode="auto">
            <a:xfrm>
              <a:off x="5797550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RM2</a:t>
              </a:r>
            </a:p>
          </p:txBody>
        </p:sp>
        <p:sp>
          <p:nvSpPr>
            <p:cNvPr id="913433" name="Rectangle 25"/>
            <p:cNvSpPr>
              <a:spLocks noChangeArrowheads="1"/>
            </p:cNvSpPr>
            <p:nvPr/>
          </p:nvSpPr>
          <p:spPr bwMode="auto">
            <a:xfrm>
              <a:off x="5621338" y="4943475"/>
              <a:ext cx="77628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4" name="Rectangle 26"/>
            <p:cNvSpPr>
              <a:spLocks noChangeArrowheads="1"/>
            </p:cNvSpPr>
            <p:nvPr/>
          </p:nvSpPr>
          <p:spPr bwMode="auto">
            <a:xfrm>
              <a:off x="5645150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35" name="Rectangle 27"/>
            <p:cNvSpPr>
              <a:spLocks noChangeArrowheads="1"/>
            </p:cNvSpPr>
            <p:nvPr/>
          </p:nvSpPr>
          <p:spPr bwMode="auto">
            <a:xfrm>
              <a:off x="5621338" y="5073650"/>
              <a:ext cx="41592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6" name="Rectangle 28"/>
            <p:cNvSpPr>
              <a:spLocks noChangeArrowheads="1"/>
            </p:cNvSpPr>
            <p:nvPr/>
          </p:nvSpPr>
          <p:spPr bwMode="auto">
            <a:xfrm>
              <a:off x="5797550" y="5183188"/>
              <a:ext cx="44132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37" name="Rectangle 29"/>
            <p:cNvSpPr>
              <a:spLocks noChangeArrowheads="1"/>
            </p:cNvSpPr>
            <p:nvPr/>
          </p:nvSpPr>
          <p:spPr bwMode="auto">
            <a:xfrm>
              <a:off x="7778750" y="4814888"/>
              <a:ext cx="58737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38" name="Rectangle 30"/>
            <p:cNvSpPr>
              <a:spLocks noChangeArrowheads="1"/>
            </p:cNvSpPr>
            <p:nvPr/>
          </p:nvSpPr>
          <p:spPr bwMode="auto">
            <a:xfrm>
              <a:off x="8072438" y="4743450"/>
              <a:ext cx="44563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RM3</a:t>
              </a:r>
            </a:p>
          </p:txBody>
        </p:sp>
        <p:sp>
          <p:nvSpPr>
            <p:cNvPr id="913439" name="Rectangle 31"/>
            <p:cNvSpPr>
              <a:spLocks noChangeArrowheads="1"/>
            </p:cNvSpPr>
            <p:nvPr/>
          </p:nvSpPr>
          <p:spPr bwMode="auto">
            <a:xfrm>
              <a:off x="7778750" y="4943475"/>
              <a:ext cx="77628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0" name="Rectangle 32"/>
            <p:cNvSpPr>
              <a:spLocks noChangeArrowheads="1"/>
            </p:cNvSpPr>
            <p:nvPr/>
          </p:nvSpPr>
          <p:spPr bwMode="auto">
            <a:xfrm>
              <a:off x="7996238" y="4964113"/>
              <a:ext cx="79989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$20 per</a:t>
              </a:r>
            </a:p>
          </p:txBody>
        </p:sp>
        <p:sp>
          <p:nvSpPr>
            <p:cNvPr id="913441" name="Rectangle 33"/>
            <p:cNvSpPr>
              <a:spLocks noChangeArrowheads="1"/>
            </p:cNvSpPr>
            <p:nvPr/>
          </p:nvSpPr>
          <p:spPr bwMode="auto">
            <a:xfrm>
              <a:off x="7778750" y="5073650"/>
              <a:ext cx="4143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2" name="Rectangle 34"/>
            <p:cNvSpPr>
              <a:spLocks noChangeArrowheads="1"/>
            </p:cNvSpPr>
            <p:nvPr/>
          </p:nvSpPr>
          <p:spPr bwMode="auto">
            <a:xfrm>
              <a:off x="8148638" y="5183188"/>
              <a:ext cx="395942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unit</a:t>
              </a:r>
            </a:p>
          </p:txBody>
        </p:sp>
        <p:sp>
          <p:nvSpPr>
            <p:cNvPr id="913443" name="Freeform 35"/>
            <p:cNvSpPr>
              <a:spLocks/>
            </p:cNvSpPr>
            <p:nvPr/>
          </p:nvSpPr>
          <p:spPr bwMode="auto">
            <a:xfrm>
              <a:off x="3902075" y="1450975"/>
              <a:ext cx="1819275" cy="585788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57" y="3"/>
                </a:cxn>
                <a:cxn ang="0">
                  <a:pos x="119" y="12"/>
                </a:cxn>
                <a:cxn ang="0">
                  <a:pos x="89" y="25"/>
                </a:cxn>
                <a:cxn ang="0">
                  <a:pos x="58" y="42"/>
                </a:cxn>
                <a:cxn ang="0">
                  <a:pos x="34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4" y="299"/>
                </a:cxn>
                <a:cxn ang="0">
                  <a:pos x="58" y="320"/>
                </a:cxn>
                <a:cxn ang="0">
                  <a:pos x="89" y="337"/>
                </a:cxn>
                <a:cxn ang="0">
                  <a:pos x="119" y="350"/>
                </a:cxn>
                <a:cxn ang="0">
                  <a:pos x="157" y="359"/>
                </a:cxn>
                <a:cxn ang="0">
                  <a:pos x="197" y="362"/>
                </a:cxn>
                <a:cxn ang="0">
                  <a:pos x="949" y="362"/>
                </a:cxn>
                <a:cxn ang="0">
                  <a:pos x="989" y="359"/>
                </a:cxn>
                <a:cxn ang="0">
                  <a:pos x="1026" y="350"/>
                </a:cxn>
                <a:cxn ang="0">
                  <a:pos x="1057" y="337"/>
                </a:cxn>
                <a:cxn ang="0">
                  <a:pos x="1087" y="320"/>
                </a:cxn>
                <a:cxn ang="0">
                  <a:pos x="1111" y="299"/>
                </a:cxn>
                <a:cxn ang="0">
                  <a:pos x="1128" y="277"/>
                </a:cxn>
                <a:cxn ang="0">
                  <a:pos x="1142" y="250"/>
                </a:cxn>
                <a:cxn ang="0">
                  <a:pos x="1145" y="221"/>
                </a:cxn>
                <a:cxn ang="0">
                  <a:pos x="1145" y="141"/>
                </a:cxn>
                <a:cxn ang="0">
                  <a:pos x="1142" y="111"/>
                </a:cxn>
                <a:cxn ang="0">
                  <a:pos x="1128" y="85"/>
                </a:cxn>
                <a:cxn ang="0">
                  <a:pos x="1111" y="63"/>
                </a:cxn>
                <a:cxn ang="0">
                  <a:pos x="1087" y="42"/>
                </a:cxn>
                <a:cxn ang="0">
                  <a:pos x="1057" y="25"/>
                </a:cxn>
                <a:cxn ang="0">
                  <a:pos x="1026" y="12"/>
                </a:cxn>
                <a:cxn ang="0">
                  <a:pos x="989" y="3"/>
                </a:cxn>
                <a:cxn ang="0">
                  <a:pos x="949" y="0"/>
                </a:cxn>
                <a:cxn ang="0">
                  <a:pos x="197" y="0"/>
                </a:cxn>
              </a:cxnLst>
              <a:rect l="0" t="0" r="r" b="b"/>
              <a:pathLst>
                <a:path w="1146" h="363">
                  <a:moveTo>
                    <a:pt x="197" y="0"/>
                  </a:moveTo>
                  <a:lnTo>
                    <a:pt x="157" y="3"/>
                  </a:lnTo>
                  <a:lnTo>
                    <a:pt x="119" y="12"/>
                  </a:lnTo>
                  <a:lnTo>
                    <a:pt x="89" y="25"/>
                  </a:lnTo>
                  <a:lnTo>
                    <a:pt x="58" y="42"/>
                  </a:lnTo>
                  <a:lnTo>
                    <a:pt x="34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4" y="299"/>
                  </a:lnTo>
                  <a:lnTo>
                    <a:pt x="58" y="320"/>
                  </a:lnTo>
                  <a:lnTo>
                    <a:pt x="89" y="337"/>
                  </a:lnTo>
                  <a:lnTo>
                    <a:pt x="119" y="350"/>
                  </a:lnTo>
                  <a:lnTo>
                    <a:pt x="157" y="359"/>
                  </a:lnTo>
                  <a:lnTo>
                    <a:pt x="197" y="362"/>
                  </a:lnTo>
                  <a:lnTo>
                    <a:pt x="949" y="362"/>
                  </a:lnTo>
                  <a:lnTo>
                    <a:pt x="989" y="359"/>
                  </a:lnTo>
                  <a:lnTo>
                    <a:pt x="1026" y="350"/>
                  </a:lnTo>
                  <a:lnTo>
                    <a:pt x="1057" y="337"/>
                  </a:lnTo>
                  <a:lnTo>
                    <a:pt x="1087" y="320"/>
                  </a:lnTo>
                  <a:lnTo>
                    <a:pt x="1111" y="299"/>
                  </a:lnTo>
                  <a:lnTo>
                    <a:pt x="1128" y="277"/>
                  </a:lnTo>
                  <a:lnTo>
                    <a:pt x="1142" y="250"/>
                  </a:lnTo>
                  <a:lnTo>
                    <a:pt x="1145" y="221"/>
                  </a:lnTo>
                  <a:lnTo>
                    <a:pt x="1145" y="141"/>
                  </a:lnTo>
                  <a:lnTo>
                    <a:pt x="1142" y="111"/>
                  </a:lnTo>
                  <a:lnTo>
                    <a:pt x="1128" y="85"/>
                  </a:lnTo>
                  <a:lnTo>
                    <a:pt x="1111" y="63"/>
                  </a:lnTo>
                  <a:lnTo>
                    <a:pt x="1087" y="42"/>
                  </a:lnTo>
                  <a:lnTo>
                    <a:pt x="1057" y="25"/>
                  </a:lnTo>
                  <a:lnTo>
                    <a:pt x="1026" y="12"/>
                  </a:lnTo>
                  <a:lnTo>
                    <a:pt x="989" y="3"/>
                  </a:lnTo>
                  <a:lnTo>
                    <a:pt x="949" y="0"/>
                  </a:lnTo>
                  <a:lnTo>
                    <a:pt x="197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13444" name="Freeform 36"/>
            <p:cNvSpPr>
              <a:spLocks/>
            </p:cNvSpPr>
            <p:nvPr/>
          </p:nvSpPr>
          <p:spPr bwMode="auto">
            <a:xfrm>
              <a:off x="6376988" y="1484313"/>
              <a:ext cx="1847850" cy="554037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60" y="3"/>
                </a:cxn>
                <a:cxn ang="0">
                  <a:pos x="121" y="12"/>
                </a:cxn>
                <a:cxn ang="0">
                  <a:pos x="91" y="25"/>
                </a:cxn>
                <a:cxn ang="0">
                  <a:pos x="60" y="42"/>
                </a:cxn>
                <a:cxn ang="0">
                  <a:pos x="35" y="63"/>
                </a:cxn>
                <a:cxn ang="0">
                  <a:pos x="17" y="85"/>
                </a:cxn>
                <a:cxn ang="0">
                  <a:pos x="4" y="111"/>
                </a:cxn>
                <a:cxn ang="0">
                  <a:pos x="0" y="141"/>
                </a:cxn>
                <a:cxn ang="0">
                  <a:pos x="0" y="221"/>
                </a:cxn>
                <a:cxn ang="0">
                  <a:pos x="4" y="250"/>
                </a:cxn>
                <a:cxn ang="0">
                  <a:pos x="17" y="277"/>
                </a:cxn>
                <a:cxn ang="0">
                  <a:pos x="35" y="299"/>
                </a:cxn>
                <a:cxn ang="0">
                  <a:pos x="60" y="320"/>
                </a:cxn>
                <a:cxn ang="0">
                  <a:pos x="91" y="337"/>
                </a:cxn>
                <a:cxn ang="0">
                  <a:pos x="121" y="350"/>
                </a:cxn>
                <a:cxn ang="0">
                  <a:pos x="160" y="359"/>
                </a:cxn>
                <a:cxn ang="0">
                  <a:pos x="201" y="362"/>
                </a:cxn>
                <a:cxn ang="0">
                  <a:pos x="968" y="362"/>
                </a:cxn>
                <a:cxn ang="0">
                  <a:pos x="1009" y="359"/>
                </a:cxn>
                <a:cxn ang="0">
                  <a:pos x="1048" y="350"/>
                </a:cxn>
                <a:cxn ang="0">
                  <a:pos x="1078" y="337"/>
                </a:cxn>
                <a:cxn ang="0">
                  <a:pos x="1109" y="320"/>
                </a:cxn>
                <a:cxn ang="0">
                  <a:pos x="1134" y="299"/>
                </a:cxn>
                <a:cxn ang="0">
                  <a:pos x="1152" y="277"/>
                </a:cxn>
                <a:cxn ang="0">
                  <a:pos x="1165" y="250"/>
                </a:cxn>
                <a:cxn ang="0">
                  <a:pos x="1169" y="221"/>
                </a:cxn>
                <a:cxn ang="0">
                  <a:pos x="1169" y="141"/>
                </a:cxn>
                <a:cxn ang="0">
                  <a:pos x="1165" y="111"/>
                </a:cxn>
                <a:cxn ang="0">
                  <a:pos x="1152" y="85"/>
                </a:cxn>
                <a:cxn ang="0">
                  <a:pos x="1134" y="63"/>
                </a:cxn>
                <a:cxn ang="0">
                  <a:pos x="1109" y="42"/>
                </a:cxn>
                <a:cxn ang="0">
                  <a:pos x="1078" y="25"/>
                </a:cxn>
                <a:cxn ang="0">
                  <a:pos x="1048" y="12"/>
                </a:cxn>
                <a:cxn ang="0">
                  <a:pos x="1009" y="3"/>
                </a:cxn>
                <a:cxn ang="0">
                  <a:pos x="968" y="0"/>
                </a:cxn>
                <a:cxn ang="0">
                  <a:pos x="201" y="0"/>
                </a:cxn>
              </a:cxnLst>
              <a:rect l="0" t="0" r="r" b="b"/>
              <a:pathLst>
                <a:path w="1170" h="363">
                  <a:moveTo>
                    <a:pt x="201" y="0"/>
                  </a:moveTo>
                  <a:lnTo>
                    <a:pt x="160" y="3"/>
                  </a:lnTo>
                  <a:lnTo>
                    <a:pt x="121" y="12"/>
                  </a:lnTo>
                  <a:lnTo>
                    <a:pt x="91" y="25"/>
                  </a:lnTo>
                  <a:lnTo>
                    <a:pt x="60" y="42"/>
                  </a:lnTo>
                  <a:lnTo>
                    <a:pt x="35" y="63"/>
                  </a:lnTo>
                  <a:lnTo>
                    <a:pt x="17" y="85"/>
                  </a:lnTo>
                  <a:lnTo>
                    <a:pt x="4" y="111"/>
                  </a:lnTo>
                  <a:lnTo>
                    <a:pt x="0" y="141"/>
                  </a:lnTo>
                  <a:lnTo>
                    <a:pt x="0" y="221"/>
                  </a:lnTo>
                  <a:lnTo>
                    <a:pt x="4" y="250"/>
                  </a:lnTo>
                  <a:lnTo>
                    <a:pt x="17" y="277"/>
                  </a:lnTo>
                  <a:lnTo>
                    <a:pt x="35" y="299"/>
                  </a:lnTo>
                  <a:lnTo>
                    <a:pt x="60" y="320"/>
                  </a:lnTo>
                  <a:lnTo>
                    <a:pt x="91" y="337"/>
                  </a:lnTo>
                  <a:lnTo>
                    <a:pt x="121" y="350"/>
                  </a:lnTo>
                  <a:lnTo>
                    <a:pt x="160" y="359"/>
                  </a:lnTo>
                  <a:lnTo>
                    <a:pt x="201" y="362"/>
                  </a:lnTo>
                  <a:lnTo>
                    <a:pt x="968" y="362"/>
                  </a:lnTo>
                  <a:lnTo>
                    <a:pt x="1009" y="359"/>
                  </a:lnTo>
                  <a:lnTo>
                    <a:pt x="1048" y="350"/>
                  </a:lnTo>
                  <a:lnTo>
                    <a:pt x="1078" y="337"/>
                  </a:lnTo>
                  <a:lnTo>
                    <a:pt x="1109" y="320"/>
                  </a:lnTo>
                  <a:lnTo>
                    <a:pt x="1134" y="299"/>
                  </a:lnTo>
                  <a:lnTo>
                    <a:pt x="1152" y="277"/>
                  </a:lnTo>
                  <a:lnTo>
                    <a:pt x="1165" y="250"/>
                  </a:lnTo>
                  <a:lnTo>
                    <a:pt x="1169" y="221"/>
                  </a:lnTo>
                  <a:lnTo>
                    <a:pt x="1169" y="141"/>
                  </a:lnTo>
                  <a:lnTo>
                    <a:pt x="1165" y="111"/>
                  </a:lnTo>
                  <a:lnTo>
                    <a:pt x="1152" y="85"/>
                  </a:lnTo>
                  <a:lnTo>
                    <a:pt x="1134" y="63"/>
                  </a:lnTo>
                  <a:lnTo>
                    <a:pt x="1109" y="42"/>
                  </a:lnTo>
                  <a:lnTo>
                    <a:pt x="1078" y="25"/>
                  </a:lnTo>
                  <a:lnTo>
                    <a:pt x="1048" y="12"/>
                  </a:lnTo>
                  <a:lnTo>
                    <a:pt x="1009" y="3"/>
                  </a:lnTo>
                  <a:lnTo>
                    <a:pt x="968" y="0"/>
                  </a:lnTo>
                  <a:lnTo>
                    <a:pt x="201" y="0"/>
                  </a:lnTo>
                </a:path>
              </a:pathLst>
            </a:custGeom>
            <a:noFill/>
            <a:ln w="508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600" dirty="0"/>
            </a:p>
          </p:txBody>
        </p:sp>
        <p:sp>
          <p:nvSpPr>
            <p:cNvPr id="913445" name="Rectangle 37"/>
            <p:cNvSpPr>
              <a:spLocks noChangeArrowheads="1"/>
            </p:cNvSpPr>
            <p:nvPr/>
          </p:nvSpPr>
          <p:spPr bwMode="auto">
            <a:xfrm>
              <a:off x="4048125" y="1536700"/>
              <a:ext cx="809625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6" name="Rectangle 38"/>
            <p:cNvSpPr>
              <a:spLocks noChangeArrowheads="1"/>
            </p:cNvSpPr>
            <p:nvPr/>
          </p:nvSpPr>
          <p:spPr bwMode="auto">
            <a:xfrm>
              <a:off x="4356100" y="1450975"/>
              <a:ext cx="102271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$90 / unit</a:t>
              </a:r>
            </a:p>
          </p:txBody>
        </p:sp>
        <p:sp>
          <p:nvSpPr>
            <p:cNvPr id="913447" name="Rectangle 39"/>
            <p:cNvSpPr>
              <a:spLocks noChangeArrowheads="1"/>
            </p:cNvSpPr>
            <p:nvPr/>
          </p:nvSpPr>
          <p:spPr bwMode="auto">
            <a:xfrm>
              <a:off x="4048125" y="1663700"/>
              <a:ext cx="122078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48" name="Rectangle 40"/>
            <p:cNvSpPr>
              <a:spLocks noChangeArrowheads="1"/>
            </p:cNvSpPr>
            <p:nvPr/>
          </p:nvSpPr>
          <p:spPr bwMode="auto">
            <a:xfrm>
              <a:off x="3943195" y="1666875"/>
              <a:ext cx="17360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100 units / week</a:t>
              </a:r>
            </a:p>
          </p:txBody>
        </p:sp>
        <p:sp>
          <p:nvSpPr>
            <p:cNvPr id="913449" name="Rectangle 41"/>
            <p:cNvSpPr>
              <a:spLocks noChangeArrowheads="1"/>
            </p:cNvSpPr>
            <p:nvPr/>
          </p:nvSpPr>
          <p:spPr bwMode="auto">
            <a:xfrm>
              <a:off x="6513513" y="1536700"/>
              <a:ext cx="895350" cy="15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0" name="Rectangle 42"/>
            <p:cNvSpPr>
              <a:spLocks noChangeArrowheads="1"/>
            </p:cNvSpPr>
            <p:nvPr/>
          </p:nvSpPr>
          <p:spPr bwMode="auto">
            <a:xfrm>
              <a:off x="6783388" y="1524000"/>
              <a:ext cx="115256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$100 / unit</a:t>
              </a:r>
            </a:p>
          </p:txBody>
        </p:sp>
        <p:sp>
          <p:nvSpPr>
            <p:cNvPr id="913451" name="Rectangle 43"/>
            <p:cNvSpPr>
              <a:spLocks noChangeArrowheads="1"/>
            </p:cNvSpPr>
            <p:nvPr/>
          </p:nvSpPr>
          <p:spPr bwMode="auto">
            <a:xfrm>
              <a:off x="6513513" y="1663700"/>
              <a:ext cx="1103312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2" name="Rectangle 44"/>
            <p:cNvSpPr>
              <a:spLocks noChangeArrowheads="1"/>
            </p:cNvSpPr>
            <p:nvPr/>
          </p:nvSpPr>
          <p:spPr bwMode="auto">
            <a:xfrm>
              <a:off x="6476456" y="1743075"/>
              <a:ext cx="160620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50 units / week</a:t>
              </a:r>
            </a:p>
          </p:txBody>
        </p:sp>
        <p:sp>
          <p:nvSpPr>
            <p:cNvPr id="913453" name="Rectangle 45"/>
            <p:cNvSpPr>
              <a:spLocks noChangeArrowheads="1"/>
            </p:cNvSpPr>
            <p:nvPr/>
          </p:nvSpPr>
          <p:spPr bwMode="auto">
            <a:xfrm>
              <a:off x="3535363" y="1589088"/>
              <a:ext cx="295275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4" name="Rectangle 46"/>
            <p:cNvSpPr>
              <a:spLocks noChangeArrowheads="1"/>
            </p:cNvSpPr>
            <p:nvPr/>
          </p:nvSpPr>
          <p:spPr bwMode="auto">
            <a:xfrm>
              <a:off x="3535363" y="1592263"/>
              <a:ext cx="2164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P:</a:t>
              </a:r>
            </a:p>
          </p:txBody>
        </p:sp>
        <p:sp>
          <p:nvSpPr>
            <p:cNvPr id="913455" name="Rectangle 47"/>
            <p:cNvSpPr>
              <a:spLocks noChangeArrowheads="1"/>
            </p:cNvSpPr>
            <p:nvPr/>
          </p:nvSpPr>
          <p:spPr bwMode="auto">
            <a:xfrm>
              <a:off x="6048375" y="1570038"/>
              <a:ext cx="333375" cy="204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6" name="Rectangle 48"/>
            <p:cNvSpPr>
              <a:spLocks noChangeArrowheads="1"/>
            </p:cNvSpPr>
            <p:nvPr/>
          </p:nvSpPr>
          <p:spPr bwMode="auto">
            <a:xfrm>
              <a:off x="6048375" y="1571625"/>
              <a:ext cx="25487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Q:</a:t>
              </a:r>
            </a:p>
          </p:txBody>
        </p:sp>
        <p:sp>
          <p:nvSpPr>
            <p:cNvPr id="913457" name="Rectangle 49"/>
            <p:cNvSpPr>
              <a:spLocks noChangeArrowheads="1"/>
            </p:cNvSpPr>
            <p:nvPr/>
          </p:nvSpPr>
          <p:spPr bwMode="auto">
            <a:xfrm>
              <a:off x="4529138" y="2474913"/>
              <a:ext cx="550862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58" name="Rectangle 50"/>
            <p:cNvSpPr>
              <a:spLocks noChangeArrowheads="1"/>
            </p:cNvSpPr>
            <p:nvPr/>
          </p:nvSpPr>
          <p:spPr bwMode="auto">
            <a:xfrm>
              <a:off x="4887913" y="2474913"/>
              <a:ext cx="15869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59" name="Rectangle 51"/>
            <p:cNvSpPr>
              <a:spLocks noChangeArrowheads="1"/>
            </p:cNvSpPr>
            <p:nvPr/>
          </p:nvSpPr>
          <p:spPr bwMode="auto">
            <a:xfrm>
              <a:off x="4529138" y="2603500"/>
              <a:ext cx="703262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0" name="Rectangle 52"/>
            <p:cNvSpPr>
              <a:spLocks noChangeArrowheads="1"/>
            </p:cNvSpPr>
            <p:nvPr/>
          </p:nvSpPr>
          <p:spPr bwMode="auto">
            <a:xfrm>
              <a:off x="4584700" y="2695575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61" name="Rectangle 53"/>
            <p:cNvSpPr>
              <a:spLocks noChangeArrowheads="1"/>
            </p:cNvSpPr>
            <p:nvPr/>
          </p:nvSpPr>
          <p:spPr bwMode="auto">
            <a:xfrm>
              <a:off x="7313613" y="2474913"/>
              <a:ext cx="15869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913462" name="Rectangle 54"/>
            <p:cNvSpPr>
              <a:spLocks noChangeArrowheads="1"/>
            </p:cNvSpPr>
            <p:nvPr/>
          </p:nvSpPr>
          <p:spPr bwMode="auto">
            <a:xfrm>
              <a:off x="6838950" y="2593975"/>
              <a:ext cx="60325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3" name="Rectangle 55"/>
            <p:cNvSpPr>
              <a:spLocks noChangeArrowheads="1"/>
            </p:cNvSpPr>
            <p:nvPr/>
          </p:nvSpPr>
          <p:spPr bwMode="auto">
            <a:xfrm>
              <a:off x="7086600" y="2695575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64" name="Rectangle 56"/>
            <p:cNvSpPr>
              <a:spLocks noChangeArrowheads="1"/>
            </p:cNvSpPr>
            <p:nvPr/>
          </p:nvSpPr>
          <p:spPr bwMode="auto">
            <a:xfrm>
              <a:off x="3568700" y="3246438"/>
              <a:ext cx="533400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5" name="Rectangle 57"/>
            <p:cNvSpPr>
              <a:spLocks noChangeArrowheads="1"/>
            </p:cNvSpPr>
            <p:nvPr/>
          </p:nvSpPr>
          <p:spPr bwMode="auto">
            <a:xfrm>
              <a:off x="3978275" y="3279775"/>
              <a:ext cx="142668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66" name="Rectangle 58"/>
            <p:cNvSpPr>
              <a:spLocks noChangeArrowheads="1"/>
            </p:cNvSpPr>
            <p:nvPr/>
          </p:nvSpPr>
          <p:spPr bwMode="auto">
            <a:xfrm>
              <a:off x="3568700" y="3375025"/>
              <a:ext cx="706438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7" name="Rectangle 59"/>
            <p:cNvSpPr>
              <a:spLocks noChangeArrowheads="1"/>
            </p:cNvSpPr>
            <p:nvPr/>
          </p:nvSpPr>
          <p:spPr bwMode="auto">
            <a:xfrm>
              <a:off x="3749675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68" name="Rectangle 60"/>
            <p:cNvSpPr>
              <a:spLocks noChangeArrowheads="1"/>
            </p:cNvSpPr>
            <p:nvPr/>
          </p:nvSpPr>
          <p:spPr bwMode="auto">
            <a:xfrm>
              <a:off x="5607050" y="3236913"/>
              <a:ext cx="533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69" name="Rectangle 61"/>
            <p:cNvSpPr>
              <a:spLocks noChangeArrowheads="1"/>
            </p:cNvSpPr>
            <p:nvPr/>
          </p:nvSpPr>
          <p:spPr bwMode="auto">
            <a:xfrm>
              <a:off x="5948363" y="3206750"/>
              <a:ext cx="14266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13470" name="Rectangle 62"/>
            <p:cNvSpPr>
              <a:spLocks noChangeArrowheads="1"/>
            </p:cNvSpPr>
            <p:nvPr/>
          </p:nvSpPr>
          <p:spPr bwMode="auto">
            <a:xfrm>
              <a:off x="5607050" y="3363913"/>
              <a:ext cx="60325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1" name="Rectangle 63"/>
            <p:cNvSpPr>
              <a:spLocks noChangeArrowheads="1"/>
            </p:cNvSpPr>
            <p:nvPr/>
          </p:nvSpPr>
          <p:spPr bwMode="auto">
            <a:xfrm>
              <a:off x="5797550" y="3427413"/>
              <a:ext cx="66364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5 min.</a:t>
              </a:r>
            </a:p>
          </p:txBody>
        </p:sp>
        <p:sp>
          <p:nvSpPr>
            <p:cNvPr id="913472" name="Rectangle 64"/>
            <p:cNvSpPr>
              <a:spLocks noChangeArrowheads="1"/>
            </p:cNvSpPr>
            <p:nvPr/>
          </p:nvSpPr>
          <p:spPr bwMode="auto">
            <a:xfrm>
              <a:off x="7745413" y="3225800"/>
              <a:ext cx="533400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3" name="Rectangle 65"/>
            <p:cNvSpPr>
              <a:spLocks noChangeArrowheads="1"/>
            </p:cNvSpPr>
            <p:nvPr/>
          </p:nvSpPr>
          <p:spPr bwMode="auto">
            <a:xfrm>
              <a:off x="8148638" y="3206750"/>
              <a:ext cx="14106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74" name="Rectangle 66"/>
            <p:cNvSpPr>
              <a:spLocks noChangeArrowheads="1"/>
            </p:cNvSpPr>
            <p:nvPr/>
          </p:nvSpPr>
          <p:spPr bwMode="auto">
            <a:xfrm>
              <a:off x="7745413" y="3351213"/>
              <a:ext cx="708025" cy="195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5" name="Rectangle 67"/>
            <p:cNvSpPr>
              <a:spLocks noChangeArrowheads="1"/>
            </p:cNvSpPr>
            <p:nvPr/>
          </p:nvSpPr>
          <p:spPr bwMode="auto">
            <a:xfrm>
              <a:off x="7920038" y="342741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6" name="Rectangle 68"/>
            <p:cNvSpPr>
              <a:spLocks noChangeArrowheads="1"/>
            </p:cNvSpPr>
            <p:nvPr/>
          </p:nvSpPr>
          <p:spPr bwMode="auto">
            <a:xfrm>
              <a:off x="3622675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77" name="Rectangle 69"/>
            <p:cNvSpPr>
              <a:spLocks noChangeArrowheads="1"/>
            </p:cNvSpPr>
            <p:nvPr/>
          </p:nvSpPr>
          <p:spPr bwMode="auto">
            <a:xfrm>
              <a:off x="3978275" y="4084638"/>
              <a:ext cx="150813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78" name="Rectangle 70"/>
            <p:cNvSpPr>
              <a:spLocks noChangeArrowheads="1"/>
            </p:cNvSpPr>
            <p:nvPr/>
          </p:nvSpPr>
          <p:spPr bwMode="auto">
            <a:xfrm>
              <a:off x="3675063" y="4157663"/>
              <a:ext cx="793487" cy="2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79" name="Rectangle 71"/>
            <p:cNvSpPr>
              <a:spLocks noChangeArrowheads="1"/>
            </p:cNvSpPr>
            <p:nvPr/>
          </p:nvSpPr>
          <p:spPr bwMode="auto">
            <a:xfrm>
              <a:off x="5589588" y="4013200"/>
              <a:ext cx="533400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80" name="Rectangle 72"/>
            <p:cNvSpPr>
              <a:spLocks noChangeArrowheads="1"/>
            </p:cNvSpPr>
            <p:nvPr/>
          </p:nvSpPr>
          <p:spPr bwMode="auto">
            <a:xfrm>
              <a:off x="6024563" y="3975187"/>
              <a:ext cx="141064" cy="320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913481" name="Rectangle 73"/>
            <p:cNvSpPr>
              <a:spLocks noChangeArrowheads="1"/>
            </p:cNvSpPr>
            <p:nvPr/>
          </p:nvSpPr>
          <p:spPr bwMode="auto">
            <a:xfrm>
              <a:off x="5797550" y="4157663"/>
              <a:ext cx="793487" cy="27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15 min.</a:t>
              </a:r>
            </a:p>
          </p:txBody>
        </p:sp>
        <p:sp>
          <p:nvSpPr>
            <p:cNvPr id="913482" name="Rectangle 74"/>
            <p:cNvSpPr>
              <a:spLocks noChangeArrowheads="1"/>
            </p:cNvSpPr>
            <p:nvPr/>
          </p:nvSpPr>
          <p:spPr bwMode="auto">
            <a:xfrm>
              <a:off x="7729538" y="4013200"/>
              <a:ext cx="549275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83" name="Rectangle 75"/>
            <p:cNvSpPr>
              <a:spLocks noChangeArrowheads="1"/>
            </p:cNvSpPr>
            <p:nvPr/>
          </p:nvSpPr>
          <p:spPr bwMode="auto">
            <a:xfrm>
              <a:off x="8148638" y="4011613"/>
              <a:ext cx="141064" cy="22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0" dirty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13484" name="Rectangle 76"/>
            <p:cNvSpPr>
              <a:spLocks noChangeArrowheads="1"/>
            </p:cNvSpPr>
            <p:nvPr/>
          </p:nvSpPr>
          <p:spPr bwMode="auto">
            <a:xfrm>
              <a:off x="7729538" y="4143375"/>
              <a:ext cx="706437" cy="19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85" name="Rectangle 77"/>
            <p:cNvSpPr>
              <a:spLocks noChangeArrowheads="1"/>
            </p:cNvSpPr>
            <p:nvPr/>
          </p:nvSpPr>
          <p:spPr bwMode="auto">
            <a:xfrm>
              <a:off x="7845425" y="4157663"/>
              <a:ext cx="7934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0" dirty="0">
                  <a:solidFill>
                    <a:srgbClr val="000000"/>
                  </a:solidFill>
                </a:rPr>
                <a:t>10 min.</a:t>
              </a:r>
            </a:p>
          </p:txBody>
        </p:sp>
        <p:sp>
          <p:nvSpPr>
            <p:cNvPr id="913492" name="Line 84"/>
            <p:cNvSpPr>
              <a:spLocks noChangeShapeType="1"/>
            </p:cNvSpPr>
            <p:nvPr/>
          </p:nvSpPr>
          <p:spPr bwMode="auto">
            <a:xfrm flipV="1">
              <a:off x="4052888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3" name="Line 85"/>
            <p:cNvSpPr>
              <a:spLocks noChangeShapeType="1"/>
            </p:cNvSpPr>
            <p:nvPr/>
          </p:nvSpPr>
          <p:spPr bwMode="auto">
            <a:xfrm flipV="1">
              <a:off x="3143250" y="2622550"/>
              <a:ext cx="1212850" cy="14605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4" name="Line 86"/>
            <p:cNvSpPr>
              <a:spLocks noChangeShapeType="1"/>
            </p:cNvSpPr>
            <p:nvPr/>
          </p:nvSpPr>
          <p:spPr bwMode="auto">
            <a:xfrm flipV="1">
              <a:off x="3825875" y="2914650"/>
              <a:ext cx="530225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5" name="Line 87"/>
            <p:cNvSpPr>
              <a:spLocks noChangeShapeType="1"/>
            </p:cNvSpPr>
            <p:nvPr/>
          </p:nvSpPr>
          <p:spPr bwMode="auto">
            <a:xfrm flipH="1" flipV="1">
              <a:off x="5645150" y="2914650"/>
              <a:ext cx="455613" cy="2921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6" name="Line 88"/>
            <p:cNvSpPr>
              <a:spLocks noChangeShapeType="1"/>
            </p:cNvSpPr>
            <p:nvPr/>
          </p:nvSpPr>
          <p:spPr bwMode="auto">
            <a:xfrm flipV="1">
              <a:off x="4887913" y="2036763"/>
              <a:ext cx="0" cy="43815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7" name="Line 89"/>
            <p:cNvSpPr>
              <a:spLocks noChangeShapeType="1"/>
            </p:cNvSpPr>
            <p:nvPr/>
          </p:nvSpPr>
          <p:spPr bwMode="auto">
            <a:xfrm flipV="1">
              <a:off x="7389813" y="2036763"/>
              <a:ext cx="0" cy="365125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8" name="Line 90"/>
            <p:cNvSpPr>
              <a:spLocks noChangeShapeType="1"/>
            </p:cNvSpPr>
            <p:nvPr/>
          </p:nvSpPr>
          <p:spPr bwMode="auto">
            <a:xfrm flipH="1" flipV="1">
              <a:off x="4029075" y="44227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499" name="Line 91"/>
            <p:cNvSpPr>
              <a:spLocks noChangeShapeType="1"/>
            </p:cNvSpPr>
            <p:nvPr/>
          </p:nvSpPr>
          <p:spPr bwMode="auto">
            <a:xfrm flipV="1">
              <a:off x="6086475" y="4498975"/>
              <a:ext cx="0" cy="3048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0" name="Line 92"/>
            <p:cNvSpPr>
              <a:spLocks noChangeShapeType="1"/>
            </p:cNvSpPr>
            <p:nvPr/>
          </p:nvSpPr>
          <p:spPr bwMode="auto">
            <a:xfrm flipV="1">
              <a:off x="6100763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1" name="Line 93"/>
            <p:cNvSpPr>
              <a:spLocks noChangeShapeType="1"/>
            </p:cNvSpPr>
            <p:nvPr/>
          </p:nvSpPr>
          <p:spPr bwMode="auto">
            <a:xfrm flipV="1">
              <a:off x="8299450" y="4451350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2" name="Line 94"/>
            <p:cNvSpPr>
              <a:spLocks noChangeShapeType="1"/>
            </p:cNvSpPr>
            <p:nvPr/>
          </p:nvSpPr>
          <p:spPr bwMode="auto">
            <a:xfrm flipV="1">
              <a:off x="8299450" y="3719513"/>
              <a:ext cx="0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3" name="Line 95"/>
            <p:cNvSpPr>
              <a:spLocks noChangeShapeType="1"/>
            </p:cNvSpPr>
            <p:nvPr/>
          </p:nvSpPr>
          <p:spPr bwMode="auto">
            <a:xfrm flipH="1" flipV="1">
              <a:off x="7996238" y="2914650"/>
              <a:ext cx="379412" cy="292100"/>
            </a:xfrm>
            <a:prstGeom prst="line">
              <a:avLst/>
            </a:prstGeom>
            <a:noFill/>
            <a:ln w="28575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  <p:sp>
          <p:nvSpPr>
            <p:cNvPr id="913504" name="Line 96"/>
            <p:cNvSpPr>
              <a:spLocks noChangeShapeType="1"/>
            </p:cNvSpPr>
            <p:nvPr/>
          </p:nvSpPr>
          <p:spPr bwMode="auto">
            <a:xfrm flipV="1">
              <a:off x="6315075" y="2822575"/>
              <a:ext cx="381000" cy="381000"/>
            </a:xfrm>
            <a:prstGeom prst="line">
              <a:avLst/>
            </a:prstGeom>
            <a:noFill/>
            <a:ln w="38100">
              <a:solidFill>
                <a:srgbClr val="0804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600" dirty="0"/>
            </a:p>
          </p:txBody>
        </p:sp>
      </p:grpSp>
      <p:sp>
        <p:nvSpPr>
          <p:cNvPr id="92" name="Rectangle 3"/>
          <p:cNvSpPr txBox="1">
            <a:spLocks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100" kern="0" noProof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Two 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rPr>
              <a:t>products, P and Q. Weekly demand for P is 100 units &amp; for Q is 50 units.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218" y="3409709"/>
            <a:ext cx="9053362" cy="2951644"/>
            <a:chOff x="8218" y="3167063"/>
            <a:chExt cx="9053362" cy="2857051"/>
          </a:xfrm>
        </p:grpSpPr>
        <p:sp>
          <p:nvSpPr>
            <p:cNvPr id="93" name="Rectangle 3"/>
            <p:cNvSpPr txBox="1">
              <a:spLocks/>
            </p:cNvSpPr>
            <p:nvPr/>
          </p:nvSpPr>
          <p:spPr bwMode="auto">
            <a:xfrm>
              <a:off x="14438" y="3167063"/>
              <a:ext cx="3262162" cy="2094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r>
                <a:rPr lang="en-US" sz="2100" kern="0" dirty="0">
                  <a:latin typeface="Book Antiqua" pitchFamily="18" charset="0"/>
                  <a:ea typeface="ＭＳ Ｐゴシック" pitchFamily="-65" charset="-128"/>
                  <a:cs typeface="MS Reference Sans Serif" pitchFamily="34" charset="0"/>
                </a:rPr>
                <a:t>O</a:t>
              </a:r>
              <a:r>
                <a:rPr lang="en-US" sz="2100" kern="0" dirty="0">
                  <a:solidFill>
                    <a:srgbClr val="000000"/>
                  </a:solidFill>
                  <a:latin typeface="Book Antiqua" pitchFamily="18" charset="0"/>
                  <a:ea typeface="ＭＳ Ｐゴシック" pitchFamily="-65" charset="-128"/>
                  <a:cs typeface="Book Antiqua" pitchFamily="18" charset="0"/>
                </a:rPr>
                <a:t>perating expenses per week: $6,000. It includes </a:t>
              </a:r>
              <a:r>
                <a:rPr lang="en-US" sz="2000" dirty="0">
                  <a:latin typeface="Book Antiqua" pitchFamily="18" charset="0"/>
                </a:rPr>
                <a:t>$2000 administrative costs for the manager who works as operations, finances, and marketing manager, and $4000 non-</a:t>
              </a:r>
            </a:p>
            <a:p>
              <a:pPr marR="0" lvl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tabLst/>
                <a:defRPr/>
              </a:pPr>
              <a:endParaRPr lang="en-US" sz="2000" dirty="0">
                <a:latin typeface="Book Antiqua" pitchFamily="18" charset="0"/>
              </a:endParaRP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8000"/>
                <a:buFont typeface="Wingdings" pitchFamily="2" charset="2"/>
                <a:buChar char="p"/>
                <a:tabLst/>
                <a:defRPr/>
              </a:pPr>
              <a:endParaRPr lang="en-US" sz="2000" dirty="0">
                <a:latin typeface="Book Antiqua" pitchFamily="18" charset="0"/>
              </a:endParaRPr>
            </a:p>
          </p:txBody>
        </p:sp>
        <p:sp>
          <p:nvSpPr>
            <p:cNvPr id="91" name="Rectangle 3"/>
            <p:cNvSpPr txBox="1">
              <a:spLocks/>
            </p:cNvSpPr>
            <p:nvPr/>
          </p:nvSpPr>
          <p:spPr bwMode="auto">
            <a:xfrm>
              <a:off x="8218" y="5338314"/>
              <a:ext cx="905336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r>
                <a:rPr lang="en-US" sz="2000" dirty="0">
                  <a:latin typeface="Book Antiqua" pitchFamily="18" charset="0"/>
                </a:rPr>
                <a:t>-administrative costs for the 4 operators working at the work-centers A, B, C, and D. </a:t>
              </a:r>
              <a:r>
                <a:rPr lang="en-US" sz="2000" kern="0" dirty="0">
                  <a:latin typeface="Book Antiqua" pitchFamily="18" charset="0"/>
                  <a:ea typeface="ＭＳ Ｐゴシック" pitchFamily="-65" charset="-128"/>
                  <a:cs typeface="MS Reference Sans Serif" pitchFamily="34" charset="0"/>
                </a:rPr>
                <a:t>Time available at each work center is 2,400 minutes per week. </a:t>
              </a:r>
              <a:endParaRPr lang="en-US" sz="2000" kern="0" dirty="0">
                <a:latin typeface="Book Antiqua" pitchFamily="18" charset="0"/>
                <a:ea typeface="ＭＳ Ｐゴシック" pitchFamily="-65" charset="-128"/>
                <a:cs typeface="Book Antiqua" pitchFamily="18" charset="0"/>
              </a:endParaRPr>
            </a:p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SzPct val="88000"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4170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1"/>
            <a:ext cx="8915400" cy="838200"/>
          </a:xfrm>
        </p:spPr>
        <p:txBody>
          <a:bodyPr/>
          <a:lstStyle/>
          <a:p>
            <a:pPr>
              <a:buNone/>
            </a:pPr>
            <a:r>
              <a:rPr lang="en-US" dirty="0"/>
              <a:t>Also add one machine A. Initial investment 100,000. Operating cost $400/week.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62000"/>
          </a:xfrm>
        </p:spPr>
        <p:txBody>
          <a:bodyPr/>
          <a:lstStyle/>
          <a:p>
            <a:r>
              <a:rPr lang="en-US" dirty="0"/>
              <a:t>Buying a machine A at the </a:t>
            </a:r>
            <a:r>
              <a:rPr lang="en-US"/>
              <a:t>same cost</a:t>
            </a:r>
            <a:endParaRPr lang="en-US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304800" y="1905000"/>
          <a:ext cx="8655050" cy="307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Worksheet" r:id="rId3" imgW="5314899" imgH="1885950" progId="Excel.Sheet.12">
                  <p:embed/>
                </p:oleObj>
              </mc:Choice>
              <mc:Fallback>
                <p:oleObj name="Worksheet" r:id="rId3" imgW="5314899" imgH="1885950" progId="Excel.Sheet.12">
                  <p:embed/>
                  <p:pic>
                    <p:nvPicPr>
                      <p:cNvPr id="1085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655050" cy="307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5029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From $2829 to $3533 = $3533 - $2829 = $704. The $6800 included..</a:t>
            </a:r>
            <a:endParaRPr lang="en-US" sz="2400">
              <a:latin typeface="Book Antiqua" pitchFamily="18" charset="0"/>
            </a:endParaRPr>
          </a:p>
          <a:p>
            <a:r>
              <a:rPr lang="en-US" sz="2400">
                <a:latin typeface="Book Antiqua" pitchFamily="18" charset="0"/>
              </a:rPr>
              <a:t>  </a:t>
            </a:r>
            <a:endParaRPr lang="en-US" sz="2400" dirty="0">
              <a:latin typeface="Book Antiqua" pitchFamily="18" charset="0"/>
            </a:endParaRPr>
          </a:p>
          <a:p>
            <a:r>
              <a:rPr lang="en-US" sz="2400" dirty="0">
                <a:latin typeface="Book Antiqua" pitchFamily="18" charset="0"/>
                <a:sym typeface="Wingdings" pitchFamily="2" charset="2"/>
              </a:rPr>
              <a:t>$</a:t>
            </a:r>
            <a:r>
              <a:rPr lang="en-US" sz="2400" dirty="0">
                <a:latin typeface="Book Antiqua" pitchFamily="18" charset="0"/>
              </a:rPr>
              <a:t>100,000/$704  = 142 weeks</a:t>
            </a:r>
          </a:p>
          <a:p>
            <a:r>
              <a:rPr lang="en-US" sz="2400" dirty="0">
                <a:latin typeface="Book Antiqua" pitchFamily="18" charset="0"/>
              </a:rPr>
              <a:t>Now B &amp; C are a bottleneck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2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09600"/>
          </a:xfrm>
        </p:spPr>
        <p:txBody>
          <a:bodyPr/>
          <a:lstStyle/>
          <a:p>
            <a:r>
              <a:rPr lang="en-US" sz="4000" dirty="0"/>
              <a:t>Facility Layout : Job Shop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7774" y="1857828"/>
            <a:ext cx="4343400" cy="3886200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latin typeface="Book Antiqua" panose="02040602050305030304" pitchFamily="18" charset="0"/>
              <a:ea typeface="ＭＳ Ｐゴシック" charset="-128"/>
              <a:cs typeface="+mn-cs"/>
            </a:endParaRP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1400174" y="21626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A</a:t>
            </a:r>
          </a:p>
        </p:txBody>
      </p:sp>
      <p:sp>
        <p:nvSpPr>
          <p:cNvPr id="97284" name="Rectangle 5"/>
          <p:cNvSpPr>
            <a:spLocks noChangeArrowheads="1"/>
          </p:cNvSpPr>
          <p:nvPr/>
        </p:nvSpPr>
        <p:spPr bwMode="auto">
          <a:xfrm>
            <a:off x="1400174" y="41438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C</a:t>
            </a:r>
          </a:p>
        </p:txBody>
      </p:sp>
      <p:sp>
        <p:nvSpPr>
          <p:cNvPr id="97285" name="Rectangle 6"/>
          <p:cNvSpPr>
            <a:spLocks noChangeArrowheads="1"/>
          </p:cNvSpPr>
          <p:nvPr/>
        </p:nvSpPr>
        <p:spPr bwMode="auto">
          <a:xfrm>
            <a:off x="3990974" y="21626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B</a:t>
            </a:r>
          </a:p>
        </p:txBody>
      </p:sp>
      <p:sp>
        <p:nvSpPr>
          <p:cNvPr id="97286" name="Rectangle 7"/>
          <p:cNvSpPr>
            <a:spLocks noChangeArrowheads="1"/>
          </p:cNvSpPr>
          <p:nvPr/>
        </p:nvSpPr>
        <p:spPr bwMode="auto">
          <a:xfrm>
            <a:off x="3990974" y="4143828"/>
            <a:ext cx="1447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0600" dirty="0">
                <a:latin typeface="Book Antiqua" panose="02040602050305030304" pitchFamily="18" charset="0"/>
              </a:rPr>
              <a:t>D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-76200" y="2157865"/>
            <a:ext cx="1247776" cy="461963"/>
            <a:chOff x="1134" y="1908"/>
            <a:chExt cx="786" cy="291"/>
          </a:xfrm>
        </p:grpSpPr>
        <p:sp>
          <p:nvSpPr>
            <p:cNvPr id="97299" name="Text Box 9"/>
            <p:cNvSpPr txBox="1">
              <a:spLocks noChangeArrowheads="1"/>
            </p:cNvSpPr>
            <p:nvPr/>
          </p:nvSpPr>
          <p:spPr bwMode="auto">
            <a:xfrm>
              <a:off x="1134" y="1908"/>
              <a:ext cx="62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dirty="0">
                  <a:latin typeface="Book Antiqua" panose="02040602050305030304" pitchFamily="18" charset="0"/>
                </a:rPr>
                <a:t>RM1</a:t>
              </a:r>
            </a:p>
          </p:txBody>
        </p:sp>
        <p:sp>
          <p:nvSpPr>
            <p:cNvPr id="97300" name="Line 10"/>
            <p:cNvSpPr>
              <a:spLocks noChangeShapeType="1"/>
            </p:cNvSpPr>
            <p:nvPr/>
          </p:nvSpPr>
          <p:spPr bwMode="auto">
            <a:xfrm>
              <a:off x="1200" y="2160"/>
              <a:ext cx="720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100262" y="3511323"/>
            <a:ext cx="0" cy="63250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5400000">
            <a:off x="4411663" y="1141412"/>
            <a:ext cx="1019175" cy="412752"/>
            <a:chOff x="1296" y="3196"/>
            <a:chExt cx="642" cy="260"/>
          </a:xfrm>
        </p:grpSpPr>
        <p:sp>
          <p:nvSpPr>
            <p:cNvPr id="97297" name="Text Box 17"/>
            <p:cNvSpPr txBox="1">
              <a:spLocks noChangeArrowheads="1"/>
            </p:cNvSpPr>
            <p:nvPr/>
          </p:nvSpPr>
          <p:spPr bwMode="auto">
            <a:xfrm>
              <a:off x="1296" y="3196"/>
              <a:ext cx="642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RM 2</a:t>
              </a:r>
            </a:p>
          </p:txBody>
        </p:sp>
        <p:sp>
          <p:nvSpPr>
            <p:cNvPr id="97298" name="Line 18"/>
            <p:cNvSpPr>
              <a:spLocks noChangeShapeType="1"/>
            </p:cNvSpPr>
            <p:nvPr/>
          </p:nvSpPr>
          <p:spPr bwMode="auto">
            <a:xfrm>
              <a:off x="1344" y="3456"/>
              <a:ext cx="576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0" name="Line 19"/>
          <p:cNvSpPr>
            <a:spLocks noChangeShapeType="1"/>
          </p:cNvSpPr>
          <p:nvPr/>
        </p:nvSpPr>
        <p:spPr bwMode="auto">
          <a:xfrm flipH="1">
            <a:off x="2938462" y="3548516"/>
            <a:ext cx="914399" cy="56514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pSp>
        <p:nvGrpSpPr>
          <p:cNvPr id="24" name="Group 16"/>
          <p:cNvGrpSpPr>
            <a:grpSpLocks/>
          </p:cNvGrpSpPr>
          <p:nvPr/>
        </p:nvGrpSpPr>
        <p:grpSpPr bwMode="auto">
          <a:xfrm>
            <a:off x="-47626" y="2619828"/>
            <a:ext cx="1219200" cy="398464"/>
            <a:chOff x="1152" y="3205"/>
            <a:chExt cx="768" cy="251"/>
          </a:xfrm>
        </p:grpSpPr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1152" y="3205"/>
              <a:ext cx="624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RM3</a:t>
              </a: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200" y="3447"/>
              <a:ext cx="720" cy="9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28" name="Line 20"/>
          <p:cNvSpPr>
            <a:spLocks noChangeShapeType="1"/>
          </p:cNvSpPr>
          <p:nvPr/>
        </p:nvSpPr>
        <p:spPr bwMode="auto">
          <a:xfrm flipV="1">
            <a:off x="2956832" y="4924878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2945493" y="4620078"/>
            <a:ext cx="9144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V="1">
            <a:off x="2971572" y="2819400"/>
            <a:ext cx="9144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4" name="Line 11"/>
          <p:cNvSpPr>
            <a:spLocks noChangeShapeType="1"/>
          </p:cNvSpPr>
          <p:nvPr/>
        </p:nvSpPr>
        <p:spPr bwMode="auto">
          <a:xfrm flipH="1">
            <a:off x="4676774" y="3509282"/>
            <a:ext cx="0" cy="632505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5656488" y="46482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V="1">
            <a:off x="5656488" y="4543878"/>
            <a:ext cx="9144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5667374" y="5153478"/>
            <a:ext cx="914400" cy="0"/>
          </a:xfrm>
          <a:prstGeom prst="line">
            <a:avLst/>
          </a:prstGeom>
          <a:noFill/>
          <a:ln w="76200">
            <a:solidFill>
              <a:srgbClr val="00B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V="1">
            <a:off x="5656488" y="5056412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581774" y="4415135"/>
            <a:ext cx="1876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anose="02040602050305030304" pitchFamily="18" charset="0"/>
              </a:rPr>
              <a:t>Product P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6581774" y="4876949"/>
            <a:ext cx="1774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Book Antiqua" panose="02040602050305030304" pitchFamily="18" charset="0"/>
              </a:rPr>
              <a:t>Product Q</a:t>
            </a:r>
          </a:p>
        </p:txBody>
      </p:sp>
      <p:grpSp>
        <p:nvGrpSpPr>
          <p:cNvPr id="41" name="Group 16"/>
          <p:cNvGrpSpPr>
            <a:grpSpLocks/>
          </p:cNvGrpSpPr>
          <p:nvPr/>
        </p:nvGrpSpPr>
        <p:grpSpPr bwMode="auto">
          <a:xfrm rot="5400000">
            <a:off x="4507586" y="5843814"/>
            <a:ext cx="1001713" cy="417515"/>
            <a:chOff x="1344" y="3196"/>
            <a:chExt cx="631" cy="263"/>
          </a:xfrm>
        </p:grpSpPr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1351" y="3196"/>
              <a:ext cx="624" cy="233"/>
            </a:xfrm>
            <a:prstGeom prst="rect">
              <a:avLst/>
            </a:prstGeom>
            <a:noFill/>
            <a:ln w="76200">
              <a:noFill/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US"/>
              </a:defPPr>
            </a:lstStyle>
            <a:p>
              <a:r>
                <a:rPr lang="en-US" sz="2400" dirty="0">
                  <a:latin typeface="Book Antiqua" panose="02040602050305030304" pitchFamily="18" charset="0"/>
                  <a:cs typeface="Times New Roman" panose="02020603050405020304" pitchFamily="18" charset="0"/>
                </a:rPr>
                <a:t>  PP</a:t>
              </a:r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1344" y="3456"/>
              <a:ext cx="553" cy="3"/>
            </a:xfrm>
            <a:prstGeom prst="line">
              <a:avLst/>
            </a:prstGeom>
            <a:noFill/>
            <a:ln w="76200">
              <a:solidFill>
                <a:srgbClr val="F2B800"/>
              </a:solidFill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en-US" dirty="0">
                <a:latin typeface="Book Antiqua" panose="02040602050305030304" pitchFamily="18" charset="0"/>
              </a:endParaRPr>
            </a:p>
          </p:txBody>
        </p:sp>
      </p:grpSp>
      <p:sp>
        <p:nvSpPr>
          <p:cNvPr id="44" name="Line 20"/>
          <p:cNvSpPr>
            <a:spLocks noChangeShapeType="1"/>
          </p:cNvSpPr>
          <p:nvPr/>
        </p:nvSpPr>
        <p:spPr bwMode="auto">
          <a:xfrm flipV="1">
            <a:off x="5638800" y="4753428"/>
            <a:ext cx="914400" cy="0"/>
          </a:xfrm>
          <a:prstGeom prst="line">
            <a:avLst/>
          </a:prstGeom>
          <a:noFill/>
          <a:ln w="76200">
            <a:solidFill>
              <a:srgbClr val="F2B8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Book Antiqua" panose="02040602050305030304" pitchFamily="18" charset="0"/>
            </a:endParaRPr>
          </a:p>
        </p:txBody>
      </p:sp>
      <p:graphicFrame>
        <p:nvGraphicFramePr>
          <p:cNvPr id="46" name="Object 1"/>
          <p:cNvGraphicFramePr>
            <a:graphicFrameLocks noChangeAspect="1"/>
          </p:cNvGraphicFramePr>
          <p:nvPr/>
        </p:nvGraphicFramePr>
        <p:xfrm>
          <a:off x="5659169" y="955531"/>
          <a:ext cx="3402833" cy="1202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Worksheet" r:id="rId4" imgW="1904977" imgH="676350" progId="Excel.Sheet.12">
                  <p:embed/>
                </p:oleObj>
              </mc:Choice>
              <mc:Fallback>
                <p:oleObj name="Worksheet" r:id="rId4" imgW="1904977" imgH="676350" progId="Excel.Sheet.12">
                  <p:embed/>
                  <p:pic>
                    <p:nvPicPr>
                      <p:cNvPr id="4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169" y="955531"/>
                        <a:ext cx="3402833" cy="1202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7385602" y="2242657"/>
          <a:ext cx="1676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Worksheet" r:id="rId6" imgW="838434" imgH="676405" progId="Excel.Sheet.12">
                  <p:embed/>
                </p:oleObj>
              </mc:Choice>
              <mc:Fallback>
                <p:oleObj name="Worksheet" r:id="rId6" imgW="838434" imgH="676405" progId="Excel.Sheet.12">
                  <p:embed/>
                  <p:pic>
                    <p:nvPicPr>
                      <p:cNvPr id="4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602" y="2242657"/>
                        <a:ext cx="1676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0470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8" grpId="0" animBg="1"/>
      <p:bldP spid="29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334" y="0"/>
            <a:ext cx="9124666" cy="900112"/>
          </a:xfrm>
        </p:spPr>
        <p:txBody>
          <a:bodyPr/>
          <a:lstStyle/>
          <a:p>
            <a:r>
              <a:rPr lang="en-US" dirty="0"/>
              <a:t>Financial Throughput and Fixed Operating Costs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948085"/>
            <a:ext cx="8856476" cy="537651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We define financial throughput as the rate at which the enterprise generates money. </a:t>
            </a:r>
            <a:r>
              <a:rPr lang="en-US" sz="2400" dirty="0">
                <a:latin typeface="Book Antiqua" panose="02040602050305030304" pitchFamily="18" charset="0"/>
              </a:rPr>
              <a:t>By selling one unit of product we generate P dollars, at the same time we incur V dollars pure variable cost. Pure variable cost is the cost directly  related to the production of one additional unit -  such as raw material. It does not include fixed costs such as salary, rent, and depreciation. Since we produce and sell X units per unit of time.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The financial throughput is X(P-V).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latin typeface="Book Antiqua" panose="02040602050305030304" pitchFamily="18" charset="0"/>
              </a:rPr>
              <a:t>Fixed Operating Expenses (F) include all costs not directly related to production of one additional unit. That includes costs such as human and capital resources. </a:t>
            </a:r>
          </a:p>
          <a:p>
            <a:pPr>
              <a:buNone/>
            </a:pPr>
            <a:r>
              <a:rPr lang="en-US" sz="2400" dirty="0">
                <a:latin typeface="Book Antiqua" panose="02040602050305030304" pitchFamily="18" charset="0"/>
              </a:rPr>
              <a:t>In our example, F = $6,000 per week,  P1= 90, P2= $100, V1= 45, V2= 40, and therefore, incoming $ per unit of product is  $45 for product P and $60 for product Q. </a:t>
            </a:r>
          </a:p>
        </p:txBody>
      </p:sp>
    </p:spTree>
    <p:extLst>
      <p:ext uri="{BB962C8B-B14F-4D97-AF65-F5344CB8AC3E}">
        <p14:creationId xmlns:p14="http://schemas.microsoft.com/office/powerpoint/2010/main" val="2954282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8199"/>
          </a:xfrm>
          <a:noFill/>
        </p:spPr>
        <p:txBody>
          <a:bodyPr lIns="92075" tIns="46038" rIns="92075" bIns="46038" anchor="ctr"/>
          <a:lstStyle/>
          <a:p>
            <a:r>
              <a:rPr lang="en-US" sz="4000" dirty="0"/>
              <a:t>2. Exploit the Constraint : LP Formulation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76200" y="964689"/>
            <a:ext cx="396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Book Antiqua" pitchFamily="18" charset="0"/>
              </a:rPr>
              <a:t>Decision Variables</a:t>
            </a:r>
          </a:p>
          <a:p>
            <a:r>
              <a:rPr lang="en-US" sz="2000" b="1" i="1" dirty="0">
                <a:latin typeface="Book Antiqua" pitchFamily="18" charset="0"/>
              </a:rPr>
              <a:t>P : Volume of Product P</a:t>
            </a:r>
          </a:p>
          <a:p>
            <a:r>
              <a:rPr lang="en-US" sz="2000" b="1" i="1" dirty="0">
                <a:latin typeface="Book Antiqua" pitchFamily="18" charset="0"/>
              </a:rPr>
              <a:t>Q : Volume of Product Q </a:t>
            </a:r>
          </a:p>
          <a:p>
            <a:r>
              <a:rPr lang="en-US" sz="2000" b="1" i="1" dirty="0">
                <a:latin typeface="Book Antiqua" pitchFamily="18" charset="0"/>
              </a:rPr>
              <a:t> </a:t>
            </a:r>
          </a:p>
          <a:p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Resource A</a:t>
            </a:r>
          </a:p>
          <a:p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</a:rPr>
              <a:t>15P+ 10Q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0066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latin typeface="Book Antiqua" pitchFamily="18" charset="0"/>
            </a:endParaRPr>
          </a:p>
          <a:p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Resource B</a:t>
            </a:r>
          </a:p>
          <a:p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15P+ 30Q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Resource C</a:t>
            </a: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15P+ 5Q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sz="2000" b="1" i="1" dirty="0">
              <a:solidFill>
                <a:srgbClr val="FF9900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Resource D</a:t>
            </a:r>
          </a:p>
          <a:p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15P+ 5Q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</a:rPr>
              <a:t> </a:t>
            </a:r>
            <a:r>
              <a:rPr lang="en-US" sz="2000" b="1" i="1" dirty="0">
                <a:solidFill>
                  <a:srgbClr val="FF9900"/>
                </a:solidFill>
                <a:latin typeface="Book Antiqua" pitchFamily="18" charset="0"/>
                <a:sym typeface="Symbol" pitchFamily="18" charset="2"/>
              </a:rPr>
              <a:t> 2400</a:t>
            </a:r>
          </a:p>
          <a:p>
            <a:endParaRPr lang="en-US" b="1" i="1" dirty="0">
              <a:sym typeface="Symbol" pitchFamily="18" charset="2"/>
            </a:endParaRPr>
          </a:p>
          <a:p>
            <a:endParaRPr lang="en-US" b="1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191000" y="2478881"/>
            <a:ext cx="46482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Market for P</a:t>
            </a: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P </a:t>
            </a:r>
            <a:r>
              <a:rPr lang="en-US" b="1" i="1" baseline="-25000" dirty="0">
                <a:solidFill>
                  <a:srgbClr val="FF0000"/>
                </a:solidFill>
                <a:latin typeface="Book Antiqua" pitchFamily="18" charset="0"/>
              </a:rPr>
              <a:t>        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100</a:t>
            </a:r>
          </a:p>
          <a:p>
            <a:endParaRPr lang="en-US" b="1" i="1" dirty="0">
              <a:solidFill>
                <a:srgbClr val="FF0000"/>
              </a:solidFill>
              <a:latin typeface="Book Antiqua" pitchFamily="18" charset="0"/>
              <a:sym typeface="Symbol" pitchFamily="18" charset="2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Market for Q</a:t>
            </a:r>
          </a:p>
          <a:p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     Q </a:t>
            </a:r>
            <a:r>
              <a:rPr lang="en-US" b="1" i="1" baseline="-25000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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i="1" dirty="0">
                <a:solidFill>
                  <a:srgbClr val="FF0000"/>
                </a:solidFill>
                <a:latin typeface="Book Antiqua" pitchFamily="18" charset="0"/>
                <a:sym typeface="Symbol" pitchFamily="18" charset="2"/>
              </a:rPr>
              <a:t> 50</a:t>
            </a:r>
          </a:p>
          <a:p>
            <a:endParaRPr lang="en-US" b="1" i="1" dirty="0">
              <a:latin typeface="Book Antiqua" pitchFamily="18" charset="0"/>
            </a:endParaRPr>
          </a:p>
          <a:p>
            <a:r>
              <a:rPr lang="en-US" b="1" dirty="0">
                <a:latin typeface="Book Antiqua" pitchFamily="18" charset="0"/>
              </a:rPr>
              <a:t>Objective Function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Book Antiqua" pitchFamily="18" charset="0"/>
              </a:rPr>
              <a:t>Maximize</a:t>
            </a:r>
            <a:r>
              <a:rPr lang="en-US" b="1" i="1" dirty="0">
                <a:solidFill>
                  <a:srgbClr val="00863D"/>
                </a:solidFill>
                <a:latin typeface="Book Antiqua" pitchFamily="18" charset="0"/>
              </a:rPr>
              <a:t> Z = 45P+60Q-6000</a:t>
            </a:r>
          </a:p>
          <a:p>
            <a:endParaRPr lang="en-US" b="1" i="1" dirty="0">
              <a:latin typeface="Book Antiqua" pitchFamily="18" charset="0"/>
            </a:endParaRPr>
          </a:p>
          <a:p>
            <a:endParaRPr lang="en-US" b="1" i="1" dirty="0">
              <a:latin typeface="Book Antiqua" pitchFamily="18" charset="0"/>
            </a:endParaRPr>
          </a:p>
          <a:p>
            <a:r>
              <a:rPr lang="en-US" b="1" i="1" dirty="0">
                <a:latin typeface="Book Antiqua" pitchFamily="18" charset="0"/>
              </a:rPr>
              <a:t>Nonnegativity</a:t>
            </a:r>
          </a:p>
          <a:p>
            <a:r>
              <a:rPr lang="en-US" b="1" i="1" dirty="0">
                <a:latin typeface="Book Antiqua" pitchFamily="18" charset="0"/>
              </a:rPr>
              <a:t>P</a:t>
            </a:r>
            <a:r>
              <a:rPr lang="en-US" b="1" i="1" baseline="-25000" dirty="0">
                <a:latin typeface="Book Antiqua" pitchFamily="18" charset="0"/>
              </a:rPr>
              <a:t> </a:t>
            </a:r>
            <a:r>
              <a:rPr lang="en-US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b="1" i="1" dirty="0">
                <a:latin typeface="Book Antiqua" pitchFamily="18" charset="0"/>
              </a:rPr>
              <a:t> 0, Q</a:t>
            </a:r>
            <a:r>
              <a:rPr lang="en-US" b="1" i="1" dirty="0">
                <a:latin typeface="Book Antiqua" pitchFamily="18" charset="0"/>
                <a:sym typeface="Symbol" pitchFamily="18" charset="2"/>
              </a:rPr>
              <a:t></a:t>
            </a:r>
            <a:r>
              <a:rPr lang="en-US" b="1" i="1" dirty="0">
                <a:latin typeface="Book Antiqua" pitchFamily="18" charset="0"/>
              </a:rPr>
              <a:t> 0</a:t>
            </a:r>
          </a:p>
          <a:p>
            <a:endParaRPr lang="en-US" b="1" dirty="0">
              <a:latin typeface="Times New Roman" pitchFamily="18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433097" y="954881"/>
          <a:ext cx="571090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5" name="Worksheet" r:id="rId4" imgW="3905341" imgH="885952" progId="Excel.Sheet.12">
                  <p:embed/>
                </p:oleObj>
              </mc:Choice>
              <mc:Fallback>
                <p:oleObj name="Worksheet" r:id="rId4" imgW="3905341" imgH="885952" progId="Excel.Sheet.12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097" y="954881"/>
                        <a:ext cx="571090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3088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09600"/>
            <a:ext cx="91440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143000"/>
          </a:xfrm>
        </p:spPr>
        <p:txBody>
          <a:bodyPr/>
          <a:lstStyle/>
          <a:p>
            <a:r>
              <a:rPr lang="en-US" sz="4000" dirty="0"/>
              <a:t>LP Formulation and Solution</a:t>
            </a:r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/>
        </p:nvGraphicFramePr>
        <p:xfrm>
          <a:off x="152400" y="1354138"/>
          <a:ext cx="59563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6" name="Worksheet" r:id="rId4" imgW="4581347" imgH="1905136" progId="Excel.Sheet.12">
                  <p:embed/>
                </p:oleObj>
              </mc:Choice>
              <mc:Fallback>
                <p:oleObj name="Worksheet" r:id="rId4" imgW="4581347" imgH="1905136" progId="Excel.Sheet.12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54138"/>
                        <a:ext cx="59563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6"/>
          <p:cNvGraphicFramePr>
            <a:graphicFrameLocks noChangeAspect="1"/>
          </p:cNvGraphicFramePr>
          <p:nvPr/>
        </p:nvGraphicFramePr>
        <p:xfrm>
          <a:off x="2901950" y="3962400"/>
          <a:ext cx="6240463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7" name="Worksheet" r:id="rId6" imgW="4800803" imgH="1885950" progId="Excel.Sheet.12">
                  <p:embed/>
                </p:oleObj>
              </mc:Choice>
              <mc:Fallback>
                <p:oleObj name="Worksheet" r:id="rId6" imgW="4800803" imgH="1885950" progId="Excel.Sheet.12">
                  <p:embed/>
                  <p:pic>
                    <p:nvPicPr>
                      <p:cNvPr id="686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3962400"/>
                        <a:ext cx="6240463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78127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4670957" y="990600"/>
          <a:ext cx="432064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Worksheet" r:id="rId4" imgW="5181600" imgH="2924045" progId="Excel.Sheet.12">
                  <p:embed/>
                </p:oleObj>
              </mc:Choice>
              <mc:Fallback>
                <p:oleObj name="Worksheet" r:id="rId4" imgW="5181600" imgH="2924045" progId="Excel.Sheet.12">
                  <p:embed/>
                  <p:pic>
                    <p:nvPicPr>
                      <p:cNvPr id="1054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957" y="990600"/>
                        <a:ext cx="4320643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A Practice on Sensitivity Analysis –  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0" y="990600"/>
            <a:ext cx="480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Z= 45(100) + 60(?)-6000!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0" y="2514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Shadow prices?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0" y="34290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2400(Shadow Price A)+ 2400(Shadow Price C)+2400(Shadow Price C) + 2400(Shadow Price D)+100(Shadow Price P) + 50(Shadow Price Q).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0" y="45720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2400(0)+ 2400(2)+2400(0) +2400(0)+100(15)+ 50(0).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4800+1500 = 6300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Is the objective function Z = 6300?</a:t>
            </a:r>
          </a:p>
          <a:p>
            <a:pPr lvl="0" eaLnBrk="1" hangingPunct="1">
              <a:spcBef>
                <a:spcPct val="20000"/>
              </a:spcBef>
              <a:buClr>
                <a:schemeClr val="tx1"/>
              </a:buClr>
              <a:buSzPct val="88000"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6300-6000 = 300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1"/>
          <p:cNvGraphicFramePr>
            <a:graphicFrameLocks noChangeAspect="1"/>
          </p:cNvGraphicFramePr>
          <p:nvPr/>
        </p:nvGraphicFramePr>
        <p:xfrm>
          <a:off x="3379576" y="3124201"/>
          <a:ext cx="5535824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Worksheet" r:id="rId4" imgW="5181600" imgH="2924039" progId="Excel.Sheet.12">
                  <p:embed/>
                </p:oleObj>
              </mc:Choice>
              <mc:Fallback>
                <p:oleObj name="Worksheet" r:id="rId4" imgW="5181600" imgH="2924039" progId="Excel.Sheet.12">
                  <p:embed/>
                  <p:pic>
                    <p:nvPicPr>
                      <p:cNvPr id="10547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9576" y="3124201"/>
                        <a:ext cx="5535824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</p:spPr>
        <p:txBody>
          <a:bodyPr wrap="square" tIns="4572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/>
              <a:t>A Practice on Sensitivity Analysis</a:t>
            </a: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0" y="914400"/>
            <a:ext cx="7239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How many units of product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 Q?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What is the value of the objective function?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Z=  45(100) + 60(?)-6000 = 300.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4500+60X2-6000=300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60X2 = 1800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8000"/>
              <a:tabLst/>
              <a:defRPr/>
            </a:pPr>
            <a:r>
              <a:rPr lang="en-US" sz="2400" kern="0" dirty="0">
                <a:latin typeface="Book Antiqua" pitchFamily="18" charset="0"/>
                <a:ea typeface="ＭＳ Ｐゴシック" pitchFamily="-65" charset="-128"/>
                <a:cs typeface="MS Reference Sans Serif" pitchFamily="34" charset="0"/>
              </a:rPr>
              <a:t>X2 = 30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ＭＳ Ｐゴシック" pitchFamily="-65" charset="-128"/>
              <a:cs typeface="MS Reference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09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Lean Thinking Final.ppt">
  <a:themeElements>
    <a:clrScheme name="Custom 27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Lean Thinking Fina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Lean Thinking Final.ppt</Template>
  <TotalTime>43094</TotalTime>
  <Words>2155</Words>
  <Application>Microsoft Office PowerPoint</Application>
  <PresentationFormat>On-screen Show (4:3)</PresentationFormat>
  <Paragraphs>311</Paragraphs>
  <Slides>30</Slides>
  <Notes>22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50" baseType="lpstr">
      <vt:lpstr>Arial</vt:lpstr>
      <vt:lpstr>Book Antiqua</vt:lpstr>
      <vt:lpstr>Calibri</vt:lpstr>
      <vt:lpstr>Calibri Light</vt:lpstr>
      <vt:lpstr>Garamond</vt:lpstr>
      <vt:lpstr>Impact</vt:lpstr>
      <vt:lpstr>Lucida Calligraphy</vt:lpstr>
      <vt:lpstr>MS Reference Sans Serif</vt:lpstr>
      <vt:lpstr>Times</vt:lpstr>
      <vt:lpstr>Times New Roman</vt:lpstr>
      <vt:lpstr>Verdana</vt:lpstr>
      <vt:lpstr>Wingdings</vt:lpstr>
      <vt:lpstr>Lean Thinking Final.ppt</vt:lpstr>
      <vt:lpstr>1_Custom Design</vt:lpstr>
      <vt:lpstr>Custom Design</vt:lpstr>
      <vt:lpstr>1_Lean Thinking Final</vt:lpstr>
      <vt:lpstr>Lean Thinking Final</vt:lpstr>
      <vt:lpstr>2_Lean Thinking Final</vt:lpstr>
      <vt:lpstr>Worksheet</vt:lpstr>
      <vt:lpstr>Document</vt:lpstr>
      <vt:lpstr>PowerPoint Presentation</vt:lpstr>
      <vt:lpstr>The Lecture   https://youtu.be/aXPlkcPSlxs</vt:lpstr>
      <vt:lpstr>Practice; Follow the 5 Steps Process</vt:lpstr>
      <vt:lpstr>Facility Layout : Job Shop</vt:lpstr>
      <vt:lpstr>Financial Throughput and Fixed Operating Costs</vt:lpstr>
      <vt:lpstr>2. Exploit the Constraint : LP Formulation</vt:lpstr>
      <vt:lpstr>LP Formulation and Solution</vt:lpstr>
      <vt:lpstr>A Practice on Sensitivity Analysis –  </vt:lpstr>
      <vt:lpstr>A Practice on Sensitivity Analysis</vt:lpstr>
      <vt:lpstr>3: Subordinate Everything Else to This Decision</vt:lpstr>
      <vt:lpstr>Step 4 : Elevate the Constraint(s)</vt:lpstr>
      <vt:lpstr>Step 4 : Do We Try To Sell In Japan?</vt:lpstr>
      <vt:lpstr>Step 4 : Do We Try To Sell In Japan?</vt:lpstr>
      <vt:lpstr>Step 5: Where is the New Constraint?</vt:lpstr>
      <vt:lpstr>Step 5: If a Constraint Was Broken in previous Steps, Go to Step 1</vt:lpstr>
      <vt:lpstr>PowerPoint Presentation</vt:lpstr>
      <vt:lpstr>PowerPoint Presentation</vt:lpstr>
      <vt:lpstr>2. Exploit the Constraint : Find the Throughput World’s Best Solution</vt:lpstr>
      <vt:lpstr>2. Exploit the Constraint : Find the  World’s Best Solution to Throughput</vt:lpstr>
      <vt:lpstr>2. Exploit the Constraint : Find the  World’s Best Solution to Throughput </vt:lpstr>
      <vt:lpstr>PowerPoint Presentation</vt:lpstr>
      <vt:lpstr>PowerPoint Presentation</vt:lpstr>
      <vt:lpstr>A Practice on Sensitivity Analysis</vt:lpstr>
      <vt:lpstr>A Practice on Sensitivity Analysis</vt:lpstr>
      <vt:lpstr>Step 4 : Elevate the Constraint(s). Do We Try To Sell In Japan?</vt:lpstr>
      <vt:lpstr>2. Exploit the Constraint : Find the  World’s Best Solution to Throughput</vt:lpstr>
      <vt:lpstr>PowerPoint Presentation</vt:lpstr>
      <vt:lpstr>Step 4 : Exploit the Constraint(s). </vt:lpstr>
      <vt:lpstr>Step 4 : Elevate the Constraint(s). New Constraint </vt:lpstr>
      <vt:lpstr>Buying a machine A at the same cost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Lean Thinking</dc:title>
  <dc:creator>aa2035</dc:creator>
  <cp:lastModifiedBy>Asef-Vaziri , Ardavan</cp:lastModifiedBy>
  <cp:revision>616</cp:revision>
  <cp:lastPrinted>2019-05-09T17:43:43Z</cp:lastPrinted>
  <dcterms:created xsi:type="dcterms:W3CDTF">2008-11-22T01:06:20Z</dcterms:created>
  <dcterms:modified xsi:type="dcterms:W3CDTF">2023-12-27T03:48:09Z</dcterms:modified>
</cp:coreProperties>
</file>