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1"/>
  </p:notesMasterIdLst>
  <p:handoutMasterIdLst>
    <p:handoutMasterId r:id="rId32"/>
  </p:handoutMasterIdLst>
  <p:sldIdLst>
    <p:sldId id="256" r:id="rId5"/>
    <p:sldId id="373" r:id="rId6"/>
    <p:sldId id="383" r:id="rId7"/>
    <p:sldId id="385" r:id="rId8"/>
    <p:sldId id="452" r:id="rId9"/>
    <p:sldId id="454" r:id="rId10"/>
    <p:sldId id="345" r:id="rId11"/>
    <p:sldId id="422" r:id="rId12"/>
    <p:sldId id="423" r:id="rId13"/>
    <p:sldId id="424" r:id="rId14"/>
    <p:sldId id="427" r:id="rId15"/>
    <p:sldId id="442" r:id="rId16"/>
    <p:sldId id="429" r:id="rId17"/>
    <p:sldId id="430" r:id="rId18"/>
    <p:sldId id="440" r:id="rId19"/>
    <p:sldId id="441" r:id="rId20"/>
    <p:sldId id="431" r:id="rId21"/>
    <p:sldId id="443" r:id="rId22"/>
    <p:sldId id="434" r:id="rId23"/>
    <p:sldId id="435" r:id="rId24"/>
    <p:sldId id="436" r:id="rId25"/>
    <p:sldId id="451" r:id="rId26"/>
    <p:sldId id="446" r:id="rId27"/>
    <p:sldId id="437" r:id="rId28"/>
    <p:sldId id="438" r:id="rId29"/>
    <p:sldId id="444"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78"/>
    <a:srgbClr val="A50023"/>
    <a:srgbClr val="A80000"/>
    <a:srgbClr val="00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4660"/>
  </p:normalViewPr>
  <p:slideViewPr>
    <p:cSldViewPr>
      <p:cViewPr varScale="1">
        <p:scale>
          <a:sx n="123" d="100"/>
          <a:sy n="123" d="100"/>
        </p:scale>
        <p:origin x="-7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pPr eaLnBrk="1" hangingPunct="1"/>
            <a:endParaRPr lang="en-US" smtClean="0"/>
          </a:p>
        </p:txBody>
      </p:sp>
      <p:sp>
        <p:nvSpPr>
          <p:cNvPr id="93188" name="Slide Number Placeholder 3"/>
          <p:cNvSpPr>
            <a:spLocks noGrp="1"/>
          </p:cNvSpPr>
          <p:nvPr>
            <p:ph type="sldNum" sz="quarter" idx="5"/>
          </p:nvPr>
        </p:nvSpPr>
        <p:spPr>
          <a:noFill/>
        </p:spPr>
        <p:txBody>
          <a:bodyPr/>
          <a:lstStyle/>
          <a:p>
            <a:fld id="{BC79C78C-0F65-4CB7-BF01-97993571D646}"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smtClean="0"/>
          </a:p>
        </p:txBody>
      </p:sp>
      <p:sp>
        <p:nvSpPr>
          <p:cNvPr id="54276" name="Slide Number Placeholder 3"/>
          <p:cNvSpPr>
            <a:spLocks noGrp="1"/>
          </p:cNvSpPr>
          <p:nvPr>
            <p:ph type="sldNum" sz="quarter" idx="5"/>
          </p:nvPr>
        </p:nvSpPr>
        <p:spPr>
          <a:noFill/>
        </p:spPr>
        <p:txBody>
          <a:bodyPr/>
          <a:lstStyle/>
          <a:p>
            <a:fld id="{349240D5-659D-4F97-9396-BB96F6EE6A2E}"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Slide Number Placeholder 3"/>
          <p:cNvSpPr>
            <a:spLocks noGrp="1"/>
          </p:cNvSpPr>
          <p:nvPr>
            <p:ph type="sldNum" sz="quarter" idx="5"/>
          </p:nvPr>
        </p:nvSpPr>
        <p:spPr>
          <a:noFill/>
        </p:spPr>
        <p:txBody>
          <a:bodyPr/>
          <a:lstStyle/>
          <a:p>
            <a:fld id="{AA486EAE-AE1E-43AC-9A42-F08C5DEF76E8}"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endParaRPr lang="en-US" smtClean="0"/>
          </a:p>
        </p:txBody>
      </p:sp>
      <p:sp>
        <p:nvSpPr>
          <p:cNvPr id="58372" name="Slide Number Placeholder 3"/>
          <p:cNvSpPr>
            <a:spLocks noGrp="1"/>
          </p:cNvSpPr>
          <p:nvPr>
            <p:ph type="sldNum" sz="quarter" idx="5"/>
          </p:nvPr>
        </p:nvSpPr>
        <p:spPr>
          <a:noFill/>
        </p:spPr>
        <p:txBody>
          <a:bodyPr/>
          <a:lstStyle/>
          <a:p>
            <a:fld id="{70F8E723-9C75-4D74-8287-C32239B678B7}"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smtClean="0"/>
          </a:p>
        </p:txBody>
      </p:sp>
      <p:sp>
        <p:nvSpPr>
          <p:cNvPr id="59396" name="Slide Number Placeholder 3"/>
          <p:cNvSpPr>
            <a:spLocks noGrp="1"/>
          </p:cNvSpPr>
          <p:nvPr>
            <p:ph type="sldNum" sz="quarter" idx="5"/>
          </p:nvPr>
        </p:nvSpPr>
        <p:spPr>
          <a:noFill/>
        </p:spPr>
        <p:txBody>
          <a:bodyPr/>
          <a:lstStyle/>
          <a:p>
            <a:fld id="{303DD8B8-F815-4032-9A6B-066DC800333E}" type="slidenum">
              <a:rPr lang="en-US"/>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6A145B-80FC-4DD1-A75E-E22B44A0F782}"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dirty="0" smtClean="0"/>
          </a:p>
        </p:txBody>
      </p:sp>
      <p:sp>
        <p:nvSpPr>
          <p:cNvPr id="53252" name="Slide Number Placeholder 3"/>
          <p:cNvSpPr>
            <a:spLocks noGrp="1"/>
          </p:cNvSpPr>
          <p:nvPr>
            <p:ph type="sldNum" sz="quarter" idx="5"/>
          </p:nvPr>
        </p:nvSpPr>
        <p:spPr>
          <a:noFill/>
        </p:spPr>
        <p:txBody>
          <a:bodyPr/>
          <a:lstStyle/>
          <a:p>
            <a:fld id="{F313A41D-CEB8-4686-8C22-5591FF049A78}" type="slidenum">
              <a:rPr lang="en-US"/>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a:solidFill>
                  <a:schemeClr val="tx1"/>
                </a:solidFill>
                <a:latin typeface="Verdana" pitchFamily="34" charset="0"/>
                <a:ea typeface="ＭＳ Ｐゴシック" charset="-128"/>
                <a:cs typeface="+mn-cs"/>
              </a:rPr>
              <a:t>Asef-Vaziri</a:t>
            </a:r>
            <a:r>
              <a:rPr lang="en-US" sz="1200" b="1" i="1" kern="1200" dirty="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April-2011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Theory of Constraints</a:t>
            </a:r>
            <a:r>
              <a:rPr lang="en-US" sz="1200" b="1" i="1" baseline="0" dirty="0" smtClean="0">
                <a:solidFill>
                  <a:schemeClr val="tx1"/>
                </a:solidFill>
              </a:rPr>
              <a:t> 1- </a:t>
            </a:r>
            <a:r>
              <a:rPr lang="en-US" sz="1200" b="1" i="1" dirty="0" smtClean="0">
                <a:solidFill>
                  <a:schemeClr val="tx1"/>
                </a:solidFill>
              </a:rPr>
              <a:t>Basics  </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1141412"/>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9144000" cy="1371600"/>
          </a:xfrm>
        </p:spPr>
        <p:txBody>
          <a:bodyPr/>
          <a:lstStyle/>
          <a:p>
            <a:r>
              <a:rPr lang="en-US" dirty="0" smtClean="0"/>
              <a:t>Throughput World</a:t>
            </a:r>
            <a:endParaRPr lang="en-US" dirty="0" smtClean="0">
              <a:ea typeface="ＭＳ Ｐゴシック" charset="-128"/>
            </a:endParaRPr>
          </a:p>
        </p:txBody>
      </p:sp>
      <p:pic>
        <p:nvPicPr>
          <p:cNvPr id="3" name="Picture 2" descr="C:\Program Files\Microsoft Office\MEDIA\CAGCAT10\j0234687.gif"/>
          <p:cNvPicPr>
            <a:picLocks noChangeAspect="1" noChangeArrowheads="1" noCrop="1"/>
          </p:cNvPicPr>
          <p:nvPr/>
        </p:nvPicPr>
        <p:blipFill>
          <a:blip r:embed="rId3"/>
          <a:srcRect/>
          <a:stretch>
            <a:fillRect/>
          </a:stretch>
        </p:blipFill>
        <p:spPr bwMode="auto">
          <a:xfrm>
            <a:off x="5679406" y="1828800"/>
            <a:ext cx="3464594" cy="2041156"/>
          </a:xfrm>
          <a:prstGeom prst="rect">
            <a:avLst/>
          </a:prstGeom>
          <a:noFill/>
        </p:spPr>
      </p:pic>
      <p:sp>
        <p:nvSpPr>
          <p:cNvPr id="5" name="TextBox 4"/>
          <p:cNvSpPr txBox="1"/>
          <p:nvPr/>
        </p:nvSpPr>
        <p:spPr>
          <a:xfrm>
            <a:off x="0" y="4572000"/>
            <a:ext cx="9144000" cy="1754326"/>
          </a:xfrm>
          <a:prstGeom prst="rect">
            <a:avLst/>
          </a:prstGeom>
          <a:noFill/>
        </p:spPr>
        <p:txBody>
          <a:bodyPr wrap="square" rtlCol="0">
            <a:spAutoFit/>
          </a:bodyPr>
          <a:lstStyle/>
          <a:p>
            <a:r>
              <a:rPr lang="en-US" dirty="0" smtClean="0">
                <a:solidFill>
                  <a:schemeClr val="bg1"/>
                </a:solidFill>
              </a:rPr>
              <a:t>These sides and note were prepared using </a:t>
            </a:r>
          </a:p>
          <a:p>
            <a:pPr marL="341313" indent="-341313"/>
            <a:r>
              <a:rPr lang="en-US" dirty="0" smtClean="0">
                <a:solidFill>
                  <a:schemeClr val="bg1"/>
                </a:solidFill>
              </a:rPr>
              <a:t>1. The book Streamlined: 14 Principles for Building and Managing the Lean Supply Chain. 2004. </a:t>
            </a:r>
            <a:r>
              <a:rPr lang="en-US" dirty="0" err="1" smtClean="0">
                <a:solidFill>
                  <a:schemeClr val="bg1"/>
                </a:solidFill>
              </a:rPr>
              <a:t>Srinivasan</a:t>
            </a:r>
            <a:r>
              <a:rPr lang="en-US" dirty="0" smtClean="0">
                <a:solidFill>
                  <a:schemeClr val="bg1"/>
                </a:solidFill>
              </a:rPr>
              <a:t>. TOMPSON ISBN: 978-0-324-23277-6.</a:t>
            </a:r>
          </a:p>
          <a:p>
            <a:pPr marL="341313" indent="-341313"/>
            <a:r>
              <a:rPr lang="en-US" dirty="0" smtClean="0">
                <a:solidFill>
                  <a:schemeClr val="bg1"/>
                </a:solidFill>
              </a:rPr>
              <a:t>2. The slides originally prepared by Professor M. M. </a:t>
            </a:r>
            <a:r>
              <a:rPr lang="en-US" dirty="0" err="1" smtClean="0">
                <a:solidFill>
                  <a:schemeClr val="bg1"/>
                </a:solidFill>
              </a:rPr>
              <a:t>Srinivasan</a:t>
            </a:r>
            <a:r>
              <a:rPr lang="en-US" dirty="0" smtClean="0">
                <a:solidFill>
                  <a:schemeClr val="bg1"/>
                </a:solidFill>
              </a:rPr>
              <a:t>.</a:t>
            </a:r>
          </a:p>
          <a:p>
            <a:pPr marL="341313" indent="-341313"/>
            <a:r>
              <a:rPr lang="en-US" dirty="0" smtClean="0">
                <a:solidFill>
                  <a:schemeClr val="bg1"/>
                </a:solidFill>
              </a:rPr>
              <a:t>3. Operations Management. Jacobs and Chase. McGraw-Hill.</a:t>
            </a:r>
          </a:p>
          <a:p>
            <a:endParaRPr lang="en-US" dirty="0"/>
          </a:p>
        </p:txBody>
      </p:sp>
      <p:sp>
        <p:nvSpPr>
          <p:cNvPr id="6" name="Content Placeholder 5"/>
          <p:cNvSpPr txBox="1">
            <a:spLocks/>
          </p:cNvSpPr>
          <p:nvPr/>
        </p:nvSpPr>
        <p:spPr bwMode="auto">
          <a:xfrm>
            <a:off x="-381000" y="1828800"/>
            <a:ext cx="6096000" cy="205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600" b="0" i="1"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Complex solutions do not work, </a:t>
            </a:r>
          </a:p>
          <a:p>
            <a:pPr marL="342900" marR="0" lvl="0" indent="-342900" algn="r"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600" b="0" i="1"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the more complex the problem</a:t>
            </a:r>
          </a:p>
          <a:p>
            <a:pPr marL="342900" marR="0" lvl="0" indent="-342900" algn="r"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600" b="0" i="1"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 the simpler the solution must be.</a:t>
            </a:r>
          </a:p>
          <a:p>
            <a:pPr marL="342900" marR="0" lvl="0" indent="-342900" algn="r"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600" b="0" i="0"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Eli </a:t>
            </a:r>
            <a:r>
              <a:rPr kumimoji="0" lang="en-US" sz="2600" b="0" i="0" u="none" strike="noStrike" kern="0" cap="none" spc="0" normalizeH="0" baseline="0" noProof="0" dirty="0" err="1" smtClean="0">
                <a:ln>
                  <a:noFill/>
                </a:ln>
                <a:solidFill>
                  <a:schemeClr val="bg1"/>
                </a:solidFill>
                <a:effectLst/>
                <a:uLnTx/>
                <a:uFillTx/>
                <a:latin typeface="Lucida Calligraphy" pitchFamily="66" charset="0"/>
                <a:ea typeface="ＭＳ Ｐゴシック" pitchFamily="-65" charset="-128"/>
                <a:cs typeface="MS Reference Sans Serif" pitchFamily="34" charset="0"/>
              </a:rPr>
              <a:t>Goldratt</a:t>
            </a:r>
            <a:r>
              <a:rPr kumimoji="0" lang="en-US" sz="2600" b="0" i="0"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a:t>
            </a:r>
            <a:r>
              <a:rPr kumimoji="0" lang="en-US" sz="2400" b="0" i="0"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rPr>
              <a:t> </a:t>
            </a:r>
          </a:p>
          <a:p>
            <a:pPr marL="342900" marR="0" lvl="0" indent="-342900" algn="r"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600" b="0" i="0" u="none" strike="noStrike" kern="0" cap="none" spc="0" normalizeH="0" baseline="0" noProof="0" dirty="0" smtClean="0">
              <a:ln>
                <a:noFill/>
              </a:ln>
              <a:solidFill>
                <a:schemeClr val="bg1"/>
              </a:solidFill>
              <a:effectLst/>
              <a:uLnTx/>
              <a:uFillTx/>
              <a:latin typeface="Lucida Calligraphy" pitchFamily="66"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800" b="0" i="0" u="none" strike="noStrike" kern="0" cap="none" spc="0" normalizeH="0" baseline="0" noProof="0" dirty="0">
              <a:ln>
                <a:noFill/>
              </a:ln>
              <a:solidFill>
                <a:schemeClr val="bg1"/>
              </a:solidFill>
              <a:effectLst/>
              <a:uLnTx/>
              <a:uFillTx/>
              <a:latin typeface="Lucida Calligraphy" pitchFamily="66"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143000"/>
          </a:xfrm>
        </p:spPr>
        <p:txBody>
          <a:bodyPr/>
          <a:lstStyle/>
          <a:p>
            <a:r>
              <a:rPr lang="en-US" dirty="0" smtClean="0"/>
              <a:t>Policy Constraints</a:t>
            </a:r>
            <a:endParaRPr lang="en-US" dirty="0"/>
          </a:p>
        </p:txBody>
      </p:sp>
      <p:sp>
        <p:nvSpPr>
          <p:cNvPr id="3" name="Content Placeholder 2"/>
          <p:cNvSpPr>
            <a:spLocks noGrp="1"/>
          </p:cNvSpPr>
          <p:nvPr>
            <p:ph idx="1"/>
          </p:nvPr>
        </p:nvSpPr>
        <p:spPr>
          <a:xfrm>
            <a:off x="0" y="1143000"/>
            <a:ext cx="9144000" cy="5257800"/>
          </a:xfrm>
        </p:spPr>
        <p:txBody>
          <a:bodyPr/>
          <a:lstStyle/>
          <a:p>
            <a:r>
              <a:rPr lang="en-US" sz="2300" b="1" dirty="0" smtClean="0">
                <a:latin typeface="Book Antiqua" pitchFamily="18" charset="0"/>
              </a:rPr>
              <a:t>Methods Constraints. </a:t>
            </a:r>
            <a:r>
              <a:rPr lang="en-US" sz="2300" dirty="0" smtClean="0">
                <a:latin typeface="Book Antiqua" pitchFamily="18" charset="0"/>
              </a:rPr>
              <a:t>Never producing a batch of units below an EOQ; producing products for which there is no current demand. A flawed method of absorption costing that adds value to a product as it moves through a series of process steps. </a:t>
            </a:r>
          </a:p>
          <a:p>
            <a:r>
              <a:rPr lang="en-US" sz="2300" b="1" dirty="0" smtClean="0">
                <a:latin typeface="Book Antiqua" pitchFamily="18" charset="0"/>
              </a:rPr>
              <a:t>Measures Constraints. </a:t>
            </a:r>
            <a:r>
              <a:rPr lang="en-US" sz="2300" dirty="0" smtClean="0">
                <a:latin typeface="Book Antiqua" pitchFamily="18" charset="0"/>
              </a:rPr>
              <a:t>Buying large quantities for quantity discounts. Paying sales commission based on volume of sale. Rewarding managers if they utilize their resources to produce more output because a higher output better absorbs labor and overhead.  Tell me how you measure me and I will tell you how I behave.</a:t>
            </a:r>
          </a:p>
          <a:p>
            <a:r>
              <a:rPr lang="en-US" sz="2300" b="1" dirty="0" smtClean="0">
                <a:latin typeface="Book Antiqua" pitchFamily="18" charset="0"/>
              </a:rPr>
              <a:t>Mindset Constraints. </a:t>
            </a:r>
            <a:r>
              <a:rPr lang="en-US" sz="2300" dirty="0" smtClean="0">
                <a:latin typeface="Book Antiqua" pitchFamily="18" charset="0"/>
              </a:rPr>
              <a:t>Shop supervisor believes operators should be busy all of the time. The enterprise can become profitable through outsourcing.  You don't understand, we are different, that won't work here! </a:t>
            </a:r>
          </a:p>
          <a:p>
            <a:pPr>
              <a:buNone/>
            </a:pPr>
            <a:endParaRPr lang="en-US" sz="1800" dirty="0" smtClean="0">
              <a:ea typeface="ＭＳ Ｐゴシック" pitchFamily="-112" charset="-128"/>
            </a:endParaRPr>
          </a:p>
          <a:p>
            <a:pPr lvl="1"/>
            <a:endParaRPr lang="en-US" sz="2200" dirty="0" smtClean="0"/>
          </a:p>
          <a:p>
            <a:pPr lvl="1"/>
            <a:endParaRPr lang="en-US" dirty="0"/>
          </a:p>
        </p:txBody>
      </p:sp>
      <p:pic>
        <p:nvPicPr>
          <p:cNvPr id="4" name="Picture 2" descr="C:\Documents and Settings\Administrator\Local Settings\Temporary Internet Files\Content.IE5\2I3TXAJH\MPj04385150000[1].jpg"/>
          <p:cNvPicPr>
            <a:picLocks noChangeAspect="1" noChangeArrowheads="1"/>
          </p:cNvPicPr>
          <p:nvPr/>
        </p:nvPicPr>
        <p:blipFill>
          <a:blip r:embed="rId3" cstate="print"/>
          <a:srcRect/>
          <a:stretch>
            <a:fillRect/>
          </a:stretch>
        </p:blipFill>
        <p:spPr bwMode="auto">
          <a:xfrm>
            <a:off x="7696200" y="0"/>
            <a:ext cx="1447800" cy="1086568"/>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normAutofit fontScale="90000"/>
          </a:bodyPr>
          <a:lstStyle/>
          <a:p>
            <a:r>
              <a:rPr lang="en-US" sz="4100" dirty="0"/>
              <a:t>Step 2 : Decide How to Exploit the System’s Constraint(s)</a:t>
            </a:r>
          </a:p>
        </p:txBody>
      </p:sp>
      <p:sp>
        <p:nvSpPr>
          <p:cNvPr id="84995" name="Rectangle 3"/>
          <p:cNvSpPr>
            <a:spLocks noGrp="1"/>
          </p:cNvSpPr>
          <p:nvPr>
            <p:ph type="body" idx="1"/>
          </p:nvPr>
        </p:nvSpPr>
        <p:spPr>
          <a:xfrm>
            <a:off x="0" y="1219200"/>
            <a:ext cx="9144000" cy="5334000"/>
          </a:xfrm>
        </p:spPr>
        <p:txBody>
          <a:bodyPr/>
          <a:lstStyle/>
          <a:p>
            <a:pPr>
              <a:lnSpc>
                <a:spcPct val="90000"/>
              </a:lnSpc>
            </a:pPr>
            <a:r>
              <a:rPr lang="en-US" sz="2400" dirty="0">
                <a:latin typeface="Book Antiqua" pitchFamily="18" charset="0"/>
              </a:rPr>
              <a:t>Exploiting the constraint means using the constraint as profitably as possible</a:t>
            </a:r>
          </a:p>
          <a:p>
            <a:pPr>
              <a:lnSpc>
                <a:spcPct val="90000"/>
              </a:lnSpc>
            </a:pPr>
            <a:r>
              <a:rPr lang="en-US" sz="2400" dirty="0">
                <a:latin typeface="Book Antiqua" pitchFamily="18" charset="0"/>
              </a:rPr>
              <a:t>Until the constraints are overcome by other means, the enterprise should work them as profitably (effectively) as </a:t>
            </a:r>
            <a:r>
              <a:rPr lang="en-US" sz="2400" dirty="0" smtClean="0">
                <a:latin typeface="Book Antiqua" pitchFamily="18" charset="0"/>
              </a:rPr>
              <a:t>possible.</a:t>
            </a:r>
          </a:p>
          <a:p>
            <a:pPr>
              <a:lnSpc>
                <a:spcPct val="90000"/>
              </a:lnSpc>
            </a:pPr>
            <a:r>
              <a:rPr lang="en-US" sz="2400" dirty="0" smtClean="0">
                <a:latin typeface="Book Antiqua" pitchFamily="18" charset="0"/>
              </a:rPr>
              <a:t>The </a:t>
            </a:r>
            <a:r>
              <a:rPr lang="en-US" sz="2400" b="1" dirty="0">
                <a:solidFill>
                  <a:srgbClr val="FF0000"/>
                </a:solidFill>
                <a:latin typeface="Book Antiqua" pitchFamily="18" charset="0"/>
              </a:rPr>
              <a:t>real meaning</a:t>
            </a:r>
            <a:r>
              <a:rPr lang="en-US" sz="2400" dirty="0">
                <a:latin typeface="Book Antiqua" pitchFamily="18" charset="0"/>
              </a:rPr>
              <a:t> of the word </a:t>
            </a:r>
            <a:r>
              <a:rPr lang="en-US" sz="2400" b="1" dirty="0" smtClean="0">
                <a:solidFill>
                  <a:srgbClr val="FF0000"/>
                </a:solidFill>
                <a:latin typeface="Book Antiqua" pitchFamily="18" charset="0"/>
              </a:rPr>
              <a:t>exploit? </a:t>
            </a:r>
            <a:endParaRPr lang="en-US" sz="2400" dirty="0">
              <a:solidFill>
                <a:srgbClr val="FF0000"/>
              </a:solidFill>
              <a:latin typeface="Book Antiqua" pitchFamily="18" charset="0"/>
            </a:endParaRPr>
          </a:p>
          <a:p>
            <a:pPr lvl="1">
              <a:lnSpc>
                <a:spcPct val="90000"/>
              </a:lnSpc>
            </a:pPr>
            <a:r>
              <a:rPr lang="en-US" sz="2200" dirty="0">
                <a:latin typeface="Book Antiqua" pitchFamily="18" charset="0"/>
              </a:rPr>
              <a:t>If constraint is physical resource, ensure the resource is never </a:t>
            </a:r>
            <a:r>
              <a:rPr lang="en-US" sz="2200" dirty="0" smtClean="0">
                <a:latin typeface="Book Antiqua" pitchFamily="18" charset="0"/>
              </a:rPr>
              <a:t>idle.</a:t>
            </a:r>
            <a:endParaRPr lang="en-US" sz="2200" dirty="0">
              <a:latin typeface="Book Antiqua" pitchFamily="18" charset="0"/>
            </a:endParaRPr>
          </a:p>
          <a:p>
            <a:pPr lvl="1">
              <a:lnSpc>
                <a:spcPct val="90000"/>
              </a:lnSpc>
            </a:pPr>
            <a:r>
              <a:rPr lang="en-US" sz="2200" dirty="0">
                <a:latin typeface="Book Antiqua" pitchFamily="18" charset="0"/>
              </a:rPr>
              <a:t>If the market is the constraint, exploit by ensuring not a single sale is lost as a result of our action or </a:t>
            </a:r>
            <a:r>
              <a:rPr lang="en-US" sz="2200" dirty="0" smtClean="0">
                <a:latin typeface="Book Antiqua" pitchFamily="18" charset="0"/>
              </a:rPr>
              <a:t>inaction.</a:t>
            </a:r>
            <a:endParaRPr lang="en-US" sz="2200" dirty="0">
              <a:latin typeface="Book Antiqua" pitchFamily="18" charset="0"/>
            </a:endParaRPr>
          </a:p>
          <a:p>
            <a:pPr lvl="1">
              <a:lnSpc>
                <a:spcPct val="90000"/>
              </a:lnSpc>
            </a:pPr>
            <a:r>
              <a:rPr lang="en-US" sz="2200" dirty="0">
                <a:latin typeface="Book Antiqua" pitchFamily="18" charset="0"/>
              </a:rPr>
              <a:t>Market constraint implies extra capacity, so we exploit this by guaranteeing 100% on time delivery to </a:t>
            </a:r>
            <a:r>
              <a:rPr lang="en-US" sz="2200" dirty="0" smtClean="0">
                <a:latin typeface="Book Antiqua" pitchFamily="18" charset="0"/>
              </a:rPr>
              <a:t>customer.</a:t>
            </a:r>
          </a:p>
          <a:p>
            <a:pPr lvl="1">
              <a:lnSpc>
                <a:spcPct val="90000"/>
              </a:lnSpc>
              <a:buNone/>
            </a:pPr>
            <a:r>
              <a:rPr lang="en-US" sz="2200" dirty="0" smtClean="0">
                <a:latin typeface="Book Antiqua" pitchFamily="18" charset="0"/>
              </a:rPr>
              <a:t> </a:t>
            </a:r>
            <a:endParaRPr lang="en-US" sz="2200" dirty="0">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noAutofit/>
          </a:bodyPr>
          <a:lstStyle/>
          <a:p>
            <a:r>
              <a:rPr lang="en-US" dirty="0"/>
              <a:t>Step 3 : Subordinate Everything Else to that Decision</a:t>
            </a:r>
          </a:p>
        </p:txBody>
      </p:sp>
      <p:sp>
        <p:nvSpPr>
          <p:cNvPr id="86019" name="Rectangle 3"/>
          <p:cNvSpPr>
            <a:spLocks noGrp="1"/>
          </p:cNvSpPr>
          <p:nvPr>
            <p:ph type="body" idx="1"/>
          </p:nvPr>
        </p:nvSpPr>
        <p:spPr>
          <a:xfrm>
            <a:off x="0" y="1143000"/>
            <a:ext cx="9144000" cy="5257800"/>
          </a:xfrm>
        </p:spPr>
        <p:txBody>
          <a:bodyPr/>
          <a:lstStyle/>
          <a:p>
            <a:pPr>
              <a:lnSpc>
                <a:spcPct val="90000"/>
              </a:lnSpc>
            </a:pPr>
            <a:r>
              <a:rPr lang="en-US" sz="2400" dirty="0" smtClean="0">
                <a:latin typeface="Book Antiqua" pitchFamily="18" charset="0"/>
              </a:rPr>
              <a:t>We </a:t>
            </a:r>
            <a:r>
              <a:rPr lang="en-US" sz="2400" dirty="0">
                <a:latin typeface="Book Antiqua" pitchFamily="18" charset="0"/>
              </a:rPr>
              <a:t>do not </a:t>
            </a:r>
            <a:r>
              <a:rPr lang="en-US" sz="2400" dirty="0" smtClean="0">
                <a:latin typeface="Book Antiqua" pitchFamily="18" charset="0"/>
              </a:rPr>
              <a:t>want </a:t>
            </a:r>
            <a:r>
              <a:rPr lang="en-US" sz="2400" dirty="0">
                <a:latin typeface="Book Antiqua" pitchFamily="18" charset="0"/>
              </a:rPr>
              <a:t>non-bottleneck resources becoming bottlenecks because of our </a:t>
            </a:r>
            <a:r>
              <a:rPr lang="en-US" sz="2400" dirty="0" smtClean="0">
                <a:latin typeface="Book Antiqua" pitchFamily="18" charset="0"/>
              </a:rPr>
              <a:t>negligence </a:t>
            </a:r>
            <a:r>
              <a:rPr lang="en-US" sz="2400" dirty="0">
                <a:latin typeface="Book Antiqua" pitchFamily="18" charset="0"/>
              </a:rPr>
              <a:t>of focusing on </a:t>
            </a:r>
            <a:r>
              <a:rPr lang="en-US" sz="2400" dirty="0" smtClean="0">
                <a:latin typeface="Book Antiqua" pitchFamily="18" charset="0"/>
              </a:rPr>
              <a:t>constraints. </a:t>
            </a:r>
            <a:endParaRPr lang="en-US" sz="2400" dirty="0">
              <a:latin typeface="Book Antiqua" pitchFamily="18" charset="0"/>
            </a:endParaRPr>
          </a:p>
          <a:p>
            <a:pPr>
              <a:lnSpc>
                <a:spcPct val="90000"/>
              </a:lnSpc>
            </a:pPr>
            <a:r>
              <a:rPr lang="en-US" sz="2400" dirty="0" smtClean="0">
                <a:latin typeface="Book Antiqua" pitchFamily="18" charset="0"/>
              </a:rPr>
              <a:t>Work </a:t>
            </a:r>
            <a:r>
              <a:rPr lang="en-US" sz="2400" dirty="0">
                <a:latin typeface="Book Antiqua" pitchFamily="18" charset="0"/>
              </a:rPr>
              <a:t>must be started and sequenced so the constraint can </a:t>
            </a:r>
            <a:r>
              <a:rPr lang="en-US" sz="2400" b="1" dirty="0">
                <a:latin typeface="Book Antiqua" pitchFamily="18" charset="0"/>
              </a:rPr>
              <a:t>always</a:t>
            </a:r>
            <a:r>
              <a:rPr lang="en-US" sz="2400" dirty="0">
                <a:latin typeface="Book Antiqua" pitchFamily="18" charset="0"/>
              </a:rPr>
              <a:t> work or work smarter</a:t>
            </a:r>
          </a:p>
          <a:p>
            <a:pPr>
              <a:lnSpc>
                <a:spcPct val="90000"/>
              </a:lnSpc>
            </a:pPr>
            <a:r>
              <a:rPr lang="en-US" sz="2400" b="1" dirty="0">
                <a:latin typeface="Book Antiqua" pitchFamily="18" charset="0"/>
              </a:rPr>
              <a:t>Drum-buffer-rope (DBR), </a:t>
            </a:r>
            <a:r>
              <a:rPr lang="en-US" sz="2400" dirty="0">
                <a:latin typeface="Book Antiqua" pitchFamily="18" charset="0"/>
              </a:rPr>
              <a:t>or pull-from-the-bottleneck model, is similar to </a:t>
            </a:r>
            <a:r>
              <a:rPr lang="en-US" sz="2400" dirty="0" err="1">
                <a:latin typeface="Book Antiqua" pitchFamily="18" charset="0"/>
              </a:rPr>
              <a:t>kanban</a:t>
            </a:r>
            <a:r>
              <a:rPr lang="en-US" sz="2400" dirty="0">
                <a:latin typeface="Book Antiqua" pitchFamily="18" charset="0"/>
              </a:rPr>
              <a:t> </a:t>
            </a:r>
            <a:r>
              <a:rPr lang="en-US" sz="2400" dirty="0" smtClean="0">
                <a:latin typeface="Book Antiqua" pitchFamily="18" charset="0"/>
              </a:rPr>
              <a:t>system. </a:t>
            </a:r>
            <a:endParaRPr lang="en-US" sz="2400" dirty="0">
              <a:latin typeface="Book Antiqua" pitchFamily="18" charset="0"/>
            </a:endParaRPr>
          </a:p>
          <a:p>
            <a:pPr lvl="1">
              <a:lnSpc>
                <a:spcPct val="90000"/>
              </a:lnSpc>
            </a:pPr>
            <a:r>
              <a:rPr lang="en-US" sz="2200" b="1" dirty="0">
                <a:latin typeface="Book Antiqua" pitchFamily="18" charset="0"/>
              </a:rPr>
              <a:t>Except</a:t>
            </a:r>
            <a:r>
              <a:rPr lang="en-US" sz="2200" dirty="0">
                <a:latin typeface="Book Antiqua" pitchFamily="18" charset="0"/>
              </a:rPr>
              <a:t> </a:t>
            </a:r>
            <a:r>
              <a:rPr lang="en-US" sz="2200" dirty="0" smtClean="0">
                <a:latin typeface="Book Antiqua" pitchFamily="18" charset="0"/>
              </a:rPr>
              <a:t> the </a:t>
            </a:r>
            <a:r>
              <a:rPr lang="en-US" sz="2200" dirty="0">
                <a:latin typeface="Book Antiqua" pitchFamily="18" charset="0"/>
              </a:rPr>
              <a:t>input process of DBR is linked to the rate or production of the constraint to utilize it as much as possible</a:t>
            </a:r>
            <a:endParaRPr lang="en-US" sz="2200" b="1" i="1" dirty="0">
              <a:latin typeface="Book Antiqu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normAutofit/>
          </a:bodyPr>
          <a:lstStyle/>
          <a:p>
            <a:r>
              <a:rPr lang="en-US" dirty="0"/>
              <a:t>Step 4 : Elevate the System’s Constraints</a:t>
            </a:r>
          </a:p>
        </p:txBody>
      </p:sp>
      <p:sp>
        <p:nvSpPr>
          <p:cNvPr id="87043" name="Rectangle 3"/>
          <p:cNvSpPr>
            <a:spLocks noGrp="1"/>
          </p:cNvSpPr>
          <p:nvPr>
            <p:ph type="body" idx="1"/>
          </p:nvPr>
        </p:nvSpPr>
        <p:spPr>
          <a:xfrm>
            <a:off x="0" y="1219200"/>
            <a:ext cx="9144000" cy="4530725"/>
          </a:xfrm>
        </p:spPr>
        <p:txBody>
          <a:bodyPr/>
          <a:lstStyle/>
          <a:p>
            <a:r>
              <a:rPr lang="en-US" sz="2400" b="1" dirty="0" smtClean="0">
                <a:solidFill>
                  <a:srgbClr val="FF0000"/>
                </a:solidFill>
                <a:latin typeface="Book Antiqua" pitchFamily="18" charset="0"/>
              </a:rPr>
              <a:t>Lift </a:t>
            </a:r>
            <a:r>
              <a:rPr lang="en-US" sz="2400" b="1" dirty="0">
                <a:solidFill>
                  <a:srgbClr val="FF0000"/>
                </a:solidFill>
                <a:latin typeface="Book Antiqua" pitchFamily="18" charset="0"/>
              </a:rPr>
              <a:t>the restriction </a:t>
            </a:r>
            <a:r>
              <a:rPr lang="en-US" sz="2400" dirty="0">
                <a:latin typeface="Book Antiqua" pitchFamily="18" charset="0"/>
              </a:rPr>
              <a:t>that is preventing the enterprise from making more money</a:t>
            </a:r>
          </a:p>
          <a:p>
            <a:r>
              <a:rPr lang="en-US" sz="2400" b="1" dirty="0" smtClean="0">
                <a:solidFill>
                  <a:srgbClr val="FF0000"/>
                </a:solidFill>
                <a:latin typeface="Book Antiqua" pitchFamily="18" charset="0"/>
              </a:rPr>
              <a:t>Identifying </a:t>
            </a:r>
            <a:r>
              <a:rPr lang="en-US" sz="2400" b="1" dirty="0">
                <a:solidFill>
                  <a:srgbClr val="FF0000"/>
                </a:solidFill>
                <a:latin typeface="Book Antiqua" pitchFamily="18" charset="0"/>
              </a:rPr>
              <a:t>ways</a:t>
            </a:r>
            <a:r>
              <a:rPr lang="en-US" sz="2400" dirty="0">
                <a:latin typeface="Book Antiqua" pitchFamily="18" charset="0"/>
              </a:rPr>
              <a:t> that the </a:t>
            </a:r>
            <a:r>
              <a:rPr lang="en-US" sz="2400" b="1" dirty="0">
                <a:solidFill>
                  <a:srgbClr val="FF0000"/>
                </a:solidFill>
                <a:latin typeface="Book Antiqua" pitchFamily="18" charset="0"/>
              </a:rPr>
              <a:t>performance of the system</a:t>
            </a:r>
            <a:r>
              <a:rPr lang="en-US" sz="2400" dirty="0">
                <a:solidFill>
                  <a:srgbClr val="FF0000"/>
                </a:solidFill>
                <a:latin typeface="Book Antiqua" pitchFamily="18" charset="0"/>
              </a:rPr>
              <a:t> </a:t>
            </a:r>
            <a:r>
              <a:rPr lang="en-US" sz="2400" dirty="0">
                <a:latin typeface="Book Antiqua" pitchFamily="18" charset="0"/>
              </a:rPr>
              <a:t>can be improved, </a:t>
            </a:r>
            <a:r>
              <a:rPr lang="en-US" sz="2400" b="1" dirty="0">
                <a:solidFill>
                  <a:srgbClr val="FF0000"/>
                </a:solidFill>
                <a:latin typeface="Book Antiqua" pitchFamily="18" charset="0"/>
              </a:rPr>
              <a:t>relative to its goals</a:t>
            </a:r>
          </a:p>
          <a:p>
            <a:r>
              <a:rPr lang="en-US" sz="2400" dirty="0">
                <a:latin typeface="Book Antiqua" pitchFamily="18" charset="0"/>
              </a:rPr>
              <a:t>This step should </a:t>
            </a:r>
            <a:r>
              <a:rPr lang="en-US" sz="2400" b="1" dirty="0">
                <a:solidFill>
                  <a:srgbClr val="FF0000"/>
                </a:solidFill>
                <a:latin typeface="Book Antiqua" pitchFamily="18" charset="0"/>
              </a:rPr>
              <a:t>only</a:t>
            </a:r>
            <a:r>
              <a:rPr lang="en-US" sz="2400" dirty="0">
                <a:latin typeface="Book Antiqua" pitchFamily="18" charset="0"/>
              </a:rPr>
              <a:t> be performed </a:t>
            </a:r>
            <a:r>
              <a:rPr lang="en-US" sz="2400" b="1" dirty="0">
                <a:solidFill>
                  <a:srgbClr val="FF0000"/>
                </a:solidFill>
                <a:latin typeface="Book Antiqua" pitchFamily="18" charset="0"/>
              </a:rPr>
              <a:t>after</a:t>
            </a:r>
            <a:r>
              <a:rPr lang="en-US" sz="2400" dirty="0">
                <a:solidFill>
                  <a:srgbClr val="FF0000"/>
                </a:solidFill>
                <a:latin typeface="Book Antiqua" pitchFamily="18" charset="0"/>
              </a:rPr>
              <a:t> </a:t>
            </a:r>
            <a:r>
              <a:rPr lang="en-US" sz="2400" dirty="0">
                <a:latin typeface="Book Antiqua" pitchFamily="18" charset="0"/>
              </a:rPr>
              <a:t>the exploit step, step 2</a:t>
            </a:r>
          </a:p>
          <a:p>
            <a:r>
              <a:rPr lang="en-US" sz="2400" dirty="0">
                <a:latin typeface="Book Antiqua" pitchFamily="18" charset="0"/>
              </a:rPr>
              <a:t>If the constraint still exists, or another emerges, then it is time to execute the fourth </a:t>
            </a:r>
            <a:r>
              <a:rPr lang="en-US" sz="2400" dirty="0" smtClean="0">
                <a:latin typeface="Book Antiqua" pitchFamily="18" charset="0"/>
              </a:rPr>
              <a:t>step. </a:t>
            </a:r>
            <a:endParaRPr lang="en-US" sz="2400"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left)">
                                      <p:cBhvr>
                                        <p:cTn id="12" dur="500"/>
                                        <p:tgtEl>
                                          <p:spTgt spid="87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Effect transition="in" filter="wipe(left)">
                                      <p:cBhvr>
                                        <p:cTn id="17" dur="500"/>
                                        <p:tgtEl>
                                          <p:spTgt spid="870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43">
                                            <p:txEl>
                                              <p:pRg st="3" end="3"/>
                                            </p:txEl>
                                          </p:spTgt>
                                        </p:tgtEl>
                                        <p:attrNameLst>
                                          <p:attrName>style.visibility</p:attrName>
                                        </p:attrNameLst>
                                      </p:cBhvr>
                                      <p:to>
                                        <p:strVal val="visible"/>
                                      </p:to>
                                    </p:set>
                                    <p:animEffect transition="in" filter="wipe(left)">
                                      <p:cBhvr>
                                        <p:cTn id="22" dur="500"/>
                                        <p:tgtEl>
                                          <p:spTgt spid="870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bodyPr>
          <a:lstStyle/>
          <a:p>
            <a:r>
              <a:rPr lang="en-US" dirty="0"/>
              <a:t>Step 5 : If a Constraint Was Broken in a Previous Step, Go Back to Step 1</a:t>
            </a:r>
          </a:p>
        </p:txBody>
      </p:sp>
      <p:sp>
        <p:nvSpPr>
          <p:cNvPr id="88067" name="Rectangle 3"/>
          <p:cNvSpPr>
            <a:spLocks noGrp="1"/>
          </p:cNvSpPr>
          <p:nvPr>
            <p:ph type="body" idx="1"/>
          </p:nvPr>
        </p:nvSpPr>
        <p:spPr>
          <a:xfrm>
            <a:off x="0" y="1219200"/>
            <a:ext cx="9144000" cy="5334000"/>
          </a:xfrm>
        </p:spPr>
        <p:txBody>
          <a:bodyPr/>
          <a:lstStyle/>
          <a:p>
            <a:pPr>
              <a:lnSpc>
                <a:spcPct val="90000"/>
              </a:lnSpc>
            </a:pPr>
            <a:r>
              <a:rPr lang="en-US" sz="2400" dirty="0">
                <a:latin typeface="Book Antiqua" pitchFamily="18" charset="0"/>
              </a:rPr>
              <a:t>Can we stop with the fourth step?</a:t>
            </a:r>
          </a:p>
          <a:p>
            <a:pPr>
              <a:lnSpc>
                <a:spcPct val="90000"/>
              </a:lnSpc>
            </a:pPr>
            <a:r>
              <a:rPr lang="en-US" sz="2400" dirty="0">
                <a:latin typeface="Book Antiqua" pitchFamily="18" charset="0"/>
              </a:rPr>
              <a:t>If we elevate the constraint, it will probably not remain a constraint</a:t>
            </a:r>
          </a:p>
          <a:p>
            <a:pPr lvl="1">
              <a:lnSpc>
                <a:spcPct val="90000"/>
              </a:lnSpc>
            </a:pPr>
            <a:r>
              <a:rPr lang="en-US" sz="2200" dirty="0">
                <a:latin typeface="Book Antiqua" pitchFamily="18" charset="0"/>
              </a:rPr>
              <a:t>Performance will not be dictated by another element that has become the weakest link</a:t>
            </a:r>
          </a:p>
          <a:p>
            <a:pPr lvl="1">
              <a:lnSpc>
                <a:spcPct val="90000"/>
              </a:lnSpc>
            </a:pPr>
            <a:r>
              <a:rPr lang="en-US" sz="2200" dirty="0">
                <a:latin typeface="Book Antiqua" pitchFamily="18" charset="0"/>
              </a:rPr>
              <a:t>To find this new weak link, we </a:t>
            </a:r>
            <a:r>
              <a:rPr lang="en-US" sz="2200" b="1" dirty="0">
                <a:solidFill>
                  <a:srgbClr val="FF0000"/>
                </a:solidFill>
                <a:latin typeface="Book Antiqua" pitchFamily="18" charset="0"/>
              </a:rPr>
              <a:t>must</a:t>
            </a:r>
            <a:r>
              <a:rPr lang="en-US" sz="2200" dirty="0">
                <a:solidFill>
                  <a:srgbClr val="FF0000"/>
                </a:solidFill>
                <a:latin typeface="Book Antiqua" pitchFamily="18" charset="0"/>
              </a:rPr>
              <a:t> </a:t>
            </a:r>
            <a:r>
              <a:rPr lang="en-US" sz="2200" dirty="0">
                <a:latin typeface="Book Antiqua" pitchFamily="18" charset="0"/>
              </a:rPr>
              <a:t>revisit all the steps once again</a:t>
            </a:r>
          </a:p>
          <a:p>
            <a:pPr>
              <a:lnSpc>
                <a:spcPct val="90000"/>
              </a:lnSpc>
            </a:pPr>
            <a:r>
              <a:rPr lang="en-US" sz="2400" b="1" dirty="0" err="1">
                <a:latin typeface="Book Antiqua" pitchFamily="18" charset="0"/>
              </a:rPr>
              <a:t>Goldratt</a:t>
            </a:r>
            <a:r>
              <a:rPr lang="en-US" sz="2400" b="1" dirty="0">
                <a:latin typeface="Book Antiqua" pitchFamily="18" charset="0"/>
              </a:rPr>
              <a:t> </a:t>
            </a:r>
            <a:r>
              <a:rPr lang="en-US" sz="2400" dirty="0">
                <a:latin typeface="Book Antiqua" pitchFamily="18" charset="0"/>
              </a:rPr>
              <a:t>adds this warning: “</a:t>
            </a:r>
            <a:r>
              <a:rPr lang="en-US" sz="2400" b="1" dirty="0">
                <a:latin typeface="Book Antiqua" pitchFamily="18" charset="0"/>
              </a:rPr>
              <a:t>Do not allow inertia to cause a system’s constraints</a:t>
            </a:r>
            <a:r>
              <a:rPr lang="en-US" sz="2400" dirty="0">
                <a:latin typeface="Book Antiqua" pitchFamily="18" charset="0"/>
              </a:rPr>
              <a:t>.”</a:t>
            </a:r>
          </a:p>
          <a:p>
            <a:pPr>
              <a:lnSpc>
                <a:spcPct val="90000"/>
              </a:lnSpc>
            </a:pPr>
            <a:r>
              <a:rPr lang="en-US" sz="2400" dirty="0">
                <a:latin typeface="Book Antiqua" pitchFamily="18" charset="0"/>
              </a:rPr>
              <a:t>Step 5 is </a:t>
            </a:r>
            <a:r>
              <a:rPr lang="en-US" sz="2400" b="1" dirty="0">
                <a:solidFill>
                  <a:srgbClr val="FF0000"/>
                </a:solidFill>
                <a:latin typeface="Book Antiqua" pitchFamily="18" charset="0"/>
              </a:rPr>
              <a:t>crucial because it prevents inertia from derailing continuous improvement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left)">
                                      <p:cBhvr>
                                        <p:cTn id="7" dur="500"/>
                                        <p:tgtEl>
                                          <p:spTgt spid="880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wipe(left)">
                                      <p:cBhvr>
                                        <p:cTn id="12" dur="500"/>
                                        <p:tgtEl>
                                          <p:spTgt spid="8806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88067">
                                            <p:txEl>
                                              <p:pRg st="2" end="2"/>
                                            </p:txEl>
                                          </p:spTgt>
                                        </p:tgtEl>
                                        <p:attrNameLst>
                                          <p:attrName>style.visibility</p:attrName>
                                        </p:attrNameLst>
                                      </p:cBhvr>
                                      <p:to>
                                        <p:strVal val="visible"/>
                                      </p:to>
                                    </p:set>
                                    <p:animEffect transition="in" filter="wipe(left)">
                                      <p:cBhvr>
                                        <p:cTn id="15" dur="500"/>
                                        <p:tgtEl>
                                          <p:spTgt spid="8806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88067">
                                            <p:txEl>
                                              <p:pRg st="3" end="3"/>
                                            </p:txEl>
                                          </p:spTgt>
                                        </p:tgtEl>
                                        <p:attrNameLst>
                                          <p:attrName>style.visibility</p:attrName>
                                        </p:attrNameLst>
                                      </p:cBhvr>
                                      <p:to>
                                        <p:strVal val="visible"/>
                                      </p:to>
                                    </p:set>
                                    <p:animEffect transition="in" filter="wipe(left)">
                                      <p:cBhvr>
                                        <p:cTn id="18" dur="500"/>
                                        <p:tgtEl>
                                          <p:spTgt spid="8806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8067">
                                            <p:txEl>
                                              <p:pRg st="4" end="4"/>
                                            </p:txEl>
                                          </p:spTgt>
                                        </p:tgtEl>
                                        <p:attrNameLst>
                                          <p:attrName>style.visibility</p:attrName>
                                        </p:attrNameLst>
                                      </p:cBhvr>
                                      <p:to>
                                        <p:strVal val="visible"/>
                                      </p:to>
                                    </p:set>
                                    <p:animEffect transition="in" filter="wipe(left)">
                                      <p:cBhvr>
                                        <p:cTn id="23" dur="500"/>
                                        <p:tgtEl>
                                          <p:spTgt spid="8806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8067">
                                            <p:txEl>
                                              <p:pRg st="5" end="5"/>
                                            </p:txEl>
                                          </p:spTgt>
                                        </p:tgtEl>
                                        <p:attrNameLst>
                                          <p:attrName>style.visibility</p:attrName>
                                        </p:attrNameLst>
                                      </p:cBhvr>
                                      <p:to>
                                        <p:strVal val="visible"/>
                                      </p:to>
                                    </p:set>
                                    <p:animEffect transition="in" filter="wipe(left)">
                                      <p:cBhvr>
                                        <p:cTn id="28" dur="500"/>
                                        <p:tgtEl>
                                          <p:spTgt spid="880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normAutofit/>
          </a:bodyPr>
          <a:lstStyle/>
          <a:p>
            <a:r>
              <a:rPr lang="en-US" dirty="0"/>
              <a:t>Long-term Increase or Short-term Gain?</a:t>
            </a:r>
          </a:p>
        </p:txBody>
      </p:sp>
      <p:sp>
        <p:nvSpPr>
          <p:cNvPr id="71683" name="Rectangle 3"/>
          <p:cNvSpPr>
            <a:spLocks noGrp="1"/>
          </p:cNvSpPr>
          <p:nvPr>
            <p:ph type="body" idx="1"/>
          </p:nvPr>
        </p:nvSpPr>
        <p:spPr>
          <a:xfrm>
            <a:off x="0" y="1143000"/>
            <a:ext cx="9144000" cy="5410200"/>
          </a:xfrm>
        </p:spPr>
        <p:txBody>
          <a:bodyPr/>
          <a:lstStyle/>
          <a:p>
            <a:r>
              <a:rPr lang="en-US" sz="2400" dirty="0" smtClean="0">
                <a:latin typeface="Book Antiqua" pitchFamily="18" charset="0"/>
              </a:rPr>
              <a:t>A chain can demonstrate how the cost world focus sacrifices long term throughput increases for short-term gains. </a:t>
            </a:r>
          </a:p>
          <a:p>
            <a:r>
              <a:rPr lang="en-US" sz="2400" dirty="0" smtClean="0">
                <a:latin typeface="Book Antiqua" pitchFamily="18" charset="0"/>
              </a:rPr>
              <a:t>Instead </a:t>
            </a:r>
            <a:r>
              <a:rPr lang="en-US" sz="2400" dirty="0">
                <a:latin typeface="Book Antiqua" pitchFamily="18" charset="0"/>
              </a:rPr>
              <a:t>of strengthening the weakest link (</a:t>
            </a:r>
            <a:r>
              <a:rPr lang="en-US" sz="2400" dirty="0" smtClean="0">
                <a:latin typeface="Book Antiqua" pitchFamily="18" charset="0"/>
              </a:rPr>
              <a:t>improving Throughput in the throughput world), </a:t>
            </a:r>
            <a:r>
              <a:rPr lang="en-US" sz="2400" dirty="0">
                <a:latin typeface="Book Antiqua" pitchFamily="18" charset="0"/>
              </a:rPr>
              <a:t>we focus on improving efficiency at the current level of performance (improving </a:t>
            </a:r>
            <a:r>
              <a:rPr lang="en-US" sz="2400" dirty="0" smtClean="0">
                <a:latin typeface="Book Antiqua" pitchFamily="18" charset="0"/>
              </a:rPr>
              <a:t>Operating Expenses in the cost world). </a:t>
            </a:r>
            <a:endParaRPr lang="en-US" sz="2400" dirty="0">
              <a:latin typeface="Book Antiqua" pitchFamily="18" charset="0"/>
            </a:endParaRPr>
          </a:p>
          <a:p>
            <a:r>
              <a:rPr lang="en-US" sz="2400" dirty="0" smtClean="0">
                <a:latin typeface="Book Antiqua" pitchFamily="18" charset="0"/>
              </a:rPr>
              <a:t> Chain of 10 links, each with carrying capacity of  100 lbs except for one with only 50 lbs. </a:t>
            </a:r>
          </a:p>
          <a:p>
            <a:r>
              <a:rPr lang="en-US" sz="2400" dirty="0" smtClean="0">
                <a:latin typeface="Book Antiqua" pitchFamily="18" charset="0"/>
              </a:rPr>
              <a:t>Management unhappy with cost of maintaining the nine strong links so it </a:t>
            </a:r>
            <a:r>
              <a:rPr lang="en-US" sz="2400" b="1" dirty="0" smtClean="0">
                <a:latin typeface="Book Antiqua" pitchFamily="18" charset="0"/>
              </a:rPr>
              <a:t>sells</a:t>
            </a:r>
            <a:r>
              <a:rPr lang="en-US" sz="2400" dirty="0" smtClean="0">
                <a:latin typeface="Book Antiqua" pitchFamily="18" charset="0"/>
              </a:rPr>
              <a:t> the nine heavy links.</a:t>
            </a:r>
          </a:p>
          <a:p>
            <a:endParaRPr lang="en-US" sz="2400" dirty="0" smtClean="0">
              <a:latin typeface="Book Antiqua" pitchFamily="18" charset="0"/>
            </a:endParaRPr>
          </a:p>
          <a:p>
            <a:endParaRPr lang="en-US" sz="2400" dirty="0">
              <a:latin typeface="Book Antiqua" pitchFamily="18" charset="0"/>
            </a:endParaRPr>
          </a:p>
        </p:txBody>
      </p:sp>
      <p:pic>
        <p:nvPicPr>
          <p:cNvPr id="71684" name="Picture 4" descr="MCIN00634_0000[1]"/>
          <p:cNvPicPr>
            <a:picLocks noChangeAspect="1" noChangeArrowheads="1"/>
          </p:cNvPicPr>
          <p:nvPr/>
        </p:nvPicPr>
        <p:blipFill>
          <a:blip r:embed="rId3"/>
          <a:srcRect/>
          <a:stretch>
            <a:fillRect/>
          </a:stretch>
        </p:blipFill>
        <p:spPr bwMode="auto">
          <a:xfrm>
            <a:off x="7869307" y="0"/>
            <a:ext cx="1274692" cy="1143000"/>
          </a:xfrm>
          <a:prstGeom prst="rect">
            <a:avLst/>
          </a:prstGeom>
          <a:noFill/>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p:cNvSpPr>
          <p:nvPr>
            <p:ph type="title"/>
          </p:nvPr>
        </p:nvSpPr>
        <p:spPr bwMode="auto">
          <a:xfrm>
            <a:off x="1" y="0"/>
            <a:ext cx="6019799" cy="1016000"/>
          </a:xfrm>
          <a:noFill/>
        </p:spPr>
        <p:txBody>
          <a:bodyPr wrap="square" tIns="45720" bIns="45720" numCol="1" anchorCtr="0" compatLnSpc="1">
            <a:prstTxWarp prst="textNoShape">
              <a:avLst/>
            </a:prstTxWarp>
            <a:normAutofit fontScale="90000"/>
          </a:bodyPr>
          <a:lstStyle/>
          <a:p>
            <a:r>
              <a:rPr lang="en-US" sz="4100" dirty="0"/>
              <a:t>Long-term Increase or Short-term Gain?</a:t>
            </a:r>
          </a:p>
        </p:txBody>
      </p:sp>
      <p:sp>
        <p:nvSpPr>
          <p:cNvPr id="72707" name="Rectangle 3"/>
          <p:cNvSpPr>
            <a:spLocks noGrp="1"/>
          </p:cNvSpPr>
          <p:nvPr>
            <p:ph type="body" idx="1"/>
          </p:nvPr>
        </p:nvSpPr>
        <p:spPr>
          <a:xfrm>
            <a:off x="0" y="1219200"/>
            <a:ext cx="9144000" cy="5181600"/>
          </a:xfrm>
        </p:spPr>
        <p:txBody>
          <a:bodyPr/>
          <a:lstStyle/>
          <a:p>
            <a:r>
              <a:rPr lang="en-US" sz="2400" dirty="0" smtClean="0">
                <a:latin typeface="Book Antiqua" pitchFamily="18" charset="0"/>
              </a:rPr>
              <a:t>It replaces each link with a capacity of 50 which makes an efficient chain; every link is carrying </a:t>
            </a:r>
            <a:r>
              <a:rPr lang="en-US" sz="2400" b="1" dirty="0" smtClean="0">
                <a:latin typeface="Book Antiqua" pitchFamily="18" charset="0"/>
              </a:rPr>
              <a:t>exactly </a:t>
            </a:r>
            <a:r>
              <a:rPr lang="en-US" sz="2400" dirty="0" smtClean="0">
                <a:latin typeface="Book Antiqua" pitchFamily="18" charset="0"/>
              </a:rPr>
              <a:t>same load. </a:t>
            </a:r>
          </a:p>
          <a:p>
            <a:r>
              <a:rPr lang="en-US" sz="2400" dirty="0" smtClean="0">
                <a:latin typeface="Book Antiqua" pitchFamily="18" charset="0"/>
              </a:rPr>
              <a:t>The enterprise is now locked into the current performance level; it now has ten links, any one of which can break.</a:t>
            </a:r>
          </a:p>
          <a:p>
            <a:r>
              <a:rPr lang="en-US" sz="2400" dirty="0" smtClean="0">
                <a:latin typeface="Book Antiqua" pitchFamily="18" charset="0"/>
              </a:rPr>
              <a:t>In the future, if improved performance is desired, it will have to work </a:t>
            </a:r>
            <a:r>
              <a:rPr lang="en-US" sz="2400" b="1" dirty="0" smtClean="0">
                <a:latin typeface="Book Antiqua" pitchFamily="18" charset="0"/>
              </a:rPr>
              <a:t>all</a:t>
            </a:r>
            <a:r>
              <a:rPr lang="en-US" sz="2400" dirty="0" smtClean="0">
                <a:latin typeface="Book Antiqua" pitchFamily="18" charset="0"/>
              </a:rPr>
              <a:t> ten links in the chain</a:t>
            </a:r>
          </a:p>
          <a:p>
            <a:r>
              <a:rPr lang="en-US" sz="2400" dirty="0" smtClean="0">
                <a:latin typeface="Book Antiqua" pitchFamily="18" charset="0"/>
              </a:rPr>
              <a:t>The same problem occurs when enterprises eliminate overcapacity. If business picks up, it will be harder to recruit employees, why?</a:t>
            </a:r>
          </a:p>
          <a:p>
            <a:r>
              <a:rPr lang="en-US" sz="2400" dirty="0" smtClean="0">
                <a:latin typeface="Book Antiqua" pitchFamily="18" charset="0"/>
              </a:rPr>
              <a:t>Fearful of being fired in the next downsize.</a:t>
            </a:r>
          </a:p>
          <a:p>
            <a:endParaRPr lang="en-US" sz="2400" dirty="0">
              <a:latin typeface="Book Antiqua" pitchFamily="18" charset="0"/>
            </a:endParaRPr>
          </a:p>
        </p:txBody>
      </p:sp>
      <p:pic>
        <p:nvPicPr>
          <p:cNvPr id="72708" name="Picture 4" descr="j0282078"/>
          <p:cNvPicPr>
            <a:picLocks noChangeAspect="1" noChangeArrowheads="1"/>
          </p:cNvPicPr>
          <p:nvPr/>
        </p:nvPicPr>
        <p:blipFill>
          <a:blip r:embed="rId3"/>
          <a:srcRect/>
          <a:stretch>
            <a:fillRect/>
          </a:stretch>
        </p:blipFill>
        <p:spPr bwMode="auto">
          <a:xfrm>
            <a:off x="6703309" y="0"/>
            <a:ext cx="2440691" cy="1143000"/>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6" name="Text Box 2"/>
          <p:cNvSpPr txBox="1">
            <a:spLocks noChangeArrowheads="1"/>
          </p:cNvSpPr>
          <p:nvPr/>
        </p:nvSpPr>
        <p:spPr bwMode="auto">
          <a:xfrm>
            <a:off x="3924300" y="1181100"/>
            <a:ext cx="537327" cy="461665"/>
          </a:xfrm>
          <a:prstGeom prst="rect">
            <a:avLst/>
          </a:prstGeom>
          <a:noFill/>
          <a:ln w="9525">
            <a:noFill/>
            <a:miter lim="800000"/>
            <a:headEnd/>
            <a:tailEnd/>
          </a:ln>
        </p:spPr>
        <p:txBody>
          <a:bodyPr wrap="none">
            <a:spAutoFit/>
          </a:bodyPr>
          <a:lstStyle/>
          <a:p>
            <a:pPr eaLnBrk="0" hangingPunct="0"/>
            <a:r>
              <a:rPr lang="en-US" sz="2400">
                <a:latin typeface="Book Antiqua" pitchFamily="18" charset="0"/>
              </a:rPr>
              <a:t>IF:</a:t>
            </a:r>
          </a:p>
        </p:txBody>
      </p:sp>
      <p:sp>
        <p:nvSpPr>
          <p:cNvPr id="937987" name="Text Box 3"/>
          <p:cNvSpPr txBox="1">
            <a:spLocks noChangeArrowheads="1"/>
          </p:cNvSpPr>
          <p:nvPr/>
        </p:nvSpPr>
        <p:spPr bwMode="auto">
          <a:xfrm>
            <a:off x="2019300" y="1562100"/>
            <a:ext cx="4631396" cy="461665"/>
          </a:xfrm>
          <a:prstGeom prst="rect">
            <a:avLst/>
          </a:prstGeom>
          <a:noFill/>
          <a:ln w="9525">
            <a:noFill/>
            <a:miter lim="800000"/>
            <a:headEnd/>
            <a:tailEnd/>
          </a:ln>
        </p:spPr>
        <p:txBody>
          <a:bodyPr wrap="none">
            <a:spAutoFit/>
          </a:bodyPr>
          <a:lstStyle/>
          <a:p>
            <a:pPr eaLnBrk="0" hangingPunct="0"/>
            <a:r>
              <a:rPr lang="en-US" sz="2400" b="0">
                <a:latin typeface="Book Antiqua" pitchFamily="18" charset="0"/>
              </a:rPr>
              <a:t>Clients never change their mind,</a:t>
            </a:r>
          </a:p>
        </p:txBody>
      </p:sp>
      <p:sp>
        <p:nvSpPr>
          <p:cNvPr id="937988" name="Text Box 4"/>
          <p:cNvSpPr txBox="1">
            <a:spLocks noChangeArrowheads="1"/>
          </p:cNvSpPr>
          <p:nvPr/>
        </p:nvSpPr>
        <p:spPr bwMode="auto">
          <a:xfrm>
            <a:off x="1257300" y="2019300"/>
            <a:ext cx="6914072" cy="461665"/>
          </a:xfrm>
          <a:prstGeom prst="rect">
            <a:avLst/>
          </a:prstGeom>
          <a:noFill/>
          <a:ln w="9525">
            <a:noFill/>
            <a:miter lim="800000"/>
            <a:headEnd/>
            <a:tailEnd/>
          </a:ln>
        </p:spPr>
        <p:txBody>
          <a:bodyPr wrap="none">
            <a:spAutoFit/>
          </a:bodyPr>
          <a:lstStyle/>
          <a:p>
            <a:pPr eaLnBrk="0" hangingPunct="0"/>
            <a:r>
              <a:rPr lang="en-US" sz="2400" b="0">
                <a:latin typeface="Book Antiqua" pitchFamily="18" charset="0"/>
              </a:rPr>
              <a:t>Vendors always supply what we ask for, on time,</a:t>
            </a:r>
          </a:p>
        </p:txBody>
      </p:sp>
      <p:sp>
        <p:nvSpPr>
          <p:cNvPr id="937989" name="Text Box 5"/>
          <p:cNvSpPr txBox="1">
            <a:spLocks noChangeArrowheads="1"/>
          </p:cNvSpPr>
          <p:nvPr/>
        </p:nvSpPr>
        <p:spPr bwMode="auto">
          <a:xfrm>
            <a:off x="2171700" y="3848100"/>
            <a:ext cx="4733988" cy="461665"/>
          </a:xfrm>
          <a:prstGeom prst="rect">
            <a:avLst/>
          </a:prstGeom>
          <a:noFill/>
          <a:ln w="9525">
            <a:noFill/>
            <a:miter lim="800000"/>
            <a:headEnd/>
            <a:tailEnd/>
          </a:ln>
        </p:spPr>
        <p:txBody>
          <a:bodyPr wrap="none">
            <a:spAutoFit/>
          </a:bodyPr>
          <a:lstStyle/>
          <a:p>
            <a:pPr eaLnBrk="0" hangingPunct="0"/>
            <a:r>
              <a:rPr lang="en-US" sz="2400" b="0" dirty="0">
                <a:latin typeface="Book Antiqua" pitchFamily="18" charset="0"/>
              </a:rPr>
              <a:t>We do not have any absenteeism,</a:t>
            </a:r>
          </a:p>
        </p:txBody>
      </p:sp>
      <p:sp>
        <p:nvSpPr>
          <p:cNvPr id="937990" name="Text Box 6"/>
          <p:cNvSpPr txBox="1">
            <a:spLocks noChangeArrowheads="1"/>
          </p:cNvSpPr>
          <p:nvPr/>
        </p:nvSpPr>
        <p:spPr bwMode="auto">
          <a:xfrm>
            <a:off x="2019300" y="2476500"/>
            <a:ext cx="5099473" cy="461665"/>
          </a:xfrm>
          <a:prstGeom prst="rect">
            <a:avLst/>
          </a:prstGeom>
          <a:noFill/>
          <a:ln w="9525">
            <a:noFill/>
            <a:miter lim="800000"/>
            <a:headEnd/>
            <a:tailEnd/>
          </a:ln>
        </p:spPr>
        <p:txBody>
          <a:bodyPr wrap="none">
            <a:spAutoFit/>
          </a:bodyPr>
          <a:lstStyle/>
          <a:p>
            <a:pPr eaLnBrk="0" hangingPunct="0"/>
            <a:r>
              <a:rPr lang="en-US" sz="2400" b="0">
                <a:latin typeface="Book Antiqua" pitchFamily="18" charset="0"/>
              </a:rPr>
              <a:t>Our workers are excellently trained,</a:t>
            </a:r>
          </a:p>
        </p:txBody>
      </p:sp>
      <p:sp>
        <p:nvSpPr>
          <p:cNvPr id="937991" name="Text Box 7"/>
          <p:cNvSpPr txBox="1">
            <a:spLocks noChangeArrowheads="1"/>
          </p:cNvSpPr>
          <p:nvPr/>
        </p:nvSpPr>
        <p:spPr bwMode="auto">
          <a:xfrm>
            <a:off x="2019300" y="2933700"/>
            <a:ext cx="5205271" cy="461665"/>
          </a:xfrm>
          <a:prstGeom prst="rect">
            <a:avLst/>
          </a:prstGeom>
          <a:noFill/>
          <a:ln w="9525">
            <a:noFill/>
            <a:miter lim="800000"/>
            <a:headEnd/>
            <a:tailEnd/>
          </a:ln>
        </p:spPr>
        <p:txBody>
          <a:bodyPr wrap="none">
            <a:spAutoFit/>
          </a:bodyPr>
          <a:lstStyle/>
          <a:p>
            <a:pPr eaLnBrk="0" hangingPunct="0"/>
            <a:r>
              <a:rPr lang="en-US" sz="2400" b="0" dirty="0">
                <a:latin typeface="Book Antiqua" pitchFamily="18" charset="0"/>
              </a:rPr>
              <a:t>Our processes are extremely reliable,</a:t>
            </a:r>
          </a:p>
        </p:txBody>
      </p:sp>
      <p:sp>
        <p:nvSpPr>
          <p:cNvPr id="937992" name="Text Box 8"/>
          <p:cNvSpPr txBox="1">
            <a:spLocks noChangeArrowheads="1"/>
          </p:cNvSpPr>
          <p:nvPr/>
        </p:nvSpPr>
        <p:spPr bwMode="auto">
          <a:xfrm>
            <a:off x="2781300" y="3390900"/>
            <a:ext cx="3166251" cy="461665"/>
          </a:xfrm>
          <a:prstGeom prst="rect">
            <a:avLst/>
          </a:prstGeom>
          <a:noFill/>
          <a:ln w="9525">
            <a:noFill/>
            <a:miter lim="800000"/>
            <a:headEnd/>
            <a:tailEnd/>
          </a:ln>
        </p:spPr>
        <p:txBody>
          <a:bodyPr wrap="none">
            <a:spAutoFit/>
          </a:bodyPr>
          <a:lstStyle/>
          <a:p>
            <a:pPr eaLnBrk="0" hangingPunct="0"/>
            <a:r>
              <a:rPr lang="en-US" sz="2400" b="0">
                <a:latin typeface="Book Antiqua" pitchFamily="18" charset="0"/>
              </a:rPr>
              <a:t>Our quality is superb,</a:t>
            </a:r>
          </a:p>
        </p:txBody>
      </p:sp>
      <p:sp>
        <p:nvSpPr>
          <p:cNvPr id="937993" name="Text Box 9"/>
          <p:cNvSpPr txBox="1">
            <a:spLocks noChangeArrowheads="1"/>
          </p:cNvSpPr>
          <p:nvPr/>
        </p:nvSpPr>
        <p:spPr bwMode="auto">
          <a:xfrm>
            <a:off x="1943100" y="4305300"/>
            <a:ext cx="5892960" cy="461665"/>
          </a:xfrm>
          <a:prstGeom prst="rect">
            <a:avLst/>
          </a:prstGeom>
          <a:noFill/>
          <a:ln w="9525">
            <a:noFill/>
            <a:miter lim="800000"/>
            <a:headEnd/>
            <a:tailEnd/>
          </a:ln>
        </p:spPr>
        <p:txBody>
          <a:bodyPr wrap="none">
            <a:spAutoFit/>
          </a:bodyPr>
          <a:lstStyle/>
          <a:p>
            <a:pPr eaLnBrk="0" hangingPunct="0"/>
            <a:r>
              <a:rPr lang="en-US" sz="2400" b="0" dirty="0">
                <a:latin typeface="Book Antiqua" pitchFamily="18" charset="0"/>
              </a:rPr>
              <a:t>Data is readily available and accurate, </a:t>
            </a:r>
            <a:r>
              <a:rPr lang="en-US" sz="2400" b="0" i="1" dirty="0">
                <a:latin typeface="Book Antiqua" pitchFamily="18" charset="0"/>
              </a:rPr>
              <a:t>and</a:t>
            </a:r>
            <a:endParaRPr lang="en-US" sz="2400" b="0" dirty="0">
              <a:latin typeface="Book Antiqua" pitchFamily="18" charset="0"/>
            </a:endParaRPr>
          </a:p>
        </p:txBody>
      </p:sp>
      <p:sp>
        <p:nvSpPr>
          <p:cNvPr id="937994" name="Text Box 10"/>
          <p:cNvSpPr txBox="1">
            <a:spLocks noChangeArrowheads="1"/>
          </p:cNvSpPr>
          <p:nvPr/>
        </p:nvSpPr>
        <p:spPr bwMode="auto">
          <a:xfrm>
            <a:off x="1333500" y="5689600"/>
            <a:ext cx="6681637" cy="461665"/>
          </a:xfrm>
          <a:prstGeom prst="rect">
            <a:avLst/>
          </a:prstGeom>
          <a:noFill/>
          <a:ln w="9525">
            <a:noFill/>
            <a:miter lim="800000"/>
            <a:headEnd/>
            <a:tailEnd/>
          </a:ln>
        </p:spPr>
        <p:txBody>
          <a:bodyPr wrap="none">
            <a:spAutoFit/>
          </a:bodyPr>
          <a:lstStyle/>
          <a:p>
            <a:pPr eaLnBrk="0" hangingPunct="0"/>
            <a:r>
              <a:rPr lang="en-US" sz="2400" b="0">
                <a:latin typeface="Book Antiqua" pitchFamily="18" charset="0"/>
              </a:rPr>
              <a:t>Managing production will be a piece of cake, …</a:t>
            </a:r>
          </a:p>
        </p:txBody>
      </p:sp>
      <p:sp>
        <p:nvSpPr>
          <p:cNvPr id="937995" name="Text Box 11"/>
          <p:cNvSpPr txBox="1">
            <a:spLocks noChangeArrowheads="1"/>
          </p:cNvSpPr>
          <p:nvPr/>
        </p:nvSpPr>
        <p:spPr bwMode="auto">
          <a:xfrm>
            <a:off x="3619500" y="5232400"/>
            <a:ext cx="1149350" cy="457200"/>
          </a:xfrm>
          <a:prstGeom prst="rect">
            <a:avLst/>
          </a:prstGeom>
          <a:noFill/>
          <a:ln w="9525">
            <a:noFill/>
            <a:miter lim="800000"/>
            <a:headEnd/>
            <a:tailEnd/>
          </a:ln>
        </p:spPr>
        <p:txBody>
          <a:bodyPr wrap="none">
            <a:spAutoFit/>
          </a:bodyPr>
          <a:lstStyle/>
          <a:p>
            <a:pPr eaLnBrk="0" hangingPunct="0"/>
            <a:r>
              <a:rPr lang="en-US" sz="2400">
                <a:latin typeface="Book Antiqua" pitchFamily="18" charset="0"/>
              </a:rPr>
              <a:t>THEN:</a:t>
            </a:r>
          </a:p>
        </p:txBody>
      </p:sp>
      <p:sp>
        <p:nvSpPr>
          <p:cNvPr id="937996" name="Text Box 12"/>
          <p:cNvSpPr txBox="1">
            <a:spLocks noChangeArrowheads="1"/>
          </p:cNvSpPr>
          <p:nvPr/>
        </p:nvSpPr>
        <p:spPr bwMode="auto">
          <a:xfrm>
            <a:off x="1638300" y="4762500"/>
            <a:ext cx="5900738" cy="457200"/>
          </a:xfrm>
          <a:prstGeom prst="rect">
            <a:avLst/>
          </a:prstGeom>
          <a:noFill/>
          <a:ln w="9525">
            <a:noFill/>
            <a:miter lim="800000"/>
            <a:headEnd/>
            <a:tailEnd/>
          </a:ln>
        </p:spPr>
        <p:txBody>
          <a:bodyPr wrap="none">
            <a:spAutoFit/>
          </a:bodyPr>
          <a:lstStyle/>
          <a:p>
            <a:pPr eaLnBrk="0" hangingPunct="0"/>
            <a:r>
              <a:rPr lang="en-US" sz="2400" b="0" i="1">
                <a:latin typeface="Book Antiqua" pitchFamily="18" charset="0"/>
              </a:rPr>
              <a:t>You can decide on whatever policies you want.</a:t>
            </a:r>
          </a:p>
        </p:txBody>
      </p:sp>
      <p:sp>
        <p:nvSpPr>
          <p:cNvPr id="937997" name="Rectangle 13"/>
          <p:cNvSpPr>
            <a:spLocks noChangeArrowheads="1"/>
          </p:cNvSpPr>
          <p:nvPr/>
        </p:nvSpPr>
        <p:spPr bwMode="auto">
          <a:xfrm>
            <a:off x="8077200" y="5334000"/>
            <a:ext cx="984565" cy="461665"/>
          </a:xfrm>
          <a:prstGeom prst="rect">
            <a:avLst/>
          </a:prstGeom>
          <a:noFill/>
          <a:ln w="12700">
            <a:noFill/>
            <a:miter lim="800000"/>
            <a:headEnd type="none" w="sm" len="sm"/>
            <a:tailEnd type="none" w="sm" len="sm"/>
          </a:ln>
        </p:spPr>
        <p:txBody>
          <a:bodyPr wrap="none">
            <a:spAutoFit/>
          </a:bodyPr>
          <a:lstStyle/>
          <a:p>
            <a:r>
              <a:rPr lang="en-US" sz="2400" b="0" dirty="0">
                <a:latin typeface="Book Antiqua" pitchFamily="18" charset="0"/>
              </a:rPr>
              <a:t>right?</a:t>
            </a:r>
          </a:p>
        </p:txBody>
      </p:sp>
      <p:sp>
        <p:nvSpPr>
          <p:cNvPr id="16" name="Title 2"/>
          <p:cNvSpPr>
            <a:spLocks noGrp="1"/>
          </p:cNvSpPr>
          <p:nvPr>
            <p:ph type="title"/>
          </p:nvPr>
        </p:nvSpPr>
        <p:spPr>
          <a:xfrm>
            <a:off x="1" y="0"/>
            <a:ext cx="9144000" cy="1016000"/>
          </a:xfrm>
        </p:spPr>
        <p:txBody>
          <a:bodyPr/>
          <a:lstStyle/>
          <a:p>
            <a:r>
              <a:rPr lang="en-US" dirty="0" smtClean="0"/>
              <a:t>The Paradise Plant!</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686800" cy="3082925"/>
          </a:xfrm>
        </p:spPr>
        <p:txBody>
          <a:bodyPr/>
          <a:lstStyle/>
          <a:p>
            <a:r>
              <a:rPr lang="en-US" sz="2400" dirty="0" smtClean="0">
                <a:latin typeface="Book Antiqua" pitchFamily="18" charset="0"/>
                <a:cs typeface="Microsoft Sans Serif" pitchFamily="34" charset="0"/>
              </a:rPr>
              <a:t>Tell me how you will measure me and </a:t>
            </a:r>
            <a:r>
              <a:rPr lang="en-US" sz="2400" dirty="0" smtClean="0">
                <a:solidFill>
                  <a:srgbClr val="FF0000"/>
                </a:solidFill>
                <a:latin typeface="Book Antiqua" pitchFamily="18" charset="0"/>
                <a:cs typeface="Microsoft Sans Serif" pitchFamily="34" charset="0"/>
              </a:rPr>
              <a:t>I will tell you how I will behave.</a:t>
            </a:r>
          </a:p>
          <a:p>
            <a:r>
              <a:rPr lang="en-US" sz="2400" dirty="0" smtClean="0">
                <a:latin typeface="Book Antiqua" pitchFamily="18" charset="0"/>
                <a:cs typeface="Microsoft Sans Serif" pitchFamily="34" charset="0"/>
              </a:rPr>
              <a:t>If you measure me in an illogical way, … </a:t>
            </a:r>
            <a:r>
              <a:rPr lang="en-US" sz="2400" dirty="0" smtClean="0">
                <a:solidFill>
                  <a:srgbClr val="FF0000"/>
                </a:solidFill>
                <a:latin typeface="Book Antiqua" pitchFamily="18" charset="0"/>
                <a:cs typeface="Microsoft Sans Serif" pitchFamily="34" charset="0"/>
              </a:rPr>
              <a:t>do not complain about illogical behavior.</a:t>
            </a:r>
            <a:endParaRPr lang="en-US" sz="2400" dirty="0" smtClean="0">
              <a:latin typeface="Book Antiqua" pitchFamily="18" charset="0"/>
              <a:cs typeface="Microsoft Sans Serif" pitchFamily="34" charset="0"/>
            </a:endParaRPr>
          </a:p>
          <a:p>
            <a:r>
              <a:rPr lang="en-US" sz="2400" dirty="0" smtClean="0">
                <a:latin typeface="Book Antiqua" pitchFamily="18" charset="0"/>
                <a:cs typeface="Microsoft Sans Serif" pitchFamily="34" charset="0"/>
              </a:rPr>
              <a:t> If you measure me in an unreasonable way, </a:t>
            </a:r>
            <a:r>
              <a:rPr lang="en-US" sz="2400" dirty="0" smtClean="0">
                <a:solidFill>
                  <a:srgbClr val="FF0000"/>
                </a:solidFill>
                <a:latin typeface="Book Antiqua" pitchFamily="18" charset="0"/>
                <a:cs typeface="Microsoft Sans Serif" pitchFamily="34" charset="0"/>
              </a:rPr>
              <a:t>no one knows how I will behave....</a:t>
            </a:r>
          </a:p>
          <a:p>
            <a:r>
              <a:rPr lang="en-US" sz="2400" dirty="0" smtClean="0">
                <a:solidFill>
                  <a:srgbClr val="FF0000"/>
                </a:solidFill>
                <a:latin typeface="Book Antiqua" pitchFamily="18" charset="0"/>
                <a:cs typeface="Microsoft Sans Serif" pitchFamily="34" charset="0"/>
              </a:rPr>
              <a:t>Not even me.</a:t>
            </a:r>
          </a:p>
          <a:p>
            <a:endParaRPr lang="en-US" i="1" dirty="0" smtClean="0">
              <a:latin typeface="Book Antiqua" pitchFamily="18" charset="0"/>
            </a:endParaRPr>
          </a:p>
          <a:p>
            <a:endParaRPr lang="en-US" i="1" dirty="0" smtClean="0">
              <a:latin typeface="Book Antiqua" pitchFamily="18" charset="0"/>
            </a:endParaRPr>
          </a:p>
          <a:p>
            <a:endParaRPr lang="en-US" i="1" dirty="0" smtClean="0">
              <a:latin typeface="Book Antiqua" pitchFamily="18" charset="0"/>
            </a:endParaRPr>
          </a:p>
          <a:p>
            <a:endParaRPr lang="en-US" sz="2000" i="1" dirty="0" smtClean="0">
              <a:latin typeface="Book Antiqua" pitchFamily="18" charset="0"/>
            </a:endParaRPr>
          </a:p>
          <a:p>
            <a:endParaRPr lang="en-US" i="1" dirty="0" smtClean="0">
              <a:latin typeface="Book Antiqua" pitchFamily="18" charset="0"/>
            </a:endParaRPr>
          </a:p>
          <a:p>
            <a:endParaRPr lang="en-US" dirty="0">
              <a:latin typeface="Book Antiqua" pitchFamily="18" charset="0"/>
            </a:endParaRPr>
          </a:p>
        </p:txBody>
      </p:sp>
      <p:sp>
        <p:nvSpPr>
          <p:cNvPr id="3" name="Title 2"/>
          <p:cNvSpPr>
            <a:spLocks noGrp="1"/>
          </p:cNvSpPr>
          <p:nvPr>
            <p:ph type="title"/>
          </p:nvPr>
        </p:nvSpPr>
        <p:spPr>
          <a:xfrm>
            <a:off x="1" y="0"/>
            <a:ext cx="9144000" cy="1016000"/>
          </a:xfrm>
        </p:spPr>
        <p:txBody>
          <a:bodyPr/>
          <a:lstStyle/>
          <a:p>
            <a:pPr marL="282575" indent="-282575"/>
            <a:r>
              <a:rPr lang="en-US" dirty="0" smtClean="0"/>
              <a:t>Effect of Performance Measures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0" y="1"/>
            <a:ext cx="9144000" cy="1142999"/>
          </a:xfrm>
          <a:noFill/>
        </p:spPr>
        <p:txBody>
          <a:bodyPr lIns="92075" tIns="46038" rIns="92075" bIns="46038" anchor="ctr"/>
          <a:lstStyle/>
          <a:p>
            <a:pPr eaLnBrk="1" hangingPunct="1"/>
            <a:r>
              <a:rPr lang="en-US" dirty="0" smtClean="0"/>
              <a:t>TOC Performance Measures</a:t>
            </a:r>
          </a:p>
        </p:txBody>
      </p:sp>
      <p:sp>
        <p:nvSpPr>
          <p:cNvPr id="882691" name="Rectangle 3"/>
          <p:cNvSpPr>
            <a:spLocks noGrp="1" noChangeArrowheads="1"/>
          </p:cNvSpPr>
          <p:nvPr>
            <p:ph type="body" idx="1"/>
          </p:nvPr>
        </p:nvSpPr>
        <p:spPr>
          <a:xfrm>
            <a:off x="152400" y="1295400"/>
            <a:ext cx="8610600" cy="5181600"/>
          </a:xfrm>
          <a:noFill/>
        </p:spPr>
        <p:txBody>
          <a:bodyPr lIns="92075" tIns="46038" rIns="92075" bIns="46038"/>
          <a:lstStyle/>
          <a:p>
            <a:pPr eaLnBrk="1" hangingPunct="1">
              <a:spcBef>
                <a:spcPct val="50000"/>
              </a:spcBef>
              <a:buSzPct val="89000"/>
            </a:pPr>
            <a:r>
              <a:rPr lang="en-US" dirty="0" smtClean="0">
                <a:solidFill>
                  <a:schemeClr val="tx1"/>
                </a:solidFill>
                <a:latin typeface="Book Antiqua" pitchFamily="18" charset="0"/>
                <a:cs typeface="Microsoft Sans Serif" pitchFamily="34" charset="0"/>
              </a:rPr>
              <a:t>Throughput (T): The rate at which the system generates money through sales. </a:t>
            </a:r>
            <a:r>
              <a:rPr lang="en-US" dirty="0" smtClean="0">
                <a:solidFill>
                  <a:srgbClr val="FF0000"/>
                </a:solidFill>
                <a:latin typeface="Book Antiqua" pitchFamily="18" charset="0"/>
                <a:cs typeface="Microsoft Sans Serif" pitchFamily="34" charset="0"/>
              </a:rPr>
              <a:t>Sales – Row Material and Component costs.</a:t>
            </a:r>
          </a:p>
          <a:p>
            <a:pPr eaLnBrk="1" hangingPunct="1">
              <a:spcBef>
                <a:spcPct val="50000"/>
              </a:spcBef>
              <a:buSzPct val="89000"/>
            </a:pPr>
            <a:r>
              <a:rPr lang="en-US" dirty="0" smtClean="0">
                <a:solidFill>
                  <a:schemeClr val="tx1"/>
                </a:solidFill>
                <a:latin typeface="Book Antiqua" pitchFamily="18" charset="0"/>
                <a:cs typeface="Microsoft Sans Serif" pitchFamily="34" charset="0"/>
              </a:rPr>
              <a:t>Investment (I): All the money invested in purchasing things needed by the system to sell its products. </a:t>
            </a:r>
            <a:r>
              <a:rPr lang="en-US" dirty="0" smtClean="0">
                <a:solidFill>
                  <a:srgbClr val="FF0000"/>
                </a:solidFill>
                <a:latin typeface="Book Antiqua" pitchFamily="18" charset="0"/>
                <a:cs typeface="Microsoft Sans Serif" pitchFamily="34" charset="0"/>
              </a:rPr>
              <a:t>Raw Material, WIP, and Finished Goods inventory as well as Capital Resources owned.</a:t>
            </a:r>
          </a:p>
          <a:p>
            <a:pPr eaLnBrk="1" hangingPunct="1">
              <a:spcBef>
                <a:spcPct val="50000"/>
              </a:spcBef>
              <a:buSzPct val="89000"/>
            </a:pPr>
            <a:r>
              <a:rPr lang="en-US" dirty="0" smtClean="0">
                <a:solidFill>
                  <a:schemeClr val="tx1"/>
                </a:solidFill>
                <a:latin typeface="Book Antiqua" pitchFamily="18" charset="0"/>
                <a:cs typeface="Microsoft Sans Serif" pitchFamily="34" charset="0"/>
              </a:rPr>
              <a:t>Operating Expenses (OE): All the money the system spends, turning inventory into throughput. </a:t>
            </a:r>
            <a:r>
              <a:rPr lang="en-US" dirty="0" smtClean="0">
                <a:solidFill>
                  <a:srgbClr val="FF0000"/>
                </a:solidFill>
                <a:latin typeface="Book Antiqua" pitchFamily="18" charset="0"/>
                <a:cs typeface="Microsoft Sans Serif" pitchFamily="34" charset="0"/>
              </a:rPr>
              <a:t>Direct labor, Administrative and Non Administration overhead, Depreciation, Rent.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istrator\Local Settings\Temporary Internet Files\Content.IE5\36SCAQXJ\MPj03154280000[1].jpg"/>
          <p:cNvPicPr>
            <a:picLocks noChangeAspect="1" noChangeArrowheads="1"/>
          </p:cNvPicPr>
          <p:nvPr/>
        </p:nvPicPr>
        <p:blipFill>
          <a:blip r:embed="rId3"/>
          <a:srcRect/>
          <a:stretch>
            <a:fillRect/>
          </a:stretch>
        </p:blipFill>
        <p:spPr bwMode="auto">
          <a:xfrm>
            <a:off x="6629400" y="1"/>
            <a:ext cx="2514600" cy="1063231"/>
          </a:xfrm>
          <a:prstGeom prst="rect">
            <a:avLst/>
          </a:prstGeom>
          <a:noFill/>
        </p:spPr>
      </p:pic>
      <p:sp>
        <p:nvSpPr>
          <p:cNvPr id="2" name="Content Placeholder 1"/>
          <p:cNvSpPr>
            <a:spLocks noGrp="1"/>
          </p:cNvSpPr>
          <p:nvPr>
            <p:ph idx="1"/>
          </p:nvPr>
        </p:nvSpPr>
        <p:spPr>
          <a:xfrm>
            <a:off x="0" y="1219200"/>
            <a:ext cx="9144000" cy="4876800"/>
          </a:xfrm>
        </p:spPr>
        <p:txBody>
          <a:bodyPr/>
          <a:lstStyle/>
          <a:p>
            <a:r>
              <a:rPr lang="en-US" sz="2400" dirty="0" smtClean="0">
                <a:latin typeface="Book Antiqua" pitchFamily="18" charset="0"/>
              </a:rPr>
              <a:t>TOC owes its origin to </a:t>
            </a:r>
            <a:r>
              <a:rPr lang="en-US" sz="2400" dirty="0" err="1" smtClean="0">
                <a:latin typeface="Book Antiqua" pitchFamily="18" charset="0"/>
              </a:rPr>
              <a:t>Eliahu</a:t>
            </a:r>
            <a:r>
              <a:rPr lang="en-US" sz="2400" dirty="0" smtClean="0">
                <a:latin typeface="Book Antiqua" pitchFamily="18" charset="0"/>
              </a:rPr>
              <a:t> </a:t>
            </a:r>
            <a:r>
              <a:rPr lang="en-US" sz="2400" dirty="0" err="1" smtClean="0">
                <a:latin typeface="Book Antiqua" pitchFamily="18" charset="0"/>
              </a:rPr>
              <a:t>Goldratt</a:t>
            </a:r>
            <a:r>
              <a:rPr lang="en-US" sz="2400" dirty="0" smtClean="0">
                <a:latin typeface="Book Antiqua" pitchFamily="18" charset="0"/>
              </a:rPr>
              <a:t>, an Israeli physicist. The basic idea was published in his book; The Goal (1984). </a:t>
            </a:r>
          </a:p>
          <a:p>
            <a:r>
              <a:rPr lang="en-US" sz="2400" b="1" dirty="0" smtClean="0">
                <a:solidFill>
                  <a:srgbClr val="FF0000"/>
                </a:solidFill>
                <a:latin typeface="Book Antiqua" pitchFamily="18" charset="0"/>
                <a:cs typeface="Times New Roman" pitchFamily="18" charset="0"/>
              </a:rPr>
              <a:t>TOC Premise 1: The Goal of a business is to make more money, … in the present and in the future </a:t>
            </a:r>
            <a:r>
              <a:rPr lang="en-US" sz="2400" b="1" dirty="0" smtClean="0">
                <a:solidFill>
                  <a:srgbClr val="FF0000"/>
                </a:solidFill>
                <a:latin typeface="Book Antiqua" pitchFamily="18" charset="0"/>
                <a:cs typeface="Times New Roman" pitchFamily="18" charset="0"/>
                <a:sym typeface="Wingdings" pitchFamily="2" charset="2"/>
              </a:rPr>
              <a:t> </a:t>
            </a:r>
            <a:r>
              <a:rPr lang="en-US" sz="2400" b="1" dirty="0" smtClean="0">
                <a:solidFill>
                  <a:srgbClr val="FF0000"/>
                </a:solidFill>
                <a:latin typeface="Book Antiqua" pitchFamily="18" charset="0"/>
                <a:cs typeface="Times New Roman" pitchFamily="18" charset="0"/>
              </a:rPr>
              <a:t>Max NPV. </a:t>
            </a:r>
          </a:p>
          <a:p>
            <a:pPr marL="395288" indent="-395288"/>
            <a:r>
              <a:rPr lang="en-US" sz="2400" dirty="0" smtClean="0">
                <a:latin typeface="Book Antiqua" pitchFamily="18" charset="0"/>
              </a:rPr>
              <a:t>Just like the links of a chain, the processes within the enterprise work together to generate profit for the stakeholders. </a:t>
            </a:r>
          </a:p>
          <a:p>
            <a:pPr marL="395288" indent="-395288"/>
            <a:r>
              <a:rPr lang="en-US" sz="2400" dirty="0" smtClean="0">
                <a:latin typeface="Book Antiqua" pitchFamily="18" charset="0"/>
              </a:rPr>
              <a:t>The chain is only as strong as its weakest link.</a:t>
            </a:r>
          </a:p>
          <a:p>
            <a:pPr marL="395288" indent="-395288"/>
            <a:r>
              <a:rPr lang="en-US" sz="2400" b="1" dirty="0" smtClean="0">
                <a:solidFill>
                  <a:srgbClr val="FF0000"/>
                </a:solidFill>
                <a:latin typeface="Book Antiqua" pitchFamily="18" charset="0"/>
                <a:cs typeface="Times New Roman" pitchFamily="18" charset="0"/>
              </a:rPr>
              <a:t>TOC Premise 2: There is one or at most few constraint(s) determine its output.</a:t>
            </a:r>
          </a:p>
          <a:p>
            <a:pPr marL="395288" indent="-395288"/>
            <a:endParaRPr lang="en-US" sz="2400" dirty="0" smtClean="0"/>
          </a:p>
          <a:p>
            <a:pPr>
              <a:buNone/>
            </a:pPr>
            <a:endParaRPr lang="en-US" sz="2400" dirty="0" smtClean="0">
              <a:cs typeface="Times New Roman" pitchFamily="18" charset="0"/>
            </a:endParaRPr>
          </a:p>
          <a:p>
            <a:endParaRPr lang="en-US" sz="2400" dirty="0" smtClean="0"/>
          </a:p>
          <a:p>
            <a:endParaRPr lang="en-US" sz="2400" dirty="0" smtClean="0"/>
          </a:p>
        </p:txBody>
      </p:sp>
      <p:sp>
        <p:nvSpPr>
          <p:cNvPr id="3" name="Title 2"/>
          <p:cNvSpPr>
            <a:spLocks noGrp="1"/>
          </p:cNvSpPr>
          <p:nvPr>
            <p:ph type="title"/>
          </p:nvPr>
        </p:nvSpPr>
        <p:spPr>
          <a:xfrm>
            <a:off x="1" y="0"/>
            <a:ext cx="9144000" cy="1016000"/>
          </a:xfrm>
        </p:spPr>
        <p:txBody>
          <a:bodyPr/>
          <a:lstStyle/>
          <a:p>
            <a:r>
              <a:rPr lang="en-US" dirty="0" smtClean="0"/>
              <a:t>Theory of Constraints (TOC)</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0"/>
            <a:ext cx="8893175" cy="1016000"/>
          </a:xfrm>
        </p:spPr>
        <p:txBody>
          <a:bodyPr/>
          <a:lstStyle/>
          <a:p>
            <a:r>
              <a:rPr lang="en-US" dirty="0" smtClean="0"/>
              <a:t>Priorities in Traditional World</a:t>
            </a:r>
          </a:p>
        </p:txBody>
      </p:sp>
      <p:sp>
        <p:nvSpPr>
          <p:cNvPr id="10244" name="Rectangle 3"/>
          <p:cNvSpPr>
            <a:spLocks noGrp="1" noChangeArrowheads="1"/>
          </p:cNvSpPr>
          <p:nvPr>
            <p:ph type="body" idx="1"/>
          </p:nvPr>
        </p:nvSpPr>
        <p:spPr>
          <a:xfrm>
            <a:off x="457200" y="1600200"/>
            <a:ext cx="8229600" cy="3943350"/>
          </a:xfrm>
        </p:spPr>
        <p:txBody>
          <a:bodyPr/>
          <a:lstStyle/>
          <a:p>
            <a:pPr eaLnBrk="1" hangingPunct="1">
              <a:buFont typeface="Wingdings" pitchFamily="2" charset="2"/>
              <a:buNone/>
            </a:pPr>
            <a:endParaRPr lang="en-US" dirty="0" smtClean="0">
              <a:solidFill>
                <a:schemeClr val="tx1"/>
              </a:solidFill>
              <a:latin typeface="Book Antiqua" pitchFamily="18" charset="0"/>
            </a:endParaRPr>
          </a:p>
          <a:p>
            <a:pPr eaLnBrk="1" hangingPunct="1">
              <a:buFont typeface="Wingdings" pitchFamily="2" charset="2"/>
              <a:buNone/>
            </a:pPr>
            <a:r>
              <a:rPr lang="en-US" dirty="0" smtClean="0">
                <a:solidFill>
                  <a:schemeClr val="tx1"/>
                </a:solidFill>
                <a:latin typeface="Book Antiqua" pitchFamily="18" charset="0"/>
              </a:rPr>
              <a:t>		First:				OE</a:t>
            </a:r>
          </a:p>
          <a:p>
            <a:pPr eaLnBrk="1" hangingPunct="1">
              <a:lnSpc>
                <a:spcPct val="10000"/>
              </a:lnSpc>
              <a:buFont typeface="Wingdings" pitchFamily="2" charset="2"/>
              <a:buNone/>
            </a:pPr>
            <a:endParaRPr lang="en-US" dirty="0" smtClean="0">
              <a:solidFill>
                <a:schemeClr val="tx1"/>
              </a:solidFill>
              <a:latin typeface="Book Antiqua" pitchFamily="18" charset="0"/>
            </a:endParaRPr>
          </a:p>
          <a:p>
            <a:pPr eaLnBrk="1" hangingPunct="1">
              <a:buFont typeface="Wingdings" pitchFamily="2" charset="2"/>
              <a:buNone/>
            </a:pPr>
            <a:r>
              <a:rPr lang="en-US" dirty="0" smtClean="0">
                <a:solidFill>
                  <a:schemeClr val="tx1"/>
                </a:solidFill>
                <a:latin typeface="Book Antiqua" pitchFamily="18" charset="0"/>
              </a:rPr>
              <a:t>		Second:			  T</a:t>
            </a:r>
          </a:p>
          <a:p>
            <a:pPr eaLnBrk="1" hangingPunct="1">
              <a:lnSpc>
                <a:spcPct val="60000"/>
              </a:lnSpc>
              <a:buFont typeface="Wingdings" pitchFamily="2" charset="2"/>
              <a:buNone/>
            </a:pPr>
            <a:endParaRPr lang="en-US" dirty="0" smtClean="0">
              <a:solidFill>
                <a:schemeClr val="tx1"/>
              </a:solidFill>
              <a:latin typeface="Book Antiqua" pitchFamily="18" charset="0"/>
            </a:endParaRPr>
          </a:p>
          <a:p>
            <a:pPr eaLnBrk="1" hangingPunct="1">
              <a:lnSpc>
                <a:spcPct val="80000"/>
              </a:lnSpc>
              <a:buFont typeface="Wingdings" pitchFamily="2" charset="2"/>
              <a:buNone/>
            </a:pPr>
            <a:endParaRPr lang="en-US" dirty="0" smtClean="0">
              <a:solidFill>
                <a:schemeClr val="tx1"/>
              </a:solidFill>
              <a:latin typeface="Book Antiqua" pitchFamily="18" charset="0"/>
            </a:endParaRPr>
          </a:p>
          <a:p>
            <a:pPr eaLnBrk="1" hangingPunct="1">
              <a:buFont typeface="Wingdings" pitchFamily="2" charset="2"/>
              <a:buNone/>
            </a:pPr>
            <a:r>
              <a:rPr lang="en-US" dirty="0" smtClean="0">
                <a:solidFill>
                  <a:schemeClr val="tx1"/>
                </a:solidFill>
                <a:latin typeface="Book Antiqua" pitchFamily="18" charset="0"/>
              </a:rPr>
              <a:t>		Distant Third:		  I</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a:xfrm>
            <a:off x="0" y="0"/>
            <a:ext cx="8839200" cy="1066800"/>
          </a:xfrm>
        </p:spPr>
        <p:txBody>
          <a:bodyPr/>
          <a:lstStyle/>
          <a:p>
            <a:pPr eaLnBrk="1" hangingPunct="1"/>
            <a:r>
              <a:rPr lang="en-US" dirty="0" smtClean="0"/>
              <a:t>Where is the Bang for the Buck?  (T vs. OE)</a:t>
            </a:r>
          </a:p>
        </p:txBody>
      </p:sp>
      <p:sp>
        <p:nvSpPr>
          <p:cNvPr id="11268" name="Rectangle 3"/>
          <p:cNvSpPr>
            <a:spLocks noGrp="1" noChangeArrowheads="1"/>
          </p:cNvSpPr>
          <p:nvPr>
            <p:ph type="body" idx="1"/>
          </p:nvPr>
        </p:nvSpPr>
        <p:spPr>
          <a:xfrm>
            <a:off x="774700" y="1054100"/>
            <a:ext cx="7772400" cy="4114800"/>
          </a:xfrm>
        </p:spPr>
        <p:txBody>
          <a:bodyPr/>
          <a:lstStyle/>
          <a:p>
            <a:pPr eaLnBrk="1" hangingPunct="1">
              <a:lnSpc>
                <a:spcPct val="120000"/>
              </a:lnSpc>
              <a:buFont typeface="Wingdings" pitchFamily="2" charset="2"/>
              <a:buNone/>
            </a:pPr>
            <a:r>
              <a:rPr lang="en-US" sz="2800" dirty="0" smtClean="0">
                <a:latin typeface="Book Antiqua" pitchFamily="18" charset="0"/>
              </a:rPr>
              <a:t>		         $		</a:t>
            </a:r>
          </a:p>
          <a:p>
            <a:pPr eaLnBrk="1" hangingPunct="1">
              <a:lnSpc>
                <a:spcPct val="70000"/>
              </a:lnSpc>
              <a:buFont typeface="Wingdings" pitchFamily="2" charset="2"/>
              <a:buNone/>
            </a:pPr>
            <a:r>
              <a:rPr lang="en-US" sz="2800" dirty="0" smtClean="0">
                <a:latin typeface="Book Antiqua" pitchFamily="18" charset="0"/>
              </a:rPr>
              <a:t>				</a:t>
            </a:r>
          </a:p>
          <a:p>
            <a:pPr eaLnBrk="1" hangingPunct="1">
              <a:lnSpc>
                <a:spcPct val="70000"/>
              </a:lnSpc>
              <a:buFont typeface="Wingdings" pitchFamily="2" charset="2"/>
              <a:buNone/>
            </a:pPr>
            <a:r>
              <a:rPr lang="en-US" sz="2800" dirty="0" smtClean="0">
                <a:latin typeface="Book Antiqua" pitchFamily="18" charset="0"/>
              </a:rPr>
              <a:t>Revenue   100</a:t>
            </a:r>
          </a:p>
          <a:p>
            <a:pPr eaLnBrk="1" hangingPunct="1">
              <a:lnSpc>
                <a:spcPct val="110000"/>
              </a:lnSpc>
              <a:buFont typeface="Wingdings" pitchFamily="2" charset="2"/>
              <a:buNone/>
            </a:pPr>
            <a:r>
              <a:rPr lang="en-US" sz="2800" dirty="0" smtClean="0">
                <a:latin typeface="Book Antiqua" pitchFamily="18" charset="0"/>
              </a:rPr>
              <a:t>RM	        40</a:t>
            </a:r>
          </a:p>
          <a:p>
            <a:pPr eaLnBrk="1" hangingPunct="1">
              <a:buFont typeface="Wingdings" pitchFamily="2" charset="2"/>
              <a:buNone/>
            </a:pPr>
            <a:r>
              <a:rPr lang="en-US" sz="2800" dirty="0" smtClean="0">
                <a:latin typeface="Book Antiqua" pitchFamily="18" charset="0"/>
              </a:rPr>
              <a:t>DL	        10</a:t>
            </a:r>
          </a:p>
          <a:p>
            <a:pPr eaLnBrk="1" hangingPunct="1">
              <a:buFont typeface="Wingdings" pitchFamily="2" charset="2"/>
              <a:buNone/>
            </a:pPr>
            <a:r>
              <a:rPr lang="en-US" sz="2800" dirty="0" smtClean="0">
                <a:latin typeface="Book Antiqua" pitchFamily="18" charset="0"/>
              </a:rPr>
              <a:t>OH	        40</a:t>
            </a:r>
          </a:p>
          <a:p>
            <a:pPr eaLnBrk="1" hangingPunct="1">
              <a:buFont typeface="Wingdings" pitchFamily="2" charset="2"/>
              <a:buNone/>
            </a:pPr>
            <a:r>
              <a:rPr lang="en-US" sz="2800" dirty="0" smtClean="0">
                <a:latin typeface="Book Antiqua" pitchFamily="18" charset="0"/>
              </a:rPr>
              <a:t>Cost	        90</a:t>
            </a:r>
          </a:p>
          <a:p>
            <a:pPr eaLnBrk="1" hangingPunct="1">
              <a:lnSpc>
                <a:spcPct val="150000"/>
              </a:lnSpc>
              <a:buFont typeface="Wingdings" pitchFamily="2" charset="2"/>
              <a:buNone/>
            </a:pPr>
            <a:r>
              <a:rPr lang="en-US" sz="2800" dirty="0" smtClean="0">
                <a:latin typeface="Book Antiqua" pitchFamily="18" charset="0"/>
              </a:rPr>
              <a:t>NP	        10</a:t>
            </a:r>
          </a:p>
        </p:txBody>
      </p:sp>
      <p:sp>
        <p:nvSpPr>
          <p:cNvPr id="11269" name="Text Box 4"/>
          <p:cNvSpPr txBox="1">
            <a:spLocks noChangeArrowheads="1"/>
          </p:cNvSpPr>
          <p:nvPr/>
        </p:nvSpPr>
        <p:spPr bwMode="auto">
          <a:xfrm>
            <a:off x="4279900" y="1968500"/>
            <a:ext cx="717550" cy="519113"/>
          </a:xfrm>
          <a:prstGeom prst="rect">
            <a:avLst/>
          </a:prstGeom>
          <a:noFill/>
          <a:ln w="12700">
            <a:noFill/>
            <a:miter lim="800000"/>
            <a:headEnd type="none" w="sm" len="sm"/>
            <a:tailEnd type="none" w="sm" len="sm"/>
          </a:ln>
        </p:spPr>
        <p:txBody>
          <a:bodyPr wrap="none">
            <a:spAutoFit/>
          </a:bodyPr>
          <a:lstStyle/>
          <a:p>
            <a:r>
              <a:rPr lang="en-US" sz="2800" b="0">
                <a:latin typeface="Book Antiqua" pitchFamily="18" charset="0"/>
              </a:rPr>
              <a:t>100</a:t>
            </a:r>
          </a:p>
        </p:txBody>
      </p:sp>
      <p:sp>
        <p:nvSpPr>
          <p:cNvPr id="886789" name="Text Box 5"/>
          <p:cNvSpPr txBox="1">
            <a:spLocks noChangeArrowheads="1"/>
          </p:cNvSpPr>
          <p:nvPr/>
        </p:nvSpPr>
        <p:spPr bwMode="auto">
          <a:xfrm>
            <a:off x="6915150" y="1968500"/>
            <a:ext cx="717550" cy="519113"/>
          </a:xfrm>
          <a:prstGeom prst="rect">
            <a:avLst/>
          </a:prstGeom>
          <a:noFill/>
          <a:ln w="12700">
            <a:noFill/>
            <a:miter lim="800000"/>
            <a:headEnd type="none" w="sm" len="sm"/>
            <a:tailEnd type="none" w="sm" len="sm"/>
          </a:ln>
        </p:spPr>
        <p:txBody>
          <a:bodyPr wrap="none">
            <a:spAutoFit/>
          </a:bodyPr>
          <a:lstStyle/>
          <a:p>
            <a:r>
              <a:rPr lang="en-US" sz="2800">
                <a:solidFill>
                  <a:srgbClr val="367236"/>
                </a:solidFill>
                <a:latin typeface="Book Antiqua" pitchFamily="18" charset="0"/>
              </a:rPr>
              <a:t>114</a:t>
            </a:r>
          </a:p>
        </p:txBody>
      </p:sp>
      <p:sp>
        <p:nvSpPr>
          <p:cNvPr id="886790" name="Text Box 6"/>
          <p:cNvSpPr txBox="1">
            <a:spLocks noChangeArrowheads="1"/>
          </p:cNvSpPr>
          <p:nvPr/>
        </p:nvSpPr>
        <p:spPr bwMode="auto">
          <a:xfrm>
            <a:off x="7099300" y="2973388"/>
            <a:ext cx="539750" cy="519112"/>
          </a:xfrm>
          <a:prstGeom prst="rect">
            <a:avLst/>
          </a:prstGeom>
          <a:noFill/>
          <a:ln w="12700">
            <a:noFill/>
            <a:miter lim="800000"/>
            <a:headEnd type="none" w="sm" len="sm"/>
            <a:tailEnd type="none" w="sm" len="sm"/>
          </a:ln>
        </p:spPr>
        <p:txBody>
          <a:bodyPr wrap="none">
            <a:spAutoFit/>
          </a:bodyPr>
          <a:lstStyle/>
          <a:p>
            <a:r>
              <a:rPr lang="en-US" sz="2800">
                <a:solidFill>
                  <a:srgbClr val="367236"/>
                </a:solidFill>
                <a:latin typeface="Book Antiqua" pitchFamily="18" charset="0"/>
              </a:rPr>
              <a:t>10</a:t>
            </a:r>
          </a:p>
        </p:txBody>
      </p:sp>
      <p:sp>
        <p:nvSpPr>
          <p:cNvPr id="11272" name="Text Box 7"/>
          <p:cNvSpPr txBox="1">
            <a:spLocks noChangeArrowheads="1"/>
          </p:cNvSpPr>
          <p:nvPr/>
        </p:nvSpPr>
        <p:spPr bwMode="auto">
          <a:xfrm>
            <a:off x="4584700" y="2973388"/>
            <a:ext cx="361950" cy="519112"/>
          </a:xfrm>
          <a:prstGeom prst="rect">
            <a:avLst/>
          </a:prstGeom>
          <a:noFill/>
          <a:ln w="12700">
            <a:noFill/>
            <a:miter lim="800000"/>
            <a:headEnd type="none" w="sm" len="sm"/>
            <a:tailEnd type="none" w="sm" len="sm"/>
          </a:ln>
        </p:spPr>
        <p:txBody>
          <a:bodyPr wrap="none">
            <a:spAutoFit/>
          </a:bodyPr>
          <a:lstStyle/>
          <a:p>
            <a:r>
              <a:rPr lang="en-US" sz="2800" b="0">
                <a:latin typeface="Book Antiqua" pitchFamily="18" charset="0"/>
              </a:rPr>
              <a:t>8</a:t>
            </a:r>
          </a:p>
        </p:txBody>
      </p:sp>
      <p:sp>
        <p:nvSpPr>
          <p:cNvPr id="886792" name="Text Box 8"/>
          <p:cNvSpPr txBox="1">
            <a:spLocks noChangeArrowheads="1"/>
          </p:cNvSpPr>
          <p:nvPr/>
        </p:nvSpPr>
        <p:spPr bwMode="auto">
          <a:xfrm>
            <a:off x="7099300" y="3416300"/>
            <a:ext cx="539750" cy="519113"/>
          </a:xfrm>
          <a:prstGeom prst="rect">
            <a:avLst/>
          </a:prstGeom>
          <a:noFill/>
          <a:ln w="12700">
            <a:noFill/>
            <a:miter lim="800000"/>
            <a:headEnd type="none" w="sm" len="sm"/>
            <a:tailEnd type="none" w="sm" len="sm"/>
          </a:ln>
        </p:spPr>
        <p:txBody>
          <a:bodyPr wrap="none">
            <a:spAutoFit/>
          </a:bodyPr>
          <a:lstStyle/>
          <a:p>
            <a:r>
              <a:rPr lang="en-US" sz="2800">
                <a:solidFill>
                  <a:srgbClr val="367236"/>
                </a:solidFill>
                <a:latin typeface="Book Antiqua" pitchFamily="18" charset="0"/>
              </a:rPr>
              <a:t>40</a:t>
            </a:r>
          </a:p>
        </p:txBody>
      </p:sp>
      <p:sp>
        <p:nvSpPr>
          <p:cNvPr id="11274" name="Text Box 9"/>
          <p:cNvSpPr txBox="1">
            <a:spLocks noChangeArrowheads="1"/>
          </p:cNvSpPr>
          <p:nvPr/>
        </p:nvSpPr>
        <p:spPr bwMode="auto">
          <a:xfrm>
            <a:off x="4425950" y="3416300"/>
            <a:ext cx="539750" cy="519113"/>
          </a:xfrm>
          <a:prstGeom prst="rect">
            <a:avLst/>
          </a:prstGeom>
          <a:noFill/>
          <a:ln w="12700">
            <a:noFill/>
            <a:miter lim="800000"/>
            <a:headEnd type="none" w="sm" len="sm"/>
            <a:tailEnd type="none" w="sm" len="sm"/>
          </a:ln>
        </p:spPr>
        <p:txBody>
          <a:bodyPr wrap="none">
            <a:spAutoFit/>
          </a:bodyPr>
          <a:lstStyle/>
          <a:p>
            <a:r>
              <a:rPr lang="en-US" sz="2800" b="0">
                <a:latin typeface="Book Antiqua" pitchFamily="18" charset="0"/>
              </a:rPr>
              <a:t>40</a:t>
            </a:r>
          </a:p>
        </p:txBody>
      </p:sp>
      <p:sp>
        <p:nvSpPr>
          <p:cNvPr id="886794" name="Text Box 10"/>
          <p:cNvSpPr txBox="1">
            <a:spLocks noChangeArrowheads="1"/>
          </p:cNvSpPr>
          <p:nvPr/>
        </p:nvSpPr>
        <p:spPr bwMode="auto">
          <a:xfrm>
            <a:off x="6915150" y="3949700"/>
            <a:ext cx="717550" cy="519113"/>
          </a:xfrm>
          <a:prstGeom prst="rect">
            <a:avLst/>
          </a:prstGeom>
          <a:noFill/>
          <a:ln w="12700">
            <a:noFill/>
            <a:miter lim="800000"/>
            <a:headEnd type="none" w="sm" len="sm"/>
            <a:tailEnd type="none" w="sm" len="sm"/>
          </a:ln>
        </p:spPr>
        <p:txBody>
          <a:bodyPr wrap="none">
            <a:spAutoFit/>
          </a:bodyPr>
          <a:lstStyle/>
          <a:p>
            <a:r>
              <a:rPr lang="en-US" sz="2800" dirty="0">
                <a:solidFill>
                  <a:srgbClr val="367236"/>
                </a:solidFill>
                <a:latin typeface="Book Antiqua" pitchFamily="18" charset="0"/>
              </a:rPr>
              <a:t>  98</a:t>
            </a:r>
          </a:p>
        </p:txBody>
      </p:sp>
      <p:sp>
        <p:nvSpPr>
          <p:cNvPr id="11276" name="Text Box 11"/>
          <p:cNvSpPr txBox="1">
            <a:spLocks noChangeArrowheads="1"/>
          </p:cNvSpPr>
          <p:nvPr/>
        </p:nvSpPr>
        <p:spPr bwMode="auto">
          <a:xfrm>
            <a:off x="4432300" y="3949700"/>
            <a:ext cx="539750" cy="519113"/>
          </a:xfrm>
          <a:prstGeom prst="rect">
            <a:avLst/>
          </a:prstGeom>
          <a:noFill/>
          <a:ln w="12700">
            <a:noFill/>
            <a:miter lim="800000"/>
            <a:headEnd type="none" w="sm" len="sm"/>
            <a:tailEnd type="none" w="sm" len="sm"/>
          </a:ln>
        </p:spPr>
        <p:txBody>
          <a:bodyPr wrap="none">
            <a:spAutoFit/>
          </a:bodyPr>
          <a:lstStyle/>
          <a:p>
            <a:r>
              <a:rPr lang="en-US" sz="2800" b="0">
                <a:latin typeface="Book Antiqua" pitchFamily="18" charset="0"/>
              </a:rPr>
              <a:t>88</a:t>
            </a:r>
          </a:p>
        </p:txBody>
      </p:sp>
      <p:sp>
        <p:nvSpPr>
          <p:cNvPr id="886796" name="Text Box 12"/>
          <p:cNvSpPr txBox="1">
            <a:spLocks noChangeArrowheads="1"/>
          </p:cNvSpPr>
          <p:nvPr/>
        </p:nvSpPr>
        <p:spPr bwMode="auto">
          <a:xfrm>
            <a:off x="7067550" y="4606925"/>
            <a:ext cx="539750" cy="561975"/>
          </a:xfrm>
          <a:prstGeom prst="rect">
            <a:avLst/>
          </a:prstGeom>
          <a:noFill/>
          <a:ln w="12700">
            <a:noFill/>
            <a:miter lim="800000"/>
            <a:headEnd type="none" w="sm" len="sm"/>
            <a:tailEnd type="none" w="sm" len="sm"/>
          </a:ln>
        </p:spPr>
        <p:txBody>
          <a:bodyPr wrap="none">
            <a:spAutoFit/>
          </a:bodyPr>
          <a:lstStyle/>
          <a:p>
            <a:pPr>
              <a:lnSpc>
                <a:spcPct val="110000"/>
              </a:lnSpc>
            </a:pPr>
            <a:r>
              <a:rPr lang="en-US" sz="2800">
                <a:solidFill>
                  <a:srgbClr val="367236"/>
                </a:solidFill>
                <a:latin typeface="Book Antiqua" pitchFamily="18" charset="0"/>
              </a:rPr>
              <a:t>16</a:t>
            </a:r>
          </a:p>
        </p:txBody>
      </p:sp>
      <p:sp>
        <p:nvSpPr>
          <p:cNvPr id="11278" name="Text Box 13"/>
          <p:cNvSpPr txBox="1">
            <a:spLocks noChangeArrowheads="1"/>
          </p:cNvSpPr>
          <p:nvPr/>
        </p:nvSpPr>
        <p:spPr bwMode="auto">
          <a:xfrm>
            <a:off x="4432300" y="4606925"/>
            <a:ext cx="539750" cy="561975"/>
          </a:xfrm>
          <a:prstGeom prst="rect">
            <a:avLst/>
          </a:prstGeom>
          <a:noFill/>
          <a:ln w="12700">
            <a:noFill/>
            <a:miter lim="800000"/>
            <a:headEnd type="none" w="sm" len="sm"/>
            <a:tailEnd type="none" w="sm" len="sm"/>
          </a:ln>
        </p:spPr>
        <p:txBody>
          <a:bodyPr wrap="none">
            <a:spAutoFit/>
          </a:bodyPr>
          <a:lstStyle/>
          <a:p>
            <a:pPr>
              <a:lnSpc>
                <a:spcPct val="110000"/>
              </a:lnSpc>
            </a:pPr>
            <a:r>
              <a:rPr lang="en-US" sz="2800" b="0">
                <a:latin typeface="Book Antiqua" pitchFamily="18" charset="0"/>
              </a:rPr>
              <a:t>12</a:t>
            </a:r>
          </a:p>
        </p:txBody>
      </p:sp>
      <p:sp>
        <p:nvSpPr>
          <p:cNvPr id="11279" name="Text Box 14"/>
          <p:cNvSpPr txBox="1">
            <a:spLocks noChangeArrowheads="1"/>
          </p:cNvSpPr>
          <p:nvPr/>
        </p:nvSpPr>
        <p:spPr bwMode="auto">
          <a:xfrm>
            <a:off x="4432300" y="2425700"/>
            <a:ext cx="539750" cy="604838"/>
          </a:xfrm>
          <a:prstGeom prst="rect">
            <a:avLst/>
          </a:prstGeom>
          <a:noFill/>
          <a:ln w="12700">
            <a:noFill/>
            <a:miter lim="800000"/>
            <a:headEnd type="none" w="sm" len="sm"/>
            <a:tailEnd type="none" w="sm" len="sm"/>
          </a:ln>
        </p:spPr>
        <p:txBody>
          <a:bodyPr wrap="none">
            <a:spAutoFit/>
          </a:bodyPr>
          <a:lstStyle/>
          <a:p>
            <a:pPr>
              <a:lnSpc>
                <a:spcPct val="120000"/>
              </a:lnSpc>
            </a:pPr>
            <a:r>
              <a:rPr lang="en-US" sz="2800" b="0">
                <a:latin typeface="Book Antiqua" pitchFamily="18" charset="0"/>
              </a:rPr>
              <a:t>40</a:t>
            </a:r>
          </a:p>
        </p:txBody>
      </p:sp>
      <p:sp>
        <p:nvSpPr>
          <p:cNvPr id="886799" name="Text Box 15"/>
          <p:cNvSpPr txBox="1">
            <a:spLocks noChangeArrowheads="1"/>
          </p:cNvSpPr>
          <p:nvPr/>
        </p:nvSpPr>
        <p:spPr bwMode="auto">
          <a:xfrm>
            <a:off x="7099300" y="2425700"/>
            <a:ext cx="539750" cy="604838"/>
          </a:xfrm>
          <a:prstGeom prst="rect">
            <a:avLst/>
          </a:prstGeom>
          <a:noFill/>
          <a:ln w="12700">
            <a:noFill/>
            <a:miter lim="800000"/>
            <a:headEnd type="none" w="sm" len="sm"/>
            <a:tailEnd type="none" w="sm" len="sm"/>
          </a:ln>
        </p:spPr>
        <p:txBody>
          <a:bodyPr wrap="none">
            <a:spAutoFit/>
          </a:bodyPr>
          <a:lstStyle/>
          <a:p>
            <a:pPr>
              <a:lnSpc>
                <a:spcPct val="120000"/>
              </a:lnSpc>
            </a:pPr>
            <a:r>
              <a:rPr lang="en-US" sz="2800">
                <a:solidFill>
                  <a:srgbClr val="367236"/>
                </a:solidFill>
                <a:latin typeface="Book Antiqua" pitchFamily="18" charset="0"/>
              </a:rPr>
              <a:t>48</a:t>
            </a:r>
          </a:p>
        </p:txBody>
      </p:sp>
      <p:sp>
        <p:nvSpPr>
          <p:cNvPr id="11281" name="Text Box 16"/>
          <p:cNvSpPr txBox="1">
            <a:spLocks noChangeArrowheads="1"/>
          </p:cNvSpPr>
          <p:nvPr/>
        </p:nvSpPr>
        <p:spPr bwMode="auto">
          <a:xfrm>
            <a:off x="3517900" y="1054100"/>
            <a:ext cx="2806700" cy="860425"/>
          </a:xfrm>
          <a:prstGeom prst="rect">
            <a:avLst/>
          </a:prstGeom>
          <a:noFill/>
          <a:ln w="12700">
            <a:noFill/>
            <a:miter lim="800000"/>
            <a:headEnd type="none" w="sm" len="sm"/>
            <a:tailEnd type="none" w="sm" len="sm"/>
          </a:ln>
        </p:spPr>
        <p:txBody>
          <a:bodyPr wrap="square">
            <a:spAutoFit/>
          </a:bodyPr>
          <a:lstStyle/>
          <a:p>
            <a:r>
              <a:rPr lang="en-US" sz="2800" b="0" dirty="0">
                <a:latin typeface="Book Antiqua" pitchFamily="18" charset="0"/>
              </a:rPr>
              <a:t>Leverage from</a:t>
            </a:r>
          </a:p>
          <a:p>
            <a:pPr>
              <a:lnSpc>
                <a:spcPct val="80000"/>
              </a:lnSpc>
            </a:pPr>
            <a:r>
              <a:rPr lang="en-US" sz="2800" b="0" dirty="0">
                <a:latin typeface="Book Antiqua" pitchFamily="18" charset="0"/>
              </a:rPr>
              <a:t>Decreasing OE</a:t>
            </a:r>
            <a:endParaRPr lang="en-US" sz="2000" b="0" dirty="0">
              <a:latin typeface="Book Antiqua" pitchFamily="18" charset="0"/>
            </a:endParaRPr>
          </a:p>
        </p:txBody>
      </p:sp>
      <p:sp>
        <p:nvSpPr>
          <p:cNvPr id="886801" name="Text Box 17"/>
          <p:cNvSpPr txBox="1">
            <a:spLocks noChangeArrowheads="1"/>
          </p:cNvSpPr>
          <p:nvPr/>
        </p:nvSpPr>
        <p:spPr bwMode="auto">
          <a:xfrm>
            <a:off x="6261100" y="1054100"/>
            <a:ext cx="2882900" cy="860425"/>
          </a:xfrm>
          <a:prstGeom prst="rect">
            <a:avLst/>
          </a:prstGeom>
          <a:noFill/>
          <a:ln w="12700">
            <a:noFill/>
            <a:miter lim="800000"/>
            <a:headEnd type="none" w="sm" len="sm"/>
            <a:tailEnd type="none" w="sm" len="sm"/>
          </a:ln>
        </p:spPr>
        <p:txBody>
          <a:bodyPr wrap="square">
            <a:spAutoFit/>
          </a:bodyPr>
          <a:lstStyle/>
          <a:p>
            <a:r>
              <a:rPr lang="en-US" sz="2800" dirty="0">
                <a:solidFill>
                  <a:srgbClr val="367236"/>
                </a:solidFill>
                <a:latin typeface="Book Antiqua" pitchFamily="18" charset="0"/>
              </a:rPr>
              <a:t>Leverage from</a:t>
            </a:r>
          </a:p>
          <a:p>
            <a:pPr>
              <a:lnSpc>
                <a:spcPct val="80000"/>
              </a:lnSpc>
            </a:pPr>
            <a:r>
              <a:rPr lang="en-US" sz="2800" dirty="0">
                <a:solidFill>
                  <a:srgbClr val="367236"/>
                </a:solidFill>
                <a:latin typeface="Book Antiqua" pitchFamily="18" charset="0"/>
              </a:rPr>
              <a:t>Increasing T</a:t>
            </a:r>
            <a:endParaRPr lang="en-US" sz="2000" dirty="0">
              <a:solidFill>
                <a:srgbClr val="367236"/>
              </a:solidFill>
              <a:latin typeface="Book Antiqua" pitchFamily="18" charset="0"/>
            </a:endParaRPr>
          </a:p>
        </p:txBody>
      </p:sp>
      <p:sp>
        <p:nvSpPr>
          <p:cNvPr id="11283" name="Rectangle 18"/>
          <p:cNvSpPr>
            <a:spLocks noChangeArrowheads="1"/>
          </p:cNvSpPr>
          <p:nvPr/>
        </p:nvSpPr>
        <p:spPr bwMode="auto">
          <a:xfrm>
            <a:off x="850900" y="5260975"/>
            <a:ext cx="7772400" cy="1200329"/>
          </a:xfrm>
          <a:prstGeom prst="rect">
            <a:avLst/>
          </a:prstGeom>
          <a:noFill/>
          <a:ln w="12700">
            <a:noFill/>
            <a:miter lim="800000"/>
            <a:headEnd type="none" w="sm" len="sm"/>
            <a:tailEnd type="none" w="sm" len="sm"/>
          </a:ln>
        </p:spPr>
        <p:txBody>
          <a:bodyPr>
            <a:spAutoFit/>
          </a:bodyPr>
          <a:lstStyle/>
          <a:p>
            <a:r>
              <a:rPr lang="en-US" sz="2400" b="0" dirty="0">
                <a:latin typeface="Book Antiqua" pitchFamily="18" charset="0"/>
              </a:rPr>
              <a:t>Assume a) you have 20% excess capacity, and b) sales will increase </a:t>
            </a:r>
            <a:r>
              <a:rPr lang="en-US" sz="2400" b="0" dirty="0" smtClean="0">
                <a:latin typeface="Book Antiqua" pitchFamily="18" charset="0"/>
              </a:rPr>
              <a:t>by 20</a:t>
            </a:r>
            <a:r>
              <a:rPr lang="en-US" sz="2400" b="0" dirty="0">
                <a:latin typeface="Book Antiqua" pitchFamily="18" charset="0"/>
              </a:rPr>
              <a:t>% if you can effect a 5% price reduction.</a:t>
            </a:r>
          </a:p>
        </p:txBody>
      </p:sp>
      <p:sp>
        <p:nvSpPr>
          <p:cNvPr id="886803" name="Text Box 19"/>
          <p:cNvSpPr txBox="1">
            <a:spLocks noChangeArrowheads="1"/>
          </p:cNvSpPr>
          <p:nvPr/>
        </p:nvSpPr>
        <p:spPr bwMode="auto">
          <a:xfrm>
            <a:off x="5270500" y="2654300"/>
            <a:ext cx="1828800" cy="701675"/>
          </a:xfrm>
          <a:prstGeom prst="rect">
            <a:avLst/>
          </a:prstGeom>
          <a:noFill/>
          <a:ln w="12700">
            <a:noFill/>
            <a:miter lim="800000"/>
            <a:headEnd type="none" w="sm" len="sm"/>
            <a:tailEnd type="none" w="sm" len="sm"/>
          </a:ln>
        </p:spPr>
        <p:txBody>
          <a:bodyPr>
            <a:spAutoFit/>
          </a:bodyPr>
          <a:lstStyle/>
          <a:p>
            <a:r>
              <a:rPr lang="en-US" sz="2000">
                <a:solidFill>
                  <a:srgbClr val="367236"/>
                </a:solidFill>
                <a:latin typeface="Book Antiqua" pitchFamily="18" charset="0"/>
              </a:rPr>
              <a:t>0.95(100) = 95</a:t>
            </a:r>
          </a:p>
          <a:p>
            <a:r>
              <a:rPr lang="en-US" sz="2000">
                <a:solidFill>
                  <a:srgbClr val="367236"/>
                </a:solidFill>
                <a:latin typeface="Book Antiqua" pitchFamily="18" charset="0"/>
              </a:rPr>
              <a:t>1.20(95) = 114</a:t>
            </a:r>
            <a:endParaRPr lang="en-US" sz="2400">
              <a:solidFill>
                <a:srgbClr val="367236"/>
              </a:solidFill>
              <a:latin typeface="Book Antiqua" pitchFamily="18" charset="0"/>
            </a:endParaRPr>
          </a:p>
        </p:txBody>
      </p:sp>
      <p:sp>
        <p:nvSpPr>
          <p:cNvPr id="886804" name="Line 20"/>
          <p:cNvSpPr>
            <a:spLocks noChangeShapeType="1"/>
          </p:cNvSpPr>
          <p:nvPr/>
        </p:nvSpPr>
        <p:spPr bwMode="auto">
          <a:xfrm flipV="1">
            <a:off x="6261100" y="2349500"/>
            <a:ext cx="685800" cy="381000"/>
          </a:xfrm>
          <a:prstGeom prst="line">
            <a:avLst/>
          </a:prstGeom>
          <a:noFill/>
          <a:ln w="28575">
            <a:solidFill>
              <a:srgbClr val="080400"/>
            </a:solidFill>
            <a:round/>
            <a:headEnd type="none" w="sm" len="sm"/>
            <a:tailEnd type="triangle" w="med" len="med"/>
          </a:ln>
        </p:spPr>
        <p:txBody>
          <a:bodyPr wrap="none" anchor="ctr"/>
          <a:lstStyle/>
          <a:p>
            <a:endParaRPr lang="en-US">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886801"/>
                                        </p:tgtEl>
                                        <p:attrNameLst>
                                          <p:attrName>style.visibility</p:attrName>
                                        </p:attrNameLst>
                                      </p:cBhvr>
                                      <p:to>
                                        <p:strVal val="visible"/>
                                      </p:to>
                                    </p:set>
                                    <p:anim calcmode="lin" valueType="num">
                                      <p:cBhvr additive="base">
                                        <p:cTn id="7" dur="500" fill="hold"/>
                                        <p:tgtEl>
                                          <p:spTgt spid="886801"/>
                                        </p:tgtEl>
                                        <p:attrNameLst>
                                          <p:attrName>ppt_x</p:attrName>
                                        </p:attrNameLst>
                                      </p:cBhvr>
                                      <p:tavLst>
                                        <p:tav tm="0">
                                          <p:val>
                                            <p:strVal val="1+#ppt_w/2"/>
                                          </p:val>
                                        </p:tav>
                                        <p:tav tm="100000">
                                          <p:val>
                                            <p:strVal val="#ppt_x"/>
                                          </p:val>
                                        </p:tav>
                                      </p:tavLst>
                                    </p:anim>
                                    <p:anim calcmode="lin" valueType="num">
                                      <p:cBhvr additive="base">
                                        <p:cTn id="8" dur="500" fill="hold"/>
                                        <p:tgtEl>
                                          <p:spTgt spid="8868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886789"/>
                                        </p:tgtEl>
                                        <p:attrNameLst>
                                          <p:attrName>style.visibility</p:attrName>
                                        </p:attrNameLst>
                                      </p:cBhvr>
                                      <p:to>
                                        <p:strVal val="visible"/>
                                      </p:to>
                                    </p:set>
                                    <p:anim calcmode="lin" valueType="num">
                                      <p:cBhvr additive="base">
                                        <p:cTn id="13" dur="500" fill="hold"/>
                                        <p:tgtEl>
                                          <p:spTgt spid="886789"/>
                                        </p:tgtEl>
                                        <p:attrNameLst>
                                          <p:attrName>ppt_x</p:attrName>
                                        </p:attrNameLst>
                                      </p:cBhvr>
                                      <p:tavLst>
                                        <p:tav tm="0">
                                          <p:val>
                                            <p:strVal val="1+#ppt_w/2"/>
                                          </p:val>
                                        </p:tav>
                                        <p:tav tm="100000">
                                          <p:val>
                                            <p:strVal val="#ppt_x"/>
                                          </p:val>
                                        </p:tav>
                                      </p:tavLst>
                                    </p:anim>
                                    <p:anim calcmode="lin" valueType="num">
                                      <p:cBhvr additive="base">
                                        <p:cTn id="14" dur="500" fill="hold"/>
                                        <p:tgtEl>
                                          <p:spTgt spid="88678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886804"/>
                                        </p:tgtEl>
                                        <p:attrNameLst>
                                          <p:attrName>style.visibility</p:attrName>
                                        </p:attrNameLst>
                                      </p:cBhvr>
                                      <p:to>
                                        <p:strVal val="visible"/>
                                      </p:to>
                                    </p:set>
                                    <p:anim calcmode="lin" valueType="num">
                                      <p:cBhvr additive="base">
                                        <p:cTn id="19" dur="500" fill="hold"/>
                                        <p:tgtEl>
                                          <p:spTgt spid="886804"/>
                                        </p:tgtEl>
                                        <p:attrNameLst>
                                          <p:attrName>ppt_x</p:attrName>
                                        </p:attrNameLst>
                                      </p:cBhvr>
                                      <p:tavLst>
                                        <p:tav tm="0">
                                          <p:val>
                                            <p:strVal val="1+#ppt_w/2"/>
                                          </p:val>
                                        </p:tav>
                                        <p:tav tm="100000">
                                          <p:val>
                                            <p:strVal val="#ppt_x"/>
                                          </p:val>
                                        </p:tav>
                                      </p:tavLst>
                                    </p:anim>
                                    <p:anim calcmode="lin" valueType="num">
                                      <p:cBhvr additive="base">
                                        <p:cTn id="20" dur="500" fill="hold"/>
                                        <p:tgtEl>
                                          <p:spTgt spid="886804"/>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6" fill="hold" grpId="0" nodeType="afterEffect">
                                  <p:stCondLst>
                                    <p:cond delay="0"/>
                                  </p:stCondLst>
                                  <p:childTnLst>
                                    <p:set>
                                      <p:cBhvr>
                                        <p:cTn id="23" dur="1" fill="hold">
                                          <p:stCondLst>
                                            <p:cond delay="0"/>
                                          </p:stCondLst>
                                        </p:cTn>
                                        <p:tgtEl>
                                          <p:spTgt spid="886803"/>
                                        </p:tgtEl>
                                        <p:attrNameLst>
                                          <p:attrName>style.visibility</p:attrName>
                                        </p:attrNameLst>
                                      </p:cBhvr>
                                      <p:to>
                                        <p:strVal val="visible"/>
                                      </p:to>
                                    </p:set>
                                    <p:anim calcmode="lin" valueType="num">
                                      <p:cBhvr additive="base">
                                        <p:cTn id="24" dur="500" fill="hold"/>
                                        <p:tgtEl>
                                          <p:spTgt spid="886803"/>
                                        </p:tgtEl>
                                        <p:attrNameLst>
                                          <p:attrName>ppt_x</p:attrName>
                                        </p:attrNameLst>
                                      </p:cBhvr>
                                      <p:tavLst>
                                        <p:tav tm="0">
                                          <p:val>
                                            <p:strVal val="1+#ppt_w/2"/>
                                          </p:val>
                                        </p:tav>
                                        <p:tav tm="100000">
                                          <p:val>
                                            <p:strVal val="#ppt_x"/>
                                          </p:val>
                                        </p:tav>
                                      </p:tavLst>
                                    </p:anim>
                                    <p:anim calcmode="lin" valueType="num">
                                      <p:cBhvr additive="base">
                                        <p:cTn id="25" dur="500" fill="hold"/>
                                        <p:tgtEl>
                                          <p:spTgt spid="88680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6" fill="hold" grpId="0" nodeType="clickEffect">
                                  <p:stCondLst>
                                    <p:cond delay="0"/>
                                  </p:stCondLst>
                                  <p:childTnLst>
                                    <p:set>
                                      <p:cBhvr>
                                        <p:cTn id="29" dur="1" fill="hold">
                                          <p:stCondLst>
                                            <p:cond delay="0"/>
                                          </p:stCondLst>
                                        </p:cTn>
                                        <p:tgtEl>
                                          <p:spTgt spid="886799"/>
                                        </p:tgtEl>
                                        <p:attrNameLst>
                                          <p:attrName>style.visibility</p:attrName>
                                        </p:attrNameLst>
                                      </p:cBhvr>
                                      <p:to>
                                        <p:strVal val="visible"/>
                                      </p:to>
                                    </p:set>
                                    <p:anim calcmode="lin" valueType="num">
                                      <p:cBhvr additive="base">
                                        <p:cTn id="30" dur="500" fill="hold"/>
                                        <p:tgtEl>
                                          <p:spTgt spid="886799"/>
                                        </p:tgtEl>
                                        <p:attrNameLst>
                                          <p:attrName>ppt_x</p:attrName>
                                        </p:attrNameLst>
                                      </p:cBhvr>
                                      <p:tavLst>
                                        <p:tav tm="0">
                                          <p:val>
                                            <p:strVal val="1+#ppt_w/2"/>
                                          </p:val>
                                        </p:tav>
                                        <p:tav tm="100000">
                                          <p:val>
                                            <p:strVal val="#ppt_x"/>
                                          </p:val>
                                        </p:tav>
                                      </p:tavLst>
                                    </p:anim>
                                    <p:anim calcmode="lin" valueType="num">
                                      <p:cBhvr additive="base">
                                        <p:cTn id="31" dur="500" fill="hold"/>
                                        <p:tgtEl>
                                          <p:spTgt spid="88679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886790"/>
                                        </p:tgtEl>
                                        <p:attrNameLst>
                                          <p:attrName>style.visibility</p:attrName>
                                        </p:attrNameLst>
                                      </p:cBhvr>
                                      <p:to>
                                        <p:strVal val="visible"/>
                                      </p:to>
                                    </p:set>
                                    <p:anim calcmode="lin" valueType="num">
                                      <p:cBhvr additive="base">
                                        <p:cTn id="36" dur="500" fill="hold"/>
                                        <p:tgtEl>
                                          <p:spTgt spid="886790"/>
                                        </p:tgtEl>
                                        <p:attrNameLst>
                                          <p:attrName>ppt_x</p:attrName>
                                        </p:attrNameLst>
                                      </p:cBhvr>
                                      <p:tavLst>
                                        <p:tav tm="0">
                                          <p:val>
                                            <p:strVal val="1+#ppt_w/2"/>
                                          </p:val>
                                        </p:tav>
                                        <p:tav tm="100000">
                                          <p:val>
                                            <p:strVal val="#ppt_x"/>
                                          </p:val>
                                        </p:tav>
                                      </p:tavLst>
                                    </p:anim>
                                    <p:anim calcmode="lin" valueType="num">
                                      <p:cBhvr additive="base">
                                        <p:cTn id="37" dur="500" fill="hold"/>
                                        <p:tgtEl>
                                          <p:spTgt spid="886790"/>
                                        </p:tgtEl>
                                        <p:attrNameLst>
                                          <p:attrName>ppt_y</p:attrName>
                                        </p:attrNameLst>
                                      </p:cBhvr>
                                      <p:tavLst>
                                        <p:tav tm="0">
                                          <p:val>
                                            <p:strVal val="1+#ppt_h/2"/>
                                          </p:val>
                                        </p:tav>
                                        <p:tav tm="100000">
                                          <p:val>
                                            <p:strVal val="#ppt_y"/>
                                          </p:val>
                                        </p:tav>
                                      </p:tavLst>
                                    </p:anim>
                                  </p:childTnLst>
                                </p:cTn>
                              </p:par>
                            </p:childTnLst>
                          </p:cTn>
                        </p:par>
                        <p:par>
                          <p:cTn id="38" fill="hold">
                            <p:stCondLst>
                              <p:cond delay="500"/>
                            </p:stCondLst>
                            <p:childTnLst>
                              <p:par>
                                <p:cTn id="39" presetID="2" presetClass="entr" presetSubtype="6" fill="hold" grpId="0" nodeType="afterEffect">
                                  <p:stCondLst>
                                    <p:cond delay="0"/>
                                  </p:stCondLst>
                                  <p:childTnLst>
                                    <p:set>
                                      <p:cBhvr>
                                        <p:cTn id="40" dur="1" fill="hold">
                                          <p:stCondLst>
                                            <p:cond delay="0"/>
                                          </p:stCondLst>
                                        </p:cTn>
                                        <p:tgtEl>
                                          <p:spTgt spid="886792"/>
                                        </p:tgtEl>
                                        <p:attrNameLst>
                                          <p:attrName>style.visibility</p:attrName>
                                        </p:attrNameLst>
                                      </p:cBhvr>
                                      <p:to>
                                        <p:strVal val="visible"/>
                                      </p:to>
                                    </p:set>
                                    <p:anim calcmode="lin" valueType="num">
                                      <p:cBhvr additive="base">
                                        <p:cTn id="41" dur="500" fill="hold"/>
                                        <p:tgtEl>
                                          <p:spTgt spid="886792"/>
                                        </p:tgtEl>
                                        <p:attrNameLst>
                                          <p:attrName>ppt_x</p:attrName>
                                        </p:attrNameLst>
                                      </p:cBhvr>
                                      <p:tavLst>
                                        <p:tav tm="0">
                                          <p:val>
                                            <p:strVal val="1+#ppt_w/2"/>
                                          </p:val>
                                        </p:tav>
                                        <p:tav tm="100000">
                                          <p:val>
                                            <p:strVal val="#ppt_x"/>
                                          </p:val>
                                        </p:tav>
                                      </p:tavLst>
                                    </p:anim>
                                    <p:anim calcmode="lin" valueType="num">
                                      <p:cBhvr additive="base">
                                        <p:cTn id="42" dur="500" fill="hold"/>
                                        <p:tgtEl>
                                          <p:spTgt spid="886792"/>
                                        </p:tgtEl>
                                        <p:attrNameLst>
                                          <p:attrName>ppt_y</p:attrName>
                                        </p:attrNameLst>
                                      </p:cBhvr>
                                      <p:tavLst>
                                        <p:tav tm="0">
                                          <p:val>
                                            <p:strVal val="1+#ppt_h/2"/>
                                          </p:val>
                                        </p:tav>
                                        <p:tav tm="100000">
                                          <p:val>
                                            <p:strVal val="#ppt_y"/>
                                          </p:val>
                                        </p:tav>
                                      </p:tavLst>
                                    </p:anim>
                                  </p:childTnLst>
                                </p:cTn>
                              </p:par>
                            </p:childTnLst>
                          </p:cTn>
                        </p:par>
                        <p:par>
                          <p:cTn id="43" fill="hold">
                            <p:stCondLst>
                              <p:cond delay="1000"/>
                            </p:stCondLst>
                            <p:childTnLst>
                              <p:par>
                                <p:cTn id="44" presetID="2" presetClass="entr" presetSubtype="6" fill="hold" grpId="0" nodeType="afterEffect">
                                  <p:stCondLst>
                                    <p:cond delay="0"/>
                                  </p:stCondLst>
                                  <p:childTnLst>
                                    <p:set>
                                      <p:cBhvr>
                                        <p:cTn id="45" dur="1" fill="hold">
                                          <p:stCondLst>
                                            <p:cond delay="0"/>
                                          </p:stCondLst>
                                        </p:cTn>
                                        <p:tgtEl>
                                          <p:spTgt spid="886794"/>
                                        </p:tgtEl>
                                        <p:attrNameLst>
                                          <p:attrName>style.visibility</p:attrName>
                                        </p:attrNameLst>
                                      </p:cBhvr>
                                      <p:to>
                                        <p:strVal val="visible"/>
                                      </p:to>
                                    </p:set>
                                    <p:anim calcmode="lin" valueType="num">
                                      <p:cBhvr additive="base">
                                        <p:cTn id="46" dur="500" fill="hold"/>
                                        <p:tgtEl>
                                          <p:spTgt spid="886794"/>
                                        </p:tgtEl>
                                        <p:attrNameLst>
                                          <p:attrName>ppt_x</p:attrName>
                                        </p:attrNameLst>
                                      </p:cBhvr>
                                      <p:tavLst>
                                        <p:tav tm="0">
                                          <p:val>
                                            <p:strVal val="1+#ppt_w/2"/>
                                          </p:val>
                                        </p:tav>
                                        <p:tav tm="100000">
                                          <p:val>
                                            <p:strVal val="#ppt_x"/>
                                          </p:val>
                                        </p:tav>
                                      </p:tavLst>
                                    </p:anim>
                                    <p:anim calcmode="lin" valueType="num">
                                      <p:cBhvr additive="base">
                                        <p:cTn id="47" dur="500" fill="hold"/>
                                        <p:tgtEl>
                                          <p:spTgt spid="88679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6" fill="hold" grpId="0" nodeType="clickEffect">
                                  <p:stCondLst>
                                    <p:cond delay="0"/>
                                  </p:stCondLst>
                                  <p:childTnLst>
                                    <p:set>
                                      <p:cBhvr>
                                        <p:cTn id="51" dur="1" fill="hold">
                                          <p:stCondLst>
                                            <p:cond delay="0"/>
                                          </p:stCondLst>
                                        </p:cTn>
                                        <p:tgtEl>
                                          <p:spTgt spid="886796"/>
                                        </p:tgtEl>
                                        <p:attrNameLst>
                                          <p:attrName>style.visibility</p:attrName>
                                        </p:attrNameLst>
                                      </p:cBhvr>
                                      <p:to>
                                        <p:strVal val="visible"/>
                                      </p:to>
                                    </p:set>
                                    <p:anim calcmode="lin" valueType="num">
                                      <p:cBhvr additive="base">
                                        <p:cTn id="52" dur="500" fill="hold"/>
                                        <p:tgtEl>
                                          <p:spTgt spid="886796"/>
                                        </p:tgtEl>
                                        <p:attrNameLst>
                                          <p:attrName>ppt_x</p:attrName>
                                        </p:attrNameLst>
                                      </p:cBhvr>
                                      <p:tavLst>
                                        <p:tav tm="0">
                                          <p:val>
                                            <p:strVal val="1+#ppt_w/2"/>
                                          </p:val>
                                        </p:tav>
                                        <p:tav tm="100000">
                                          <p:val>
                                            <p:strVal val="#ppt_x"/>
                                          </p:val>
                                        </p:tav>
                                      </p:tavLst>
                                    </p:anim>
                                    <p:anim calcmode="lin" valueType="num">
                                      <p:cBhvr additive="base">
                                        <p:cTn id="53" dur="500" fill="hold"/>
                                        <p:tgtEl>
                                          <p:spTgt spid="8867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89" grpId="0" autoUpdateAnimBg="0"/>
      <p:bldP spid="886790" grpId="0" autoUpdateAnimBg="0"/>
      <p:bldP spid="886792" grpId="0" autoUpdateAnimBg="0"/>
      <p:bldP spid="886794" grpId="0" autoUpdateAnimBg="0"/>
      <p:bldP spid="886796" grpId="0" autoUpdateAnimBg="0"/>
      <p:bldP spid="886799" grpId="0" autoUpdateAnimBg="0"/>
      <p:bldP spid="886801" grpId="0" autoUpdateAnimBg="0"/>
      <p:bldP spid="886803" grpId="0" autoUpdateAnimBg="0"/>
      <p:bldP spid="88680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3999" cy="1089025"/>
          </a:xfrm>
        </p:spPr>
        <p:txBody>
          <a:bodyPr/>
          <a:lstStyle/>
          <a:p>
            <a:r>
              <a:rPr lang="en-US" dirty="0" smtClean="0"/>
              <a:t>Throughput Profit Multiplier</a:t>
            </a:r>
          </a:p>
        </p:txBody>
      </p:sp>
      <p:sp>
        <p:nvSpPr>
          <p:cNvPr id="14339" name="Text Placeholder 2"/>
          <p:cNvSpPr>
            <a:spLocks noGrp="1"/>
          </p:cNvSpPr>
          <p:nvPr>
            <p:ph type="body" sz="half" idx="1"/>
          </p:nvPr>
        </p:nvSpPr>
        <p:spPr>
          <a:xfrm>
            <a:off x="0" y="1143001"/>
            <a:ext cx="9144000" cy="5334000"/>
          </a:xfrm>
        </p:spPr>
        <p:txBody>
          <a:bodyPr/>
          <a:lstStyle/>
          <a:p>
            <a:pPr>
              <a:buFont typeface="Wingdings" pitchFamily="2" charset="2"/>
              <a:buNone/>
            </a:pPr>
            <a:r>
              <a:rPr lang="en-US" sz="2400" dirty="0" smtClean="0">
                <a:latin typeface="Book Antiqua" pitchFamily="18" charset="0"/>
              </a:rPr>
              <a:t>Since a large fraction of the operating costs of are fixed, small changes in throughput could be translated into large changes in profits.  </a:t>
            </a:r>
          </a:p>
          <a:p>
            <a:pPr>
              <a:buFont typeface="Wingdings" pitchFamily="2" charset="2"/>
              <a:buNone/>
            </a:pPr>
            <a:r>
              <a:rPr lang="en-US" sz="2400" dirty="0" smtClean="0">
                <a:solidFill>
                  <a:srgbClr val="C00000"/>
                </a:solidFill>
                <a:latin typeface="Book Antiqua" pitchFamily="18" charset="0"/>
              </a:rPr>
              <a:t>Throughput profit multiplier = % change in profit / % change in throughput     </a:t>
            </a:r>
          </a:p>
          <a:p>
            <a:pPr>
              <a:buFont typeface="Wingdings" pitchFamily="2" charset="2"/>
              <a:buNone/>
            </a:pPr>
            <a:r>
              <a:rPr lang="en-US" sz="2400" dirty="0" smtClean="0">
                <a:latin typeface="Book Antiqua" pitchFamily="18" charset="0"/>
              </a:rPr>
              <a:t>Suppose FC = $180,000 per month. P = 22, and V = 2. In July, the process throughput was 10,000 units. </a:t>
            </a:r>
          </a:p>
          <a:p>
            <a:pPr>
              <a:buFont typeface="Wingdings" pitchFamily="2" charset="2"/>
              <a:buNone/>
            </a:pPr>
            <a:r>
              <a:rPr lang="en-US" sz="2400" dirty="0" smtClean="0">
                <a:latin typeface="Book Antiqua" pitchFamily="18" charset="0"/>
              </a:rPr>
              <a:t>10000(22-2) – 180,000 = $20,000 profit</a:t>
            </a:r>
          </a:p>
          <a:p>
            <a:pPr>
              <a:buFont typeface="Wingdings" pitchFamily="2" charset="2"/>
              <a:buNone/>
            </a:pPr>
            <a:r>
              <a:rPr lang="en-US" sz="2400" dirty="0" smtClean="0">
                <a:latin typeface="Book Antiqua" pitchFamily="18" charset="0"/>
              </a:rPr>
              <a:t>A process improvement increased throughput  in August by 1% to 10,100 units, without any increase in the fixed cost. </a:t>
            </a:r>
          </a:p>
          <a:p>
            <a:pPr>
              <a:buFont typeface="Wingdings" pitchFamily="2" charset="2"/>
              <a:buNone/>
            </a:pPr>
            <a:r>
              <a:rPr lang="en-US" sz="2400" dirty="0" smtClean="0">
                <a:latin typeface="Book Antiqua" pitchFamily="18" charset="0"/>
              </a:rPr>
              <a:t>10100(22-2) – 180,000 = $22,000 profit </a:t>
            </a:r>
          </a:p>
          <a:p>
            <a:pPr>
              <a:buFont typeface="Wingdings" pitchFamily="2" charset="2"/>
              <a:buNone/>
            </a:pPr>
            <a:r>
              <a:rPr lang="en-US" sz="2400" dirty="0" smtClean="0">
                <a:latin typeface="Book Antiqua" pitchFamily="18" charset="0"/>
              </a:rPr>
              <a:t>(22000-20000)/20000 = 10%</a:t>
            </a:r>
          </a:p>
          <a:p>
            <a:pPr>
              <a:buFont typeface="Wingdings" pitchFamily="2" charset="2"/>
              <a:buNone/>
            </a:pPr>
            <a:r>
              <a:rPr lang="en-US" sz="2400" dirty="0" smtClean="0">
                <a:latin typeface="Book Antiqua" pitchFamily="18" charset="0"/>
              </a:rPr>
              <a:t>1% throughput improvement </a:t>
            </a:r>
            <a:r>
              <a:rPr lang="en-US" sz="2400" dirty="0" smtClean="0">
                <a:latin typeface="Book Antiqua" pitchFamily="18" charset="0"/>
                <a:sym typeface="Wingdings" pitchFamily="2" charset="2"/>
              </a:rPr>
              <a:t> 10% profit improvement</a:t>
            </a:r>
            <a:endParaRPr lang="en-US" sz="2400" dirty="0" smtClean="0">
              <a:latin typeface="Book Antiqua" pitchFamily="18" charset="0"/>
            </a:endParaRPr>
          </a:p>
          <a:p>
            <a:pPr>
              <a:buFont typeface="Wingdings" pitchFamily="2" charset="2"/>
              <a:buNone/>
            </a:pPr>
            <a:endParaRPr lang="en-US" sz="22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dissolv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dissolve">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dissolve">
                                      <p:cBhvr>
                                        <p:cTn id="22" dur="500"/>
                                        <p:tgtEl>
                                          <p:spTgt spid="143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dissolve">
                                      <p:cBhvr>
                                        <p:cTn id="27" dur="500"/>
                                        <p:tgtEl>
                                          <p:spTgt spid="143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dissolve">
                                      <p:cBhvr>
                                        <p:cTn id="32" dur="500"/>
                                        <p:tgtEl>
                                          <p:spTgt spid="143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339">
                                            <p:txEl>
                                              <p:pRg st="6" end="6"/>
                                            </p:txEl>
                                          </p:spTgt>
                                        </p:tgtEl>
                                        <p:attrNameLst>
                                          <p:attrName>style.visibility</p:attrName>
                                        </p:attrNameLst>
                                      </p:cBhvr>
                                      <p:to>
                                        <p:strVal val="visible"/>
                                      </p:to>
                                    </p:set>
                                    <p:animEffect transition="in" filter="dissolve">
                                      <p:cBhvr>
                                        <p:cTn id="37" dur="500"/>
                                        <p:tgtEl>
                                          <p:spTgt spid="143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339">
                                            <p:txEl>
                                              <p:pRg st="7" end="7"/>
                                            </p:txEl>
                                          </p:spTgt>
                                        </p:tgtEl>
                                        <p:attrNameLst>
                                          <p:attrName>style.visibility</p:attrName>
                                        </p:attrNameLst>
                                      </p:cBhvr>
                                      <p:to>
                                        <p:strVal val="visible"/>
                                      </p:to>
                                    </p:set>
                                    <p:animEffect transition="in" filter="dissolve">
                                      <p:cBhvr>
                                        <p:cTn id="42"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8775" y="188913"/>
            <a:ext cx="8497888" cy="900112"/>
          </a:xfrm>
        </p:spPr>
        <p:txBody>
          <a:bodyPr/>
          <a:lstStyle/>
          <a:p>
            <a:r>
              <a:rPr lang="en-US" smtClean="0"/>
              <a:t>Throughput Profit Multiplier</a:t>
            </a:r>
          </a:p>
        </p:txBody>
      </p:sp>
      <p:sp>
        <p:nvSpPr>
          <p:cNvPr id="15363" name="Text Placeholder 2"/>
          <p:cNvSpPr>
            <a:spLocks noGrp="1"/>
          </p:cNvSpPr>
          <p:nvPr>
            <p:ph type="body" sz="half" idx="1"/>
          </p:nvPr>
        </p:nvSpPr>
        <p:spPr>
          <a:xfrm>
            <a:off x="0" y="1219200"/>
            <a:ext cx="9144000" cy="4948237"/>
          </a:xfrm>
        </p:spPr>
        <p:txBody>
          <a:bodyPr/>
          <a:lstStyle/>
          <a:p>
            <a:pPr>
              <a:buFont typeface="Wingdings" pitchFamily="2" charset="2"/>
              <a:buNone/>
            </a:pPr>
            <a:r>
              <a:rPr lang="en-US" sz="2400" dirty="0" smtClean="0">
                <a:latin typeface="Book Antiqua" pitchFamily="18" charset="0"/>
              </a:rPr>
              <a:t>The throughput profit multiplier could be computed directly.</a:t>
            </a:r>
          </a:p>
          <a:p>
            <a:pPr>
              <a:buFont typeface="Wingdings" pitchFamily="2" charset="2"/>
              <a:buNone/>
            </a:pPr>
            <a:r>
              <a:rPr lang="en-US" sz="2400" dirty="0" smtClean="0">
                <a:latin typeface="Book Antiqua" pitchFamily="18" charset="0"/>
              </a:rPr>
              <a:t>Throughput profit multiplier =contribution margin per unit / profit per unit</a:t>
            </a:r>
          </a:p>
          <a:p>
            <a:pPr>
              <a:buFont typeface="Wingdings" pitchFamily="2" charset="2"/>
              <a:buNone/>
            </a:pPr>
            <a:r>
              <a:rPr lang="en-US" sz="2400" dirty="0" smtClean="0">
                <a:latin typeface="Book Antiqua" pitchFamily="18" charset="0"/>
              </a:rPr>
              <a:t>In our example,  profit was 20,000 for July when throughput was 10,000. Profit per unit sold is then 20000/10000=$2</a:t>
            </a:r>
          </a:p>
          <a:p>
            <a:pPr>
              <a:buFont typeface="Wingdings" pitchFamily="2" charset="2"/>
              <a:buNone/>
            </a:pPr>
            <a:r>
              <a:rPr lang="en-US" sz="2400" dirty="0" smtClean="0">
                <a:latin typeface="Book Antiqua" pitchFamily="18" charset="0"/>
              </a:rPr>
              <a:t>profit margin per unit is $20.</a:t>
            </a:r>
          </a:p>
          <a:p>
            <a:pPr>
              <a:buFont typeface="Wingdings" pitchFamily="2" charset="2"/>
              <a:buNone/>
            </a:pPr>
            <a:r>
              <a:rPr lang="en-US" sz="2400" dirty="0" smtClean="0">
                <a:latin typeface="Book Antiqua" pitchFamily="18" charset="0"/>
              </a:rPr>
              <a:t>For each additional unit sold, we get a throughput profit multiplier yielding a factor of 20/2 = 10.</a:t>
            </a:r>
          </a:p>
          <a:p>
            <a:pPr>
              <a:buFont typeface="Wingdings" pitchFamily="2" charset="2"/>
              <a:buNone/>
            </a:pPr>
            <a:r>
              <a:rPr lang="en-US" sz="2400" dirty="0" smtClean="0">
                <a:latin typeface="Book Antiqua" pitchFamily="18" charset="0"/>
              </a:rPr>
              <a:t>If the throughput profit multiplier is large, the financial impact of increasing throughput is significant.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dissolve">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dissolve">
                                      <p:cBhvr>
                                        <p:cTn id="32"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0" y="0"/>
            <a:ext cx="9144000" cy="1066800"/>
          </a:xfrm>
        </p:spPr>
        <p:txBody>
          <a:bodyPr/>
          <a:lstStyle/>
          <a:p>
            <a:r>
              <a:rPr lang="en-US" dirty="0" smtClean="0"/>
              <a:t>Shifting Paradigms</a:t>
            </a:r>
          </a:p>
        </p:txBody>
      </p:sp>
      <p:sp>
        <p:nvSpPr>
          <p:cNvPr id="12292" name="Rectangle 3"/>
          <p:cNvSpPr>
            <a:spLocks noChangeArrowheads="1"/>
          </p:cNvSpPr>
          <p:nvPr/>
        </p:nvSpPr>
        <p:spPr bwMode="auto">
          <a:xfrm>
            <a:off x="0" y="1219200"/>
            <a:ext cx="9144000" cy="27432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None/>
            </a:pPr>
            <a:r>
              <a:rPr lang="en-US" sz="3000" b="0" dirty="0">
                <a:latin typeface="Book Antiqua" pitchFamily="18" charset="0"/>
              </a:rPr>
              <a:t>                 Current Priority	</a:t>
            </a:r>
          </a:p>
          <a:p>
            <a:pPr marL="342900" indent="-342900">
              <a:lnSpc>
                <a:spcPct val="80000"/>
              </a:lnSpc>
              <a:spcBef>
                <a:spcPct val="20000"/>
              </a:spcBef>
              <a:buClr>
                <a:schemeClr val="accent1"/>
              </a:buClr>
              <a:buSzPct val="65000"/>
              <a:buFont typeface="Wingdings" pitchFamily="2" charset="2"/>
              <a:buNone/>
            </a:pPr>
            <a:r>
              <a:rPr lang="en-US" sz="3000" b="0" dirty="0">
                <a:latin typeface="Book Antiqua" pitchFamily="18" charset="0"/>
              </a:rPr>
              <a:t>	First: 		  OE			</a:t>
            </a:r>
          </a:p>
          <a:p>
            <a:pPr marL="342900" indent="-342900">
              <a:lnSpc>
                <a:spcPct val="60000"/>
              </a:lnSpc>
              <a:spcBef>
                <a:spcPct val="20000"/>
              </a:spcBef>
              <a:buClr>
                <a:schemeClr val="accent1"/>
              </a:buClr>
              <a:buSzPct val="65000"/>
              <a:buFont typeface="Wingdings" pitchFamily="2" charset="2"/>
              <a:buNone/>
            </a:pPr>
            <a:r>
              <a:rPr lang="en-US" sz="3000" b="0" dirty="0">
                <a:latin typeface="Book Antiqua" pitchFamily="18" charset="0"/>
              </a:rPr>
              <a:t>	</a:t>
            </a:r>
          </a:p>
          <a:p>
            <a:pPr marL="342900" indent="-342900">
              <a:lnSpc>
                <a:spcPct val="70000"/>
              </a:lnSpc>
              <a:spcBef>
                <a:spcPct val="20000"/>
              </a:spcBef>
              <a:buClr>
                <a:schemeClr val="accent1"/>
              </a:buClr>
              <a:buSzPct val="65000"/>
              <a:buFont typeface="Wingdings" pitchFamily="2" charset="2"/>
              <a:buNone/>
            </a:pPr>
            <a:r>
              <a:rPr lang="en-US" sz="3000" b="0" dirty="0">
                <a:latin typeface="Book Antiqua" pitchFamily="18" charset="0"/>
              </a:rPr>
              <a:t>   Second:	</a:t>
            </a:r>
            <a:r>
              <a:rPr lang="en-US" sz="3000" b="0" dirty="0" smtClean="0">
                <a:latin typeface="Book Antiqua" pitchFamily="18" charset="0"/>
              </a:rPr>
              <a:t> 	  </a:t>
            </a:r>
            <a:r>
              <a:rPr lang="en-US" sz="3000" b="0" dirty="0">
                <a:latin typeface="Book Antiqua" pitchFamily="18" charset="0"/>
              </a:rPr>
              <a:t>T			    </a:t>
            </a:r>
          </a:p>
          <a:p>
            <a:pPr marL="342900" indent="-342900">
              <a:lnSpc>
                <a:spcPct val="60000"/>
              </a:lnSpc>
              <a:spcBef>
                <a:spcPct val="20000"/>
              </a:spcBef>
              <a:buClr>
                <a:schemeClr val="accent1"/>
              </a:buClr>
              <a:buSzPct val="65000"/>
              <a:buFont typeface="Wingdings" pitchFamily="2" charset="2"/>
              <a:buNone/>
            </a:pPr>
            <a:r>
              <a:rPr lang="en-US" sz="3000" b="0" dirty="0">
                <a:latin typeface="Book Antiqua" pitchFamily="18" charset="0"/>
              </a:rPr>
              <a:t>	</a:t>
            </a:r>
          </a:p>
          <a:p>
            <a:pPr marL="342900" indent="-342900">
              <a:lnSpc>
                <a:spcPct val="80000"/>
              </a:lnSpc>
              <a:spcBef>
                <a:spcPct val="20000"/>
              </a:spcBef>
              <a:buClr>
                <a:schemeClr val="accent1"/>
              </a:buClr>
              <a:buSzPct val="65000"/>
              <a:buFont typeface="Wingdings" pitchFamily="2" charset="2"/>
              <a:buNone/>
            </a:pPr>
            <a:r>
              <a:rPr lang="en-US" sz="3000" b="0" dirty="0">
                <a:latin typeface="Book Antiqua" pitchFamily="18" charset="0"/>
              </a:rPr>
              <a:t>   Third: 	    	   </a:t>
            </a:r>
            <a:r>
              <a:rPr lang="en-US" sz="3000" b="0" dirty="0" smtClean="0">
                <a:latin typeface="Book Antiqua" pitchFamily="18" charset="0"/>
              </a:rPr>
              <a:t>I</a:t>
            </a:r>
            <a:r>
              <a:rPr lang="en-US" sz="3000" b="0" dirty="0">
                <a:latin typeface="Book Antiqua" pitchFamily="18" charset="0"/>
              </a:rPr>
              <a:t>			  </a:t>
            </a:r>
          </a:p>
        </p:txBody>
      </p:sp>
      <p:sp>
        <p:nvSpPr>
          <p:cNvPr id="887812" name="AutoShape 4"/>
          <p:cNvSpPr>
            <a:spLocks noChangeArrowheads="1"/>
          </p:cNvSpPr>
          <p:nvPr/>
        </p:nvSpPr>
        <p:spPr bwMode="auto">
          <a:xfrm>
            <a:off x="4876800" y="2590800"/>
            <a:ext cx="1524000" cy="639763"/>
          </a:xfrm>
          <a:prstGeom prst="rightArrow">
            <a:avLst>
              <a:gd name="adj1" fmla="val 50000"/>
              <a:gd name="adj2" fmla="val 59553"/>
            </a:avLst>
          </a:prstGeom>
          <a:solidFill>
            <a:schemeClr val="accent1"/>
          </a:solidFill>
          <a:ln w="12700">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887813" name="Text Box 5"/>
          <p:cNvSpPr txBox="1">
            <a:spLocks noChangeArrowheads="1"/>
          </p:cNvSpPr>
          <p:nvPr/>
        </p:nvSpPr>
        <p:spPr bwMode="auto">
          <a:xfrm>
            <a:off x="6781800" y="1828800"/>
            <a:ext cx="437940" cy="584775"/>
          </a:xfrm>
          <a:prstGeom prst="rect">
            <a:avLst/>
          </a:prstGeom>
          <a:noFill/>
          <a:ln w="12700">
            <a:noFill/>
            <a:miter lim="800000"/>
            <a:headEnd type="none" w="sm" len="sm"/>
            <a:tailEnd type="none" w="sm" len="sm"/>
          </a:ln>
        </p:spPr>
        <p:txBody>
          <a:bodyPr wrap="none">
            <a:spAutoFit/>
          </a:bodyPr>
          <a:lstStyle/>
          <a:p>
            <a:r>
              <a:rPr lang="en-US" sz="3200" b="0" dirty="0">
                <a:latin typeface="Book Antiqua" pitchFamily="18" charset="0"/>
              </a:rPr>
              <a:t>T</a:t>
            </a:r>
          </a:p>
        </p:txBody>
      </p:sp>
      <p:sp>
        <p:nvSpPr>
          <p:cNvPr id="887814" name="Text Box 6"/>
          <p:cNvSpPr txBox="1">
            <a:spLocks noChangeArrowheads="1"/>
          </p:cNvSpPr>
          <p:nvPr/>
        </p:nvSpPr>
        <p:spPr bwMode="auto">
          <a:xfrm>
            <a:off x="6858000" y="2590800"/>
            <a:ext cx="322524" cy="584775"/>
          </a:xfrm>
          <a:prstGeom prst="rect">
            <a:avLst/>
          </a:prstGeom>
          <a:noFill/>
          <a:ln w="12700">
            <a:noFill/>
            <a:miter lim="800000"/>
            <a:headEnd type="none" w="sm" len="sm"/>
            <a:tailEnd type="none" w="sm" len="sm"/>
          </a:ln>
        </p:spPr>
        <p:txBody>
          <a:bodyPr wrap="none">
            <a:spAutoFit/>
          </a:bodyPr>
          <a:lstStyle/>
          <a:p>
            <a:r>
              <a:rPr lang="en-US" sz="3200" b="0" dirty="0">
                <a:latin typeface="Book Antiqua" pitchFamily="18" charset="0"/>
              </a:rPr>
              <a:t>I</a:t>
            </a:r>
          </a:p>
        </p:txBody>
      </p:sp>
      <p:sp>
        <p:nvSpPr>
          <p:cNvPr id="887815" name="Text Box 7"/>
          <p:cNvSpPr txBox="1">
            <a:spLocks noChangeArrowheads="1"/>
          </p:cNvSpPr>
          <p:nvPr/>
        </p:nvSpPr>
        <p:spPr bwMode="auto">
          <a:xfrm>
            <a:off x="6629400" y="3276600"/>
            <a:ext cx="768159" cy="584775"/>
          </a:xfrm>
          <a:prstGeom prst="rect">
            <a:avLst/>
          </a:prstGeom>
          <a:noFill/>
          <a:ln w="12700">
            <a:noFill/>
            <a:miter lim="800000"/>
            <a:headEnd type="none" w="sm" len="sm"/>
            <a:tailEnd type="none" w="sm" len="sm"/>
          </a:ln>
        </p:spPr>
        <p:txBody>
          <a:bodyPr wrap="none">
            <a:spAutoFit/>
          </a:bodyPr>
          <a:lstStyle/>
          <a:p>
            <a:r>
              <a:rPr lang="en-US" sz="3200" b="0" dirty="0">
                <a:latin typeface="Book Antiqua" pitchFamily="18" charset="0"/>
              </a:rPr>
              <a:t>OE</a:t>
            </a:r>
          </a:p>
        </p:txBody>
      </p:sp>
      <p:sp>
        <p:nvSpPr>
          <p:cNvPr id="887816" name="Rectangle 8"/>
          <p:cNvSpPr>
            <a:spLocks noChangeArrowheads="1"/>
          </p:cNvSpPr>
          <p:nvPr/>
        </p:nvSpPr>
        <p:spPr bwMode="auto">
          <a:xfrm>
            <a:off x="5867400" y="1219200"/>
            <a:ext cx="2568332" cy="584775"/>
          </a:xfrm>
          <a:prstGeom prst="rect">
            <a:avLst/>
          </a:prstGeom>
          <a:noFill/>
          <a:ln w="12700">
            <a:noFill/>
            <a:miter lim="800000"/>
            <a:headEnd type="none" w="sm" len="sm"/>
            <a:tailEnd type="none" w="sm" len="sm"/>
          </a:ln>
        </p:spPr>
        <p:txBody>
          <a:bodyPr wrap="none">
            <a:spAutoFit/>
          </a:bodyPr>
          <a:lstStyle/>
          <a:p>
            <a:r>
              <a:rPr lang="en-US" sz="3200" b="0" dirty="0">
                <a:solidFill>
                  <a:srgbClr val="000078"/>
                </a:solidFill>
                <a:latin typeface="Book Antiqua" pitchFamily="18" charset="0"/>
              </a:rPr>
              <a:t>New Priority</a:t>
            </a:r>
            <a:endParaRPr lang="en-US" sz="2400" b="0" dirty="0">
              <a:solidFill>
                <a:srgbClr val="000078"/>
              </a:solidFill>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87812"/>
                                        </p:tgtEl>
                                        <p:attrNameLst>
                                          <p:attrName>style.visibility</p:attrName>
                                        </p:attrNameLst>
                                      </p:cBhvr>
                                      <p:to>
                                        <p:strVal val="visible"/>
                                      </p:to>
                                    </p:set>
                                    <p:anim calcmode="lin" valueType="num">
                                      <p:cBhvr>
                                        <p:cTn id="7" dur="500" fill="hold"/>
                                        <p:tgtEl>
                                          <p:spTgt spid="887812"/>
                                        </p:tgtEl>
                                        <p:attrNameLst>
                                          <p:attrName>ppt_w</p:attrName>
                                        </p:attrNameLst>
                                      </p:cBhvr>
                                      <p:tavLst>
                                        <p:tav tm="0">
                                          <p:val>
                                            <p:fltVal val="0"/>
                                          </p:val>
                                        </p:tav>
                                        <p:tav tm="100000">
                                          <p:val>
                                            <p:strVal val="#ppt_w"/>
                                          </p:val>
                                        </p:tav>
                                      </p:tavLst>
                                    </p:anim>
                                    <p:anim calcmode="lin" valueType="num">
                                      <p:cBhvr>
                                        <p:cTn id="8" dur="500" fill="hold"/>
                                        <p:tgtEl>
                                          <p:spTgt spid="8878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6" presetClass="entr" presetSubtype="26" fill="hold" grpId="0" nodeType="afterEffect">
                                  <p:stCondLst>
                                    <p:cond delay="0"/>
                                  </p:stCondLst>
                                  <p:childTnLst>
                                    <p:set>
                                      <p:cBhvr>
                                        <p:cTn id="11" dur="1" fill="hold">
                                          <p:stCondLst>
                                            <p:cond delay="0"/>
                                          </p:stCondLst>
                                        </p:cTn>
                                        <p:tgtEl>
                                          <p:spTgt spid="887816"/>
                                        </p:tgtEl>
                                        <p:attrNameLst>
                                          <p:attrName>style.visibility</p:attrName>
                                        </p:attrNameLst>
                                      </p:cBhvr>
                                      <p:to>
                                        <p:strVal val="visible"/>
                                      </p:to>
                                    </p:set>
                                    <p:animEffect transition="in" filter="barn(inHorizontal)">
                                      <p:cBhvr>
                                        <p:cTn id="12" dur="500"/>
                                        <p:tgtEl>
                                          <p:spTgt spid="8878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87813"/>
                                        </p:tgtEl>
                                        <p:attrNameLst>
                                          <p:attrName>style.visibility</p:attrName>
                                        </p:attrNameLst>
                                      </p:cBhvr>
                                      <p:to>
                                        <p:strVal val="visible"/>
                                      </p:to>
                                    </p:set>
                                    <p:animEffect transition="in" filter="checkerboard(across)">
                                      <p:cBhvr>
                                        <p:cTn id="17" dur="500"/>
                                        <p:tgtEl>
                                          <p:spTgt spid="88781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87814"/>
                                        </p:tgtEl>
                                        <p:attrNameLst>
                                          <p:attrName>style.visibility</p:attrName>
                                        </p:attrNameLst>
                                      </p:cBhvr>
                                      <p:to>
                                        <p:strVal val="visible"/>
                                      </p:to>
                                    </p:set>
                                    <p:animEffect transition="in" filter="checkerboard(across)">
                                      <p:cBhvr>
                                        <p:cTn id="22" dur="500"/>
                                        <p:tgtEl>
                                          <p:spTgt spid="8878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87815"/>
                                        </p:tgtEl>
                                        <p:attrNameLst>
                                          <p:attrName>style.visibility</p:attrName>
                                        </p:attrNameLst>
                                      </p:cBhvr>
                                      <p:to>
                                        <p:strVal val="visible"/>
                                      </p:to>
                                    </p:set>
                                    <p:animEffect transition="in" filter="checkerboard(across)">
                                      <p:cBhvr>
                                        <p:cTn id="27" dur="500"/>
                                        <p:tgtEl>
                                          <p:spTgt spid="887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812" grpId="0" animBg="1"/>
      <p:bldP spid="887813" grpId="0" autoUpdateAnimBg="0"/>
      <p:bldP spid="887814" grpId="0" autoUpdateAnimBg="0"/>
      <p:bldP spid="887815" grpId="0" autoUpdateAnimBg="0"/>
      <p:bldP spid="88781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bodyPr>
          <a:lstStyle/>
          <a:p>
            <a:r>
              <a:rPr lang="en-US" dirty="0" smtClean="0"/>
              <a:t>TOC/Lean Principle </a:t>
            </a:r>
            <a:endParaRPr lang="en-US" dirty="0"/>
          </a:p>
        </p:txBody>
      </p:sp>
      <p:sp>
        <p:nvSpPr>
          <p:cNvPr id="74755" name="Rectangle 3"/>
          <p:cNvSpPr>
            <a:spLocks noGrp="1"/>
          </p:cNvSpPr>
          <p:nvPr>
            <p:ph type="body" idx="1"/>
          </p:nvPr>
        </p:nvSpPr>
        <p:spPr>
          <a:xfrm>
            <a:off x="0" y="1219200"/>
            <a:ext cx="8915400" cy="4911725"/>
          </a:xfrm>
        </p:spPr>
        <p:txBody>
          <a:bodyPr/>
          <a:lstStyle/>
          <a:p>
            <a:r>
              <a:rPr lang="en-US" dirty="0" smtClean="0">
                <a:solidFill>
                  <a:schemeClr val="tx1"/>
                </a:solidFill>
                <a:latin typeface="Book Antiqua" pitchFamily="18" charset="0"/>
              </a:rPr>
              <a:t>Decisions should promote a growth strategy. </a:t>
            </a:r>
          </a:p>
          <a:p>
            <a:r>
              <a:rPr lang="en-US" dirty="0" smtClean="0">
                <a:solidFill>
                  <a:schemeClr val="tx1"/>
                </a:solidFill>
                <a:latin typeface="Book Antiqua" pitchFamily="18" charset="0"/>
              </a:rPr>
              <a:t>While enterprises should attempt to simultaneously increase throughput, decrease inventory, and decrease operating expenses, the focus </a:t>
            </a:r>
            <a:r>
              <a:rPr lang="en-US" b="1" dirty="0" smtClean="0">
                <a:solidFill>
                  <a:schemeClr val="tx1"/>
                </a:solidFill>
                <a:latin typeface="Book Antiqua" pitchFamily="18" charset="0"/>
              </a:rPr>
              <a:t>must be</a:t>
            </a:r>
            <a:r>
              <a:rPr lang="en-US" dirty="0" smtClean="0">
                <a:solidFill>
                  <a:schemeClr val="tx1"/>
                </a:solidFill>
                <a:latin typeface="Book Antiqua" pitchFamily="18" charset="0"/>
              </a:rPr>
              <a:t> on </a:t>
            </a:r>
            <a:r>
              <a:rPr lang="en-US" b="1" dirty="0" smtClean="0">
                <a:solidFill>
                  <a:schemeClr val="tx1"/>
                </a:solidFill>
                <a:latin typeface="Book Antiqua" pitchFamily="18" charset="0"/>
              </a:rPr>
              <a:t>improving</a:t>
            </a:r>
            <a:r>
              <a:rPr lang="en-US" dirty="0" smtClean="0">
                <a:solidFill>
                  <a:schemeClr val="tx1"/>
                </a:solidFill>
                <a:latin typeface="Book Antiqua" pitchFamily="18" charset="0"/>
              </a:rPr>
              <a:t> </a:t>
            </a:r>
            <a:r>
              <a:rPr lang="en-US" b="1" dirty="0" smtClean="0">
                <a:solidFill>
                  <a:schemeClr val="tx1"/>
                </a:solidFill>
                <a:latin typeface="Book Antiqua" pitchFamily="18" charset="0"/>
              </a:rPr>
              <a:t>throughput</a:t>
            </a:r>
            <a:r>
              <a:rPr lang="en-US" dirty="0" smtClean="0">
                <a:solidFill>
                  <a:schemeClr val="tx1"/>
                </a:solidFill>
                <a:latin typeface="Book Antiqua" pitchFamily="18" charset="0"/>
              </a:rPr>
              <a:t>.</a:t>
            </a:r>
          </a:p>
          <a:p>
            <a:pPr marL="342900" lvl="1" indent="-342900">
              <a:buSzPct val="88000"/>
              <a:buFont typeface="Wingdings" pitchFamily="2" charset="2"/>
              <a:buChar char="p"/>
            </a:pPr>
            <a:r>
              <a:rPr lang="en-US" sz="2800" dirty="0" smtClean="0">
                <a:latin typeface="Book Antiqua" pitchFamily="18" charset="0"/>
                <a:ea typeface="ＭＳ Ｐゴシック" pitchFamily="-65" charset="-128"/>
                <a:cs typeface="MS Reference Sans Serif" pitchFamily="34" charset="0"/>
              </a:rPr>
              <a:t>Link the goal of the subsystem to the goal of the total system. Measure the performance of the subsystem based on the performance of the total system.</a:t>
            </a:r>
          </a:p>
          <a:p>
            <a:endParaRPr lang="en-US" dirty="0" smtClean="0">
              <a:solidFill>
                <a:schemeClr val="tx1"/>
              </a:solidFill>
              <a:latin typeface="Book Antiqua" pitchFamily="18" charset="0"/>
            </a:endParaRPr>
          </a:p>
          <a:p>
            <a:pPr lvl="0"/>
            <a:endParaRPr lang="en-US" dirty="0" smtClean="0">
              <a:solidFill>
                <a:schemeClr val="tx1"/>
              </a:solidFill>
              <a:latin typeface="Book Antiqua" pitchFamily="18" charset="0"/>
            </a:endParaRPr>
          </a:p>
          <a:p>
            <a:endParaRPr lang="en-US" dirty="0">
              <a:latin typeface="Book Antiqua" pitchFamily="18" charset="0"/>
            </a:endParaRPr>
          </a:p>
        </p:txBody>
      </p:sp>
      <p:pic>
        <p:nvPicPr>
          <p:cNvPr id="74756" name="Picture 4" descr="MCj02821440000[1]"/>
          <p:cNvPicPr>
            <a:picLocks noChangeAspect="1" noChangeArrowheads="1"/>
          </p:cNvPicPr>
          <p:nvPr/>
        </p:nvPicPr>
        <p:blipFill>
          <a:blip r:embed="rId3"/>
          <a:srcRect/>
          <a:stretch>
            <a:fillRect/>
          </a:stretch>
        </p:blipFill>
        <p:spPr bwMode="auto">
          <a:xfrm>
            <a:off x="7848600" y="0"/>
            <a:ext cx="1295400" cy="1120300"/>
          </a:xfrm>
          <a:prstGeom prst="rect">
            <a:avLst/>
          </a:prstGeom>
          <a:noFill/>
        </p:spPr>
      </p:pic>
      <p:sp>
        <p:nvSpPr>
          <p:cNvPr id="5" name="Rectangle 3"/>
          <p:cNvSpPr txBox="1">
            <a:spLocks/>
          </p:cNvSpPr>
          <p:nvPr/>
        </p:nvSpPr>
        <p:spPr bwMode="auto">
          <a:xfrm>
            <a:off x="76200" y="3810000"/>
            <a:ext cx="9144000"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90000"/>
              </a:lnSpc>
              <a:spcBef>
                <a:spcPct val="20000"/>
              </a:spcBef>
              <a:spcAft>
                <a:spcPct val="0"/>
              </a:spcAft>
              <a:buClr>
                <a:schemeClr val="tx1"/>
              </a:buClr>
              <a:buSzPct val="75000"/>
              <a:buFont typeface="Wingdings 2" pitchFamily="18" charset="2"/>
              <a:buNone/>
              <a:tabLst/>
              <a:defRPr/>
            </a:pPr>
            <a:endParaRPr kumimoji="0" lang="en-US" sz="28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5257800"/>
          </a:xfrm>
        </p:spPr>
        <p:txBody>
          <a:bodyPr/>
          <a:lstStyle/>
          <a:p>
            <a:pPr marL="0" indent="0">
              <a:buNone/>
            </a:pPr>
            <a:r>
              <a:rPr lang="en-US" sz="2200" dirty="0" smtClean="0">
                <a:latin typeface="Book Antiqua" pitchFamily="18" charset="0"/>
              </a:rPr>
              <a:t>Inventory adversely affects </a:t>
            </a:r>
            <a:r>
              <a:rPr lang="en-US" sz="2200" dirty="0" smtClean="0">
                <a:solidFill>
                  <a:srgbClr val="C00000"/>
                </a:solidFill>
                <a:latin typeface="Book Antiqua" pitchFamily="18" charset="0"/>
              </a:rPr>
              <a:t>all</a:t>
            </a:r>
            <a:r>
              <a:rPr lang="en-US" sz="2200" dirty="0" smtClean="0">
                <a:latin typeface="Book Antiqua" pitchFamily="18" charset="0"/>
              </a:rPr>
              <a:t> competing edges (P/Q/V/D)</a:t>
            </a:r>
          </a:p>
          <a:p>
            <a:pPr lvl="0"/>
            <a:r>
              <a:rPr lang="en-US" sz="2200" dirty="0" smtClean="0">
                <a:latin typeface="Book Antiqua" pitchFamily="18" charset="0"/>
              </a:rPr>
              <a:t>Has cost</a:t>
            </a:r>
          </a:p>
          <a:p>
            <a:pPr lvl="1"/>
            <a:r>
              <a:rPr lang="en-US" sz="2200" dirty="0" smtClean="0">
                <a:latin typeface="Book Antiqua" pitchFamily="18" charset="0"/>
              </a:rPr>
              <a:t>Physical carrying costs</a:t>
            </a:r>
          </a:p>
          <a:p>
            <a:pPr lvl="1"/>
            <a:r>
              <a:rPr lang="en-US" sz="2200" dirty="0" smtClean="0">
                <a:latin typeface="Book Antiqua" pitchFamily="18" charset="0"/>
              </a:rPr>
              <a:t>Financial costs</a:t>
            </a:r>
          </a:p>
          <a:p>
            <a:r>
              <a:rPr lang="en-US" sz="2200" dirty="0" smtClean="0">
                <a:latin typeface="Book Antiqua" pitchFamily="18" charset="0"/>
              </a:rPr>
              <a:t>Has risk of obsolescence </a:t>
            </a:r>
          </a:p>
          <a:p>
            <a:pPr lvl="1"/>
            <a:r>
              <a:rPr lang="en-US" sz="2200" dirty="0" smtClean="0">
                <a:latin typeface="Book Antiqua" pitchFamily="18" charset="0"/>
              </a:rPr>
              <a:t>Due to market changes</a:t>
            </a:r>
          </a:p>
          <a:p>
            <a:pPr lvl="1"/>
            <a:r>
              <a:rPr lang="en-US" sz="2200" dirty="0" smtClean="0">
                <a:latin typeface="Book Antiqua" pitchFamily="18" charset="0"/>
              </a:rPr>
              <a:t>Due to technology changes</a:t>
            </a:r>
          </a:p>
          <a:p>
            <a:pPr lvl="0"/>
            <a:r>
              <a:rPr lang="en-US" sz="2200" dirty="0" smtClean="0">
                <a:latin typeface="Book Antiqua" pitchFamily="18" charset="0"/>
              </a:rPr>
              <a:t>Leads to poor quality </a:t>
            </a:r>
          </a:p>
          <a:p>
            <a:pPr lvl="1"/>
            <a:r>
              <a:rPr lang="en-US" sz="2200" dirty="0" smtClean="0">
                <a:latin typeface="Book Antiqua" pitchFamily="18" charset="0"/>
              </a:rPr>
              <a:t>Feed back loop is long</a:t>
            </a:r>
          </a:p>
          <a:p>
            <a:pPr lvl="0"/>
            <a:r>
              <a:rPr lang="en-US" sz="2200" dirty="0" smtClean="0">
                <a:latin typeface="Book Antiqua" pitchFamily="18" charset="0"/>
              </a:rPr>
              <a:t>Hides problems</a:t>
            </a:r>
          </a:p>
          <a:p>
            <a:pPr lvl="1"/>
            <a:r>
              <a:rPr lang="en-US" sz="2200" dirty="0" smtClean="0">
                <a:latin typeface="Book Antiqua" pitchFamily="18" charset="0"/>
              </a:rPr>
              <a:t>Unreliable suppliers, machine breakdowns, long changeover times, too much scrap.</a:t>
            </a:r>
          </a:p>
          <a:p>
            <a:r>
              <a:rPr lang="en-US" sz="2200" dirty="0" smtClean="0">
                <a:latin typeface="Book Antiqua" pitchFamily="18" charset="0"/>
              </a:rPr>
              <a:t>Causes long flow time</a:t>
            </a:r>
          </a:p>
          <a:p>
            <a:pPr lvl="1"/>
            <a:endParaRPr lang="en-US" sz="2200" dirty="0" smtClean="0">
              <a:latin typeface="Book Antiqua" pitchFamily="18" charset="0"/>
            </a:endParaRPr>
          </a:p>
          <a:p>
            <a:pPr lvl="1">
              <a:buNone/>
            </a:pPr>
            <a:r>
              <a:rPr lang="en-US" sz="2200" dirty="0" smtClean="0">
                <a:latin typeface="Book Antiqua" pitchFamily="18" charset="0"/>
              </a:rPr>
              <a:t> </a:t>
            </a:r>
          </a:p>
          <a:p>
            <a:pPr>
              <a:buNone/>
            </a:pPr>
            <a:endParaRPr lang="en-US" dirty="0" smtClean="0">
              <a:latin typeface="Book Antiqua" pitchFamily="18" charset="0"/>
            </a:endParaRPr>
          </a:p>
        </p:txBody>
      </p:sp>
      <p:sp>
        <p:nvSpPr>
          <p:cNvPr id="3" name="Title 2"/>
          <p:cNvSpPr>
            <a:spLocks noGrp="1"/>
          </p:cNvSpPr>
          <p:nvPr>
            <p:ph type="title"/>
          </p:nvPr>
        </p:nvSpPr>
        <p:spPr>
          <a:xfrm>
            <a:off x="1" y="0"/>
            <a:ext cx="9144000" cy="1016000"/>
          </a:xfrm>
        </p:spPr>
        <p:txBody>
          <a:bodyPr/>
          <a:lstStyle/>
          <a:p>
            <a:r>
              <a:rPr lang="en-US" dirty="0" smtClean="0"/>
              <a:t>Lean  Operations: The Real Cost of Inventory</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 y="0"/>
            <a:ext cx="9144000" cy="1016000"/>
          </a:xfrm>
        </p:spPr>
        <p:txBody>
          <a:bodyPr/>
          <a:lstStyle/>
          <a:p>
            <a:r>
              <a:rPr lang="en-US" dirty="0" smtClean="0"/>
              <a:t>Systems Thinking and TOC</a:t>
            </a:r>
          </a:p>
        </p:txBody>
      </p:sp>
      <p:sp>
        <p:nvSpPr>
          <p:cNvPr id="623619" name="Rectangle 3"/>
          <p:cNvSpPr>
            <a:spLocks noGrp="1" noChangeArrowheads="1"/>
          </p:cNvSpPr>
          <p:nvPr>
            <p:ph type="body" idx="1"/>
          </p:nvPr>
        </p:nvSpPr>
        <p:spPr>
          <a:xfrm>
            <a:off x="0" y="1219200"/>
            <a:ext cx="9144000" cy="5257800"/>
          </a:xfrm>
        </p:spPr>
        <p:txBody>
          <a:bodyPr/>
          <a:lstStyle/>
          <a:p>
            <a:pPr lvl="0"/>
            <a:r>
              <a:rPr lang="en-US" sz="2400" dirty="0" smtClean="0">
                <a:latin typeface="Book Antiqua" pitchFamily="18" charset="0"/>
              </a:rPr>
              <a:t>Focus on maximizing the productive use of the bottleneck. Schedule it to maximize throughput. The other resources can be schedule subsequently since they have available capacity by definition.</a:t>
            </a:r>
          </a:p>
          <a:p>
            <a:r>
              <a:rPr lang="en-US" sz="2400" dirty="0" smtClean="0">
                <a:solidFill>
                  <a:srgbClr val="FF0000"/>
                </a:solidFill>
                <a:latin typeface="Book Antiqua" pitchFamily="18" charset="0"/>
                <a:cs typeface="Times New Roman" pitchFamily="18" charset="0"/>
              </a:rPr>
              <a:t>Principle: Time lost at a bottleneck resource results in a loss of throughput for the whole enterprise. Time saved a non-bottleneck resources is a mirage. </a:t>
            </a:r>
          </a:p>
          <a:p>
            <a:r>
              <a:rPr lang="en-US" sz="2400" dirty="0" smtClean="0">
                <a:latin typeface="Book Antiqua" pitchFamily="18" charset="0"/>
              </a:rPr>
              <a:t>The traditional management lives in a </a:t>
            </a:r>
            <a:r>
              <a:rPr lang="en-US" sz="2400" dirty="0" smtClean="0">
                <a:solidFill>
                  <a:srgbClr val="FF0000"/>
                </a:solidFill>
                <a:latin typeface="Book Antiqua" pitchFamily="18" charset="0"/>
              </a:rPr>
              <a:t>cost world</a:t>
            </a:r>
            <a:r>
              <a:rPr lang="en-US" sz="2400" dirty="0" smtClean="0">
                <a:latin typeface="Book Antiqua" pitchFamily="18" charset="0"/>
              </a:rPr>
              <a:t>; minimizing costs and improving efficiencies. A complex system is broken down into smaller parts;  cost or profit centers with local targets. Cost or profit centers </a:t>
            </a:r>
            <a:r>
              <a:rPr lang="en-US" sz="2400" dirty="0" smtClean="0">
                <a:latin typeface="Book Antiqua" pitchFamily="18" charset="0"/>
                <a:sym typeface="Wingdings" pitchFamily="2" charset="2"/>
              </a:rPr>
              <a:t> </a:t>
            </a:r>
            <a:r>
              <a:rPr lang="en-US" sz="2400" dirty="0" smtClean="0">
                <a:latin typeface="Book Antiqua" pitchFamily="18" charset="0"/>
              </a:rPr>
              <a:t>achieve/beat targets; if every unit improved locally then the entire enterprise would improve globally. Managers in cost world think locally.</a:t>
            </a:r>
          </a:p>
          <a:p>
            <a:endParaRPr lang="en-US" sz="2400" dirty="0" smtClean="0"/>
          </a:p>
          <a:p>
            <a:endParaRPr lang="en-US" sz="2400" dirty="0" smtClean="0">
              <a:solidFill>
                <a:srgbClr val="FF0000"/>
              </a:solidFill>
              <a:cs typeface="Times New Roman" pitchFamily="18" charset="0"/>
            </a:endParaRPr>
          </a:p>
          <a:p>
            <a:pPr>
              <a:buNone/>
            </a:pPr>
            <a:endParaRPr lang="en-US" sz="2400" dirty="0" smtClean="0"/>
          </a:p>
          <a:p>
            <a:pPr eaLnBrk="1" hangingPunct="1">
              <a:lnSpc>
                <a:spcPct val="110000"/>
              </a:lnSpc>
              <a:buSzPct val="88000"/>
              <a:defRPr/>
            </a:pPr>
            <a:endParaRPr lang="en-US" dirty="0" smtClean="0">
              <a:solidFill>
                <a:schemeClr val="tx1"/>
              </a:solidFill>
              <a:cs typeface="Times New Roman" pitchFamily="18" charset="0"/>
            </a:endParaRPr>
          </a:p>
          <a:p>
            <a:pPr eaLnBrk="1" hangingPunct="1">
              <a:lnSpc>
                <a:spcPct val="110000"/>
              </a:lnSpc>
              <a:buSzPct val="88000"/>
              <a:defRPr/>
            </a:pPr>
            <a:endParaRPr lang="en-US" dirty="0" smtClean="0">
              <a:solidFill>
                <a:schemeClr val="tx1"/>
              </a:solidFill>
              <a:cs typeface="Times New Roman" pitchFamily="18" charset="0"/>
            </a:endParaRPr>
          </a:p>
          <a:p>
            <a:pPr marL="742950" lvl="1" indent="-285750" eaLnBrk="1" hangingPunct="1">
              <a:lnSpc>
                <a:spcPct val="90000"/>
              </a:lnSpc>
              <a:spcBef>
                <a:spcPct val="50000"/>
              </a:spcBef>
              <a:defRPr/>
            </a:pPr>
            <a:endParaRPr lang="en-US" dirty="0" smtClean="0">
              <a:cs typeface="Times New Roman" pitchFamily="18" charset="0"/>
            </a:endParaRPr>
          </a:p>
          <a:p>
            <a:pPr marL="742950" lvl="1" indent="-285750" eaLnBrk="1" hangingPunct="1">
              <a:lnSpc>
                <a:spcPct val="90000"/>
              </a:lnSpc>
              <a:spcBef>
                <a:spcPct val="50000"/>
              </a:spcBef>
              <a:defRPr/>
            </a:pPr>
            <a:endParaRPr lang="en-US" dirty="0" smtClean="0">
              <a:latin typeface="Times New Roman" pitchFamily="18" charset="0"/>
              <a:ea typeface="+mn-ea"/>
              <a:cs typeface="+mn-cs"/>
            </a:endParaRPr>
          </a:p>
          <a:p>
            <a:pPr marL="742950" lvl="1" indent="-285750" eaLnBrk="1" hangingPunct="1">
              <a:lnSpc>
                <a:spcPct val="90000"/>
              </a:lnSpc>
              <a:spcBef>
                <a:spcPct val="50000"/>
              </a:spcBef>
              <a:defRPr/>
            </a:pPr>
            <a:endParaRPr lang="en-US" dirty="0" smtClean="0">
              <a:latin typeface="Times New Roman" pitchFamily="18" charset="0"/>
              <a:ea typeface="+mn-ea"/>
              <a:cs typeface="+mn-cs"/>
            </a:endParaRPr>
          </a:p>
        </p:txBody>
      </p:sp>
      <p:sp>
        <p:nvSpPr>
          <p:cNvPr id="5" name="Rectangle 3"/>
          <p:cNvSpPr txBox="1">
            <a:spLocks noChangeArrowheads="1"/>
          </p:cNvSpPr>
          <p:nvPr/>
        </p:nvSpPr>
        <p:spPr bwMode="auto">
          <a:xfrm>
            <a:off x="419100" y="3375025"/>
            <a:ext cx="8572500" cy="2924175"/>
          </a:xfrm>
          <a:prstGeom prst="rect">
            <a:avLst/>
          </a:prstGeom>
          <a:noFill/>
          <a:ln w="9525">
            <a:noFill/>
            <a:miter lim="800000"/>
            <a:headEnd/>
            <a:tailEnd/>
          </a:ln>
        </p:spPr>
        <p:txBody>
          <a:bodyPr lIns="92075" tIns="46038" rIns="92075" bIns="46038"/>
          <a:lstStyle/>
          <a:p>
            <a:pPr marL="342900" indent="-342900">
              <a:lnSpc>
                <a:spcPct val="110000"/>
              </a:lnSpc>
              <a:spcBef>
                <a:spcPct val="20000"/>
              </a:spcBef>
              <a:buClr>
                <a:schemeClr val="accent1"/>
              </a:buClr>
              <a:buSzPct val="88000"/>
              <a:buFont typeface="Wingdings" pitchFamily="2" charset="2"/>
              <a:buChar char="n"/>
            </a:pPr>
            <a:endParaRPr lang="en-US" sz="2600" b="0" dirty="0"/>
          </a:p>
        </p:txBody>
      </p:sp>
      <p:pic>
        <p:nvPicPr>
          <p:cNvPr id="6" name="Picture 2" descr="C:\Documents and Settings\Administrator\Local Settings\Temporary Internet Files\Content.IE5\2I3TXAJH\MPj04341600000[1].jpg"/>
          <p:cNvPicPr>
            <a:picLocks noChangeAspect="1" noChangeArrowheads="1"/>
          </p:cNvPicPr>
          <p:nvPr/>
        </p:nvPicPr>
        <p:blipFill>
          <a:blip r:embed="rId3" cstate="print"/>
          <a:srcRect/>
          <a:stretch>
            <a:fillRect/>
          </a:stretch>
        </p:blipFill>
        <p:spPr bwMode="auto">
          <a:xfrm>
            <a:off x="7620000" y="0"/>
            <a:ext cx="1524000" cy="1114889"/>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016000"/>
          </a:xfrm>
        </p:spPr>
        <p:txBody>
          <a:bodyPr>
            <a:normAutofit/>
          </a:bodyPr>
          <a:lstStyle/>
          <a:p>
            <a:r>
              <a:rPr lang="en-US" dirty="0" smtClean="0"/>
              <a:t>Cost World – Local Optimization</a:t>
            </a:r>
            <a:endParaRPr lang="en-US" dirty="0"/>
          </a:p>
        </p:txBody>
      </p:sp>
      <p:sp>
        <p:nvSpPr>
          <p:cNvPr id="3" name="Content Placeholder 2"/>
          <p:cNvSpPr>
            <a:spLocks noGrp="1"/>
          </p:cNvSpPr>
          <p:nvPr>
            <p:ph idx="1"/>
          </p:nvPr>
        </p:nvSpPr>
        <p:spPr>
          <a:xfrm>
            <a:off x="76200" y="1295400"/>
            <a:ext cx="9067800" cy="5181600"/>
          </a:xfrm>
        </p:spPr>
        <p:txBody>
          <a:bodyPr>
            <a:normAutofit/>
          </a:bodyPr>
          <a:lstStyle/>
          <a:p>
            <a:r>
              <a:rPr lang="en-US" sz="2400" dirty="0" smtClean="0">
                <a:latin typeface="Book Antiqua" pitchFamily="18" charset="0"/>
              </a:rPr>
              <a:t>To improve performance of the total system, it is not enough to improve performance of the isolated functions; it is </a:t>
            </a:r>
            <a:r>
              <a:rPr lang="en-US" sz="2400" dirty="0" smtClean="0">
                <a:latin typeface="Book Antiqua" pitchFamily="18" charset="0"/>
                <a:sym typeface="Wingdings" pitchFamily="2" charset="2"/>
              </a:rPr>
              <a:t>Local Optimization, it </a:t>
            </a:r>
            <a:r>
              <a:rPr lang="en-US" sz="2400" dirty="0" smtClean="0">
                <a:latin typeface="Book Antiqua" pitchFamily="18" charset="0"/>
              </a:rPr>
              <a:t>ignores the interactions between the various functions. Cost world  thinks locally. The throughput world thinks globally. </a:t>
            </a:r>
          </a:p>
          <a:p>
            <a:r>
              <a:rPr lang="en-US" sz="2400" dirty="0" smtClean="0">
                <a:latin typeface="Book Antiqua" pitchFamily="18" charset="0"/>
              </a:rPr>
              <a:t>An increase in the cost of an engine of $30 would have decreased the cost of the transmission by $80. The center producing the engine is reluctant to do so.</a:t>
            </a:r>
          </a:p>
          <a:p>
            <a:endParaRPr lang="en-US" sz="2400" dirty="0" smtClean="0"/>
          </a:p>
        </p:txBody>
      </p:sp>
      <p:pic>
        <p:nvPicPr>
          <p:cNvPr id="4" name="Picture 2" descr="C:\Documents and Settings\Administrator\Local Settings\Temporary Internet Files\Content.IE5\36SCAQXJ\MCj02000170000[1].wmf"/>
          <p:cNvPicPr>
            <a:picLocks noChangeAspect="1" noChangeArrowheads="1"/>
          </p:cNvPicPr>
          <p:nvPr/>
        </p:nvPicPr>
        <p:blipFill>
          <a:blip r:embed="rId3"/>
          <a:srcRect/>
          <a:stretch>
            <a:fillRect/>
          </a:stretch>
        </p:blipFill>
        <p:spPr bwMode="auto">
          <a:xfrm>
            <a:off x="7339012" y="0"/>
            <a:ext cx="1804988" cy="1177925"/>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Systems Approach</a:t>
            </a:r>
            <a:endParaRPr lang="en-US" dirty="0"/>
          </a:p>
        </p:txBody>
      </p:sp>
      <p:pic>
        <p:nvPicPr>
          <p:cNvPr id="1026" name="Picture 2" descr="C:\Documents and Settings\laptop\Desktop\250px-Blind_men_and_elephant3.jpg"/>
          <p:cNvPicPr>
            <a:picLocks noChangeAspect="1" noChangeArrowheads="1"/>
          </p:cNvPicPr>
          <p:nvPr/>
        </p:nvPicPr>
        <p:blipFill>
          <a:blip r:embed="rId3"/>
          <a:srcRect/>
          <a:stretch>
            <a:fillRect/>
          </a:stretch>
        </p:blipFill>
        <p:spPr bwMode="auto">
          <a:xfrm>
            <a:off x="6553200" y="0"/>
            <a:ext cx="2590800" cy="1108862"/>
          </a:xfrm>
          <a:prstGeom prst="rect">
            <a:avLst/>
          </a:prstGeom>
          <a:noFill/>
        </p:spPr>
      </p:pic>
      <p:sp>
        <p:nvSpPr>
          <p:cNvPr id="6" name="Content Placeholder 1"/>
          <p:cNvSpPr txBox="1">
            <a:spLocks/>
          </p:cNvSpPr>
          <p:nvPr/>
        </p:nvSpPr>
        <p:spPr bwMode="auto">
          <a:xfrm>
            <a:off x="-34872" y="1143000"/>
            <a:ext cx="9178871"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spcAft>
                <a:spcPts val="1200"/>
              </a:spcAft>
            </a:pPr>
            <a:r>
              <a:rPr lang="en-US" sz="2400" dirty="0">
                <a:latin typeface="Book Antiqua" pitchFamily="18" charset="0"/>
              </a:rPr>
              <a:t>The story of the blind men and an elephant originated </a:t>
            </a:r>
            <a:r>
              <a:rPr lang="en-US" sz="2400" dirty="0" smtClean="0">
                <a:latin typeface="Book Antiqua" pitchFamily="18" charset="0"/>
              </a:rPr>
              <a:t>in India, where </a:t>
            </a:r>
            <a:r>
              <a:rPr lang="en-US" sz="2400" dirty="0">
                <a:latin typeface="Book Antiqua" pitchFamily="18" charset="0"/>
              </a:rPr>
              <a:t>it was widely disseminated. </a:t>
            </a:r>
            <a:r>
              <a:rPr lang="en-US" sz="2400" dirty="0" smtClean="0">
                <a:latin typeface="Book Antiqua" pitchFamily="18" charset="0"/>
              </a:rPr>
              <a:t>Rumi, the </a:t>
            </a:r>
            <a:r>
              <a:rPr lang="en-US" sz="2400" dirty="0">
                <a:latin typeface="Book Antiqua" pitchFamily="18" charset="0"/>
              </a:rPr>
              <a:t>13th Century Persian poet and teacher of Sufism, included it in his retelling, "The Elephant in the Dark," uses this story as an example of the limits of individual perception. </a:t>
            </a:r>
            <a:endParaRPr lang="en-US" sz="2400" dirty="0" smtClean="0">
              <a:latin typeface="Book Antiqua" pitchFamily="18" charset="0"/>
            </a:endParaRPr>
          </a:p>
          <a:p>
            <a:pPr>
              <a:spcAft>
                <a:spcPts val="1200"/>
              </a:spcAft>
            </a:pPr>
            <a:r>
              <a:rPr lang="en-US" sz="2400" dirty="0" smtClean="0">
                <a:latin typeface="Book Antiqua" pitchFamily="18" charset="0"/>
              </a:rPr>
              <a:t>Some </a:t>
            </a:r>
            <a:r>
              <a:rPr lang="en-US" sz="2400" dirty="0">
                <a:latin typeface="Book Antiqua" pitchFamily="18" charset="0"/>
              </a:rPr>
              <a:t>Hindus had brought an elephant for exhibition and placed it in a dark house. Crowds of people were going into that dark place to see the beast. Finding that ocular inspection was impossible, each visitor felt it with his palm in the darkness. </a:t>
            </a:r>
            <a:endParaRPr lang="en-US" sz="2400" dirty="0" smtClean="0">
              <a:latin typeface="Book Antiqua" pitchFamily="18" charset="0"/>
            </a:endParaRPr>
          </a:p>
          <a:p>
            <a:pPr>
              <a:spcAft>
                <a:spcPts val="1200"/>
              </a:spcAft>
            </a:pPr>
            <a:r>
              <a:rPr lang="en-US" sz="2400" dirty="0" smtClean="0">
                <a:latin typeface="Book Antiqua" pitchFamily="18" charset="0"/>
              </a:rPr>
              <a:t>The </a:t>
            </a:r>
            <a:r>
              <a:rPr lang="en-US" sz="2400" dirty="0">
                <a:latin typeface="Book Antiqua" pitchFamily="18" charset="0"/>
              </a:rPr>
              <a:t>palm of one fell on the trunk. This creature is like a water-spout, he said. </a:t>
            </a:r>
            <a:endParaRPr lang="en-US" sz="2400" dirty="0" smtClean="0">
              <a:latin typeface="Book Antiqua" pitchFamily="18" charset="0"/>
            </a:endParaRPr>
          </a:p>
          <a:p>
            <a:pPr>
              <a:spcAft>
                <a:spcPts val="1200"/>
              </a:spcAft>
            </a:pPr>
            <a:r>
              <a:rPr lang="en-US" sz="2400" dirty="0" smtClean="0">
                <a:latin typeface="Book Antiqua" pitchFamily="18" charset="0"/>
              </a:rPr>
              <a:t>The </a:t>
            </a:r>
            <a:r>
              <a:rPr lang="en-US" sz="2400" dirty="0">
                <a:latin typeface="Book Antiqua" pitchFamily="18" charset="0"/>
              </a:rPr>
              <a:t>hand of another rested on the elephant’s ear. To him the beast was evidently like a fan. </a:t>
            </a: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Systems Approach</a:t>
            </a:r>
            <a:endParaRPr lang="en-US" dirty="0"/>
          </a:p>
        </p:txBody>
      </p:sp>
      <p:pic>
        <p:nvPicPr>
          <p:cNvPr id="1026" name="Picture 2" descr="C:\Documents and Settings\laptop\Desktop\250px-Blind_men_and_elephant3.jpg"/>
          <p:cNvPicPr>
            <a:picLocks noChangeAspect="1" noChangeArrowheads="1"/>
          </p:cNvPicPr>
          <p:nvPr/>
        </p:nvPicPr>
        <p:blipFill>
          <a:blip r:embed="rId3"/>
          <a:srcRect/>
          <a:stretch>
            <a:fillRect/>
          </a:stretch>
        </p:blipFill>
        <p:spPr bwMode="auto">
          <a:xfrm>
            <a:off x="6553200" y="0"/>
            <a:ext cx="2590800" cy="1108862"/>
          </a:xfrm>
          <a:prstGeom prst="rect">
            <a:avLst/>
          </a:prstGeom>
          <a:noFill/>
        </p:spPr>
      </p:pic>
      <p:sp>
        <p:nvSpPr>
          <p:cNvPr id="6" name="Content Placeholder 1"/>
          <p:cNvSpPr txBox="1">
            <a:spLocks/>
          </p:cNvSpPr>
          <p:nvPr/>
        </p:nvSpPr>
        <p:spPr bwMode="auto">
          <a:xfrm>
            <a:off x="-34872" y="1143000"/>
            <a:ext cx="9178871"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spcAft>
                <a:spcPts val="1200"/>
              </a:spcAft>
            </a:pPr>
            <a:r>
              <a:rPr lang="en-US" sz="2400" dirty="0">
                <a:latin typeface="Book Antiqua" pitchFamily="18" charset="0"/>
              </a:rPr>
              <a:t>Another rubbed against its leg. “I found the elephant’s shape is like a pillar,” he said. </a:t>
            </a:r>
            <a:endParaRPr lang="en-US" sz="2400" kern="0" dirty="0">
              <a:latin typeface="Book Antiqua" pitchFamily="18" charset="0"/>
              <a:ea typeface="ＭＳ Ｐゴシック" pitchFamily="-65" charset="-128"/>
              <a:cs typeface="MS Reference Sans Serif" pitchFamily="34" charset="0"/>
            </a:endParaRPr>
          </a:p>
          <a:p>
            <a:pPr>
              <a:spcAft>
                <a:spcPts val="1200"/>
              </a:spcAft>
            </a:pPr>
            <a:r>
              <a:rPr lang="en-US" sz="2400" dirty="0" smtClean="0">
                <a:latin typeface="Book Antiqua" pitchFamily="18" charset="0"/>
              </a:rPr>
              <a:t>Another </a:t>
            </a:r>
            <a:r>
              <a:rPr lang="en-US" sz="2400" dirty="0">
                <a:latin typeface="Book Antiqua" pitchFamily="18" charset="0"/>
              </a:rPr>
              <a:t>laid his hand on its back. Certainly this elephant was like a throne, he said. </a:t>
            </a:r>
            <a:endParaRPr lang="en-US" sz="2400" dirty="0" smtClean="0">
              <a:latin typeface="Book Antiqua" pitchFamily="18" charset="0"/>
            </a:endParaRPr>
          </a:p>
          <a:p>
            <a:pPr>
              <a:spcAft>
                <a:spcPts val="1200"/>
              </a:spcAft>
            </a:pPr>
            <a:r>
              <a:rPr lang="en-US" sz="2400" dirty="0" smtClean="0">
                <a:latin typeface="Book Antiqua" pitchFamily="18" charset="0"/>
              </a:rPr>
              <a:t>Rumi </a:t>
            </a:r>
            <a:r>
              <a:rPr lang="en-US" sz="2400" dirty="0">
                <a:latin typeface="Book Antiqua" pitchFamily="18" charset="0"/>
              </a:rPr>
              <a:t>ends his poem by stating; if each had a candle and they went in together the differences would disappear. </a:t>
            </a:r>
            <a:endParaRPr lang="en-US" sz="2400" dirty="0" smtClean="0">
              <a:latin typeface="Book Antiqua" pitchFamily="18" charset="0"/>
            </a:endParaRPr>
          </a:p>
          <a:p>
            <a:pPr>
              <a:spcAft>
                <a:spcPts val="1200"/>
              </a:spcAft>
            </a:pPr>
            <a:r>
              <a:rPr lang="en-US" sz="2400" dirty="0" err="1" smtClean="0">
                <a:latin typeface="Book Antiqua" pitchFamily="18" charset="0"/>
              </a:rPr>
              <a:t>Jalaluddin</a:t>
            </a:r>
            <a:r>
              <a:rPr lang="en-US" sz="2400" dirty="0" smtClean="0">
                <a:latin typeface="Book Antiqua" pitchFamily="18" charset="0"/>
              </a:rPr>
              <a:t> Rumi </a:t>
            </a:r>
            <a:r>
              <a:rPr lang="en-US" sz="2400" dirty="0">
                <a:latin typeface="Book Antiqua" pitchFamily="18" charset="0"/>
              </a:rPr>
              <a:t>is not only the teacher of Sufism, but among other things, the messenger of system-thinking. </a:t>
            </a:r>
          </a:p>
          <a:p>
            <a:pPr marL="0" marR="0" lvl="0" indent="0" algn="l" defTabSz="914400" rtl="0" eaLnBrk="1" fontAlgn="base" latinLnBrk="0" hangingPunct="1">
              <a:lnSpc>
                <a:spcPct val="100000"/>
              </a:lnSpc>
              <a:spcBef>
                <a:spcPct val="20000"/>
              </a:spcBef>
              <a:spcAft>
                <a:spcPct val="0"/>
              </a:spcAft>
              <a:buClr>
                <a:schemeClr val="tx1"/>
              </a:buClr>
              <a:buSzPct val="88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a:r>
            <a:b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b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268000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93175" cy="1016000"/>
          </a:xfrm>
        </p:spPr>
        <p:txBody>
          <a:bodyPr>
            <a:normAutofit/>
          </a:bodyPr>
          <a:lstStyle/>
          <a:p>
            <a:r>
              <a:rPr lang="en-US" dirty="0" smtClean="0"/>
              <a:t>The 5 Step TOC Focusing Process</a:t>
            </a:r>
            <a:endParaRPr lang="en-US" sz="2000" dirty="0"/>
          </a:p>
        </p:txBody>
      </p:sp>
      <p:sp>
        <p:nvSpPr>
          <p:cNvPr id="3" name="Content Placeholder 2"/>
          <p:cNvSpPr>
            <a:spLocks noGrp="1"/>
          </p:cNvSpPr>
          <p:nvPr>
            <p:ph idx="1"/>
          </p:nvPr>
        </p:nvSpPr>
        <p:spPr>
          <a:xfrm>
            <a:off x="0" y="1412875"/>
            <a:ext cx="9144000" cy="2625725"/>
          </a:xfrm>
        </p:spPr>
        <p:txBody>
          <a:bodyPr/>
          <a:lstStyle/>
          <a:p>
            <a:pPr>
              <a:buSzPct val="89000"/>
              <a:buNone/>
            </a:pPr>
            <a:r>
              <a:rPr lang="en-US" sz="2400" dirty="0" smtClean="0">
                <a:solidFill>
                  <a:schemeClr val="tx1"/>
                </a:solidFill>
                <a:latin typeface="Book Antiqua" pitchFamily="18" charset="0"/>
              </a:rPr>
              <a:t>Step 1:       Identify the System’s Constraint(s)</a:t>
            </a:r>
          </a:p>
          <a:p>
            <a:pPr marL="1433513" indent="-1433513">
              <a:buSzPct val="89000"/>
              <a:buNone/>
            </a:pPr>
            <a:r>
              <a:rPr lang="en-US" sz="2400" dirty="0" smtClean="0">
                <a:solidFill>
                  <a:schemeClr val="tx1"/>
                </a:solidFill>
                <a:latin typeface="Book Antiqua" pitchFamily="18" charset="0"/>
              </a:rPr>
              <a:t>Step 2:       Decide how to Exploit the System’s Constraints</a:t>
            </a:r>
          </a:p>
          <a:p>
            <a:pPr marL="1433513" indent="-1433513">
              <a:buSzPct val="89000"/>
              <a:buNone/>
            </a:pPr>
            <a:r>
              <a:rPr lang="en-US" sz="2400" dirty="0" smtClean="0">
                <a:solidFill>
                  <a:schemeClr val="tx1"/>
                </a:solidFill>
                <a:latin typeface="Book Antiqua" pitchFamily="18" charset="0"/>
              </a:rPr>
              <a:t>Step 3:	Subordinate Everything Else to that Decision</a:t>
            </a:r>
          </a:p>
          <a:p>
            <a:pPr marL="1433513" indent="-1433513">
              <a:buSzPct val="89000"/>
              <a:buNone/>
            </a:pPr>
            <a:r>
              <a:rPr lang="en-US" sz="2400" dirty="0" smtClean="0">
                <a:solidFill>
                  <a:schemeClr val="tx1"/>
                </a:solidFill>
                <a:latin typeface="Book Antiqua" pitchFamily="18" charset="0"/>
              </a:rPr>
              <a:t>Step 4:	Elevate the System’s Constraints</a:t>
            </a:r>
          </a:p>
          <a:p>
            <a:pPr marL="1433513" indent="-1433513">
              <a:buSzPct val="89000"/>
              <a:buNone/>
            </a:pPr>
            <a:r>
              <a:rPr lang="en-US" sz="2400" dirty="0" smtClean="0">
                <a:solidFill>
                  <a:schemeClr val="tx1"/>
                </a:solidFill>
                <a:latin typeface="Book Antiqua" pitchFamily="18" charset="0"/>
              </a:rPr>
              <a:t>Step 5:	If a Constraint Was Broken in previous Steps, Go to Step 1</a:t>
            </a:r>
            <a:endParaRPr lang="en-US" dirty="0">
              <a:solidFill>
                <a:schemeClr val="tx1"/>
              </a:solidFill>
              <a:latin typeface="Book Antiqua" pitchFamily="18" charset="0"/>
            </a:endParaRPr>
          </a:p>
        </p:txBody>
      </p:sp>
      <p:pic>
        <p:nvPicPr>
          <p:cNvPr id="4" name="Picture 2" descr="C:\Documents and Settings\Administrator\Local Settings\Temporary Internet Files\Content.IE5\36SCAQXJ\MPj03154280000[1].jpg"/>
          <p:cNvPicPr>
            <a:picLocks noChangeAspect="1" noChangeArrowheads="1"/>
          </p:cNvPicPr>
          <p:nvPr/>
        </p:nvPicPr>
        <p:blipFill>
          <a:blip r:embed="rId3"/>
          <a:srcRect/>
          <a:stretch>
            <a:fillRect/>
          </a:stretch>
        </p:blipFill>
        <p:spPr bwMode="auto">
          <a:xfrm>
            <a:off x="6620960" y="1"/>
            <a:ext cx="2523039" cy="1066799"/>
          </a:xfrm>
          <a:prstGeom prst="rect">
            <a:avLst/>
          </a:prstGeom>
          <a:noFill/>
        </p:spPr>
      </p:pic>
      <p:sp>
        <p:nvSpPr>
          <p:cNvPr id="5" name="TextBox 4"/>
          <p:cNvSpPr txBox="1"/>
          <p:nvPr/>
        </p:nvSpPr>
        <p:spPr>
          <a:xfrm>
            <a:off x="76200" y="4191000"/>
            <a:ext cx="9067800" cy="830997"/>
          </a:xfrm>
          <a:prstGeom prst="rect">
            <a:avLst/>
          </a:prstGeom>
          <a:noFill/>
        </p:spPr>
        <p:txBody>
          <a:bodyPr wrap="square" rtlCol="0">
            <a:spAutoFit/>
          </a:bodyPr>
          <a:lstStyle/>
          <a:p>
            <a:pPr marL="1433513" indent="-1433513">
              <a:buSzPct val="89000"/>
            </a:pPr>
            <a:r>
              <a:rPr lang="en-US" sz="2400" b="1" dirty="0" smtClean="0">
                <a:solidFill>
                  <a:srgbClr val="CC3300"/>
                </a:solidFill>
                <a:latin typeface="Book Antiqua" pitchFamily="18" charset="0"/>
              </a:rPr>
              <a:t>Performance of subsystems to be linked to the performance of the total system.</a:t>
            </a:r>
          </a:p>
        </p:txBody>
      </p:sp>
      <p:sp>
        <p:nvSpPr>
          <p:cNvPr id="6" name="TextBox 5"/>
          <p:cNvSpPr txBox="1"/>
          <p:nvPr/>
        </p:nvSpPr>
        <p:spPr>
          <a:xfrm>
            <a:off x="76200" y="5334000"/>
            <a:ext cx="9067800" cy="461665"/>
          </a:xfrm>
          <a:prstGeom prst="rect">
            <a:avLst/>
          </a:prstGeom>
          <a:noFill/>
        </p:spPr>
        <p:txBody>
          <a:bodyPr wrap="square" rtlCol="0">
            <a:spAutoFit/>
          </a:bodyPr>
          <a:lstStyle/>
          <a:p>
            <a:pPr marL="1433513" indent="-1433513">
              <a:buSzPct val="89000"/>
            </a:pPr>
            <a:r>
              <a:rPr lang="en-US" sz="2400" b="1" dirty="0" smtClean="0">
                <a:solidFill>
                  <a:srgbClr val="CC3300"/>
                </a:solidFill>
                <a:latin typeface="Book Antiqua" pitchFamily="18" charset="0"/>
              </a:rPr>
              <a:t>The 5-Steps in a continuing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016000"/>
          </a:xfrm>
        </p:spPr>
        <p:txBody>
          <a:bodyPr/>
          <a:lstStyle/>
          <a:p>
            <a:r>
              <a:rPr lang="en-US" dirty="0" smtClean="0"/>
              <a:t>Step 1: Identify the Constraint(s) </a:t>
            </a:r>
            <a:endParaRPr lang="en-US" dirty="0"/>
          </a:p>
        </p:txBody>
      </p:sp>
      <p:sp>
        <p:nvSpPr>
          <p:cNvPr id="3" name="Content Placeholder 2"/>
          <p:cNvSpPr>
            <a:spLocks noGrp="1"/>
          </p:cNvSpPr>
          <p:nvPr>
            <p:ph idx="1"/>
          </p:nvPr>
        </p:nvSpPr>
        <p:spPr>
          <a:xfrm>
            <a:off x="228600" y="1219201"/>
            <a:ext cx="8915400" cy="2438400"/>
          </a:xfrm>
        </p:spPr>
        <p:txBody>
          <a:bodyPr>
            <a:normAutofit fontScale="92500" lnSpcReduction="20000"/>
          </a:bodyPr>
          <a:lstStyle/>
          <a:p>
            <a:pPr marL="334963" indent="-334963" eaLnBrk="0" hangingPunct="0">
              <a:lnSpc>
                <a:spcPct val="120000"/>
              </a:lnSpc>
              <a:buClr>
                <a:schemeClr val="tx1">
                  <a:lumMod val="95000"/>
                  <a:lumOff val="5000"/>
                </a:schemeClr>
              </a:buClr>
            </a:pPr>
            <a:r>
              <a:rPr lang="en-US" sz="2600" b="1" dirty="0" smtClean="0">
                <a:solidFill>
                  <a:schemeClr val="tx1"/>
                </a:solidFill>
                <a:latin typeface="Book Antiqua" pitchFamily="18" charset="0"/>
              </a:rPr>
              <a:t>Physical Constraints. </a:t>
            </a:r>
            <a:r>
              <a:rPr lang="en-US" sz="2600" dirty="0" smtClean="0">
                <a:latin typeface="Book Antiqua" pitchFamily="18" charset="0"/>
              </a:rPr>
              <a:t>T</a:t>
            </a:r>
            <a:r>
              <a:rPr lang="en-US" sz="2600" dirty="0" smtClean="0">
                <a:solidFill>
                  <a:schemeClr val="tx1"/>
                </a:solidFill>
                <a:latin typeface="Book Antiqua" pitchFamily="18" charset="0"/>
              </a:rPr>
              <a:t>angible; easy to recognize as constraint</a:t>
            </a:r>
            <a:r>
              <a:rPr lang="en-US" sz="2600" dirty="0" smtClean="0">
                <a:latin typeface="Book Antiqua" pitchFamily="18" charset="0"/>
              </a:rPr>
              <a:t>. H/C/F Resources. Machine </a:t>
            </a:r>
            <a:r>
              <a:rPr lang="en-US" sz="2600" dirty="0" smtClean="0">
                <a:solidFill>
                  <a:schemeClr val="tx1"/>
                </a:solidFill>
                <a:latin typeface="Book Antiqua" pitchFamily="18" charset="0"/>
              </a:rPr>
              <a:t>capacity, material, space, cash </a:t>
            </a:r>
            <a:r>
              <a:rPr lang="en-US" sz="2600" dirty="0" smtClean="0">
                <a:latin typeface="Book Antiqua" pitchFamily="18" charset="0"/>
              </a:rPr>
              <a:t>availability.</a:t>
            </a:r>
            <a:endParaRPr lang="en-US" sz="2600" dirty="0" smtClean="0">
              <a:solidFill>
                <a:schemeClr val="tx1"/>
              </a:solidFill>
              <a:latin typeface="Book Antiqua" pitchFamily="18" charset="0"/>
            </a:endParaRPr>
          </a:p>
          <a:p>
            <a:pPr lvl="1">
              <a:lnSpc>
                <a:spcPct val="110000"/>
              </a:lnSpc>
              <a:spcBef>
                <a:spcPct val="50000"/>
              </a:spcBef>
            </a:pPr>
            <a:r>
              <a:rPr lang="en-US" sz="2400" dirty="0" smtClean="0">
                <a:latin typeface="Book Antiqua" pitchFamily="18" charset="0"/>
              </a:rPr>
              <a:t>Eliminate idle time, reduce setup time and run time, Improve quality control, buy more capacity.</a:t>
            </a:r>
          </a:p>
          <a:p>
            <a:pPr lvl="1">
              <a:lnSpc>
                <a:spcPct val="110000"/>
              </a:lnSpc>
              <a:spcBef>
                <a:spcPct val="50000"/>
              </a:spcBef>
            </a:pPr>
            <a:r>
              <a:rPr lang="en-US" sz="2400" dirty="0" smtClean="0">
                <a:latin typeface="Book Antiqua" pitchFamily="18" charset="0"/>
              </a:rPr>
              <a:t>First Focus on where you have more WIP.</a:t>
            </a:r>
          </a:p>
          <a:p>
            <a:endParaRPr lang="en-US" dirty="0">
              <a:latin typeface="Book Antiqua" pitchFamily="18" charset="0"/>
            </a:endParaRPr>
          </a:p>
        </p:txBody>
      </p:sp>
      <p:pic>
        <p:nvPicPr>
          <p:cNvPr id="4" name="Picture 2" descr="C:\Documents and Settings\Administrator\Local Settings\Temporary Internet Files\Content.IE5\22JDBHYC\MCBD09947_0000[1].wmf"/>
          <p:cNvPicPr>
            <a:picLocks noChangeAspect="1" noChangeArrowheads="1"/>
          </p:cNvPicPr>
          <p:nvPr/>
        </p:nvPicPr>
        <p:blipFill>
          <a:blip r:embed="rId3"/>
          <a:srcRect/>
          <a:stretch>
            <a:fillRect/>
          </a:stretch>
        </p:blipFill>
        <p:spPr bwMode="auto">
          <a:xfrm>
            <a:off x="8352425" y="1"/>
            <a:ext cx="791575" cy="1219200"/>
          </a:xfrm>
          <a:prstGeom prst="rect">
            <a:avLst/>
          </a:prstGeom>
          <a:noFill/>
        </p:spPr>
      </p:pic>
      <p:pic>
        <p:nvPicPr>
          <p:cNvPr id="6" name="Picture 5" descr="Picture2.png"/>
          <p:cNvPicPr>
            <a:picLocks noChangeAspect="1"/>
          </p:cNvPicPr>
          <p:nvPr/>
        </p:nvPicPr>
        <p:blipFill>
          <a:blip r:embed="rId4"/>
          <a:stretch>
            <a:fillRect/>
          </a:stretch>
        </p:blipFill>
        <p:spPr>
          <a:xfrm>
            <a:off x="1676400" y="3838660"/>
            <a:ext cx="5715000" cy="2638340"/>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xfrm>
            <a:off x="1" y="0"/>
            <a:ext cx="9144000" cy="1016000"/>
          </a:xfrm>
          <a:noFill/>
        </p:spPr>
        <p:txBody>
          <a:bodyPr wrap="square" tIns="45720" bIns="45720" numCol="1" anchorCtr="0" compatLnSpc="1">
            <a:prstTxWarp prst="textNoShape">
              <a:avLst/>
            </a:prstTxWarp>
          </a:bodyPr>
          <a:lstStyle/>
          <a:p>
            <a:r>
              <a:rPr lang="en-US" dirty="0"/>
              <a:t>Market Constraints</a:t>
            </a:r>
          </a:p>
        </p:txBody>
      </p:sp>
      <p:sp>
        <p:nvSpPr>
          <p:cNvPr id="81923" name="Rectangle 3"/>
          <p:cNvSpPr>
            <a:spLocks noGrp="1"/>
          </p:cNvSpPr>
          <p:nvPr>
            <p:ph type="body" idx="1"/>
          </p:nvPr>
        </p:nvSpPr>
        <p:spPr>
          <a:xfrm>
            <a:off x="0" y="1295401"/>
            <a:ext cx="8991600" cy="2667000"/>
          </a:xfrm>
        </p:spPr>
        <p:txBody>
          <a:bodyPr/>
          <a:lstStyle/>
          <a:p>
            <a:pPr marL="334963" indent="-334963" eaLnBrk="0" hangingPunct="0">
              <a:buClr>
                <a:schemeClr val="tx1">
                  <a:lumMod val="95000"/>
                  <a:lumOff val="5000"/>
                </a:schemeClr>
              </a:buClr>
            </a:pPr>
            <a:r>
              <a:rPr lang="en-US" sz="2400" dirty="0" smtClean="0">
                <a:latin typeface="Book Antiqua" pitchFamily="18" charset="0"/>
              </a:rPr>
              <a:t>Demand for company’s products and services is less than capacity, or not in desired proportion.</a:t>
            </a:r>
          </a:p>
          <a:p>
            <a:r>
              <a:rPr lang="en-US" sz="2400" b="1" dirty="0" smtClean="0">
                <a:solidFill>
                  <a:schemeClr val="tx1"/>
                </a:solidFill>
                <a:latin typeface="Book Antiqua" pitchFamily="18" charset="0"/>
              </a:rPr>
              <a:t>Harder </a:t>
            </a:r>
            <a:r>
              <a:rPr lang="en-US" sz="2400" b="1" dirty="0">
                <a:solidFill>
                  <a:schemeClr val="tx1"/>
                </a:solidFill>
                <a:latin typeface="Book Antiqua" pitchFamily="18" charset="0"/>
              </a:rPr>
              <a:t>to identify</a:t>
            </a:r>
            <a:r>
              <a:rPr lang="en-US" sz="2400" dirty="0">
                <a:solidFill>
                  <a:schemeClr val="tx1"/>
                </a:solidFill>
                <a:latin typeface="Book Antiqua" pitchFamily="18" charset="0"/>
              </a:rPr>
              <a:t> than physical </a:t>
            </a:r>
            <a:r>
              <a:rPr lang="en-US" sz="2400" dirty="0" smtClean="0">
                <a:solidFill>
                  <a:schemeClr val="tx1"/>
                </a:solidFill>
                <a:latin typeface="Book Antiqua" pitchFamily="18" charset="0"/>
              </a:rPr>
              <a:t>constraints.</a:t>
            </a:r>
            <a:endParaRPr lang="en-US" sz="2400" dirty="0">
              <a:solidFill>
                <a:schemeClr val="tx1"/>
              </a:solidFill>
              <a:latin typeface="Book Antiqua" pitchFamily="18" charset="0"/>
            </a:endParaRPr>
          </a:p>
          <a:p>
            <a:r>
              <a:rPr lang="en-US" sz="2400" b="1" dirty="0" smtClean="0">
                <a:solidFill>
                  <a:schemeClr val="tx1"/>
                </a:solidFill>
                <a:latin typeface="Book Antiqua" pitchFamily="18" charset="0"/>
              </a:rPr>
              <a:t>Excess </a:t>
            </a:r>
            <a:r>
              <a:rPr lang="en-US" sz="2400" b="1" dirty="0">
                <a:solidFill>
                  <a:schemeClr val="tx1"/>
                </a:solidFill>
                <a:latin typeface="Book Antiqua" pitchFamily="18" charset="0"/>
              </a:rPr>
              <a:t>capacity</a:t>
            </a:r>
            <a:r>
              <a:rPr lang="en-US" sz="2400" dirty="0">
                <a:solidFill>
                  <a:schemeClr val="tx1"/>
                </a:solidFill>
                <a:latin typeface="Book Antiqua" pitchFamily="18" charset="0"/>
              </a:rPr>
              <a:t> is easily identified as a market </a:t>
            </a:r>
            <a:r>
              <a:rPr lang="en-US" sz="2400" dirty="0" smtClean="0">
                <a:solidFill>
                  <a:schemeClr val="tx1"/>
                </a:solidFill>
                <a:latin typeface="Book Antiqua" pitchFamily="18" charset="0"/>
              </a:rPr>
              <a:t>constraint. </a:t>
            </a:r>
          </a:p>
          <a:p>
            <a:r>
              <a:rPr lang="en-US" sz="2400" dirty="0" smtClean="0">
                <a:latin typeface="Book Antiqua" pitchFamily="18" charset="0"/>
              </a:rPr>
              <a:t>Make an offer the customer cannot refuse! P &gt; V</a:t>
            </a:r>
            <a:endParaRPr lang="en-US" sz="2400" dirty="0">
              <a:solidFill>
                <a:schemeClr val="tx1"/>
              </a:solidFill>
              <a:latin typeface="Book Antiqua"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8126</TotalTime>
  <Words>2161</Words>
  <Application>Microsoft Office PowerPoint</Application>
  <PresentationFormat>On-screen Show (4:3)</PresentationFormat>
  <Paragraphs>232</Paragraphs>
  <Slides>26</Slides>
  <Notes>24</Notes>
  <HiddenSlides>0</HiddenSlides>
  <MMClips>0</MMClip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Lean Thinking Final.ppt</vt:lpstr>
      <vt:lpstr>1_Lean Thinking Final</vt:lpstr>
      <vt:lpstr>Lean Thinking Final</vt:lpstr>
      <vt:lpstr>2_Lean Thinking Final</vt:lpstr>
      <vt:lpstr>Throughput World</vt:lpstr>
      <vt:lpstr>Theory of Constraints (TOC)</vt:lpstr>
      <vt:lpstr>Systems Thinking and TOC</vt:lpstr>
      <vt:lpstr>Cost World – Local Optimization</vt:lpstr>
      <vt:lpstr>Systems Approach</vt:lpstr>
      <vt:lpstr>Systems Approach</vt:lpstr>
      <vt:lpstr>The 5 Step TOC Focusing Process</vt:lpstr>
      <vt:lpstr>Step 1: Identify the Constraint(s) </vt:lpstr>
      <vt:lpstr>Market Constraints</vt:lpstr>
      <vt:lpstr>Policy Constraints</vt:lpstr>
      <vt:lpstr>Step 2 : Decide How to Exploit the System’s Constraint(s)</vt:lpstr>
      <vt:lpstr>Step 3 : Subordinate Everything Else to that Decision</vt:lpstr>
      <vt:lpstr>Step 4 : Elevate the System’s Constraints</vt:lpstr>
      <vt:lpstr>Step 5 : If a Constraint Was Broken in a Previous Step, Go Back to Step 1</vt:lpstr>
      <vt:lpstr>Long-term Increase or Short-term Gain?</vt:lpstr>
      <vt:lpstr>Long-term Increase or Short-term Gain?</vt:lpstr>
      <vt:lpstr>The Paradise Plant!</vt:lpstr>
      <vt:lpstr>Effect of Performance Measures</vt:lpstr>
      <vt:lpstr>TOC Performance Measures</vt:lpstr>
      <vt:lpstr>Priorities in Traditional World</vt:lpstr>
      <vt:lpstr>Where is the Bang for the Buck?  (T vs. OE)</vt:lpstr>
      <vt:lpstr>Throughput Profit Multiplier</vt:lpstr>
      <vt:lpstr>Throughput Profit Multiplier</vt:lpstr>
      <vt:lpstr>Shifting Paradigms</vt:lpstr>
      <vt:lpstr>TOC/Lean Principle </vt:lpstr>
      <vt:lpstr>Lean  Operations: The Real Cost of Inventory</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209</cp:revision>
  <dcterms:created xsi:type="dcterms:W3CDTF">2008-11-22T01:06:20Z</dcterms:created>
  <dcterms:modified xsi:type="dcterms:W3CDTF">2012-11-02T01:28:45Z</dcterms:modified>
</cp:coreProperties>
</file>