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6"/>
  </p:notesMasterIdLst>
  <p:handoutMasterIdLst>
    <p:handoutMasterId r:id="rId27"/>
  </p:handoutMasterIdLst>
  <p:sldIdLst>
    <p:sldId id="377" r:id="rId5"/>
    <p:sldId id="398" r:id="rId6"/>
    <p:sldId id="351" r:id="rId7"/>
    <p:sldId id="352" r:id="rId8"/>
    <p:sldId id="392" r:id="rId9"/>
    <p:sldId id="387" r:id="rId10"/>
    <p:sldId id="389" r:id="rId11"/>
    <p:sldId id="390" r:id="rId12"/>
    <p:sldId id="380" r:id="rId13"/>
    <p:sldId id="394" r:id="rId14"/>
    <p:sldId id="396" r:id="rId15"/>
    <p:sldId id="354" r:id="rId16"/>
    <p:sldId id="381" r:id="rId17"/>
    <p:sldId id="383" r:id="rId18"/>
    <p:sldId id="386" r:id="rId19"/>
    <p:sldId id="395" r:id="rId20"/>
    <p:sldId id="374" r:id="rId21"/>
    <p:sldId id="401" r:id="rId22"/>
    <p:sldId id="388" r:id="rId23"/>
    <p:sldId id="402" r:id="rId24"/>
    <p:sldId id="40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FF9900"/>
    <a:srgbClr val="FF0066"/>
    <a:srgbClr val="370000"/>
    <a:srgbClr val="9B0000"/>
    <a:srgbClr val="000078"/>
    <a:srgbClr val="A50023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5" autoAdjust="0"/>
    <p:restoredTop sz="94660"/>
  </p:normalViewPr>
  <p:slideViewPr>
    <p:cSldViewPr>
      <p:cViewPr varScale="1">
        <p:scale>
          <a:sx n="104" d="100"/>
          <a:sy n="104" d="100"/>
        </p:scale>
        <p:origin x="208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2-11-04T07:24:13.3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EBC9B9-A6BC-41A0-9F9A-92649C24C251}" emma:medium="tactile" emma:mode="ink">
          <msink:context xmlns:msink="http://schemas.microsoft.com/ink/2010/main" type="inkDrawing" rotatedBoundingBox="3252,-4358 12136,-6459 12180,-6271 3296,-4171" shapeName="Other"/>
        </emma:interpretation>
      </emma:emma>
    </inkml:annotationXML>
    <inkml:trace contextRef="#ctx0" brushRef="#br0">0 1970 512,'52'0'0,"-1"0"0,52 0 0,53-52 0,0 1 0,0 51 0,0-52 0,50 0 0,-50-2 0,51 4 0,52 0 0,0-3 0,-50 1 0,101 0 0,-51 0 0,53 0 0,-53-51 0,103-3 0,-50 56 0,51-54 0,-1 1 0,-50-1 0,50 0 0,1 1 0,-53 51 0,1-52 0,1 54 0,-52-4 0,-1 3 0,0-1 0,0 0 0,0 0 0,-52 52 0,52-52 0,-52 52 0,-52-52 0,1 52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2-11-04T07:24:16.5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2E9D90-448C-4723-8C6D-0D40D44B26F6}" emma:medium="tactile" emma:mode="ink">
          <msink:context xmlns:msink="http://schemas.microsoft.com/ink/2010/main" type="inkDrawing" rotatedBoundingBox="9910,-4333 21020,-6249 21115,-5698 10004,-3783" shapeName="Other"/>
        </emma:interpretation>
      </emma:emma>
    </inkml:annotationXML>
    <inkml:trace contextRef="#ctx0" brushRef="#br0">-1 2088 512,'0'0'0,"0"-52"0,0 52 0,0-54 0,0 4 0,50 0 0,3-55 0,-53 53 0,103 0 0,-50 0 0,50 0 0,0 52 0,53-52 0,0 52 0,51-51 0,1 51 0,51-52 0,51 0 0,53-2 0,1 4 0,-1-53 0,52 51 0,51-52 0,-1 0 0,3 1 0,-2-1 0,52 0 0,1 1 0,-52-1 0,-1 52 0,0 0 0,-51 1 0,53-1 0,-55 0 0,2-2 0,-53 54 0,-50 0 0,0-50 0,-53 50 0,-52 0 0,-1 50 0,-100-50 0,-56 0 0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12/26/2023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71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72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4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7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26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A145B-80FC-4DD1-A75E-E22B44A0F78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95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55D0-11A3-48ED-9300-7CF58885BAA5}" type="slidenum">
              <a:rPr lang="en-US" smtClean="0">
                <a:latin typeface="Times" pitchFamily="34" charset="0"/>
              </a:rPr>
              <a:pPr/>
              <a:t>17</a:t>
            </a:fld>
            <a:endParaRPr lang="en-US">
              <a:latin typeface="Times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47B0E-CA58-4AAF-BB20-B4F6C7AD308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13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3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0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34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81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07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29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6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CF13-2CFE-46D1-ADA5-EB262BE8B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chemeClr val="tx1"/>
                </a:solidFill>
              </a:rPr>
              <a:t>Theory of Constraints</a:t>
            </a:r>
            <a:r>
              <a:rPr lang="en-US" sz="1200" b="1" i="1" baseline="0" dirty="0">
                <a:solidFill>
                  <a:schemeClr val="tx1"/>
                </a:solidFill>
              </a:rPr>
              <a:t> 1- </a:t>
            </a:r>
            <a:r>
              <a:rPr lang="en-US" sz="1200" b="1" i="1" dirty="0">
                <a:solidFill>
                  <a:schemeClr val="tx1"/>
                </a:solidFill>
              </a:rPr>
              <a:t>Basics 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9" r:id="rId6"/>
    <p:sldLayoutId id="2147483790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VyltL7O2K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Systems Thinking and the Theory of Constraints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0" y="2438400"/>
            <a:ext cx="5715000" cy="2895600"/>
          </a:xfrm>
        </p:spPr>
        <p:txBody>
          <a:bodyPr/>
          <a:lstStyle/>
          <a:p>
            <a:r>
              <a:rPr lang="en-US" sz="2400" dirty="0">
                <a:latin typeface="Book Antiqua" pitchFamily="18" charset="0"/>
              </a:rPr>
              <a:t>Any intelligent fool can make things bigger, more complex, and more violent. It takes a touch of genius -- and a lot of courage -- to move in the opposite direction. </a:t>
            </a:r>
          </a:p>
          <a:p>
            <a:r>
              <a:rPr lang="en-US" sz="2400" dirty="0">
                <a:latin typeface="Book Antiqua" pitchFamily="18" charset="0"/>
              </a:rPr>
              <a:t>Albert Einstein  </a:t>
            </a:r>
            <a:endParaRPr lang="en-US" sz="2600" dirty="0">
              <a:latin typeface="Book Antiqua" pitchFamily="18" charset="0"/>
            </a:endParaRPr>
          </a:p>
          <a:p>
            <a:pPr algn="l"/>
            <a:endParaRPr lang="en-US" dirty="0"/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3806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These slides and note were prepared using </a:t>
            </a:r>
          </a:p>
          <a:p>
            <a:pPr marL="341313" indent="-341313"/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Building Lean Supply Chains Using the Theory of Constraints. M. M. </a:t>
            </a:r>
            <a:r>
              <a:rPr lang="en-US" dirty="0" err="1">
                <a:solidFill>
                  <a:schemeClr val="bg1"/>
                </a:solidFill>
                <a:latin typeface="Book Antiqua" pitchFamily="18" charset="0"/>
              </a:rPr>
              <a:t>Srinivasan</a:t>
            </a:r>
            <a:r>
              <a:rPr lang="en-US" dirty="0">
                <a:solidFill>
                  <a:schemeClr val="bg1"/>
                </a:solidFill>
                <a:latin typeface="Book Antiqua" pitchFamily="18" charset="0"/>
              </a:rPr>
              <a:t>, 2012. McGraw-Hill. </a:t>
            </a:r>
          </a:p>
          <a:p>
            <a:pPr marL="341313" indent="-341313"/>
            <a:endParaRPr lang="en-US" dirty="0">
              <a:solidFill>
                <a:schemeClr val="bg1"/>
              </a:solidFill>
              <a:latin typeface="Book Antiqua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1175804" y="-2258118"/>
              <a:ext cx="3209760" cy="7092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3924" y="-2269998"/>
                <a:ext cx="3233520" cy="73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3602204" y="-2113758"/>
              <a:ext cx="3993120" cy="75204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89964" y="-2125638"/>
                <a:ext cx="4017240" cy="77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9331" y="838200"/>
            <a:ext cx="9144000" cy="5410200"/>
          </a:xfrm>
        </p:spPr>
        <p:txBody>
          <a:bodyPr/>
          <a:lstStyle/>
          <a:p>
            <a:pPr marL="395288" indent="-395288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Three shortcomings in the cost world: Costs can be reduced at most by what they are. Downsizing is a threat to workforce. Thinks locally; an increase in the cost of an engine of $30 would have decreased the cost of the transmission by $80. The center producing the engine is reluctant to do so.</a:t>
            </a:r>
          </a:p>
          <a:p>
            <a:pPr marL="395288" indent="-395288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Instead of strengthening the weakest link (improving Throughput in the throughput world), we focus on improving efficiency at the current level of performance (improving Operating Expenses in the cost world).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Chain of 10 links, each with carrying capacity of 100 lbs. except for one with only 50 lbs. Looking for cost reduction, we cut out portions of each strong link; make an efficient chain; every link is carrying exactly</a:t>
            </a:r>
            <a:r>
              <a:rPr lang="en-US" b="1" dirty="0"/>
              <a:t> </a:t>
            </a:r>
            <a:r>
              <a:rPr lang="en-US" dirty="0"/>
              <a:t>same load.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82727"/>
          </a:xfrm>
        </p:spPr>
        <p:txBody>
          <a:bodyPr/>
          <a:lstStyle/>
          <a:p>
            <a:r>
              <a:rPr lang="en-US" dirty="0"/>
              <a:t>Cost World</a:t>
            </a:r>
          </a:p>
        </p:txBody>
      </p:sp>
      <p:pic>
        <p:nvPicPr>
          <p:cNvPr id="5" name="Picture 2" descr="C:\Documents and Settings\laptop\Desktop\250px-Blind_men_and_eleph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"/>
            <a:ext cx="1828800" cy="782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645789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9331" y="838200"/>
            <a:ext cx="91440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The enterprise is now locked into the current performance level; it now has ten links, any one of which can break.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In the future, if improved performance is desired, it will have to work all ten links in the chain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If business picks up, it will be harder to recruit employees due to the fear of being fired in the next downsize.</a:t>
            </a:r>
          </a:p>
          <a:p>
            <a:pPr marL="395288" indent="-395288"/>
            <a:endParaRPr lang="en-US" sz="2400" dirty="0"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82727"/>
          </a:xfrm>
        </p:spPr>
        <p:txBody>
          <a:bodyPr/>
          <a:lstStyle/>
          <a:p>
            <a:r>
              <a:rPr lang="en-US" dirty="0"/>
              <a:t>Cost World</a:t>
            </a:r>
          </a:p>
        </p:txBody>
      </p:sp>
      <p:pic>
        <p:nvPicPr>
          <p:cNvPr id="5" name="Picture 2" descr="C:\Documents and Settings\laptop\Desktop\250px-Blind_men_and_eleph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"/>
            <a:ext cx="1828800" cy="782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518758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Resource B is Constraint - Bottleneck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Product		                  	 	</a:t>
            </a:r>
            <a:r>
              <a:rPr lang="en-US" sz="2800" dirty="0"/>
              <a:t>        </a:t>
            </a:r>
            <a:r>
              <a:rPr lang="en-US" sz="2800" dirty="0">
                <a:solidFill>
                  <a:schemeClr val="tx1"/>
                </a:solidFill>
              </a:rPr>
              <a:t>P                 Q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Profit  Margin 	                    		       45                60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Resource B (the bottleneck) needed      15                 30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Profit per min of Bottl</a:t>
            </a:r>
            <a:r>
              <a:rPr lang="en-US" sz="2800" dirty="0"/>
              <a:t>eneck    	  45/15 =</a:t>
            </a:r>
            <a:r>
              <a:rPr lang="en-US" sz="2800" b="1" dirty="0">
                <a:solidFill>
                  <a:srgbClr val="00863D"/>
                </a:solidFill>
              </a:rPr>
              <a:t>3</a:t>
            </a:r>
            <a:r>
              <a:rPr lang="en-US" sz="2800" dirty="0"/>
              <a:t>     60/30 =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Per unit of bottleneck Product </a:t>
            </a:r>
            <a:r>
              <a:rPr lang="en-US" sz="2800" b="1" dirty="0">
                <a:solidFill>
                  <a:srgbClr val="00863D"/>
                </a:solidFill>
              </a:rPr>
              <a:t>P</a:t>
            </a:r>
            <a:r>
              <a:rPr lang="en-US" sz="2800" dirty="0"/>
              <a:t> creates more profit than Product </a:t>
            </a:r>
            <a:r>
              <a:rPr lang="en-US" sz="2800" b="1" dirty="0">
                <a:solidFill>
                  <a:srgbClr val="FF0000"/>
                </a:solidFill>
              </a:rPr>
              <a:t>Q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Produce as much as </a:t>
            </a:r>
            <a:r>
              <a:rPr lang="en-US" sz="2800" b="1" dirty="0">
                <a:solidFill>
                  <a:srgbClr val="00863D"/>
                </a:solidFill>
              </a:rPr>
              <a:t>P</a:t>
            </a:r>
            <a:r>
              <a:rPr lang="en-US" sz="2800" dirty="0">
                <a:solidFill>
                  <a:schemeClr val="tx1"/>
                </a:solidFill>
              </a:rPr>
              <a:t>, then </a:t>
            </a:r>
            <a:r>
              <a:rPr lang="en-US" sz="2800" b="1" dirty="0">
                <a:solidFill>
                  <a:srgbClr val="FF0000"/>
                </a:solidFill>
              </a:rPr>
              <a:t>Q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Throughput World - Exploit the Constraint: Find the Best 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For 100 units of P,  need 100 (     )  =           min. on B, leaving        min. on B, for product Q.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Q requires       minutes on B.  So, we can produce                        units of Q.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If we sell       units of P and      units of Q, we get 100(      ) +30(      )  =           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</a:t>
            </a:r>
          </a:p>
        </p:txBody>
      </p:sp>
      <p:sp>
        <p:nvSpPr>
          <p:cNvPr id="918532" name="Rectangle 4"/>
          <p:cNvSpPr>
            <a:spLocks noChangeArrowheads="1"/>
          </p:cNvSpPr>
          <p:nvPr/>
        </p:nvSpPr>
        <p:spPr bwMode="auto">
          <a:xfrm>
            <a:off x="4648200" y="1351205"/>
            <a:ext cx="685800" cy="48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15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918533" name="Rectangle 5"/>
          <p:cNvSpPr>
            <a:spLocks noChangeArrowheads="1"/>
          </p:cNvSpPr>
          <p:nvPr/>
        </p:nvSpPr>
        <p:spPr bwMode="auto">
          <a:xfrm>
            <a:off x="5562600" y="135120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1500</a:t>
            </a:r>
          </a:p>
        </p:txBody>
      </p:sp>
      <p:sp>
        <p:nvSpPr>
          <p:cNvPr id="918534" name="Rectangle 6"/>
          <p:cNvSpPr>
            <a:spLocks noChangeArrowheads="1"/>
          </p:cNvSpPr>
          <p:nvPr/>
        </p:nvSpPr>
        <p:spPr bwMode="auto">
          <a:xfrm>
            <a:off x="1600200" y="1579805"/>
            <a:ext cx="800100" cy="78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900</a:t>
            </a:r>
          </a:p>
        </p:txBody>
      </p:sp>
      <p:sp>
        <p:nvSpPr>
          <p:cNvPr id="918535" name="Rectangle 7"/>
          <p:cNvSpPr>
            <a:spLocks noChangeArrowheads="1"/>
          </p:cNvSpPr>
          <p:nvPr/>
        </p:nvSpPr>
        <p:spPr bwMode="auto">
          <a:xfrm>
            <a:off x="3733800" y="2341805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30</a:t>
            </a:r>
          </a:p>
        </p:txBody>
      </p:sp>
      <p:sp>
        <p:nvSpPr>
          <p:cNvPr id="918536" name="Rectangle 8"/>
          <p:cNvSpPr>
            <a:spLocks noChangeArrowheads="1"/>
          </p:cNvSpPr>
          <p:nvPr/>
        </p:nvSpPr>
        <p:spPr bwMode="auto">
          <a:xfrm>
            <a:off x="1828800" y="2722805"/>
            <a:ext cx="3016250" cy="64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900/30 = 30</a:t>
            </a:r>
          </a:p>
        </p:txBody>
      </p:sp>
      <p:sp>
        <p:nvSpPr>
          <p:cNvPr id="918537" name="Rectangle 9"/>
          <p:cNvSpPr>
            <a:spLocks noChangeArrowheads="1"/>
          </p:cNvSpPr>
          <p:nvPr/>
        </p:nvSpPr>
        <p:spPr bwMode="auto">
          <a:xfrm>
            <a:off x="4283242" y="3424146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30</a:t>
            </a:r>
          </a:p>
        </p:txBody>
      </p:sp>
      <p:sp>
        <p:nvSpPr>
          <p:cNvPr id="918538" name="Rectangle 10"/>
          <p:cNvSpPr>
            <a:spLocks noChangeArrowheads="1"/>
          </p:cNvSpPr>
          <p:nvPr/>
        </p:nvSpPr>
        <p:spPr bwMode="auto">
          <a:xfrm>
            <a:off x="990600" y="3789605"/>
            <a:ext cx="838200" cy="65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$60  </a:t>
            </a:r>
          </a:p>
        </p:txBody>
      </p:sp>
      <p:sp>
        <p:nvSpPr>
          <p:cNvPr id="918539" name="Rectangle 11"/>
          <p:cNvSpPr>
            <a:spLocks noChangeArrowheads="1"/>
          </p:cNvSpPr>
          <p:nvPr/>
        </p:nvSpPr>
        <p:spPr bwMode="auto">
          <a:xfrm>
            <a:off x="2133600" y="3691318"/>
            <a:ext cx="1371600" cy="70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$6300</a:t>
            </a:r>
          </a:p>
        </p:txBody>
      </p:sp>
      <p:sp>
        <p:nvSpPr>
          <p:cNvPr id="918540" name="Rectangle 12"/>
          <p:cNvSpPr>
            <a:spLocks noChangeArrowheads="1"/>
          </p:cNvSpPr>
          <p:nvPr/>
        </p:nvSpPr>
        <p:spPr bwMode="auto">
          <a:xfrm>
            <a:off x="0" y="5237405"/>
            <a:ext cx="4502150" cy="503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3200" dirty="0">
                <a:solidFill>
                  <a:srgbClr val="FF0000"/>
                </a:solidFill>
                <a:latin typeface="Book Antiqua" pitchFamily="18" charset="0"/>
              </a:rPr>
              <a:t>Profit:  $300!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447800" y="3408605"/>
            <a:ext cx="914400" cy="5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100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8245642" y="3364489"/>
            <a:ext cx="838200" cy="61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$45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Exploit the Constraint : Find the </a:t>
            </a:r>
            <a:br>
              <a:rPr lang="en-US" dirty="0"/>
            </a:br>
            <a:r>
              <a:rPr lang="en-US" dirty="0"/>
              <a:t>Throughput World’s Best Solution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1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1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1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1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1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8532" grpId="0"/>
      <p:bldP spid="918533" grpId="0"/>
      <p:bldP spid="918534" grpId="0"/>
      <p:bldP spid="918535" grpId="0"/>
      <p:bldP spid="918536" grpId="0"/>
      <p:bldP spid="918537" grpId="0"/>
      <p:bldP spid="918538" grpId="0"/>
      <p:bldP spid="918539" grpId="0"/>
      <p:bldP spid="918540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How much additional profit can we make if market for P increases from 100 to 102; by 2 units?</a:t>
            </a:r>
          </a:p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ea typeface="ＭＳ Ｐゴシック" charset="-128"/>
                <a:cs typeface="+mn-cs"/>
              </a:rPr>
              <a:t>We need 2(15) = 30 more minutes of resource B. </a:t>
            </a:r>
          </a:p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Therefore, we need to reduce 30 minutes of the time allocated to Q and allocate it to P.</a:t>
            </a:r>
          </a:p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ea typeface="ＭＳ Ｐゴシック" charset="-128"/>
                <a:cs typeface="+mn-cs"/>
              </a:rPr>
              <a:t>For each unit of Q we need 30 minutes of resource B. </a:t>
            </a:r>
          </a:p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Therefore, we produce one unit less Q</a:t>
            </a:r>
          </a:p>
          <a:p>
            <a:pPr marL="236538" indent="-236538" eaLnBrk="1" hangingPunct="1">
              <a:buSzPct val="89000"/>
              <a:buNone/>
            </a:pPr>
            <a:r>
              <a:rPr lang="en-US" sz="2800" kern="1200" dirty="0">
                <a:ea typeface="ＭＳ Ｐゴシック" charset="-128"/>
                <a:cs typeface="+mn-cs"/>
              </a:rPr>
              <a:t>For each additional P we make $45, but $60 is lost for each unit less of Q. Therefore, if the market for P is 102 our profit will increase by 45(2)-60 = 30</a:t>
            </a:r>
            <a:endParaRPr lang="en-US" sz="2800" kern="1200" dirty="0">
              <a:solidFill>
                <a:schemeClr val="tx1"/>
              </a:solidFill>
              <a:ea typeface="ＭＳ Ｐゴシック" charset="-128"/>
              <a:cs typeface="+mn-cs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Exploit the Constraint : Find the </a:t>
            </a:r>
            <a:br>
              <a:rPr lang="en-US" dirty="0"/>
            </a:br>
            <a:r>
              <a:rPr lang="en-US" dirty="0"/>
              <a:t>Throughput World’s Best Solution</a:t>
            </a:r>
          </a:p>
        </p:txBody>
      </p: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Local Settings\Temporary Internet Files\Content.IE5\36SCAQXJ\MPj0315428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"/>
            <a:ext cx="1828800" cy="77326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5626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Link Performance of each subsystem (Marketing, Finance, Operations, etc) to the performance of the total system.</a:t>
            </a:r>
          </a:p>
          <a:p>
            <a:r>
              <a:rPr lang="en-US" dirty="0"/>
              <a:t>Operating expenses – including human recourses - are fixed costs. Do not treat them as variable costs. Do not assign them to the units of products. </a:t>
            </a:r>
          </a:p>
          <a:p>
            <a:r>
              <a:rPr lang="en-US" dirty="0"/>
              <a:t>Decision should promote a growth strategy. Throughput World: Profit Maximization. Limited only by our imaginations. </a:t>
            </a:r>
          </a:p>
          <a:p>
            <a:pPr marL="395288" indent="-395288"/>
            <a:r>
              <a:rPr lang="en-US" dirty="0">
                <a:cs typeface="Times New Roman" pitchFamily="18" charset="0"/>
              </a:rPr>
              <a:t>Think globally not locally. There is one or at most few constraint(s) determines limiting a system to achieve its best.</a:t>
            </a:r>
          </a:p>
          <a:p>
            <a:pPr marL="395288" indent="-395288"/>
            <a:r>
              <a:rPr lang="en-US" dirty="0"/>
              <a:t>Just like the links of a chain, the processes within the enterprise work together to generate profit for the stakeholders. </a:t>
            </a:r>
          </a:p>
          <a:p>
            <a:pPr marL="395288" indent="-395288"/>
            <a:r>
              <a:rPr lang="en-US" dirty="0"/>
              <a:t>The chain is only as strong as its weakest link.</a:t>
            </a:r>
          </a:p>
          <a:p>
            <a:pPr marL="395288" indent="-395288"/>
            <a:r>
              <a:rPr lang="en-US" dirty="0"/>
              <a:t>Go and Exploit the Constraint– Find the best way to use the constraint and elevate it.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/>
              <a:t>Lessons Learned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93175" cy="1016000"/>
          </a:xfrm>
        </p:spPr>
        <p:txBody>
          <a:bodyPr>
            <a:normAutofit/>
          </a:bodyPr>
          <a:lstStyle/>
          <a:p>
            <a:r>
              <a:rPr lang="en-US" dirty="0"/>
              <a:t>The 5 Step TOC Focusing Process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2625725"/>
          </a:xfrm>
        </p:spPr>
        <p:txBody>
          <a:bodyPr/>
          <a:lstStyle/>
          <a:p>
            <a:pPr>
              <a:buSzPct val="89000"/>
              <a:buNone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Step 1:       Identify the System’s Constraint(s)</a:t>
            </a:r>
          </a:p>
          <a:p>
            <a:pPr marL="1433513" indent="-1433513">
              <a:buSzPct val="89000"/>
              <a:buNone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Step 2:       Determine how to Exploit the System’s Constraints</a:t>
            </a:r>
          </a:p>
          <a:p>
            <a:pPr marL="1433513" indent="-1433513">
              <a:buSzPct val="89000"/>
              <a:buNone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Step 3:	Subordinate Everything Else to that Decision</a:t>
            </a:r>
          </a:p>
          <a:p>
            <a:pPr marL="1433513" indent="-1433513">
              <a:buSzPct val="89000"/>
              <a:buNone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Step 4:	Elevate the System’s Constraints</a:t>
            </a:r>
          </a:p>
          <a:p>
            <a:pPr marL="1433513" indent="-1433513">
              <a:buSzPct val="89000"/>
              <a:buNone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Step 5:	If a Constraint Was Broken in previous Steps, Go to Step 1</a:t>
            </a: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4" name="Picture 2" descr="C:\Documents and Settings\Administrator\Local Settings\Temporary Internet Files\Content.IE5\36SCAQXJ\MPj0315428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2"/>
            <a:ext cx="1904999" cy="8054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" y="4191000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3513" indent="-1433513">
              <a:buSzPct val="89000"/>
            </a:pPr>
            <a:r>
              <a:rPr lang="en-US" sz="2400" b="1" dirty="0">
                <a:solidFill>
                  <a:srgbClr val="CC3300"/>
                </a:solidFill>
                <a:latin typeface="Book Antiqua" pitchFamily="18" charset="0"/>
              </a:rPr>
              <a:t>Performance of subsystems to be linked to the performance of the total system.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334000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3513" indent="-1433513">
              <a:buSzPct val="89000"/>
            </a:pPr>
            <a:r>
              <a:rPr lang="en-US" sz="2400" b="1" dirty="0">
                <a:solidFill>
                  <a:srgbClr val="CC3300"/>
                </a:solidFill>
                <a:latin typeface="Book Antiqua" pitchFamily="18" charset="0"/>
              </a:rPr>
              <a:t>The 5-Steps in a continuing Process. </a:t>
            </a:r>
          </a:p>
        </p:txBody>
      </p:sp>
    </p:spTree>
    <p:extLst>
      <p:ext uri="{BB962C8B-B14F-4D97-AF65-F5344CB8AC3E}">
        <p14:creationId xmlns:p14="http://schemas.microsoft.com/office/powerpoint/2010/main" val="4252561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6627" name="Oval 98"/>
          <p:cNvSpPr>
            <a:spLocks noChangeArrowheads="1"/>
          </p:cNvSpPr>
          <p:nvPr/>
        </p:nvSpPr>
        <p:spPr bwMode="auto">
          <a:xfrm>
            <a:off x="1676400" y="2336800"/>
            <a:ext cx="1563688" cy="947737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8" name="Rectangle 99"/>
          <p:cNvSpPr>
            <a:spLocks noChangeArrowheads="1"/>
          </p:cNvSpPr>
          <p:nvPr/>
        </p:nvSpPr>
        <p:spPr bwMode="auto">
          <a:xfrm>
            <a:off x="6792913" y="2397125"/>
            <a:ext cx="1289050" cy="58578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9" name="Rectangle 100"/>
          <p:cNvSpPr>
            <a:spLocks noChangeArrowheads="1"/>
          </p:cNvSpPr>
          <p:nvPr/>
        </p:nvSpPr>
        <p:spPr bwMode="auto">
          <a:xfrm>
            <a:off x="4432300" y="2462212"/>
            <a:ext cx="1308100" cy="530225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0" name="Rectangle 101"/>
          <p:cNvSpPr>
            <a:spLocks noChangeArrowheads="1"/>
          </p:cNvSpPr>
          <p:nvPr/>
        </p:nvSpPr>
        <p:spPr bwMode="auto">
          <a:xfrm>
            <a:off x="7685088" y="4006850"/>
            <a:ext cx="1382712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1" name="Rectangle 102"/>
          <p:cNvSpPr>
            <a:spLocks noChangeArrowheads="1"/>
          </p:cNvSpPr>
          <p:nvPr/>
        </p:nvSpPr>
        <p:spPr bwMode="auto">
          <a:xfrm>
            <a:off x="5529263" y="3198812"/>
            <a:ext cx="1349375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2" name="Rectangle 103"/>
          <p:cNvSpPr>
            <a:spLocks noChangeArrowheads="1"/>
          </p:cNvSpPr>
          <p:nvPr/>
        </p:nvSpPr>
        <p:spPr bwMode="auto">
          <a:xfrm>
            <a:off x="5580063" y="4006850"/>
            <a:ext cx="12128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3" name="Rectangle 104"/>
          <p:cNvSpPr>
            <a:spLocks noChangeArrowheads="1"/>
          </p:cNvSpPr>
          <p:nvPr/>
        </p:nvSpPr>
        <p:spPr bwMode="auto">
          <a:xfrm>
            <a:off x="3532188" y="4006850"/>
            <a:ext cx="12890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4" name="Rectangle 105"/>
          <p:cNvSpPr>
            <a:spLocks noChangeArrowheads="1"/>
          </p:cNvSpPr>
          <p:nvPr/>
        </p:nvSpPr>
        <p:spPr bwMode="auto">
          <a:xfrm>
            <a:off x="7685088" y="3198812"/>
            <a:ext cx="1316037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5" name="Rectangle 106"/>
          <p:cNvSpPr>
            <a:spLocks noChangeArrowheads="1"/>
          </p:cNvSpPr>
          <p:nvPr/>
        </p:nvSpPr>
        <p:spPr bwMode="auto">
          <a:xfrm>
            <a:off x="3532188" y="3201987"/>
            <a:ext cx="1289050" cy="5127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6636" name="Rectangle 107"/>
          <p:cNvSpPr>
            <a:spLocks noChangeArrowheads="1"/>
          </p:cNvSpPr>
          <p:nvPr/>
        </p:nvSpPr>
        <p:spPr bwMode="auto">
          <a:xfrm>
            <a:off x="1857375" y="2503487"/>
            <a:ext cx="137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7" name="Rectangle 108"/>
          <p:cNvSpPr>
            <a:spLocks noChangeArrowheads="1"/>
          </p:cNvSpPr>
          <p:nvPr/>
        </p:nvSpPr>
        <p:spPr bwMode="auto">
          <a:xfrm>
            <a:off x="1692275" y="2592387"/>
            <a:ext cx="152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Purchased Part</a:t>
            </a:r>
          </a:p>
        </p:txBody>
      </p:sp>
      <p:sp>
        <p:nvSpPr>
          <p:cNvPr id="26638" name="Rectangle 109"/>
          <p:cNvSpPr>
            <a:spLocks noChangeArrowheads="1"/>
          </p:cNvSpPr>
          <p:nvPr/>
        </p:nvSpPr>
        <p:spPr bwMode="auto">
          <a:xfrm>
            <a:off x="1857375" y="2632075"/>
            <a:ext cx="773113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9" name="Rectangle 110"/>
          <p:cNvSpPr>
            <a:spLocks noChangeArrowheads="1"/>
          </p:cNvSpPr>
          <p:nvPr/>
        </p:nvSpPr>
        <p:spPr bwMode="auto">
          <a:xfrm>
            <a:off x="2092325" y="2836862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$5 / unit</a:t>
            </a:r>
          </a:p>
        </p:txBody>
      </p:sp>
      <p:sp>
        <p:nvSpPr>
          <p:cNvPr id="26640" name="Oval 111"/>
          <p:cNvSpPr>
            <a:spLocks noChangeArrowheads="1"/>
          </p:cNvSpPr>
          <p:nvPr/>
        </p:nvSpPr>
        <p:spPr bwMode="auto">
          <a:xfrm>
            <a:off x="3455988" y="4738687"/>
            <a:ext cx="1306512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1" name="Oval 112"/>
          <p:cNvSpPr>
            <a:spLocks noChangeArrowheads="1"/>
          </p:cNvSpPr>
          <p:nvPr/>
        </p:nvSpPr>
        <p:spPr bwMode="auto">
          <a:xfrm>
            <a:off x="5427663" y="4738687"/>
            <a:ext cx="1425575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2" name="Oval 113"/>
          <p:cNvSpPr>
            <a:spLocks noChangeArrowheads="1"/>
          </p:cNvSpPr>
          <p:nvPr/>
        </p:nvSpPr>
        <p:spPr bwMode="auto">
          <a:xfrm>
            <a:off x="7685088" y="4737100"/>
            <a:ext cx="1392237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3" name="Rectangle 114"/>
          <p:cNvSpPr>
            <a:spLocks noChangeArrowheads="1"/>
          </p:cNvSpPr>
          <p:nvPr/>
        </p:nvSpPr>
        <p:spPr bwMode="auto">
          <a:xfrm>
            <a:off x="3911600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RM1</a:t>
            </a:r>
          </a:p>
        </p:txBody>
      </p:sp>
      <p:sp>
        <p:nvSpPr>
          <p:cNvPr id="26644" name="Rectangle 115"/>
          <p:cNvSpPr>
            <a:spLocks noChangeArrowheads="1"/>
          </p:cNvSpPr>
          <p:nvPr/>
        </p:nvSpPr>
        <p:spPr bwMode="auto">
          <a:xfrm>
            <a:off x="3708400" y="4938712"/>
            <a:ext cx="7699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5" name="Rectangle 116"/>
          <p:cNvSpPr>
            <a:spLocks noChangeArrowheads="1"/>
          </p:cNvSpPr>
          <p:nvPr/>
        </p:nvSpPr>
        <p:spPr bwMode="auto">
          <a:xfrm>
            <a:off x="3760788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46" name="Rectangle 117"/>
          <p:cNvSpPr>
            <a:spLocks noChangeArrowheads="1"/>
          </p:cNvSpPr>
          <p:nvPr/>
        </p:nvSpPr>
        <p:spPr bwMode="auto">
          <a:xfrm>
            <a:off x="3708400" y="5068887"/>
            <a:ext cx="412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7" name="Rectangle 118"/>
          <p:cNvSpPr>
            <a:spLocks noChangeArrowheads="1"/>
          </p:cNvSpPr>
          <p:nvPr/>
        </p:nvSpPr>
        <p:spPr bwMode="auto">
          <a:xfrm>
            <a:off x="3987800" y="5178425"/>
            <a:ext cx="398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48" name="Rectangle 119"/>
          <p:cNvSpPr>
            <a:spLocks noChangeArrowheads="1"/>
          </p:cNvSpPr>
          <p:nvPr/>
        </p:nvSpPr>
        <p:spPr bwMode="auto">
          <a:xfrm>
            <a:off x="5883275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RM2</a:t>
            </a:r>
          </a:p>
        </p:txBody>
      </p:sp>
      <p:sp>
        <p:nvSpPr>
          <p:cNvPr id="26649" name="Rectangle 120"/>
          <p:cNvSpPr>
            <a:spLocks noChangeArrowheads="1"/>
          </p:cNvSpPr>
          <p:nvPr/>
        </p:nvSpPr>
        <p:spPr bwMode="auto">
          <a:xfrm>
            <a:off x="5707063" y="4938712"/>
            <a:ext cx="776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0" name="Rectangle 121"/>
          <p:cNvSpPr>
            <a:spLocks noChangeArrowheads="1"/>
          </p:cNvSpPr>
          <p:nvPr/>
        </p:nvSpPr>
        <p:spPr bwMode="auto">
          <a:xfrm>
            <a:off x="5730875" y="4959350"/>
            <a:ext cx="776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51" name="Rectangle 122"/>
          <p:cNvSpPr>
            <a:spLocks noChangeArrowheads="1"/>
          </p:cNvSpPr>
          <p:nvPr/>
        </p:nvSpPr>
        <p:spPr bwMode="auto">
          <a:xfrm>
            <a:off x="5707063" y="5068887"/>
            <a:ext cx="4159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2" name="Rectangle 123"/>
          <p:cNvSpPr>
            <a:spLocks noChangeArrowheads="1"/>
          </p:cNvSpPr>
          <p:nvPr/>
        </p:nvSpPr>
        <p:spPr bwMode="auto">
          <a:xfrm>
            <a:off x="5883275" y="5178425"/>
            <a:ext cx="441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3" name="Rectangle 124"/>
          <p:cNvSpPr>
            <a:spLocks noChangeArrowheads="1"/>
          </p:cNvSpPr>
          <p:nvPr/>
        </p:nvSpPr>
        <p:spPr bwMode="auto">
          <a:xfrm>
            <a:off x="7864475" y="4810125"/>
            <a:ext cx="5873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4" name="Rectangle 125"/>
          <p:cNvSpPr>
            <a:spLocks noChangeArrowheads="1"/>
          </p:cNvSpPr>
          <p:nvPr/>
        </p:nvSpPr>
        <p:spPr bwMode="auto">
          <a:xfrm>
            <a:off x="8158163" y="4738687"/>
            <a:ext cx="528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RM3</a:t>
            </a:r>
          </a:p>
        </p:txBody>
      </p:sp>
      <p:sp>
        <p:nvSpPr>
          <p:cNvPr id="26655" name="Rectangle 126"/>
          <p:cNvSpPr>
            <a:spLocks noChangeArrowheads="1"/>
          </p:cNvSpPr>
          <p:nvPr/>
        </p:nvSpPr>
        <p:spPr bwMode="auto">
          <a:xfrm>
            <a:off x="7864475" y="4938712"/>
            <a:ext cx="7762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6" name="Rectangle 127"/>
          <p:cNvSpPr>
            <a:spLocks noChangeArrowheads="1"/>
          </p:cNvSpPr>
          <p:nvPr/>
        </p:nvSpPr>
        <p:spPr bwMode="auto">
          <a:xfrm>
            <a:off x="8081963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$25 per</a:t>
            </a:r>
          </a:p>
        </p:txBody>
      </p:sp>
      <p:sp>
        <p:nvSpPr>
          <p:cNvPr id="26657" name="Rectangle 128"/>
          <p:cNvSpPr>
            <a:spLocks noChangeArrowheads="1"/>
          </p:cNvSpPr>
          <p:nvPr/>
        </p:nvSpPr>
        <p:spPr bwMode="auto">
          <a:xfrm>
            <a:off x="7864475" y="5068887"/>
            <a:ext cx="4143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8" name="Rectangle 129"/>
          <p:cNvSpPr>
            <a:spLocks noChangeArrowheads="1"/>
          </p:cNvSpPr>
          <p:nvPr/>
        </p:nvSpPr>
        <p:spPr bwMode="auto">
          <a:xfrm>
            <a:off x="8234363" y="5178425"/>
            <a:ext cx="398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9" name="Freeform 130"/>
          <p:cNvSpPr>
            <a:spLocks/>
          </p:cNvSpPr>
          <p:nvPr/>
        </p:nvSpPr>
        <p:spPr bwMode="auto">
          <a:xfrm>
            <a:off x="3987800" y="1446212"/>
            <a:ext cx="1819275" cy="585788"/>
          </a:xfrm>
          <a:custGeom>
            <a:avLst/>
            <a:gdLst>
              <a:gd name="T0" fmla="*/ 496469974 w 1146"/>
              <a:gd name="T1" fmla="*/ 0 h 363"/>
              <a:gd name="T2" fmla="*/ 395663668 w 1146"/>
              <a:gd name="T3" fmla="*/ 7812121 h 363"/>
              <a:gd name="T4" fmla="*/ 299897771 w 1146"/>
              <a:gd name="T5" fmla="*/ 31250097 h 363"/>
              <a:gd name="T6" fmla="*/ 224293116 w 1146"/>
              <a:gd name="T7" fmla="*/ 65104772 h 363"/>
              <a:gd name="T8" fmla="*/ 146169050 w 1146"/>
              <a:gd name="T9" fmla="*/ 109374541 h 363"/>
              <a:gd name="T10" fmla="*/ 85685301 w 1146"/>
              <a:gd name="T11" fmla="*/ 164062593 h 363"/>
              <a:gd name="T12" fmla="*/ 42843444 w 1146"/>
              <a:gd name="T13" fmla="*/ 221353658 h 363"/>
              <a:gd name="T14" fmla="*/ 10080624 w 1146"/>
              <a:gd name="T15" fmla="*/ 289061369 h 363"/>
              <a:gd name="T16" fmla="*/ 0 w 1146"/>
              <a:gd name="T17" fmla="*/ 367187388 h 363"/>
              <a:gd name="T18" fmla="*/ 0 w 1146"/>
              <a:gd name="T19" fmla="*/ 575519774 h 363"/>
              <a:gd name="T20" fmla="*/ 10080624 w 1146"/>
              <a:gd name="T21" fmla="*/ 651039602 h 363"/>
              <a:gd name="T22" fmla="*/ 42843444 w 1146"/>
              <a:gd name="T23" fmla="*/ 721351890 h 363"/>
              <a:gd name="T24" fmla="*/ 85685301 w 1146"/>
              <a:gd name="T25" fmla="*/ 778644519 h 363"/>
              <a:gd name="T26" fmla="*/ 146169050 w 1146"/>
              <a:gd name="T27" fmla="*/ 833330957 h 363"/>
              <a:gd name="T28" fmla="*/ 224293116 w 1146"/>
              <a:gd name="T29" fmla="*/ 877602516 h 363"/>
              <a:gd name="T30" fmla="*/ 299897771 w 1146"/>
              <a:gd name="T31" fmla="*/ 911455564 h 363"/>
              <a:gd name="T32" fmla="*/ 395663668 w 1146"/>
              <a:gd name="T33" fmla="*/ 934893531 h 363"/>
              <a:gd name="T34" fmla="*/ 496469974 w 1146"/>
              <a:gd name="T35" fmla="*/ 942705649 h 363"/>
              <a:gd name="T36" fmla="*/ 2147483647 w 1146"/>
              <a:gd name="T37" fmla="*/ 942705649 h 363"/>
              <a:gd name="T38" fmla="*/ 2147483647 w 1146"/>
              <a:gd name="T39" fmla="*/ 934893531 h 363"/>
              <a:gd name="T40" fmla="*/ 2147483647 w 1146"/>
              <a:gd name="T41" fmla="*/ 911455564 h 363"/>
              <a:gd name="T42" fmla="*/ 2147483647 w 1146"/>
              <a:gd name="T43" fmla="*/ 877602516 h 363"/>
              <a:gd name="T44" fmla="*/ 2147483647 w 1146"/>
              <a:gd name="T45" fmla="*/ 833330957 h 363"/>
              <a:gd name="T46" fmla="*/ 2147483647 w 1146"/>
              <a:gd name="T47" fmla="*/ 778644519 h 363"/>
              <a:gd name="T48" fmla="*/ 2147483647 w 1146"/>
              <a:gd name="T49" fmla="*/ 721351890 h 363"/>
              <a:gd name="T50" fmla="*/ 2147483647 w 1146"/>
              <a:gd name="T51" fmla="*/ 651039602 h 363"/>
              <a:gd name="T52" fmla="*/ 2147483647 w 1146"/>
              <a:gd name="T53" fmla="*/ 575519774 h 363"/>
              <a:gd name="T54" fmla="*/ 2147483647 w 1146"/>
              <a:gd name="T55" fmla="*/ 367187388 h 363"/>
              <a:gd name="T56" fmla="*/ 2147483647 w 1146"/>
              <a:gd name="T57" fmla="*/ 289061369 h 363"/>
              <a:gd name="T58" fmla="*/ 2147483647 w 1146"/>
              <a:gd name="T59" fmla="*/ 221353658 h 363"/>
              <a:gd name="T60" fmla="*/ 2147483647 w 1146"/>
              <a:gd name="T61" fmla="*/ 164062593 h 363"/>
              <a:gd name="T62" fmla="*/ 2147483647 w 1146"/>
              <a:gd name="T63" fmla="*/ 109374541 h 363"/>
              <a:gd name="T64" fmla="*/ 2147483647 w 1146"/>
              <a:gd name="T65" fmla="*/ 65104772 h 363"/>
              <a:gd name="T66" fmla="*/ 2147483647 w 1146"/>
              <a:gd name="T67" fmla="*/ 31250097 h 363"/>
              <a:gd name="T68" fmla="*/ 2147483647 w 1146"/>
              <a:gd name="T69" fmla="*/ 7812121 h 363"/>
              <a:gd name="T70" fmla="*/ 2147483647 w 1146"/>
              <a:gd name="T71" fmla="*/ 0 h 363"/>
              <a:gd name="T72" fmla="*/ 496469974 w 1146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6"/>
              <a:gd name="T112" fmla="*/ 0 h 363"/>
              <a:gd name="T113" fmla="*/ 1146 w 1146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6" h="363">
                <a:moveTo>
                  <a:pt x="197" y="0"/>
                </a:moveTo>
                <a:lnTo>
                  <a:pt x="157" y="3"/>
                </a:lnTo>
                <a:lnTo>
                  <a:pt x="119" y="12"/>
                </a:lnTo>
                <a:lnTo>
                  <a:pt x="89" y="25"/>
                </a:lnTo>
                <a:lnTo>
                  <a:pt x="58" y="42"/>
                </a:lnTo>
                <a:lnTo>
                  <a:pt x="34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4" y="299"/>
                </a:lnTo>
                <a:lnTo>
                  <a:pt x="58" y="320"/>
                </a:lnTo>
                <a:lnTo>
                  <a:pt x="89" y="337"/>
                </a:lnTo>
                <a:lnTo>
                  <a:pt x="119" y="350"/>
                </a:lnTo>
                <a:lnTo>
                  <a:pt x="157" y="359"/>
                </a:lnTo>
                <a:lnTo>
                  <a:pt x="197" y="362"/>
                </a:lnTo>
                <a:lnTo>
                  <a:pt x="949" y="362"/>
                </a:lnTo>
                <a:lnTo>
                  <a:pt x="989" y="359"/>
                </a:lnTo>
                <a:lnTo>
                  <a:pt x="1026" y="350"/>
                </a:lnTo>
                <a:lnTo>
                  <a:pt x="1057" y="337"/>
                </a:lnTo>
                <a:lnTo>
                  <a:pt x="1087" y="320"/>
                </a:lnTo>
                <a:lnTo>
                  <a:pt x="1111" y="299"/>
                </a:lnTo>
                <a:lnTo>
                  <a:pt x="1128" y="277"/>
                </a:lnTo>
                <a:lnTo>
                  <a:pt x="1142" y="250"/>
                </a:lnTo>
                <a:lnTo>
                  <a:pt x="1145" y="221"/>
                </a:lnTo>
                <a:lnTo>
                  <a:pt x="1145" y="141"/>
                </a:lnTo>
                <a:lnTo>
                  <a:pt x="1142" y="111"/>
                </a:lnTo>
                <a:lnTo>
                  <a:pt x="1128" y="85"/>
                </a:lnTo>
                <a:lnTo>
                  <a:pt x="1111" y="63"/>
                </a:lnTo>
                <a:lnTo>
                  <a:pt x="1087" y="42"/>
                </a:lnTo>
                <a:lnTo>
                  <a:pt x="1057" y="25"/>
                </a:lnTo>
                <a:lnTo>
                  <a:pt x="1026" y="12"/>
                </a:lnTo>
                <a:lnTo>
                  <a:pt x="989" y="3"/>
                </a:lnTo>
                <a:lnTo>
                  <a:pt x="949" y="0"/>
                </a:lnTo>
                <a:lnTo>
                  <a:pt x="197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Freeform 131"/>
          <p:cNvSpPr>
            <a:spLocks/>
          </p:cNvSpPr>
          <p:nvPr/>
        </p:nvSpPr>
        <p:spPr bwMode="auto">
          <a:xfrm>
            <a:off x="6462713" y="1479550"/>
            <a:ext cx="1847850" cy="554037"/>
          </a:xfrm>
          <a:custGeom>
            <a:avLst/>
            <a:gdLst>
              <a:gd name="T0" fmla="*/ 501369074 w 1170"/>
              <a:gd name="T1" fmla="*/ 0 h 363"/>
              <a:gd name="T2" fmla="*/ 399099207 w 1170"/>
              <a:gd name="T3" fmla="*/ 6988803 h 363"/>
              <a:gd name="T4" fmla="*/ 301818631 w 1170"/>
              <a:gd name="T5" fmla="*/ 27953688 h 363"/>
              <a:gd name="T6" fmla="*/ 226988634 w 1170"/>
              <a:gd name="T7" fmla="*/ 58237993 h 363"/>
              <a:gd name="T8" fmla="*/ 149663202 w 1170"/>
              <a:gd name="T9" fmla="*/ 97838652 h 363"/>
              <a:gd name="T10" fmla="*/ 87303794 w 1170"/>
              <a:gd name="T11" fmla="*/ 146758752 h 363"/>
              <a:gd name="T12" fmla="*/ 42404204 w 1170"/>
              <a:gd name="T13" fmla="*/ 198007921 h 363"/>
              <a:gd name="T14" fmla="*/ 9976810 w 1170"/>
              <a:gd name="T15" fmla="*/ 258575029 h 363"/>
              <a:gd name="T16" fmla="*/ 0 w 1170"/>
              <a:gd name="T17" fmla="*/ 328459981 h 363"/>
              <a:gd name="T18" fmla="*/ 0 w 1170"/>
              <a:gd name="T19" fmla="*/ 514820966 h 363"/>
              <a:gd name="T20" fmla="*/ 9976810 w 1170"/>
              <a:gd name="T21" fmla="*/ 582376827 h 363"/>
              <a:gd name="T22" fmla="*/ 42404204 w 1170"/>
              <a:gd name="T23" fmla="*/ 645274505 h 363"/>
              <a:gd name="T24" fmla="*/ 87303794 w 1170"/>
              <a:gd name="T25" fmla="*/ 696523673 h 363"/>
              <a:gd name="T26" fmla="*/ 149663202 w 1170"/>
              <a:gd name="T27" fmla="*/ 745442224 h 363"/>
              <a:gd name="T28" fmla="*/ 226988634 w 1170"/>
              <a:gd name="T29" fmla="*/ 785044409 h 363"/>
              <a:gd name="T30" fmla="*/ 301818631 w 1170"/>
              <a:gd name="T31" fmla="*/ 815327367 h 363"/>
              <a:gd name="T32" fmla="*/ 399099207 w 1170"/>
              <a:gd name="T33" fmla="*/ 836293768 h 363"/>
              <a:gd name="T34" fmla="*/ 501369074 w 1170"/>
              <a:gd name="T35" fmla="*/ 843282569 h 363"/>
              <a:gd name="T36" fmla="*/ 2147483647 w 1170"/>
              <a:gd name="T37" fmla="*/ 843282569 h 363"/>
              <a:gd name="T38" fmla="*/ 2147483647 w 1170"/>
              <a:gd name="T39" fmla="*/ 836293768 h 363"/>
              <a:gd name="T40" fmla="*/ 2147483647 w 1170"/>
              <a:gd name="T41" fmla="*/ 815327367 h 363"/>
              <a:gd name="T42" fmla="*/ 2147483647 w 1170"/>
              <a:gd name="T43" fmla="*/ 785044409 h 363"/>
              <a:gd name="T44" fmla="*/ 2147483647 w 1170"/>
              <a:gd name="T45" fmla="*/ 745442224 h 363"/>
              <a:gd name="T46" fmla="*/ 2147483647 w 1170"/>
              <a:gd name="T47" fmla="*/ 696523673 h 363"/>
              <a:gd name="T48" fmla="*/ 2147483647 w 1170"/>
              <a:gd name="T49" fmla="*/ 645274505 h 363"/>
              <a:gd name="T50" fmla="*/ 2147483647 w 1170"/>
              <a:gd name="T51" fmla="*/ 582376827 h 363"/>
              <a:gd name="T52" fmla="*/ 2147483647 w 1170"/>
              <a:gd name="T53" fmla="*/ 514820966 h 363"/>
              <a:gd name="T54" fmla="*/ 2147483647 w 1170"/>
              <a:gd name="T55" fmla="*/ 328459981 h 363"/>
              <a:gd name="T56" fmla="*/ 2147483647 w 1170"/>
              <a:gd name="T57" fmla="*/ 258575029 h 363"/>
              <a:gd name="T58" fmla="*/ 2147483647 w 1170"/>
              <a:gd name="T59" fmla="*/ 198007921 h 363"/>
              <a:gd name="T60" fmla="*/ 2147483647 w 1170"/>
              <a:gd name="T61" fmla="*/ 146758752 h 363"/>
              <a:gd name="T62" fmla="*/ 2147483647 w 1170"/>
              <a:gd name="T63" fmla="*/ 97838652 h 363"/>
              <a:gd name="T64" fmla="*/ 2147483647 w 1170"/>
              <a:gd name="T65" fmla="*/ 58237993 h 363"/>
              <a:gd name="T66" fmla="*/ 2147483647 w 1170"/>
              <a:gd name="T67" fmla="*/ 27953688 h 363"/>
              <a:gd name="T68" fmla="*/ 2147483647 w 1170"/>
              <a:gd name="T69" fmla="*/ 6988803 h 363"/>
              <a:gd name="T70" fmla="*/ 2147483647 w 1170"/>
              <a:gd name="T71" fmla="*/ 0 h 363"/>
              <a:gd name="T72" fmla="*/ 501369074 w 1170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70"/>
              <a:gd name="T112" fmla="*/ 0 h 363"/>
              <a:gd name="T113" fmla="*/ 1170 w 1170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70" h="363">
                <a:moveTo>
                  <a:pt x="201" y="0"/>
                </a:moveTo>
                <a:lnTo>
                  <a:pt x="160" y="3"/>
                </a:lnTo>
                <a:lnTo>
                  <a:pt x="121" y="12"/>
                </a:lnTo>
                <a:lnTo>
                  <a:pt x="91" y="25"/>
                </a:lnTo>
                <a:lnTo>
                  <a:pt x="60" y="42"/>
                </a:lnTo>
                <a:lnTo>
                  <a:pt x="35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5" y="299"/>
                </a:lnTo>
                <a:lnTo>
                  <a:pt x="60" y="320"/>
                </a:lnTo>
                <a:lnTo>
                  <a:pt x="91" y="337"/>
                </a:lnTo>
                <a:lnTo>
                  <a:pt x="121" y="350"/>
                </a:lnTo>
                <a:lnTo>
                  <a:pt x="160" y="359"/>
                </a:lnTo>
                <a:lnTo>
                  <a:pt x="201" y="362"/>
                </a:lnTo>
                <a:lnTo>
                  <a:pt x="968" y="362"/>
                </a:lnTo>
                <a:lnTo>
                  <a:pt x="1009" y="359"/>
                </a:lnTo>
                <a:lnTo>
                  <a:pt x="1048" y="350"/>
                </a:lnTo>
                <a:lnTo>
                  <a:pt x="1078" y="337"/>
                </a:lnTo>
                <a:lnTo>
                  <a:pt x="1109" y="320"/>
                </a:lnTo>
                <a:lnTo>
                  <a:pt x="1134" y="299"/>
                </a:lnTo>
                <a:lnTo>
                  <a:pt x="1152" y="277"/>
                </a:lnTo>
                <a:lnTo>
                  <a:pt x="1165" y="250"/>
                </a:lnTo>
                <a:lnTo>
                  <a:pt x="1169" y="221"/>
                </a:lnTo>
                <a:lnTo>
                  <a:pt x="1169" y="141"/>
                </a:lnTo>
                <a:lnTo>
                  <a:pt x="1165" y="111"/>
                </a:lnTo>
                <a:lnTo>
                  <a:pt x="1152" y="85"/>
                </a:lnTo>
                <a:lnTo>
                  <a:pt x="1134" y="63"/>
                </a:lnTo>
                <a:lnTo>
                  <a:pt x="1109" y="42"/>
                </a:lnTo>
                <a:lnTo>
                  <a:pt x="1078" y="25"/>
                </a:lnTo>
                <a:lnTo>
                  <a:pt x="1048" y="12"/>
                </a:lnTo>
                <a:lnTo>
                  <a:pt x="1009" y="3"/>
                </a:lnTo>
                <a:lnTo>
                  <a:pt x="968" y="0"/>
                </a:lnTo>
                <a:lnTo>
                  <a:pt x="201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Rectangle 132"/>
          <p:cNvSpPr>
            <a:spLocks noChangeArrowheads="1"/>
          </p:cNvSpPr>
          <p:nvPr/>
        </p:nvSpPr>
        <p:spPr bwMode="auto">
          <a:xfrm>
            <a:off x="4133850" y="1531937"/>
            <a:ext cx="80962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2" name="Rectangle 133"/>
          <p:cNvSpPr>
            <a:spLocks noChangeArrowheads="1"/>
          </p:cNvSpPr>
          <p:nvPr/>
        </p:nvSpPr>
        <p:spPr bwMode="auto">
          <a:xfrm>
            <a:off x="4441825" y="1446212"/>
            <a:ext cx="981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$90 / unit</a:t>
            </a:r>
          </a:p>
        </p:txBody>
      </p:sp>
      <p:sp>
        <p:nvSpPr>
          <p:cNvPr id="26663" name="Rectangle 134"/>
          <p:cNvSpPr>
            <a:spLocks noChangeArrowheads="1"/>
          </p:cNvSpPr>
          <p:nvPr/>
        </p:nvSpPr>
        <p:spPr bwMode="auto">
          <a:xfrm>
            <a:off x="4133850" y="1658937"/>
            <a:ext cx="1220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4" name="Rectangle 135"/>
          <p:cNvSpPr>
            <a:spLocks noChangeArrowheads="1"/>
          </p:cNvSpPr>
          <p:nvPr/>
        </p:nvSpPr>
        <p:spPr bwMode="auto">
          <a:xfrm>
            <a:off x="4032250" y="1662112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110 units / week</a:t>
            </a:r>
          </a:p>
        </p:txBody>
      </p:sp>
      <p:sp>
        <p:nvSpPr>
          <p:cNvPr id="26665" name="Rectangle 136"/>
          <p:cNvSpPr>
            <a:spLocks noChangeArrowheads="1"/>
          </p:cNvSpPr>
          <p:nvPr/>
        </p:nvSpPr>
        <p:spPr bwMode="auto">
          <a:xfrm>
            <a:off x="6599238" y="1531937"/>
            <a:ext cx="89535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6" name="Rectangle 137"/>
          <p:cNvSpPr>
            <a:spLocks noChangeArrowheads="1"/>
          </p:cNvSpPr>
          <p:nvPr/>
        </p:nvSpPr>
        <p:spPr bwMode="auto">
          <a:xfrm>
            <a:off x="6869113" y="1457325"/>
            <a:ext cx="1109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$100 / unit</a:t>
            </a:r>
          </a:p>
        </p:txBody>
      </p:sp>
      <p:sp>
        <p:nvSpPr>
          <p:cNvPr id="26667" name="Rectangle 138"/>
          <p:cNvSpPr>
            <a:spLocks noChangeArrowheads="1"/>
          </p:cNvSpPr>
          <p:nvPr/>
        </p:nvSpPr>
        <p:spPr bwMode="auto">
          <a:xfrm>
            <a:off x="6911975" y="1512887"/>
            <a:ext cx="10810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8" name="Rectangle 139"/>
          <p:cNvSpPr>
            <a:spLocks noChangeArrowheads="1"/>
          </p:cNvSpPr>
          <p:nvPr/>
        </p:nvSpPr>
        <p:spPr bwMode="auto">
          <a:xfrm>
            <a:off x="6661150" y="1657350"/>
            <a:ext cx="15573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60 units / week</a:t>
            </a:r>
          </a:p>
        </p:txBody>
      </p:sp>
      <p:sp>
        <p:nvSpPr>
          <p:cNvPr id="26669" name="Rectangle 140"/>
          <p:cNvSpPr>
            <a:spLocks noChangeArrowheads="1"/>
          </p:cNvSpPr>
          <p:nvPr/>
        </p:nvSpPr>
        <p:spPr bwMode="auto">
          <a:xfrm>
            <a:off x="3621088" y="1584325"/>
            <a:ext cx="2952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0" name="Rectangle 141"/>
          <p:cNvSpPr>
            <a:spLocks noChangeArrowheads="1"/>
          </p:cNvSpPr>
          <p:nvPr/>
        </p:nvSpPr>
        <p:spPr bwMode="auto">
          <a:xfrm>
            <a:off x="3621088" y="1587500"/>
            <a:ext cx="21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P:</a:t>
            </a:r>
          </a:p>
        </p:txBody>
      </p:sp>
      <p:sp>
        <p:nvSpPr>
          <p:cNvPr id="26671" name="Rectangle 142"/>
          <p:cNvSpPr>
            <a:spLocks noChangeArrowheads="1"/>
          </p:cNvSpPr>
          <p:nvPr/>
        </p:nvSpPr>
        <p:spPr bwMode="auto">
          <a:xfrm>
            <a:off x="6134100" y="1565275"/>
            <a:ext cx="3333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2" name="Rectangle 143"/>
          <p:cNvSpPr>
            <a:spLocks noChangeArrowheads="1"/>
          </p:cNvSpPr>
          <p:nvPr/>
        </p:nvSpPr>
        <p:spPr bwMode="auto">
          <a:xfrm>
            <a:off x="6134100" y="1566862"/>
            <a:ext cx="25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Q:</a:t>
            </a:r>
          </a:p>
        </p:txBody>
      </p:sp>
      <p:sp>
        <p:nvSpPr>
          <p:cNvPr id="26673" name="Rectangle 144"/>
          <p:cNvSpPr>
            <a:spLocks noChangeArrowheads="1"/>
          </p:cNvSpPr>
          <p:nvPr/>
        </p:nvSpPr>
        <p:spPr bwMode="auto">
          <a:xfrm>
            <a:off x="4614863" y="2470150"/>
            <a:ext cx="5508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4" name="Rectangle 145"/>
          <p:cNvSpPr>
            <a:spLocks noChangeArrowheads="1"/>
          </p:cNvSpPr>
          <p:nvPr/>
        </p:nvSpPr>
        <p:spPr bwMode="auto">
          <a:xfrm>
            <a:off x="4973638" y="2470150"/>
            <a:ext cx="187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5" name="Rectangle 146"/>
          <p:cNvSpPr>
            <a:spLocks noChangeArrowheads="1"/>
          </p:cNvSpPr>
          <p:nvPr/>
        </p:nvSpPr>
        <p:spPr bwMode="auto">
          <a:xfrm>
            <a:off x="4614863" y="2598737"/>
            <a:ext cx="70326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6" name="Rectangle 147"/>
          <p:cNvSpPr>
            <a:spLocks noChangeArrowheads="1"/>
          </p:cNvSpPr>
          <p:nvPr/>
        </p:nvSpPr>
        <p:spPr bwMode="auto">
          <a:xfrm>
            <a:off x="4670425" y="2690812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77" name="Rectangle 148"/>
          <p:cNvSpPr>
            <a:spLocks noChangeArrowheads="1"/>
          </p:cNvSpPr>
          <p:nvPr/>
        </p:nvSpPr>
        <p:spPr bwMode="auto">
          <a:xfrm>
            <a:off x="7399338" y="2470150"/>
            <a:ext cx="187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8" name="Rectangle 149"/>
          <p:cNvSpPr>
            <a:spLocks noChangeArrowheads="1"/>
          </p:cNvSpPr>
          <p:nvPr/>
        </p:nvSpPr>
        <p:spPr bwMode="auto">
          <a:xfrm>
            <a:off x="6924675" y="2589212"/>
            <a:ext cx="6032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9" name="Rectangle 150"/>
          <p:cNvSpPr>
            <a:spLocks noChangeArrowheads="1"/>
          </p:cNvSpPr>
          <p:nvPr/>
        </p:nvSpPr>
        <p:spPr bwMode="auto">
          <a:xfrm>
            <a:off x="7172325" y="2690812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0" name="Rectangle 151"/>
          <p:cNvSpPr>
            <a:spLocks noChangeArrowheads="1"/>
          </p:cNvSpPr>
          <p:nvPr/>
        </p:nvSpPr>
        <p:spPr bwMode="auto">
          <a:xfrm>
            <a:off x="3654425" y="3241675"/>
            <a:ext cx="5334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1" name="Rectangle 152"/>
          <p:cNvSpPr>
            <a:spLocks noChangeArrowheads="1"/>
          </p:cNvSpPr>
          <p:nvPr/>
        </p:nvSpPr>
        <p:spPr bwMode="auto">
          <a:xfrm>
            <a:off x="4064000" y="3275012"/>
            <a:ext cx="171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2" name="Rectangle 153"/>
          <p:cNvSpPr>
            <a:spLocks noChangeArrowheads="1"/>
          </p:cNvSpPr>
          <p:nvPr/>
        </p:nvSpPr>
        <p:spPr bwMode="auto">
          <a:xfrm>
            <a:off x="3654425" y="3370262"/>
            <a:ext cx="7064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3" name="Rectangle 154"/>
          <p:cNvSpPr>
            <a:spLocks noChangeArrowheads="1"/>
          </p:cNvSpPr>
          <p:nvPr/>
        </p:nvSpPr>
        <p:spPr bwMode="auto">
          <a:xfrm>
            <a:off x="3835400" y="34226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84" name="Rectangle 155"/>
          <p:cNvSpPr>
            <a:spLocks noChangeArrowheads="1"/>
          </p:cNvSpPr>
          <p:nvPr/>
        </p:nvSpPr>
        <p:spPr bwMode="auto">
          <a:xfrm>
            <a:off x="5692775" y="3232150"/>
            <a:ext cx="5334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5" name="Rectangle 156"/>
          <p:cNvSpPr>
            <a:spLocks noChangeArrowheads="1"/>
          </p:cNvSpPr>
          <p:nvPr/>
        </p:nvSpPr>
        <p:spPr bwMode="auto">
          <a:xfrm>
            <a:off x="6034088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6" name="Rectangle 157"/>
          <p:cNvSpPr>
            <a:spLocks noChangeArrowheads="1"/>
          </p:cNvSpPr>
          <p:nvPr/>
        </p:nvSpPr>
        <p:spPr bwMode="auto">
          <a:xfrm>
            <a:off x="5692775" y="3359150"/>
            <a:ext cx="6032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7" name="Rectangle 158"/>
          <p:cNvSpPr>
            <a:spLocks noChangeArrowheads="1"/>
          </p:cNvSpPr>
          <p:nvPr/>
        </p:nvSpPr>
        <p:spPr bwMode="auto">
          <a:xfrm>
            <a:off x="5883275" y="3422650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8" name="Rectangle 159"/>
          <p:cNvSpPr>
            <a:spLocks noChangeArrowheads="1"/>
          </p:cNvSpPr>
          <p:nvPr/>
        </p:nvSpPr>
        <p:spPr bwMode="auto">
          <a:xfrm>
            <a:off x="7831138" y="3221037"/>
            <a:ext cx="533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9" name="Rectangle 160"/>
          <p:cNvSpPr>
            <a:spLocks noChangeArrowheads="1"/>
          </p:cNvSpPr>
          <p:nvPr/>
        </p:nvSpPr>
        <p:spPr bwMode="auto">
          <a:xfrm>
            <a:off x="8234363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0" name="Rectangle 161"/>
          <p:cNvSpPr>
            <a:spLocks noChangeArrowheads="1"/>
          </p:cNvSpPr>
          <p:nvPr/>
        </p:nvSpPr>
        <p:spPr bwMode="auto">
          <a:xfrm>
            <a:off x="7831138" y="3346450"/>
            <a:ext cx="7080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1" name="Rectangle 162"/>
          <p:cNvSpPr>
            <a:spLocks noChangeArrowheads="1"/>
          </p:cNvSpPr>
          <p:nvPr/>
        </p:nvSpPr>
        <p:spPr bwMode="auto">
          <a:xfrm>
            <a:off x="8005763" y="3422650"/>
            <a:ext cx="782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25 min.</a:t>
            </a:r>
          </a:p>
        </p:txBody>
      </p:sp>
      <p:sp>
        <p:nvSpPr>
          <p:cNvPr id="26692" name="Rectangle 163"/>
          <p:cNvSpPr>
            <a:spLocks noChangeArrowheads="1"/>
          </p:cNvSpPr>
          <p:nvPr/>
        </p:nvSpPr>
        <p:spPr bwMode="auto">
          <a:xfrm>
            <a:off x="3708400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3" name="Rectangle 164"/>
          <p:cNvSpPr>
            <a:spLocks noChangeArrowheads="1"/>
          </p:cNvSpPr>
          <p:nvPr/>
        </p:nvSpPr>
        <p:spPr bwMode="auto">
          <a:xfrm>
            <a:off x="4064000" y="4079875"/>
            <a:ext cx="15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694" name="Rectangle 165"/>
          <p:cNvSpPr>
            <a:spLocks noChangeArrowheads="1"/>
          </p:cNvSpPr>
          <p:nvPr/>
        </p:nvSpPr>
        <p:spPr bwMode="auto">
          <a:xfrm>
            <a:off x="3760788" y="4152900"/>
            <a:ext cx="7826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15 min.</a:t>
            </a:r>
          </a:p>
        </p:txBody>
      </p:sp>
      <p:sp>
        <p:nvSpPr>
          <p:cNvPr id="26695" name="Rectangle 166"/>
          <p:cNvSpPr>
            <a:spLocks noChangeArrowheads="1"/>
          </p:cNvSpPr>
          <p:nvPr/>
        </p:nvSpPr>
        <p:spPr bwMode="auto">
          <a:xfrm>
            <a:off x="5675313" y="4008437"/>
            <a:ext cx="5334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6" name="Rectangle 167"/>
          <p:cNvSpPr>
            <a:spLocks noChangeArrowheads="1"/>
          </p:cNvSpPr>
          <p:nvPr/>
        </p:nvSpPr>
        <p:spPr bwMode="auto">
          <a:xfrm>
            <a:off x="6110288" y="3933825"/>
            <a:ext cx="17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7" name="Rectangle 168"/>
          <p:cNvSpPr>
            <a:spLocks noChangeArrowheads="1"/>
          </p:cNvSpPr>
          <p:nvPr/>
        </p:nvSpPr>
        <p:spPr bwMode="auto">
          <a:xfrm>
            <a:off x="5883275" y="4152900"/>
            <a:ext cx="782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98" name="Rectangle 169"/>
          <p:cNvSpPr>
            <a:spLocks noChangeArrowheads="1"/>
          </p:cNvSpPr>
          <p:nvPr/>
        </p:nvSpPr>
        <p:spPr bwMode="auto">
          <a:xfrm>
            <a:off x="7815263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9" name="Rectangle 170"/>
          <p:cNvSpPr>
            <a:spLocks noChangeArrowheads="1"/>
          </p:cNvSpPr>
          <p:nvPr/>
        </p:nvSpPr>
        <p:spPr bwMode="auto">
          <a:xfrm>
            <a:off x="8234363" y="4006850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700" name="Rectangle 171"/>
          <p:cNvSpPr>
            <a:spLocks noChangeArrowheads="1"/>
          </p:cNvSpPr>
          <p:nvPr/>
        </p:nvSpPr>
        <p:spPr bwMode="auto">
          <a:xfrm>
            <a:off x="7815263" y="4138612"/>
            <a:ext cx="7064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1" name="Rectangle 172"/>
          <p:cNvSpPr>
            <a:spLocks noChangeArrowheads="1"/>
          </p:cNvSpPr>
          <p:nvPr/>
        </p:nvSpPr>
        <p:spPr bwMode="auto">
          <a:xfrm>
            <a:off x="7931150" y="415290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704" name="Rectangle 175"/>
          <p:cNvSpPr>
            <a:spLocks noChangeArrowheads="1"/>
          </p:cNvSpPr>
          <p:nvPr/>
        </p:nvSpPr>
        <p:spPr bwMode="auto">
          <a:xfrm>
            <a:off x="2668588" y="5886450"/>
            <a:ext cx="373221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8" name="Line 179"/>
          <p:cNvSpPr>
            <a:spLocks noChangeShapeType="1"/>
          </p:cNvSpPr>
          <p:nvPr/>
        </p:nvSpPr>
        <p:spPr bwMode="auto">
          <a:xfrm flipV="1">
            <a:off x="4138613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Line 180"/>
          <p:cNvSpPr>
            <a:spLocks noChangeShapeType="1"/>
          </p:cNvSpPr>
          <p:nvPr/>
        </p:nvSpPr>
        <p:spPr bwMode="auto">
          <a:xfrm flipV="1">
            <a:off x="3228975" y="2617787"/>
            <a:ext cx="1212850" cy="14605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Line 181"/>
          <p:cNvSpPr>
            <a:spLocks noChangeShapeType="1"/>
          </p:cNvSpPr>
          <p:nvPr/>
        </p:nvSpPr>
        <p:spPr bwMode="auto">
          <a:xfrm flipV="1">
            <a:off x="3911600" y="2909887"/>
            <a:ext cx="530225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1" name="Line 182"/>
          <p:cNvSpPr>
            <a:spLocks noChangeShapeType="1"/>
          </p:cNvSpPr>
          <p:nvPr/>
        </p:nvSpPr>
        <p:spPr bwMode="auto">
          <a:xfrm flipH="1" flipV="1">
            <a:off x="5730875" y="2909887"/>
            <a:ext cx="455613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Line 183"/>
          <p:cNvSpPr>
            <a:spLocks noChangeShapeType="1"/>
          </p:cNvSpPr>
          <p:nvPr/>
        </p:nvSpPr>
        <p:spPr bwMode="auto">
          <a:xfrm flipV="1">
            <a:off x="4973638" y="2032000"/>
            <a:ext cx="0" cy="43815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Line 184"/>
          <p:cNvSpPr>
            <a:spLocks noChangeShapeType="1"/>
          </p:cNvSpPr>
          <p:nvPr/>
        </p:nvSpPr>
        <p:spPr bwMode="auto">
          <a:xfrm flipV="1">
            <a:off x="7475538" y="2032000"/>
            <a:ext cx="0" cy="365125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Line 185"/>
          <p:cNvSpPr>
            <a:spLocks noChangeShapeType="1"/>
          </p:cNvSpPr>
          <p:nvPr/>
        </p:nvSpPr>
        <p:spPr bwMode="auto">
          <a:xfrm flipH="1" flipV="1">
            <a:off x="4114800" y="44180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5" name="Line 186"/>
          <p:cNvSpPr>
            <a:spLocks noChangeShapeType="1"/>
          </p:cNvSpPr>
          <p:nvPr/>
        </p:nvSpPr>
        <p:spPr bwMode="auto">
          <a:xfrm flipV="1">
            <a:off x="6172200" y="44942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6" name="Line 187"/>
          <p:cNvSpPr>
            <a:spLocks noChangeShapeType="1"/>
          </p:cNvSpPr>
          <p:nvPr/>
        </p:nvSpPr>
        <p:spPr bwMode="auto">
          <a:xfrm flipV="1">
            <a:off x="6186488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7" name="Line 188"/>
          <p:cNvSpPr>
            <a:spLocks noChangeShapeType="1"/>
          </p:cNvSpPr>
          <p:nvPr/>
        </p:nvSpPr>
        <p:spPr bwMode="auto">
          <a:xfrm flipV="1">
            <a:off x="8385175" y="4446587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8" name="Line 189"/>
          <p:cNvSpPr>
            <a:spLocks noChangeShapeType="1"/>
          </p:cNvSpPr>
          <p:nvPr/>
        </p:nvSpPr>
        <p:spPr bwMode="auto">
          <a:xfrm flipV="1">
            <a:off x="8385175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9" name="Line 190"/>
          <p:cNvSpPr>
            <a:spLocks noChangeShapeType="1"/>
          </p:cNvSpPr>
          <p:nvPr/>
        </p:nvSpPr>
        <p:spPr bwMode="auto">
          <a:xfrm flipH="1" flipV="1">
            <a:off x="8081963" y="2909887"/>
            <a:ext cx="379412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20" name="Line 191"/>
          <p:cNvSpPr>
            <a:spLocks noChangeShapeType="1"/>
          </p:cNvSpPr>
          <p:nvPr/>
        </p:nvSpPr>
        <p:spPr bwMode="auto">
          <a:xfrm flipV="1">
            <a:off x="6400800" y="2817812"/>
            <a:ext cx="381000" cy="3810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1066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36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In Case If You Need to Practice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5" name="Rectangle 174"/>
          <p:cNvSpPr>
            <a:spLocks noChangeArrowheads="1"/>
          </p:cNvSpPr>
          <p:nvPr/>
        </p:nvSpPr>
        <p:spPr bwMode="auto">
          <a:xfrm>
            <a:off x="0" y="571997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Time available at each work center: 2,400 minutes per week.</a:t>
            </a:r>
          </a:p>
          <a:p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</a:t>
            </a:r>
            <a:r>
              <a:rPr lang="en-US" sz="2300" dirty="0">
                <a:solidFill>
                  <a:srgbClr val="000000"/>
                </a:solidFill>
                <a:latin typeface="Book Antiqua" pitchFamily="18" charset="0"/>
              </a:rPr>
              <a:t>perating expenses per week: $6,000. All the resources cost the same.</a:t>
            </a:r>
            <a:endParaRPr lang="en-US" sz="23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noFill/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1. Identify The Constraint(s) 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200" y="914400"/>
          <a:ext cx="3200400" cy="1136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Worksheet" r:id="rId3" imgW="1905203" imgH="676411" progId="Excel.Sheet.12">
                  <p:embed/>
                </p:oleObj>
              </mc:Choice>
              <mc:Fallback>
                <p:oleObj name="Worksheet" r:id="rId3" imgW="1905203" imgH="676411" progId="Excel.Sheet.12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914400"/>
                        <a:ext cx="3200400" cy="1136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74"/>
          <p:cNvSpPr>
            <a:spLocks noChangeArrowheads="1"/>
          </p:cNvSpPr>
          <p:nvPr/>
        </p:nvSpPr>
        <p:spPr bwMode="auto">
          <a:xfrm>
            <a:off x="3352800" y="914400"/>
            <a:ext cx="5791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Contribution Margin: P($45), Q($55)</a:t>
            </a:r>
          </a:p>
          <a:p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Market Demand: P(110), Q(60)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Can we satisfy the demand?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requirements for 110 P’s and 60 Q’s: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A: 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 (15) + 60 (10)  =	2250    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2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B: 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</a:t>
            </a:r>
            <a:r>
              <a:rPr kumimoji="0" lang="en-US" sz="2800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+ 60(35) = 3200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	  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17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C: </a:t>
            </a:r>
            <a:r>
              <a:rPr lang="en-US" sz="2800" b="1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110(15) + 60(5) = 1950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          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D: </a:t>
            </a:r>
            <a:r>
              <a:rPr lang="en-US" sz="2800" b="1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 + 60(5) = 1400           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6482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Resource B is Constrained - Bottleneck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Product		                  	 	</a:t>
            </a:r>
            <a:r>
              <a:rPr lang="en-US" sz="2800" dirty="0"/>
              <a:t>   </a:t>
            </a:r>
            <a:r>
              <a:rPr lang="en-US" sz="2800" dirty="0">
                <a:solidFill>
                  <a:schemeClr val="tx1"/>
                </a:solidFill>
              </a:rPr>
              <a:t>P                 Q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Profit $		                    		  45                55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Resource B needed (min)		  10                35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Profit per min of Bottl</a:t>
            </a:r>
            <a:r>
              <a:rPr lang="en-US" sz="2800" dirty="0"/>
              <a:t>eneck        </a:t>
            </a:r>
            <a:r>
              <a:rPr lang="en-US" sz="2800" b="1" dirty="0">
                <a:solidFill>
                  <a:srgbClr val="00B050"/>
                </a:solidFill>
              </a:rPr>
              <a:t>45/10 =4.5</a:t>
            </a:r>
            <a:r>
              <a:rPr lang="en-US" sz="2800" dirty="0"/>
              <a:t>     </a:t>
            </a:r>
            <a:r>
              <a:rPr lang="en-US" sz="2800" b="1" dirty="0">
                <a:solidFill>
                  <a:srgbClr val="FF0000"/>
                </a:solidFill>
              </a:rPr>
              <a:t>55/35 =1.6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/>
              <a:t>Per unit of bottleneck Product P creates more profit than Product Q 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Produce as much as P, then Q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Exploit the Constraint : Find the Throughput World’s Best Solution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52400" y="2209800"/>
            <a:ext cx="7772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6712"/>
          </a:xfrm>
        </p:spPr>
        <p:txBody>
          <a:bodyPr/>
          <a:lstStyle/>
          <a:p>
            <a:r>
              <a:rPr lang="en-US" dirty="0"/>
              <a:t>Theory of </a:t>
            </a:r>
            <a:r>
              <a:rPr lang="en-US"/>
              <a:t>Constraints- Introduction</a:t>
            </a:r>
          </a:p>
        </p:txBody>
      </p:sp>
      <p:pic>
        <p:nvPicPr>
          <p:cNvPr id="4" name="sVyltL7O2K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4517" y="836712"/>
            <a:ext cx="9217024" cy="5184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08520" y="6042166"/>
            <a:ext cx="8927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</a:rPr>
              <a:t>http://www.csun.edu/~aa2035/CourseBase/TOC/TOCNew/TOC.ToShare/TOCPreLP1/TOCPreLP1.html</a:t>
            </a:r>
          </a:p>
        </p:txBody>
      </p:sp>
    </p:spTree>
    <p:extLst>
      <p:ext uri="{BB962C8B-B14F-4D97-AF65-F5344CB8AC3E}">
        <p14:creationId xmlns:p14="http://schemas.microsoft.com/office/powerpoint/2010/main" val="1614383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For 110 units of P,  need 110 (10)  = 1100  min. on B, leaving 1300 min. on B, for product Q.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Q requires  35 minutes on B.  So, we can produce 1300/35 = 37.14 units of Q.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ea typeface="ＭＳ Ｐゴシック" charset="-128"/>
                <a:cs typeface="+mn-cs"/>
              </a:rPr>
              <a:t>W</a:t>
            </a: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e get 110(45) +37.14(55)  = 6993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 we make </a:t>
            </a:r>
            <a:r>
              <a:rPr lang="en-US" sz="2800" b="1" kern="1200" dirty="0">
                <a:solidFill>
                  <a:srgbClr val="FF0000"/>
                </a:solidFill>
                <a:ea typeface="ＭＳ Ｐゴシック" charset="-128"/>
                <a:cs typeface="+mn-cs"/>
              </a:rPr>
              <a:t>$993 profit.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Exploit the Constraint : Find the </a:t>
            </a:r>
            <a:br>
              <a:rPr lang="en-US" dirty="0"/>
            </a:br>
            <a:r>
              <a:rPr lang="en-US" dirty="0"/>
              <a:t>World’s Best Solution to Throughput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How much additional profit can we make if market for P increases from 110 to 111; by 1 unit.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ea typeface="ＭＳ Ｐゴシック" charset="-128"/>
                <a:cs typeface="+mn-cs"/>
              </a:rPr>
              <a:t>We need 1(10) = 10 more minutes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ea typeface="ＭＳ Ｐゴシック" charset="-128"/>
                <a:cs typeface="+mn-cs"/>
              </a:rPr>
              <a:t>W</a:t>
            </a: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e need to subtract 10 min of the time allocated to Q and allocate it to P.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ea typeface="ＭＳ Ｐゴシック" charset="-128"/>
                <a:cs typeface="+mn-cs"/>
              </a:rPr>
              <a:t>For each unit of  Q we need 35 min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ea typeface="ＭＳ Ｐゴシック" charset="-128"/>
                <a:cs typeface="+mn-cs"/>
              </a:rPr>
              <a:t>Our Q production is reduced by </a:t>
            </a:r>
            <a:r>
              <a:rPr lang="en-US" sz="2800" kern="1200" dirty="0">
                <a:solidFill>
                  <a:schemeClr val="tx1"/>
                </a:solidFill>
                <a:ea typeface="ＭＳ Ｐゴシック" charset="-128"/>
                <a:cs typeface="+mn-cs"/>
              </a:rPr>
              <a:t>10/35 = 0.29 unit.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>
                <a:ea typeface="ＭＳ Ｐゴシック" charset="-128"/>
                <a:cs typeface="+mn-cs"/>
              </a:rPr>
              <a:t>One unit increase in P generates $45. But $55 is lost for each unit reduction in Q. Therefore if market for P is 111 our profit will increase by </a:t>
            </a:r>
            <a:r>
              <a:rPr lang="en-US" sz="2800" b="1" kern="1200" dirty="0">
                <a:solidFill>
                  <a:srgbClr val="FF0000"/>
                </a:solidFill>
                <a:ea typeface="ＭＳ Ｐゴシック" charset="-128"/>
                <a:cs typeface="+mn-cs"/>
              </a:rPr>
              <a:t>45(1)-55(0.29) = $29. 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2. Exploit the Constraint : Find the </a:t>
            </a:r>
            <a:br>
              <a:rPr lang="en-US" dirty="0"/>
            </a:br>
            <a:r>
              <a:rPr lang="en-US" dirty="0"/>
              <a:t>World’s Best Solution to Throughput </a:t>
            </a:r>
          </a:p>
        </p:txBody>
      </p: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dirty="0"/>
              <a:t>Practice; Follow the 5 Steps 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14475" y="1450975"/>
            <a:ext cx="7477125" cy="4035425"/>
            <a:chOff x="1514475" y="1450975"/>
            <a:chExt cx="7477125" cy="4035425"/>
          </a:xfrm>
        </p:grpSpPr>
        <p:sp>
          <p:nvSpPr>
            <p:cNvPr id="913411" name="Oval 3"/>
            <p:cNvSpPr>
              <a:spLocks noChangeArrowheads="1"/>
            </p:cNvSpPr>
            <p:nvPr/>
          </p:nvSpPr>
          <p:spPr bwMode="auto">
            <a:xfrm>
              <a:off x="1514475" y="2286000"/>
              <a:ext cx="1600200" cy="981074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2" name="Rectangle 4"/>
            <p:cNvSpPr>
              <a:spLocks noChangeArrowheads="1"/>
            </p:cNvSpPr>
            <p:nvPr/>
          </p:nvSpPr>
          <p:spPr bwMode="auto">
            <a:xfrm>
              <a:off x="6707188" y="2401888"/>
              <a:ext cx="1289050" cy="58578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3" name="Rectangle 5"/>
            <p:cNvSpPr>
              <a:spLocks noChangeArrowheads="1"/>
            </p:cNvSpPr>
            <p:nvPr/>
          </p:nvSpPr>
          <p:spPr bwMode="auto">
            <a:xfrm>
              <a:off x="4346575" y="2466975"/>
              <a:ext cx="1308100" cy="530225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4" name="Rectangle 6"/>
            <p:cNvSpPr>
              <a:spLocks noChangeArrowheads="1"/>
            </p:cNvSpPr>
            <p:nvPr/>
          </p:nvSpPr>
          <p:spPr bwMode="auto">
            <a:xfrm>
              <a:off x="7599363" y="4011613"/>
              <a:ext cx="1382712" cy="43973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5" name="Rectangle 7"/>
            <p:cNvSpPr>
              <a:spLocks noChangeArrowheads="1"/>
            </p:cNvSpPr>
            <p:nvPr/>
          </p:nvSpPr>
          <p:spPr bwMode="auto">
            <a:xfrm>
              <a:off x="5443538" y="3203575"/>
              <a:ext cx="1349375" cy="525463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6" name="Rectangle 8"/>
            <p:cNvSpPr>
              <a:spLocks noChangeArrowheads="1"/>
            </p:cNvSpPr>
            <p:nvPr/>
          </p:nvSpPr>
          <p:spPr bwMode="auto">
            <a:xfrm>
              <a:off x="5494338" y="4011613"/>
              <a:ext cx="1212850" cy="43973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7" name="Rectangle 9"/>
            <p:cNvSpPr>
              <a:spLocks noChangeArrowheads="1"/>
            </p:cNvSpPr>
            <p:nvPr/>
          </p:nvSpPr>
          <p:spPr bwMode="auto">
            <a:xfrm>
              <a:off x="3446463" y="4011613"/>
              <a:ext cx="1289050" cy="439737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8" name="Rectangle 10"/>
            <p:cNvSpPr>
              <a:spLocks noChangeArrowheads="1"/>
            </p:cNvSpPr>
            <p:nvPr/>
          </p:nvSpPr>
          <p:spPr bwMode="auto">
            <a:xfrm>
              <a:off x="7599363" y="3203575"/>
              <a:ext cx="1316037" cy="525463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19" name="Rectangle 11"/>
            <p:cNvSpPr>
              <a:spLocks noChangeArrowheads="1"/>
            </p:cNvSpPr>
            <p:nvPr/>
          </p:nvSpPr>
          <p:spPr bwMode="auto">
            <a:xfrm>
              <a:off x="3446463" y="3206750"/>
              <a:ext cx="1289050" cy="512763"/>
            </a:xfrm>
            <a:prstGeom prst="rect">
              <a:avLst/>
            </a:prstGeom>
            <a:noFill/>
            <a:ln w="508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en-US" sz="1600" b="0"/>
            </a:p>
          </p:txBody>
        </p:sp>
        <p:sp>
          <p:nvSpPr>
            <p:cNvPr id="913421" name="Rectangle 13"/>
            <p:cNvSpPr>
              <a:spLocks noChangeArrowheads="1"/>
            </p:cNvSpPr>
            <p:nvPr/>
          </p:nvSpPr>
          <p:spPr bwMode="auto">
            <a:xfrm>
              <a:off x="1552975" y="2649379"/>
              <a:ext cx="1577900" cy="254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Purchased Part</a:t>
              </a:r>
            </a:p>
          </p:txBody>
        </p:sp>
        <p:sp>
          <p:nvSpPr>
            <p:cNvPr id="913423" name="Rectangle 15"/>
            <p:cNvSpPr>
              <a:spLocks noChangeArrowheads="1"/>
            </p:cNvSpPr>
            <p:nvPr/>
          </p:nvSpPr>
          <p:spPr bwMode="auto">
            <a:xfrm>
              <a:off x="1910597" y="2841625"/>
              <a:ext cx="913722" cy="254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$5 / unit</a:t>
              </a:r>
            </a:p>
          </p:txBody>
        </p:sp>
        <p:sp>
          <p:nvSpPr>
            <p:cNvPr id="913424" name="Oval 16"/>
            <p:cNvSpPr>
              <a:spLocks noChangeArrowheads="1"/>
            </p:cNvSpPr>
            <p:nvPr/>
          </p:nvSpPr>
          <p:spPr bwMode="auto">
            <a:xfrm>
              <a:off x="3370263" y="4743450"/>
              <a:ext cx="1306512" cy="742950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25" name="Oval 17"/>
            <p:cNvSpPr>
              <a:spLocks noChangeArrowheads="1"/>
            </p:cNvSpPr>
            <p:nvPr/>
          </p:nvSpPr>
          <p:spPr bwMode="auto">
            <a:xfrm>
              <a:off x="5341938" y="4743450"/>
              <a:ext cx="1425575" cy="742950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26" name="Oval 18"/>
            <p:cNvSpPr>
              <a:spLocks noChangeArrowheads="1"/>
            </p:cNvSpPr>
            <p:nvPr/>
          </p:nvSpPr>
          <p:spPr bwMode="auto">
            <a:xfrm>
              <a:off x="7599363" y="4741863"/>
              <a:ext cx="1392237" cy="742950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27" name="Rectangle 19"/>
            <p:cNvSpPr>
              <a:spLocks noChangeArrowheads="1"/>
            </p:cNvSpPr>
            <p:nvPr/>
          </p:nvSpPr>
          <p:spPr bwMode="auto">
            <a:xfrm>
              <a:off x="3825875" y="4743450"/>
              <a:ext cx="4456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RM1</a:t>
              </a:r>
            </a:p>
          </p:txBody>
        </p:sp>
        <p:sp>
          <p:nvSpPr>
            <p:cNvPr id="913428" name="Rectangle 20"/>
            <p:cNvSpPr>
              <a:spLocks noChangeArrowheads="1"/>
            </p:cNvSpPr>
            <p:nvPr/>
          </p:nvSpPr>
          <p:spPr bwMode="auto">
            <a:xfrm>
              <a:off x="3622675" y="4943475"/>
              <a:ext cx="769938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29" name="Rectangle 21"/>
            <p:cNvSpPr>
              <a:spLocks noChangeArrowheads="1"/>
            </p:cNvSpPr>
            <p:nvPr/>
          </p:nvSpPr>
          <p:spPr bwMode="auto">
            <a:xfrm>
              <a:off x="3675063" y="4964113"/>
              <a:ext cx="79989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$20 per</a:t>
              </a:r>
            </a:p>
          </p:txBody>
        </p:sp>
        <p:sp>
          <p:nvSpPr>
            <p:cNvPr id="913430" name="Rectangle 22"/>
            <p:cNvSpPr>
              <a:spLocks noChangeArrowheads="1"/>
            </p:cNvSpPr>
            <p:nvPr/>
          </p:nvSpPr>
          <p:spPr bwMode="auto">
            <a:xfrm>
              <a:off x="3622675" y="5073650"/>
              <a:ext cx="412750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31" name="Rectangle 23"/>
            <p:cNvSpPr>
              <a:spLocks noChangeArrowheads="1"/>
            </p:cNvSpPr>
            <p:nvPr/>
          </p:nvSpPr>
          <p:spPr bwMode="auto">
            <a:xfrm>
              <a:off x="3902075" y="5183188"/>
              <a:ext cx="3959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unit</a:t>
              </a:r>
            </a:p>
          </p:txBody>
        </p:sp>
        <p:sp>
          <p:nvSpPr>
            <p:cNvPr id="913432" name="Rectangle 24"/>
            <p:cNvSpPr>
              <a:spLocks noChangeArrowheads="1"/>
            </p:cNvSpPr>
            <p:nvPr/>
          </p:nvSpPr>
          <p:spPr bwMode="auto">
            <a:xfrm>
              <a:off x="5797550" y="4743450"/>
              <a:ext cx="4456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RM2</a:t>
              </a:r>
            </a:p>
          </p:txBody>
        </p:sp>
        <p:sp>
          <p:nvSpPr>
            <p:cNvPr id="913433" name="Rectangle 25"/>
            <p:cNvSpPr>
              <a:spLocks noChangeArrowheads="1"/>
            </p:cNvSpPr>
            <p:nvPr/>
          </p:nvSpPr>
          <p:spPr bwMode="auto">
            <a:xfrm>
              <a:off x="5621338" y="4943475"/>
              <a:ext cx="776287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34" name="Rectangle 26"/>
            <p:cNvSpPr>
              <a:spLocks noChangeArrowheads="1"/>
            </p:cNvSpPr>
            <p:nvPr/>
          </p:nvSpPr>
          <p:spPr bwMode="auto">
            <a:xfrm>
              <a:off x="5645150" y="4964113"/>
              <a:ext cx="79989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$20 per</a:t>
              </a:r>
            </a:p>
          </p:txBody>
        </p:sp>
        <p:sp>
          <p:nvSpPr>
            <p:cNvPr id="913435" name="Rectangle 27"/>
            <p:cNvSpPr>
              <a:spLocks noChangeArrowheads="1"/>
            </p:cNvSpPr>
            <p:nvPr/>
          </p:nvSpPr>
          <p:spPr bwMode="auto">
            <a:xfrm>
              <a:off x="5621338" y="5073650"/>
              <a:ext cx="415925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36" name="Rectangle 28"/>
            <p:cNvSpPr>
              <a:spLocks noChangeArrowheads="1"/>
            </p:cNvSpPr>
            <p:nvPr/>
          </p:nvSpPr>
          <p:spPr bwMode="auto">
            <a:xfrm>
              <a:off x="5797550" y="5183188"/>
              <a:ext cx="44132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unit</a:t>
              </a:r>
            </a:p>
          </p:txBody>
        </p:sp>
        <p:sp>
          <p:nvSpPr>
            <p:cNvPr id="913437" name="Rectangle 29"/>
            <p:cNvSpPr>
              <a:spLocks noChangeArrowheads="1"/>
            </p:cNvSpPr>
            <p:nvPr/>
          </p:nvSpPr>
          <p:spPr bwMode="auto">
            <a:xfrm>
              <a:off x="7778750" y="4814888"/>
              <a:ext cx="587375" cy="195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38" name="Rectangle 30"/>
            <p:cNvSpPr>
              <a:spLocks noChangeArrowheads="1"/>
            </p:cNvSpPr>
            <p:nvPr/>
          </p:nvSpPr>
          <p:spPr bwMode="auto">
            <a:xfrm>
              <a:off x="8072438" y="4743450"/>
              <a:ext cx="4456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RM3</a:t>
              </a:r>
            </a:p>
          </p:txBody>
        </p:sp>
        <p:sp>
          <p:nvSpPr>
            <p:cNvPr id="913439" name="Rectangle 31"/>
            <p:cNvSpPr>
              <a:spLocks noChangeArrowheads="1"/>
            </p:cNvSpPr>
            <p:nvPr/>
          </p:nvSpPr>
          <p:spPr bwMode="auto">
            <a:xfrm>
              <a:off x="7778750" y="4943475"/>
              <a:ext cx="776288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40" name="Rectangle 32"/>
            <p:cNvSpPr>
              <a:spLocks noChangeArrowheads="1"/>
            </p:cNvSpPr>
            <p:nvPr/>
          </p:nvSpPr>
          <p:spPr bwMode="auto">
            <a:xfrm>
              <a:off x="7996238" y="4964113"/>
              <a:ext cx="79989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$20 per</a:t>
              </a:r>
            </a:p>
          </p:txBody>
        </p:sp>
        <p:sp>
          <p:nvSpPr>
            <p:cNvPr id="913441" name="Rectangle 33"/>
            <p:cNvSpPr>
              <a:spLocks noChangeArrowheads="1"/>
            </p:cNvSpPr>
            <p:nvPr/>
          </p:nvSpPr>
          <p:spPr bwMode="auto">
            <a:xfrm>
              <a:off x="7778750" y="5073650"/>
              <a:ext cx="414338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42" name="Rectangle 34"/>
            <p:cNvSpPr>
              <a:spLocks noChangeArrowheads="1"/>
            </p:cNvSpPr>
            <p:nvPr/>
          </p:nvSpPr>
          <p:spPr bwMode="auto">
            <a:xfrm>
              <a:off x="8148638" y="5183188"/>
              <a:ext cx="3959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unit</a:t>
              </a:r>
            </a:p>
          </p:txBody>
        </p:sp>
        <p:sp>
          <p:nvSpPr>
            <p:cNvPr id="913443" name="Freeform 35"/>
            <p:cNvSpPr>
              <a:spLocks/>
            </p:cNvSpPr>
            <p:nvPr/>
          </p:nvSpPr>
          <p:spPr bwMode="auto">
            <a:xfrm>
              <a:off x="3902075" y="1450975"/>
              <a:ext cx="1819275" cy="585788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57" y="3"/>
                </a:cxn>
                <a:cxn ang="0">
                  <a:pos x="119" y="12"/>
                </a:cxn>
                <a:cxn ang="0">
                  <a:pos x="89" y="25"/>
                </a:cxn>
                <a:cxn ang="0">
                  <a:pos x="58" y="42"/>
                </a:cxn>
                <a:cxn ang="0">
                  <a:pos x="34" y="63"/>
                </a:cxn>
                <a:cxn ang="0">
                  <a:pos x="17" y="85"/>
                </a:cxn>
                <a:cxn ang="0">
                  <a:pos x="4" y="111"/>
                </a:cxn>
                <a:cxn ang="0">
                  <a:pos x="0" y="141"/>
                </a:cxn>
                <a:cxn ang="0">
                  <a:pos x="0" y="221"/>
                </a:cxn>
                <a:cxn ang="0">
                  <a:pos x="4" y="250"/>
                </a:cxn>
                <a:cxn ang="0">
                  <a:pos x="17" y="277"/>
                </a:cxn>
                <a:cxn ang="0">
                  <a:pos x="34" y="299"/>
                </a:cxn>
                <a:cxn ang="0">
                  <a:pos x="58" y="320"/>
                </a:cxn>
                <a:cxn ang="0">
                  <a:pos x="89" y="337"/>
                </a:cxn>
                <a:cxn ang="0">
                  <a:pos x="119" y="350"/>
                </a:cxn>
                <a:cxn ang="0">
                  <a:pos x="157" y="359"/>
                </a:cxn>
                <a:cxn ang="0">
                  <a:pos x="197" y="362"/>
                </a:cxn>
                <a:cxn ang="0">
                  <a:pos x="949" y="362"/>
                </a:cxn>
                <a:cxn ang="0">
                  <a:pos x="989" y="359"/>
                </a:cxn>
                <a:cxn ang="0">
                  <a:pos x="1026" y="350"/>
                </a:cxn>
                <a:cxn ang="0">
                  <a:pos x="1057" y="337"/>
                </a:cxn>
                <a:cxn ang="0">
                  <a:pos x="1087" y="320"/>
                </a:cxn>
                <a:cxn ang="0">
                  <a:pos x="1111" y="299"/>
                </a:cxn>
                <a:cxn ang="0">
                  <a:pos x="1128" y="277"/>
                </a:cxn>
                <a:cxn ang="0">
                  <a:pos x="1142" y="250"/>
                </a:cxn>
                <a:cxn ang="0">
                  <a:pos x="1145" y="221"/>
                </a:cxn>
                <a:cxn ang="0">
                  <a:pos x="1145" y="141"/>
                </a:cxn>
                <a:cxn ang="0">
                  <a:pos x="1142" y="111"/>
                </a:cxn>
                <a:cxn ang="0">
                  <a:pos x="1128" y="85"/>
                </a:cxn>
                <a:cxn ang="0">
                  <a:pos x="1111" y="63"/>
                </a:cxn>
                <a:cxn ang="0">
                  <a:pos x="1087" y="42"/>
                </a:cxn>
                <a:cxn ang="0">
                  <a:pos x="1057" y="25"/>
                </a:cxn>
                <a:cxn ang="0">
                  <a:pos x="1026" y="12"/>
                </a:cxn>
                <a:cxn ang="0">
                  <a:pos x="989" y="3"/>
                </a:cxn>
                <a:cxn ang="0">
                  <a:pos x="949" y="0"/>
                </a:cxn>
                <a:cxn ang="0">
                  <a:pos x="197" y="0"/>
                </a:cxn>
              </a:cxnLst>
              <a:rect l="0" t="0" r="r" b="b"/>
              <a:pathLst>
                <a:path w="1146" h="363">
                  <a:moveTo>
                    <a:pt x="197" y="0"/>
                  </a:moveTo>
                  <a:lnTo>
                    <a:pt x="157" y="3"/>
                  </a:lnTo>
                  <a:lnTo>
                    <a:pt x="119" y="12"/>
                  </a:lnTo>
                  <a:lnTo>
                    <a:pt x="89" y="25"/>
                  </a:lnTo>
                  <a:lnTo>
                    <a:pt x="58" y="42"/>
                  </a:lnTo>
                  <a:lnTo>
                    <a:pt x="34" y="63"/>
                  </a:lnTo>
                  <a:lnTo>
                    <a:pt x="17" y="85"/>
                  </a:lnTo>
                  <a:lnTo>
                    <a:pt x="4" y="111"/>
                  </a:lnTo>
                  <a:lnTo>
                    <a:pt x="0" y="141"/>
                  </a:lnTo>
                  <a:lnTo>
                    <a:pt x="0" y="221"/>
                  </a:lnTo>
                  <a:lnTo>
                    <a:pt x="4" y="250"/>
                  </a:lnTo>
                  <a:lnTo>
                    <a:pt x="17" y="277"/>
                  </a:lnTo>
                  <a:lnTo>
                    <a:pt x="34" y="299"/>
                  </a:lnTo>
                  <a:lnTo>
                    <a:pt x="58" y="320"/>
                  </a:lnTo>
                  <a:lnTo>
                    <a:pt x="89" y="337"/>
                  </a:lnTo>
                  <a:lnTo>
                    <a:pt x="119" y="350"/>
                  </a:lnTo>
                  <a:lnTo>
                    <a:pt x="157" y="359"/>
                  </a:lnTo>
                  <a:lnTo>
                    <a:pt x="197" y="362"/>
                  </a:lnTo>
                  <a:lnTo>
                    <a:pt x="949" y="362"/>
                  </a:lnTo>
                  <a:lnTo>
                    <a:pt x="989" y="359"/>
                  </a:lnTo>
                  <a:lnTo>
                    <a:pt x="1026" y="350"/>
                  </a:lnTo>
                  <a:lnTo>
                    <a:pt x="1057" y="337"/>
                  </a:lnTo>
                  <a:lnTo>
                    <a:pt x="1087" y="320"/>
                  </a:lnTo>
                  <a:lnTo>
                    <a:pt x="1111" y="299"/>
                  </a:lnTo>
                  <a:lnTo>
                    <a:pt x="1128" y="277"/>
                  </a:lnTo>
                  <a:lnTo>
                    <a:pt x="1142" y="250"/>
                  </a:lnTo>
                  <a:lnTo>
                    <a:pt x="1145" y="221"/>
                  </a:lnTo>
                  <a:lnTo>
                    <a:pt x="1145" y="141"/>
                  </a:lnTo>
                  <a:lnTo>
                    <a:pt x="1142" y="111"/>
                  </a:lnTo>
                  <a:lnTo>
                    <a:pt x="1128" y="85"/>
                  </a:lnTo>
                  <a:lnTo>
                    <a:pt x="1111" y="63"/>
                  </a:lnTo>
                  <a:lnTo>
                    <a:pt x="1087" y="42"/>
                  </a:lnTo>
                  <a:lnTo>
                    <a:pt x="1057" y="25"/>
                  </a:lnTo>
                  <a:lnTo>
                    <a:pt x="1026" y="12"/>
                  </a:lnTo>
                  <a:lnTo>
                    <a:pt x="989" y="3"/>
                  </a:lnTo>
                  <a:lnTo>
                    <a:pt x="949" y="0"/>
                  </a:lnTo>
                  <a:lnTo>
                    <a:pt x="197" y="0"/>
                  </a:lnTo>
                </a:path>
              </a:pathLst>
            </a:custGeom>
            <a:noFill/>
            <a:ln w="508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13444" name="Freeform 36"/>
            <p:cNvSpPr>
              <a:spLocks/>
            </p:cNvSpPr>
            <p:nvPr/>
          </p:nvSpPr>
          <p:spPr bwMode="auto">
            <a:xfrm>
              <a:off x="6376988" y="1484313"/>
              <a:ext cx="1847850" cy="554037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60" y="3"/>
                </a:cxn>
                <a:cxn ang="0">
                  <a:pos x="121" y="12"/>
                </a:cxn>
                <a:cxn ang="0">
                  <a:pos x="91" y="25"/>
                </a:cxn>
                <a:cxn ang="0">
                  <a:pos x="60" y="42"/>
                </a:cxn>
                <a:cxn ang="0">
                  <a:pos x="35" y="63"/>
                </a:cxn>
                <a:cxn ang="0">
                  <a:pos x="17" y="85"/>
                </a:cxn>
                <a:cxn ang="0">
                  <a:pos x="4" y="111"/>
                </a:cxn>
                <a:cxn ang="0">
                  <a:pos x="0" y="141"/>
                </a:cxn>
                <a:cxn ang="0">
                  <a:pos x="0" y="221"/>
                </a:cxn>
                <a:cxn ang="0">
                  <a:pos x="4" y="250"/>
                </a:cxn>
                <a:cxn ang="0">
                  <a:pos x="17" y="277"/>
                </a:cxn>
                <a:cxn ang="0">
                  <a:pos x="35" y="299"/>
                </a:cxn>
                <a:cxn ang="0">
                  <a:pos x="60" y="320"/>
                </a:cxn>
                <a:cxn ang="0">
                  <a:pos x="91" y="337"/>
                </a:cxn>
                <a:cxn ang="0">
                  <a:pos x="121" y="350"/>
                </a:cxn>
                <a:cxn ang="0">
                  <a:pos x="160" y="359"/>
                </a:cxn>
                <a:cxn ang="0">
                  <a:pos x="201" y="362"/>
                </a:cxn>
                <a:cxn ang="0">
                  <a:pos x="968" y="362"/>
                </a:cxn>
                <a:cxn ang="0">
                  <a:pos x="1009" y="359"/>
                </a:cxn>
                <a:cxn ang="0">
                  <a:pos x="1048" y="350"/>
                </a:cxn>
                <a:cxn ang="0">
                  <a:pos x="1078" y="337"/>
                </a:cxn>
                <a:cxn ang="0">
                  <a:pos x="1109" y="320"/>
                </a:cxn>
                <a:cxn ang="0">
                  <a:pos x="1134" y="299"/>
                </a:cxn>
                <a:cxn ang="0">
                  <a:pos x="1152" y="277"/>
                </a:cxn>
                <a:cxn ang="0">
                  <a:pos x="1165" y="250"/>
                </a:cxn>
                <a:cxn ang="0">
                  <a:pos x="1169" y="221"/>
                </a:cxn>
                <a:cxn ang="0">
                  <a:pos x="1169" y="141"/>
                </a:cxn>
                <a:cxn ang="0">
                  <a:pos x="1165" y="111"/>
                </a:cxn>
                <a:cxn ang="0">
                  <a:pos x="1152" y="85"/>
                </a:cxn>
                <a:cxn ang="0">
                  <a:pos x="1134" y="63"/>
                </a:cxn>
                <a:cxn ang="0">
                  <a:pos x="1109" y="42"/>
                </a:cxn>
                <a:cxn ang="0">
                  <a:pos x="1078" y="25"/>
                </a:cxn>
                <a:cxn ang="0">
                  <a:pos x="1048" y="12"/>
                </a:cxn>
                <a:cxn ang="0">
                  <a:pos x="1009" y="3"/>
                </a:cxn>
                <a:cxn ang="0">
                  <a:pos x="968" y="0"/>
                </a:cxn>
                <a:cxn ang="0">
                  <a:pos x="201" y="0"/>
                </a:cxn>
              </a:cxnLst>
              <a:rect l="0" t="0" r="r" b="b"/>
              <a:pathLst>
                <a:path w="1170" h="363">
                  <a:moveTo>
                    <a:pt x="201" y="0"/>
                  </a:moveTo>
                  <a:lnTo>
                    <a:pt x="160" y="3"/>
                  </a:lnTo>
                  <a:lnTo>
                    <a:pt x="121" y="12"/>
                  </a:lnTo>
                  <a:lnTo>
                    <a:pt x="91" y="25"/>
                  </a:lnTo>
                  <a:lnTo>
                    <a:pt x="60" y="42"/>
                  </a:lnTo>
                  <a:lnTo>
                    <a:pt x="35" y="63"/>
                  </a:lnTo>
                  <a:lnTo>
                    <a:pt x="17" y="85"/>
                  </a:lnTo>
                  <a:lnTo>
                    <a:pt x="4" y="111"/>
                  </a:lnTo>
                  <a:lnTo>
                    <a:pt x="0" y="141"/>
                  </a:lnTo>
                  <a:lnTo>
                    <a:pt x="0" y="221"/>
                  </a:lnTo>
                  <a:lnTo>
                    <a:pt x="4" y="250"/>
                  </a:lnTo>
                  <a:lnTo>
                    <a:pt x="17" y="277"/>
                  </a:lnTo>
                  <a:lnTo>
                    <a:pt x="35" y="299"/>
                  </a:lnTo>
                  <a:lnTo>
                    <a:pt x="60" y="320"/>
                  </a:lnTo>
                  <a:lnTo>
                    <a:pt x="91" y="337"/>
                  </a:lnTo>
                  <a:lnTo>
                    <a:pt x="121" y="350"/>
                  </a:lnTo>
                  <a:lnTo>
                    <a:pt x="160" y="359"/>
                  </a:lnTo>
                  <a:lnTo>
                    <a:pt x="201" y="362"/>
                  </a:lnTo>
                  <a:lnTo>
                    <a:pt x="968" y="362"/>
                  </a:lnTo>
                  <a:lnTo>
                    <a:pt x="1009" y="359"/>
                  </a:lnTo>
                  <a:lnTo>
                    <a:pt x="1048" y="350"/>
                  </a:lnTo>
                  <a:lnTo>
                    <a:pt x="1078" y="337"/>
                  </a:lnTo>
                  <a:lnTo>
                    <a:pt x="1109" y="320"/>
                  </a:lnTo>
                  <a:lnTo>
                    <a:pt x="1134" y="299"/>
                  </a:lnTo>
                  <a:lnTo>
                    <a:pt x="1152" y="277"/>
                  </a:lnTo>
                  <a:lnTo>
                    <a:pt x="1165" y="250"/>
                  </a:lnTo>
                  <a:lnTo>
                    <a:pt x="1169" y="221"/>
                  </a:lnTo>
                  <a:lnTo>
                    <a:pt x="1169" y="141"/>
                  </a:lnTo>
                  <a:lnTo>
                    <a:pt x="1165" y="111"/>
                  </a:lnTo>
                  <a:lnTo>
                    <a:pt x="1152" y="85"/>
                  </a:lnTo>
                  <a:lnTo>
                    <a:pt x="1134" y="63"/>
                  </a:lnTo>
                  <a:lnTo>
                    <a:pt x="1109" y="42"/>
                  </a:lnTo>
                  <a:lnTo>
                    <a:pt x="1078" y="25"/>
                  </a:lnTo>
                  <a:lnTo>
                    <a:pt x="1048" y="12"/>
                  </a:lnTo>
                  <a:lnTo>
                    <a:pt x="1009" y="3"/>
                  </a:lnTo>
                  <a:lnTo>
                    <a:pt x="968" y="0"/>
                  </a:lnTo>
                  <a:lnTo>
                    <a:pt x="201" y="0"/>
                  </a:lnTo>
                </a:path>
              </a:pathLst>
            </a:custGeom>
            <a:noFill/>
            <a:ln w="508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13445" name="Rectangle 37"/>
            <p:cNvSpPr>
              <a:spLocks noChangeArrowheads="1"/>
            </p:cNvSpPr>
            <p:nvPr/>
          </p:nvSpPr>
          <p:spPr bwMode="auto">
            <a:xfrm>
              <a:off x="4048125" y="1536700"/>
              <a:ext cx="8096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46" name="Rectangle 38"/>
            <p:cNvSpPr>
              <a:spLocks noChangeArrowheads="1"/>
            </p:cNvSpPr>
            <p:nvPr/>
          </p:nvSpPr>
          <p:spPr bwMode="auto">
            <a:xfrm>
              <a:off x="4356100" y="1450975"/>
              <a:ext cx="102271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$90 / unit</a:t>
              </a:r>
            </a:p>
          </p:txBody>
        </p:sp>
        <p:sp>
          <p:nvSpPr>
            <p:cNvPr id="913447" name="Rectangle 39"/>
            <p:cNvSpPr>
              <a:spLocks noChangeArrowheads="1"/>
            </p:cNvSpPr>
            <p:nvPr/>
          </p:nvSpPr>
          <p:spPr bwMode="auto">
            <a:xfrm>
              <a:off x="4048125" y="1663700"/>
              <a:ext cx="122078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48" name="Rectangle 40"/>
            <p:cNvSpPr>
              <a:spLocks noChangeArrowheads="1"/>
            </p:cNvSpPr>
            <p:nvPr/>
          </p:nvSpPr>
          <p:spPr bwMode="auto">
            <a:xfrm>
              <a:off x="3943195" y="1666875"/>
              <a:ext cx="17360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100 units / week</a:t>
              </a:r>
            </a:p>
          </p:txBody>
        </p:sp>
        <p:sp>
          <p:nvSpPr>
            <p:cNvPr id="913449" name="Rectangle 41"/>
            <p:cNvSpPr>
              <a:spLocks noChangeArrowheads="1"/>
            </p:cNvSpPr>
            <p:nvPr/>
          </p:nvSpPr>
          <p:spPr bwMode="auto">
            <a:xfrm>
              <a:off x="6513513" y="1536700"/>
              <a:ext cx="8953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50" name="Rectangle 42"/>
            <p:cNvSpPr>
              <a:spLocks noChangeArrowheads="1"/>
            </p:cNvSpPr>
            <p:nvPr/>
          </p:nvSpPr>
          <p:spPr bwMode="auto">
            <a:xfrm>
              <a:off x="6783388" y="1524000"/>
              <a:ext cx="115256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$100 / unit</a:t>
              </a:r>
            </a:p>
          </p:txBody>
        </p:sp>
        <p:sp>
          <p:nvSpPr>
            <p:cNvPr id="913451" name="Rectangle 43"/>
            <p:cNvSpPr>
              <a:spLocks noChangeArrowheads="1"/>
            </p:cNvSpPr>
            <p:nvPr/>
          </p:nvSpPr>
          <p:spPr bwMode="auto">
            <a:xfrm>
              <a:off x="6513513" y="1663700"/>
              <a:ext cx="1103312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52" name="Rectangle 44"/>
            <p:cNvSpPr>
              <a:spLocks noChangeArrowheads="1"/>
            </p:cNvSpPr>
            <p:nvPr/>
          </p:nvSpPr>
          <p:spPr bwMode="auto">
            <a:xfrm>
              <a:off x="6476456" y="1743075"/>
              <a:ext cx="160620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50 units / week</a:t>
              </a:r>
            </a:p>
          </p:txBody>
        </p:sp>
        <p:sp>
          <p:nvSpPr>
            <p:cNvPr id="913453" name="Rectangle 45"/>
            <p:cNvSpPr>
              <a:spLocks noChangeArrowheads="1"/>
            </p:cNvSpPr>
            <p:nvPr/>
          </p:nvSpPr>
          <p:spPr bwMode="auto">
            <a:xfrm>
              <a:off x="3535363" y="1589088"/>
              <a:ext cx="295275" cy="20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54" name="Rectangle 46"/>
            <p:cNvSpPr>
              <a:spLocks noChangeArrowheads="1"/>
            </p:cNvSpPr>
            <p:nvPr/>
          </p:nvSpPr>
          <p:spPr bwMode="auto">
            <a:xfrm>
              <a:off x="3535363" y="1592263"/>
              <a:ext cx="21640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P:</a:t>
              </a:r>
            </a:p>
          </p:txBody>
        </p:sp>
        <p:sp>
          <p:nvSpPr>
            <p:cNvPr id="913455" name="Rectangle 47"/>
            <p:cNvSpPr>
              <a:spLocks noChangeArrowheads="1"/>
            </p:cNvSpPr>
            <p:nvPr/>
          </p:nvSpPr>
          <p:spPr bwMode="auto">
            <a:xfrm>
              <a:off x="6048375" y="1570038"/>
              <a:ext cx="333375" cy="204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56" name="Rectangle 48"/>
            <p:cNvSpPr>
              <a:spLocks noChangeArrowheads="1"/>
            </p:cNvSpPr>
            <p:nvPr/>
          </p:nvSpPr>
          <p:spPr bwMode="auto">
            <a:xfrm>
              <a:off x="6048375" y="1571625"/>
              <a:ext cx="25487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Q:</a:t>
              </a:r>
            </a:p>
          </p:txBody>
        </p:sp>
        <p:sp>
          <p:nvSpPr>
            <p:cNvPr id="913457" name="Rectangle 49"/>
            <p:cNvSpPr>
              <a:spLocks noChangeArrowheads="1"/>
            </p:cNvSpPr>
            <p:nvPr/>
          </p:nvSpPr>
          <p:spPr bwMode="auto">
            <a:xfrm>
              <a:off x="4529138" y="2474913"/>
              <a:ext cx="550862" cy="195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58" name="Rectangle 50"/>
            <p:cNvSpPr>
              <a:spLocks noChangeArrowheads="1"/>
            </p:cNvSpPr>
            <p:nvPr/>
          </p:nvSpPr>
          <p:spPr bwMode="auto">
            <a:xfrm>
              <a:off x="4887913" y="2474913"/>
              <a:ext cx="15869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913459" name="Rectangle 51"/>
            <p:cNvSpPr>
              <a:spLocks noChangeArrowheads="1"/>
            </p:cNvSpPr>
            <p:nvPr/>
          </p:nvSpPr>
          <p:spPr bwMode="auto">
            <a:xfrm>
              <a:off x="4529138" y="2603500"/>
              <a:ext cx="703262" cy="19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60" name="Rectangle 52"/>
            <p:cNvSpPr>
              <a:spLocks noChangeArrowheads="1"/>
            </p:cNvSpPr>
            <p:nvPr/>
          </p:nvSpPr>
          <p:spPr bwMode="auto">
            <a:xfrm>
              <a:off x="4584700" y="2695575"/>
              <a:ext cx="7934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15 min.</a:t>
              </a:r>
            </a:p>
          </p:txBody>
        </p:sp>
        <p:sp>
          <p:nvSpPr>
            <p:cNvPr id="913461" name="Rectangle 53"/>
            <p:cNvSpPr>
              <a:spLocks noChangeArrowheads="1"/>
            </p:cNvSpPr>
            <p:nvPr/>
          </p:nvSpPr>
          <p:spPr bwMode="auto">
            <a:xfrm>
              <a:off x="7313613" y="2474913"/>
              <a:ext cx="158698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913462" name="Rectangle 54"/>
            <p:cNvSpPr>
              <a:spLocks noChangeArrowheads="1"/>
            </p:cNvSpPr>
            <p:nvPr/>
          </p:nvSpPr>
          <p:spPr bwMode="auto">
            <a:xfrm>
              <a:off x="6838950" y="2593975"/>
              <a:ext cx="603250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63" name="Rectangle 55"/>
            <p:cNvSpPr>
              <a:spLocks noChangeArrowheads="1"/>
            </p:cNvSpPr>
            <p:nvPr/>
          </p:nvSpPr>
          <p:spPr bwMode="auto">
            <a:xfrm>
              <a:off x="7086600" y="2695575"/>
              <a:ext cx="6636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5 min.</a:t>
              </a:r>
            </a:p>
          </p:txBody>
        </p:sp>
        <p:sp>
          <p:nvSpPr>
            <p:cNvPr id="913464" name="Rectangle 56"/>
            <p:cNvSpPr>
              <a:spLocks noChangeArrowheads="1"/>
            </p:cNvSpPr>
            <p:nvPr/>
          </p:nvSpPr>
          <p:spPr bwMode="auto">
            <a:xfrm>
              <a:off x="3568700" y="3246438"/>
              <a:ext cx="533400" cy="195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65" name="Rectangle 57"/>
            <p:cNvSpPr>
              <a:spLocks noChangeArrowheads="1"/>
            </p:cNvSpPr>
            <p:nvPr/>
          </p:nvSpPr>
          <p:spPr bwMode="auto">
            <a:xfrm>
              <a:off x="3978275" y="3279775"/>
              <a:ext cx="142668" cy="19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913466" name="Rectangle 58"/>
            <p:cNvSpPr>
              <a:spLocks noChangeArrowheads="1"/>
            </p:cNvSpPr>
            <p:nvPr/>
          </p:nvSpPr>
          <p:spPr bwMode="auto">
            <a:xfrm>
              <a:off x="3568700" y="3375025"/>
              <a:ext cx="706438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67" name="Rectangle 59"/>
            <p:cNvSpPr>
              <a:spLocks noChangeArrowheads="1"/>
            </p:cNvSpPr>
            <p:nvPr/>
          </p:nvSpPr>
          <p:spPr bwMode="auto">
            <a:xfrm>
              <a:off x="3749675" y="3427413"/>
              <a:ext cx="7934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10 min.</a:t>
              </a:r>
            </a:p>
          </p:txBody>
        </p:sp>
        <p:sp>
          <p:nvSpPr>
            <p:cNvPr id="913468" name="Rectangle 60"/>
            <p:cNvSpPr>
              <a:spLocks noChangeArrowheads="1"/>
            </p:cNvSpPr>
            <p:nvPr/>
          </p:nvSpPr>
          <p:spPr bwMode="auto">
            <a:xfrm>
              <a:off x="5607050" y="3236913"/>
              <a:ext cx="533400" cy="192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69" name="Rectangle 61"/>
            <p:cNvSpPr>
              <a:spLocks noChangeArrowheads="1"/>
            </p:cNvSpPr>
            <p:nvPr/>
          </p:nvSpPr>
          <p:spPr bwMode="auto">
            <a:xfrm>
              <a:off x="5948363" y="3206750"/>
              <a:ext cx="14266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913470" name="Rectangle 62"/>
            <p:cNvSpPr>
              <a:spLocks noChangeArrowheads="1"/>
            </p:cNvSpPr>
            <p:nvPr/>
          </p:nvSpPr>
          <p:spPr bwMode="auto">
            <a:xfrm>
              <a:off x="5607050" y="3363913"/>
              <a:ext cx="603250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71" name="Rectangle 63"/>
            <p:cNvSpPr>
              <a:spLocks noChangeArrowheads="1"/>
            </p:cNvSpPr>
            <p:nvPr/>
          </p:nvSpPr>
          <p:spPr bwMode="auto">
            <a:xfrm>
              <a:off x="5797550" y="3427413"/>
              <a:ext cx="6636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5 min.</a:t>
              </a:r>
            </a:p>
          </p:txBody>
        </p:sp>
        <p:sp>
          <p:nvSpPr>
            <p:cNvPr id="913472" name="Rectangle 64"/>
            <p:cNvSpPr>
              <a:spLocks noChangeArrowheads="1"/>
            </p:cNvSpPr>
            <p:nvPr/>
          </p:nvSpPr>
          <p:spPr bwMode="auto">
            <a:xfrm>
              <a:off x="7745413" y="3225800"/>
              <a:ext cx="533400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73" name="Rectangle 65"/>
            <p:cNvSpPr>
              <a:spLocks noChangeArrowheads="1"/>
            </p:cNvSpPr>
            <p:nvPr/>
          </p:nvSpPr>
          <p:spPr bwMode="auto">
            <a:xfrm>
              <a:off x="8148638" y="3206750"/>
              <a:ext cx="14106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13474" name="Rectangle 66"/>
            <p:cNvSpPr>
              <a:spLocks noChangeArrowheads="1"/>
            </p:cNvSpPr>
            <p:nvPr/>
          </p:nvSpPr>
          <p:spPr bwMode="auto">
            <a:xfrm>
              <a:off x="7745413" y="3351213"/>
              <a:ext cx="708025" cy="195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75" name="Rectangle 67"/>
            <p:cNvSpPr>
              <a:spLocks noChangeArrowheads="1"/>
            </p:cNvSpPr>
            <p:nvPr/>
          </p:nvSpPr>
          <p:spPr bwMode="auto">
            <a:xfrm>
              <a:off x="7920038" y="3427413"/>
              <a:ext cx="7934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15 min.</a:t>
              </a:r>
            </a:p>
          </p:txBody>
        </p:sp>
        <p:sp>
          <p:nvSpPr>
            <p:cNvPr id="913476" name="Rectangle 68"/>
            <p:cNvSpPr>
              <a:spLocks noChangeArrowheads="1"/>
            </p:cNvSpPr>
            <p:nvPr/>
          </p:nvSpPr>
          <p:spPr bwMode="auto">
            <a:xfrm>
              <a:off x="3622675" y="4013200"/>
              <a:ext cx="549275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77" name="Rectangle 69"/>
            <p:cNvSpPr>
              <a:spLocks noChangeArrowheads="1"/>
            </p:cNvSpPr>
            <p:nvPr/>
          </p:nvSpPr>
          <p:spPr bwMode="auto">
            <a:xfrm>
              <a:off x="3978275" y="4084638"/>
              <a:ext cx="150813" cy="172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600" b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913478" name="Rectangle 70"/>
            <p:cNvSpPr>
              <a:spLocks noChangeArrowheads="1"/>
            </p:cNvSpPr>
            <p:nvPr/>
          </p:nvSpPr>
          <p:spPr bwMode="auto">
            <a:xfrm>
              <a:off x="3675063" y="4157663"/>
              <a:ext cx="793487" cy="270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600" b="0">
                  <a:solidFill>
                    <a:srgbClr val="000000"/>
                  </a:solidFill>
                </a:rPr>
                <a:t>15 min.</a:t>
              </a:r>
            </a:p>
          </p:txBody>
        </p:sp>
        <p:sp>
          <p:nvSpPr>
            <p:cNvPr id="913479" name="Rectangle 71"/>
            <p:cNvSpPr>
              <a:spLocks noChangeArrowheads="1"/>
            </p:cNvSpPr>
            <p:nvPr/>
          </p:nvSpPr>
          <p:spPr bwMode="auto">
            <a:xfrm>
              <a:off x="5589588" y="4013200"/>
              <a:ext cx="533400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80" name="Rectangle 72"/>
            <p:cNvSpPr>
              <a:spLocks noChangeArrowheads="1"/>
            </p:cNvSpPr>
            <p:nvPr/>
          </p:nvSpPr>
          <p:spPr bwMode="auto">
            <a:xfrm>
              <a:off x="6024563" y="3975187"/>
              <a:ext cx="141064" cy="32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13481" name="Rectangle 73"/>
            <p:cNvSpPr>
              <a:spLocks noChangeArrowheads="1"/>
            </p:cNvSpPr>
            <p:nvPr/>
          </p:nvSpPr>
          <p:spPr bwMode="auto">
            <a:xfrm>
              <a:off x="5797550" y="4157663"/>
              <a:ext cx="793487" cy="270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15 min.</a:t>
              </a:r>
            </a:p>
          </p:txBody>
        </p:sp>
        <p:sp>
          <p:nvSpPr>
            <p:cNvPr id="913482" name="Rectangle 74"/>
            <p:cNvSpPr>
              <a:spLocks noChangeArrowheads="1"/>
            </p:cNvSpPr>
            <p:nvPr/>
          </p:nvSpPr>
          <p:spPr bwMode="auto">
            <a:xfrm>
              <a:off x="7729538" y="4013200"/>
              <a:ext cx="549275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83" name="Rectangle 75"/>
            <p:cNvSpPr>
              <a:spLocks noChangeArrowheads="1"/>
            </p:cNvSpPr>
            <p:nvPr/>
          </p:nvSpPr>
          <p:spPr bwMode="auto">
            <a:xfrm>
              <a:off x="8148638" y="4011613"/>
              <a:ext cx="141064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913484" name="Rectangle 76"/>
            <p:cNvSpPr>
              <a:spLocks noChangeArrowheads="1"/>
            </p:cNvSpPr>
            <p:nvPr/>
          </p:nvSpPr>
          <p:spPr bwMode="auto">
            <a:xfrm>
              <a:off x="7729538" y="4143375"/>
              <a:ext cx="706437" cy="195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85" name="Rectangle 77"/>
            <p:cNvSpPr>
              <a:spLocks noChangeArrowheads="1"/>
            </p:cNvSpPr>
            <p:nvPr/>
          </p:nvSpPr>
          <p:spPr bwMode="auto">
            <a:xfrm>
              <a:off x="7845425" y="4157663"/>
              <a:ext cx="7934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10 min.</a:t>
              </a:r>
            </a:p>
          </p:txBody>
        </p:sp>
        <p:sp>
          <p:nvSpPr>
            <p:cNvPr id="913492" name="Line 84"/>
            <p:cNvSpPr>
              <a:spLocks noChangeShapeType="1"/>
            </p:cNvSpPr>
            <p:nvPr/>
          </p:nvSpPr>
          <p:spPr bwMode="auto">
            <a:xfrm flipV="1">
              <a:off x="4052888" y="3719513"/>
              <a:ext cx="0" cy="2921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3" name="Line 85"/>
            <p:cNvSpPr>
              <a:spLocks noChangeShapeType="1"/>
            </p:cNvSpPr>
            <p:nvPr/>
          </p:nvSpPr>
          <p:spPr bwMode="auto">
            <a:xfrm flipV="1">
              <a:off x="3143250" y="2622550"/>
              <a:ext cx="1212850" cy="146050"/>
            </a:xfrm>
            <a:prstGeom prst="line">
              <a:avLst/>
            </a:prstGeom>
            <a:noFill/>
            <a:ln w="38100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4" name="Line 86"/>
            <p:cNvSpPr>
              <a:spLocks noChangeShapeType="1"/>
            </p:cNvSpPr>
            <p:nvPr/>
          </p:nvSpPr>
          <p:spPr bwMode="auto">
            <a:xfrm flipV="1">
              <a:off x="3825875" y="2914650"/>
              <a:ext cx="530225" cy="292100"/>
            </a:xfrm>
            <a:prstGeom prst="line">
              <a:avLst/>
            </a:prstGeom>
            <a:noFill/>
            <a:ln w="38100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5" name="Line 87"/>
            <p:cNvSpPr>
              <a:spLocks noChangeShapeType="1"/>
            </p:cNvSpPr>
            <p:nvPr/>
          </p:nvSpPr>
          <p:spPr bwMode="auto">
            <a:xfrm flipH="1" flipV="1">
              <a:off x="5645150" y="2914650"/>
              <a:ext cx="455613" cy="292100"/>
            </a:xfrm>
            <a:prstGeom prst="line">
              <a:avLst/>
            </a:prstGeom>
            <a:noFill/>
            <a:ln w="38100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6" name="Line 88"/>
            <p:cNvSpPr>
              <a:spLocks noChangeShapeType="1"/>
            </p:cNvSpPr>
            <p:nvPr/>
          </p:nvSpPr>
          <p:spPr bwMode="auto">
            <a:xfrm flipV="1">
              <a:off x="4887913" y="2036763"/>
              <a:ext cx="0" cy="43815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7" name="Line 89"/>
            <p:cNvSpPr>
              <a:spLocks noChangeShapeType="1"/>
            </p:cNvSpPr>
            <p:nvPr/>
          </p:nvSpPr>
          <p:spPr bwMode="auto">
            <a:xfrm flipV="1">
              <a:off x="7389813" y="2036763"/>
              <a:ext cx="0" cy="365125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8" name="Line 90"/>
            <p:cNvSpPr>
              <a:spLocks noChangeShapeType="1"/>
            </p:cNvSpPr>
            <p:nvPr/>
          </p:nvSpPr>
          <p:spPr bwMode="auto">
            <a:xfrm flipH="1" flipV="1">
              <a:off x="4029075" y="4422775"/>
              <a:ext cx="0" cy="3048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499" name="Line 91"/>
            <p:cNvSpPr>
              <a:spLocks noChangeShapeType="1"/>
            </p:cNvSpPr>
            <p:nvPr/>
          </p:nvSpPr>
          <p:spPr bwMode="auto">
            <a:xfrm flipV="1">
              <a:off x="6086475" y="4498975"/>
              <a:ext cx="0" cy="3048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500" name="Line 92"/>
            <p:cNvSpPr>
              <a:spLocks noChangeShapeType="1"/>
            </p:cNvSpPr>
            <p:nvPr/>
          </p:nvSpPr>
          <p:spPr bwMode="auto">
            <a:xfrm flipV="1">
              <a:off x="6100763" y="3719513"/>
              <a:ext cx="0" cy="2921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501" name="Line 93"/>
            <p:cNvSpPr>
              <a:spLocks noChangeShapeType="1"/>
            </p:cNvSpPr>
            <p:nvPr/>
          </p:nvSpPr>
          <p:spPr bwMode="auto">
            <a:xfrm flipV="1">
              <a:off x="8299450" y="4451350"/>
              <a:ext cx="0" cy="2921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502" name="Line 94"/>
            <p:cNvSpPr>
              <a:spLocks noChangeShapeType="1"/>
            </p:cNvSpPr>
            <p:nvPr/>
          </p:nvSpPr>
          <p:spPr bwMode="auto">
            <a:xfrm flipV="1">
              <a:off x="8299450" y="3719513"/>
              <a:ext cx="0" cy="2921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503" name="Line 95"/>
            <p:cNvSpPr>
              <a:spLocks noChangeShapeType="1"/>
            </p:cNvSpPr>
            <p:nvPr/>
          </p:nvSpPr>
          <p:spPr bwMode="auto">
            <a:xfrm flipH="1" flipV="1">
              <a:off x="7996238" y="2914650"/>
              <a:ext cx="379412" cy="292100"/>
            </a:xfrm>
            <a:prstGeom prst="line">
              <a:avLst/>
            </a:prstGeom>
            <a:noFill/>
            <a:ln w="28575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3504" name="Line 96"/>
            <p:cNvSpPr>
              <a:spLocks noChangeShapeType="1"/>
            </p:cNvSpPr>
            <p:nvPr/>
          </p:nvSpPr>
          <p:spPr bwMode="auto">
            <a:xfrm flipV="1">
              <a:off x="6315075" y="2822575"/>
              <a:ext cx="381000" cy="381000"/>
            </a:xfrm>
            <a:prstGeom prst="line">
              <a:avLst/>
            </a:prstGeom>
            <a:noFill/>
            <a:ln w="38100">
              <a:solidFill>
                <a:srgbClr val="0804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92" name="Rectangle 3"/>
          <p:cNvSpPr txBox="1">
            <a:spLocks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100" kern="0" noProof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Two </a:t>
            </a:r>
            <a:r>
              <a:rPr kumimoji="0" lang="en-US" sz="2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products, P and Q. Weekly demand for P is 100 units &amp; for Q is 50 units.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Book Antiqu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218" y="3409709"/>
            <a:ext cx="9053362" cy="2951644"/>
            <a:chOff x="8218" y="3167063"/>
            <a:chExt cx="9053362" cy="2857051"/>
          </a:xfrm>
        </p:grpSpPr>
        <p:sp>
          <p:nvSpPr>
            <p:cNvPr id="93" name="Rectangle 3"/>
            <p:cNvSpPr txBox="1">
              <a:spLocks/>
            </p:cNvSpPr>
            <p:nvPr/>
          </p:nvSpPr>
          <p:spPr bwMode="auto">
            <a:xfrm>
              <a:off x="14438" y="3167063"/>
              <a:ext cx="3262162" cy="2094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88000"/>
              </a:pPr>
              <a:r>
                <a:rPr lang="en-US" sz="2100" kern="0" dirty="0">
                  <a:latin typeface="Book Antiqua" pitchFamily="18" charset="0"/>
                  <a:ea typeface="ＭＳ Ｐゴシック" pitchFamily="-65" charset="-128"/>
                  <a:cs typeface="MS Reference Sans Serif" pitchFamily="34" charset="0"/>
                </a:rPr>
                <a:t>O</a:t>
              </a:r>
              <a:r>
                <a:rPr lang="en-US" sz="2100" kern="0" dirty="0">
                  <a:solidFill>
                    <a:srgbClr val="000000"/>
                  </a:solidFill>
                  <a:latin typeface="Book Antiqua" pitchFamily="18" charset="0"/>
                  <a:ea typeface="ＭＳ Ｐゴシック" pitchFamily="-65" charset="-128"/>
                  <a:cs typeface="Book Antiqua" pitchFamily="18" charset="0"/>
                </a:rPr>
                <a:t>perating expenses per week: $6,000. It includes </a:t>
              </a:r>
              <a:r>
                <a:rPr lang="en-US" sz="2000" dirty="0">
                  <a:latin typeface="Book Antiqua" pitchFamily="18" charset="0"/>
                </a:rPr>
                <a:t>$2000 administrative costs for the manager who works as operations, finances, and marketing manager, and $4000 non-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tabLst/>
                <a:defRPr/>
              </a:pPr>
              <a:endParaRPr lang="en-US" sz="2000" dirty="0">
                <a:latin typeface="Book Antiqua" pitchFamily="18" charset="0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8000"/>
                <a:buFont typeface="Wingdings" pitchFamily="2" charset="2"/>
                <a:buChar char="p"/>
                <a:tabLst/>
                <a:defRPr/>
              </a:pPr>
              <a:endParaRPr lang="en-US" sz="2000" dirty="0">
                <a:latin typeface="Book Antiqua" pitchFamily="18" charset="0"/>
              </a:endParaRPr>
            </a:p>
          </p:txBody>
        </p:sp>
        <p:sp>
          <p:nvSpPr>
            <p:cNvPr id="91" name="Rectangle 3"/>
            <p:cNvSpPr txBox="1">
              <a:spLocks/>
            </p:cNvSpPr>
            <p:nvPr/>
          </p:nvSpPr>
          <p:spPr bwMode="auto">
            <a:xfrm>
              <a:off x="8218" y="5338314"/>
              <a:ext cx="9053362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1" hangingPunct="1">
                <a:spcBef>
                  <a:spcPct val="20000"/>
                </a:spcBef>
                <a:buClr>
                  <a:schemeClr val="tx1"/>
                </a:buClr>
                <a:buSzPct val="88000"/>
              </a:pPr>
              <a:r>
                <a:rPr lang="en-US" sz="2000" dirty="0">
                  <a:latin typeface="Book Antiqua" pitchFamily="18" charset="0"/>
                </a:rPr>
                <a:t>-administrative costs for the 4 operators working at the work-centers A, B, C, and D. </a:t>
              </a:r>
              <a:r>
                <a:rPr lang="en-US" sz="2000" kern="0" dirty="0">
                  <a:latin typeface="Book Antiqua" pitchFamily="18" charset="0"/>
                  <a:ea typeface="ＭＳ Ｐゴシック" pitchFamily="-65" charset="-128"/>
                  <a:cs typeface="MS Reference Sans Serif" pitchFamily="34" charset="0"/>
                </a:rPr>
                <a:t>Time available at each work center is 2,400 minutes per week. </a:t>
              </a:r>
              <a:endParaRPr lang="en-US" sz="2000" kern="0" dirty="0">
                <a:latin typeface="Book Antiqua" pitchFamily="18" charset="0"/>
                <a:ea typeface="ＭＳ Ｐゴシック" pitchFamily="-65" charset="-128"/>
                <a:cs typeface="Book Antiqua" pitchFamily="18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88000"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What Product to Produce? Cost World Solution.</a:t>
            </a:r>
          </a:p>
        </p:txBody>
      </p:sp>
      <p:sp>
        <p:nvSpPr>
          <p:cNvPr id="914439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Sales View: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Suppose you are the sales manager and you will be paid a 10% commission on the sales Price.  What product do you recommend to produce?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b="0" dirty="0">
                <a:latin typeface="Book Antiqua" pitchFamily="18" charset="0"/>
                <a:ea typeface="ＭＳ Ｐゴシック" pitchFamily="-65" charset="-128"/>
              </a:rPr>
              <a:t>P: Sales Price = $90    </a:t>
            </a:r>
            <a:r>
              <a:rPr lang="en-US" sz="2400" b="0" dirty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$9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</a:rPr>
              <a:t>Q: Sales Price = $100 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$10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58000" y="22860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2842260"/>
            <a:ext cx="9144000" cy="37240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Cost Accounting View- Standard Costing. </a:t>
            </a:r>
            <a:r>
              <a:rPr lang="en-US" sz="2400" dirty="0">
                <a:latin typeface="Book Antiqua" pitchFamily="18" charset="0"/>
              </a:rPr>
              <a:t>Overhead – operating expense - is $6000 per week.</a:t>
            </a:r>
          </a:p>
          <a:p>
            <a:pPr>
              <a:spcAft>
                <a:spcPts val="1200"/>
              </a:spcAft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</a:rPr>
              <a:t>Standard cost accounting is a Generally Accepted Accounting Principle (GAAP). It attempts to absorb all the overhead costs of production into the product cost using a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single cost driver</a:t>
            </a:r>
            <a:r>
              <a:rPr lang="en-US" sz="2400" dirty="0">
                <a:latin typeface="Book Antiqua" pitchFamily="18" charset="0"/>
              </a:rPr>
              <a:t>. Usually the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overheads are directly allocated among the various products in proportion to the cost driver of direct labor cost.</a:t>
            </a:r>
            <a:r>
              <a:rPr lang="en-US" sz="2400" dirty="0">
                <a:latin typeface="Book Antiqua" pitchFamily="18" charset="0"/>
              </a:rPr>
              <a:t> </a:t>
            </a:r>
          </a:p>
          <a:p>
            <a:pPr>
              <a:spcAft>
                <a:spcPts val="1200"/>
              </a:spcAft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</a:rPr>
              <a:t>The choice of the cost driver depends on the nature of the business.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63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63D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9" grpId="0" uiExpand="1" build="p"/>
      <p:bldP spid="11" grpId="0" autoUpdateAnimBg="0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562600"/>
          </a:xfrm>
          <a:ln>
            <a:noFill/>
          </a:ln>
        </p:spPr>
        <p:txBody>
          <a:bodyPr/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en-US" dirty="0"/>
              <a:t>W</a:t>
            </a:r>
            <a:r>
              <a:rPr lang="en-US" sz="2400" dirty="0">
                <a:latin typeface="Book Antiqua" pitchFamily="18" charset="0"/>
              </a:rPr>
              <a:t>e assume our operating expense is allocated in proportion to the potential market (50+100 =150). </a:t>
            </a:r>
            <a:r>
              <a:rPr lang="en-US" dirty="0"/>
              <a:t>If we can satisfy all the demand, then overhead is $6000/150 = $40 per unit of product. If the total demand is not satisfied,  overhead per unit of product is &gt; $40.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3999" cy="880533"/>
          </a:xfrm>
          <a:noFill/>
          <a:ln/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Product to Produce? Cost World Solution. 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25908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Product Cost-Standard Costing	P                               Q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Material                        		5+20+20 = 45          20+20 = 40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Operating Expense     		40                             40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</a:rPr>
              <a:t>Standard Costing Total Cost          85                             80 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696200" y="362706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4267200"/>
            <a:ext cx="9144000" cy="2754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Activity Based Costing (ABC).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ABC is an alternative accounting principle. Instead of direct allocation the overhead costs to the products,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overheads are first allocated to activities, and then activity costs are allocated to the products.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In the ABC of our example, administrative cost is allocated based on the time spent on each product. 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506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utoUpdateAnimBg="0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What Product to Produce? Cost World Solution.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0885" y="896567"/>
            <a:ext cx="914400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Our manager spends 80% of his time on P ($1600) and 20% on Q ($400).  Perhaps because product P is a new product and needs more operations/marketing efforts. These costs are then allocated to the units of products based on the potential number of units produced. $1600/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10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0 = $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16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(P) and $400/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50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$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8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(Q). 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2895600"/>
            <a:ext cx="9144000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Non-administrative costs are allocated based on the potential number of units produced. Total Market P (100) and Q(50)  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$4000 /150 = 26.7 per unit. 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                                      		P                               Q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Material                        		45          	         40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Operating Expense- Admin     	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16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                              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8</a:t>
            </a:r>
            <a:endParaRPr lang="en-US" sz="24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Operating Expense- Non-Admin  26.7                          26.7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ABC Total Cost          		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87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.7                          7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4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.7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001000" y="5457551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506106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7" grpId="0" build="p"/>
      <p:bldP spid="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What Product to Produce? Cost World Solution. 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-10886" y="838200"/>
            <a:ext cx="9144000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Finance View: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Suppose you are the financial manager and are in favor of the product with more profit per unit.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Standard Costing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			P 		Q 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Sales Price 				$90 		$100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Total Costs 				$85 		$80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Gross Income			$5 		$20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010400" y="26670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7219" y="32766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ABC Costing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				P 		Q 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Sales Price 				$90 		$100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Total costs				$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87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. 7	            $7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4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. 7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Gross Income 			$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2.3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	 	$2</a:t>
            </a:r>
            <a:r>
              <a:rPr lang="en-US" altLang="zh-CN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5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.3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467600" y="437001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10886" y="4988200"/>
            <a:ext cx="91440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Marginal Contribution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P: Profit Margin =  $90 - 45 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$45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Q: Profit Margin = $100-40 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$60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6857" y="5591512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3138054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5" grpId="0" autoUpdateAnimBg="0"/>
      <p:bldP spid="16" grpId="0" build="p"/>
      <p:bldP spid="17" grpId="0" autoUpdateAnimBg="0"/>
      <p:bldP spid="8" grpId="0" build="p"/>
      <p:bldP spid="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What Product to Produce? Cost World Solution.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Production View: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Minutes of production or profit per minute of  production time</a:t>
            </a:r>
            <a:endParaRPr lang="en-US" sz="2400" b="0" dirty="0">
              <a:latin typeface="Book Antiqua" pitchFamily="18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69135"/>
              </p:ext>
            </p:extLst>
          </p:nvPr>
        </p:nvGraphicFramePr>
        <p:xfrm>
          <a:off x="76200" y="1828800"/>
          <a:ext cx="38100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3" name="Worksheet" r:id="rId4" imgW="1905234" imgH="676405" progId="Excel.Sheet.12">
                  <p:embed/>
                </p:oleObj>
              </mc:Choice>
              <mc:Fallback>
                <p:oleObj name="Worksheet" r:id="rId4" imgW="1905234" imgH="676405" progId="Excel.Sheet.12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828800"/>
                        <a:ext cx="38100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22232"/>
              </p:ext>
            </p:extLst>
          </p:nvPr>
        </p:nvGraphicFramePr>
        <p:xfrm>
          <a:off x="4057650" y="1828800"/>
          <a:ext cx="10668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4" name="Worksheet" r:id="rId6" imgW="533634" imgH="676405" progId="Excel.Sheet.12">
                  <p:embed/>
                </p:oleObj>
              </mc:Choice>
              <mc:Fallback>
                <p:oleObj name="Worksheet" r:id="rId6" imgW="533634" imgH="676405" progId="Excel.Sheet.12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1828800"/>
                        <a:ext cx="10668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544533"/>
              </p:ext>
            </p:extLst>
          </p:nvPr>
        </p:nvGraphicFramePr>
        <p:xfrm>
          <a:off x="5276850" y="1828800"/>
          <a:ext cx="16764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5" name="Worksheet" r:id="rId8" imgW="838434" imgH="676405" progId="Excel.Sheet.12">
                  <p:embed/>
                </p:oleObj>
              </mc:Choice>
              <mc:Fallback>
                <p:oleObj name="Worksheet" r:id="rId8" imgW="838434" imgH="676405" progId="Excel.Sheet.12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1828800"/>
                        <a:ext cx="16764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609950"/>
              </p:ext>
            </p:extLst>
          </p:nvPr>
        </p:nvGraphicFramePr>
        <p:xfrm>
          <a:off x="7105650" y="1828800"/>
          <a:ext cx="165735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6" name="Worksheet" r:id="rId10" imgW="828587" imgH="676405" progId="Excel.Sheet.12">
                  <p:embed/>
                </p:oleObj>
              </mc:Choice>
              <mc:Fallback>
                <p:oleObj name="Worksheet" r:id="rId10" imgW="828587" imgH="676405" progId="Excel.Sheet.12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1828800"/>
                        <a:ext cx="165735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343400" y="1238025"/>
            <a:ext cx="457200" cy="48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7620000" y="1190986"/>
            <a:ext cx="457200" cy="48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00863D"/>
                </a:solidFill>
                <a:latin typeface="Book Antiqua" pitchFamily="18" charset="0"/>
              </a:rPr>
              <a:t>Q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0" y="3306827"/>
            <a:ext cx="9144000" cy="311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spcBef>
                <a:spcPts val="0"/>
              </a:spcBef>
              <a:buSzPct val="89000"/>
              <a:buFont typeface="Wingdings" pitchFamily="2" charset="2"/>
              <a:buNone/>
            </a:pPr>
            <a:r>
              <a:rPr lang="en-US" kern="1200" dirty="0">
                <a:ea typeface="ＭＳ Ｐゴシック" charset="-128"/>
                <a:cs typeface="+mn-cs"/>
              </a:rPr>
              <a:t>For 50 units of Q, need 50 (    )  =         min. on B, leaving         min. on B, for product P. </a:t>
            </a:r>
          </a:p>
          <a:p>
            <a:pPr>
              <a:spcBef>
                <a:spcPts val="0"/>
              </a:spcBef>
              <a:buSzPct val="89000"/>
              <a:buFont typeface="Wingdings" pitchFamily="2" charset="2"/>
              <a:buNone/>
            </a:pPr>
            <a:r>
              <a:rPr lang="en-US" kern="1200" dirty="0">
                <a:ea typeface="ＭＳ Ｐゴシック" charset="-128"/>
                <a:cs typeface="+mn-cs"/>
              </a:rPr>
              <a:t>Each unit of P requires       minutes on B.  So, we can produce                        units of P.</a:t>
            </a:r>
          </a:p>
          <a:p>
            <a:pPr>
              <a:spcBef>
                <a:spcPts val="0"/>
              </a:spcBef>
              <a:buSzPct val="89000"/>
              <a:buFont typeface="Wingdings" pitchFamily="2" charset="2"/>
              <a:buNone/>
            </a:pPr>
            <a:r>
              <a:rPr lang="en-US" kern="1200" dirty="0">
                <a:ea typeface="ＭＳ Ｐゴシック" charset="-128"/>
                <a:cs typeface="+mn-cs"/>
              </a:rPr>
              <a:t>If we sell     units of Q and      units of P, we get 50(      ) +60(      ) =            per week.</a:t>
            </a:r>
          </a:p>
          <a:p>
            <a:pPr>
              <a:spcBef>
                <a:spcPts val="0"/>
              </a:spcBef>
              <a:buSzPct val="89000"/>
              <a:buFont typeface="Wingdings" pitchFamily="2" charset="2"/>
              <a:buNone/>
            </a:pPr>
            <a:r>
              <a:rPr lang="en-US" kern="1200" dirty="0">
                <a:ea typeface="ＭＳ Ｐゴシック" charset="-128"/>
                <a:cs typeface="+mn-cs"/>
              </a:rPr>
              <a:t>After factoring in operating expense ($6,000), we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627580" y="3368713"/>
            <a:ext cx="685800" cy="42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30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419600" y="3362632"/>
            <a:ext cx="990600" cy="42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1500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7658100" y="3200400"/>
            <a:ext cx="800100" cy="68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900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114869" y="4054599"/>
            <a:ext cx="685800" cy="49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759974" y="4352317"/>
            <a:ext cx="3016250" cy="61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900/15 = 60</a:t>
            </a: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571568" y="4778603"/>
            <a:ext cx="685800" cy="49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60</a:t>
            </a: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1666568" y="5027156"/>
            <a:ext cx="1371600" cy="62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$5700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1229032" y="4778603"/>
            <a:ext cx="685800" cy="49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50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6762136" y="4724304"/>
            <a:ext cx="838200" cy="53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$60  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7914968" y="4704736"/>
            <a:ext cx="838200" cy="53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 $45  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101293" y="6019800"/>
            <a:ext cx="4502150" cy="398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LOSE  $300!</a:t>
            </a:r>
          </a:p>
        </p:txBody>
      </p:sp>
    </p:spTree>
    <p:extLst>
      <p:ext uri="{BB962C8B-B14F-4D97-AF65-F5344CB8AC3E}">
        <p14:creationId xmlns:p14="http://schemas.microsoft.com/office/powerpoint/2010/main" val="4171710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 autoUpdateAnimBg="0"/>
      <p:bldP spid="14" grpId="0" autoUpdateAnimBg="0"/>
      <p:bldP spid="25" grpId="0" build="allAtOnce"/>
      <p:bldP spid="26" grpId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/>
      <p:bldP spid="35" grpId="0"/>
      <p:bldP spid="3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6000"/>
          </a:xfrm>
          <a:noFill/>
        </p:spPr>
        <p:txBody>
          <a:bodyPr lIns="92075" tIns="46038" rIns="92075" bIns="46038" anchor="ctr"/>
          <a:lstStyle/>
          <a:p>
            <a:r>
              <a:rPr lang="en-US" dirty="0"/>
              <a:t>1. Identify The Constraint(s. Can We Meet the Demand  of 100 Ps and 50Qs?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3434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Can </a:t>
            </a:r>
            <a:r>
              <a:rPr lang="en-US" sz="2800" dirty="0"/>
              <a:t>we satisfy the demand?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Resource requirements for 100 P’s and 50 Q’s:</a:t>
            </a:r>
          </a:p>
          <a:p>
            <a:pPr eaLnBrk="1" hangingPunct="1">
              <a:lnSpc>
                <a:spcPct val="120000"/>
              </a:lnSpc>
              <a:spcBef>
                <a:spcPct val="75000"/>
              </a:spcBef>
              <a:buSzPct val="89000"/>
            </a:pPr>
            <a:r>
              <a:rPr lang="en-US" sz="2800" dirty="0">
                <a:solidFill>
                  <a:schemeClr val="tx1"/>
                </a:solidFill>
              </a:rPr>
              <a:t>Resource A: </a:t>
            </a:r>
            <a:r>
              <a:rPr lang="en-US" sz="2800" b="1" dirty="0">
                <a:solidFill>
                  <a:schemeClr val="tx1"/>
                </a:solidFill>
              </a:rPr>
              <a:t>100 ×      +  50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   =	       </a:t>
            </a:r>
            <a:r>
              <a:rPr lang="en-US" sz="2800" dirty="0">
                <a:solidFill>
                  <a:schemeClr val="tx1"/>
                </a:solidFill>
              </a:rPr>
              <a:t>minutes</a:t>
            </a:r>
          </a:p>
          <a:p>
            <a:pPr>
              <a:lnSpc>
                <a:spcPct val="210000"/>
              </a:lnSpc>
              <a:buSzPct val="89000"/>
            </a:pPr>
            <a:r>
              <a:rPr lang="en-US" sz="2800" dirty="0">
                <a:solidFill>
                  <a:schemeClr val="tx1"/>
                </a:solidFill>
              </a:rPr>
              <a:t>Resource B:  </a:t>
            </a:r>
            <a:r>
              <a:rPr lang="en-US" sz="2800" b="1" dirty="0">
                <a:solidFill>
                  <a:schemeClr val="tx1"/>
                </a:solidFill>
              </a:rPr>
              <a:t>100 </a:t>
            </a:r>
            <a:r>
              <a:rPr lang="en-US" b="1" dirty="0"/>
              <a:t>×       </a:t>
            </a:r>
            <a:r>
              <a:rPr lang="en-US" sz="2800" b="1" dirty="0">
                <a:solidFill>
                  <a:schemeClr val="tx1"/>
                </a:solidFill>
              </a:rPr>
              <a:t>+  50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   =             </a:t>
            </a:r>
            <a:r>
              <a:rPr lang="en-US" sz="2800" dirty="0">
                <a:solidFill>
                  <a:schemeClr val="tx1"/>
                </a:solidFill>
              </a:rPr>
              <a:t>minutes</a:t>
            </a:r>
          </a:p>
          <a:p>
            <a:pPr eaLnBrk="1" hangingPunct="1">
              <a:lnSpc>
                <a:spcPct val="170000"/>
              </a:lnSpc>
              <a:buSzPct val="89000"/>
            </a:pPr>
            <a:r>
              <a:rPr lang="en-US" sz="2800" dirty="0">
                <a:solidFill>
                  <a:schemeClr val="tx1"/>
                </a:solidFill>
              </a:rPr>
              <a:t>Resource C:  </a:t>
            </a:r>
            <a:r>
              <a:rPr lang="en-US" sz="2800" b="1" dirty="0">
                <a:solidFill>
                  <a:schemeClr val="tx1"/>
                </a:solidFill>
              </a:rPr>
              <a:t>100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</a:t>
            </a:r>
            <a:r>
              <a:rPr lang="en-US" sz="2800" b="1" dirty="0"/>
              <a:t> +  </a:t>
            </a:r>
            <a:r>
              <a:rPr lang="en-US" sz="2800" b="1" dirty="0">
                <a:solidFill>
                  <a:schemeClr val="tx1"/>
                </a:solidFill>
              </a:rPr>
              <a:t>50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  =  </a:t>
            </a:r>
            <a:r>
              <a:rPr lang="en-US" sz="2800" b="1" dirty="0"/>
              <a:t>            </a:t>
            </a:r>
            <a:r>
              <a:rPr lang="en-US" sz="2800" dirty="0">
                <a:solidFill>
                  <a:schemeClr val="tx1"/>
                </a:solidFill>
              </a:rPr>
              <a:t>minutes</a:t>
            </a:r>
          </a:p>
          <a:p>
            <a:pPr eaLnBrk="1" hangingPunct="1">
              <a:lnSpc>
                <a:spcPct val="200000"/>
              </a:lnSpc>
              <a:buSzPct val="89000"/>
            </a:pPr>
            <a:r>
              <a:rPr lang="en-US" sz="2800" dirty="0">
                <a:solidFill>
                  <a:schemeClr val="tx1"/>
                </a:solidFill>
              </a:rPr>
              <a:t>Resource D:  </a:t>
            </a:r>
            <a:r>
              <a:rPr lang="en-US" sz="2800" b="1" dirty="0">
                <a:solidFill>
                  <a:schemeClr val="tx1"/>
                </a:solidFill>
              </a:rPr>
              <a:t>100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 +  50 </a:t>
            </a:r>
            <a:r>
              <a:rPr lang="en-US" b="1" dirty="0"/>
              <a:t>×</a:t>
            </a:r>
            <a:r>
              <a:rPr lang="en-US" sz="2800" b="1" dirty="0">
                <a:solidFill>
                  <a:schemeClr val="tx1"/>
                </a:solidFill>
              </a:rPr>
              <a:t>       = </a:t>
            </a:r>
            <a:r>
              <a:rPr lang="en-US" sz="2800" b="1" dirty="0"/>
              <a:t>             </a:t>
            </a:r>
            <a:r>
              <a:rPr lang="en-US" sz="2800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915460" name="Rectangle 4"/>
          <p:cNvSpPr>
            <a:spLocks noChangeArrowheads="1"/>
          </p:cNvSpPr>
          <p:nvPr/>
        </p:nvSpPr>
        <p:spPr bwMode="auto">
          <a:xfrm>
            <a:off x="3352800" y="2438400"/>
            <a:ext cx="914400" cy="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15 </a:t>
            </a:r>
          </a:p>
        </p:txBody>
      </p:sp>
      <p:sp>
        <p:nvSpPr>
          <p:cNvPr id="915461" name="Rectangle 5"/>
          <p:cNvSpPr>
            <a:spLocks noChangeArrowheads="1"/>
          </p:cNvSpPr>
          <p:nvPr/>
        </p:nvSpPr>
        <p:spPr bwMode="auto">
          <a:xfrm>
            <a:off x="5010150" y="2438400"/>
            <a:ext cx="681038" cy="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10</a:t>
            </a:r>
          </a:p>
        </p:txBody>
      </p:sp>
      <p:sp>
        <p:nvSpPr>
          <p:cNvPr id="915462" name="Rectangle 6"/>
          <p:cNvSpPr>
            <a:spLocks noChangeArrowheads="1"/>
          </p:cNvSpPr>
          <p:nvPr/>
        </p:nvSpPr>
        <p:spPr bwMode="auto">
          <a:xfrm>
            <a:off x="6038850" y="2438400"/>
            <a:ext cx="11811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>
                <a:solidFill>
                  <a:srgbClr val="00B050"/>
                </a:solidFill>
                <a:latin typeface="Book Antiqua" pitchFamily="18" charset="0"/>
              </a:rPr>
              <a:t>2000   </a:t>
            </a:r>
          </a:p>
        </p:txBody>
      </p:sp>
      <p:sp>
        <p:nvSpPr>
          <p:cNvPr id="915463" name="Rectangle 7"/>
          <p:cNvSpPr>
            <a:spLocks noChangeArrowheads="1"/>
          </p:cNvSpPr>
          <p:nvPr/>
        </p:nvSpPr>
        <p:spPr bwMode="auto">
          <a:xfrm>
            <a:off x="3352800" y="3417826"/>
            <a:ext cx="685800" cy="5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15    </a:t>
            </a:r>
          </a:p>
        </p:txBody>
      </p:sp>
      <p:sp>
        <p:nvSpPr>
          <p:cNvPr id="915464" name="Rectangle 8"/>
          <p:cNvSpPr>
            <a:spLocks noChangeArrowheads="1"/>
          </p:cNvSpPr>
          <p:nvPr/>
        </p:nvSpPr>
        <p:spPr bwMode="auto">
          <a:xfrm>
            <a:off x="5010150" y="3382296"/>
            <a:ext cx="685800" cy="5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30</a:t>
            </a:r>
          </a:p>
        </p:txBody>
      </p:sp>
      <p:sp>
        <p:nvSpPr>
          <p:cNvPr id="915465" name="Rectangle 9"/>
          <p:cNvSpPr>
            <a:spLocks noChangeArrowheads="1"/>
          </p:cNvSpPr>
          <p:nvPr/>
        </p:nvSpPr>
        <p:spPr bwMode="auto">
          <a:xfrm>
            <a:off x="6076950" y="3404872"/>
            <a:ext cx="1238250" cy="54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3000</a:t>
            </a:r>
          </a:p>
        </p:txBody>
      </p:sp>
      <p:sp>
        <p:nvSpPr>
          <p:cNvPr id="915466" name="Rectangle 10"/>
          <p:cNvSpPr>
            <a:spLocks noChangeArrowheads="1"/>
          </p:cNvSpPr>
          <p:nvPr/>
        </p:nvSpPr>
        <p:spPr bwMode="auto">
          <a:xfrm>
            <a:off x="3354050" y="4326192"/>
            <a:ext cx="685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915467" name="Rectangle 11"/>
          <p:cNvSpPr>
            <a:spLocks noChangeArrowheads="1"/>
          </p:cNvSpPr>
          <p:nvPr/>
        </p:nvSpPr>
        <p:spPr bwMode="auto">
          <a:xfrm>
            <a:off x="5086350" y="4326192"/>
            <a:ext cx="70300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5</a:t>
            </a:r>
          </a:p>
        </p:txBody>
      </p:sp>
      <p:sp>
        <p:nvSpPr>
          <p:cNvPr id="915468" name="Rectangle 12"/>
          <p:cNvSpPr>
            <a:spLocks noChangeArrowheads="1"/>
          </p:cNvSpPr>
          <p:nvPr/>
        </p:nvSpPr>
        <p:spPr bwMode="auto">
          <a:xfrm>
            <a:off x="6076950" y="4300222"/>
            <a:ext cx="1314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B050"/>
                </a:solidFill>
                <a:latin typeface="Book Antiqua" pitchFamily="18" charset="0"/>
              </a:rPr>
              <a:t>1750</a:t>
            </a:r>
          </a:p>
        </p:txBody>
      </p:sp>
      <p:sp>
        <p:nvSpPr>
          <p:cNvPr id="915469" name="Rectangle 13"/>
          <p:cNvSpPr>
            <a:spLocks noChangeArrowheads="1"/>
          </p:cNvSpPr>
          <p:nvPr/>
        </p:nvSpPr>
        <p:spPr bwMode="auto">
          <a:xfrm>
            <a:off x="3352800" y="5238750"/>
            <a:ext cx="685800" cy="48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915470" name="Rectangle 14"/>
          <p:cNvSpPr>
            <a:spLocks noChangeArrowheads="1"/>
          </p:cNvSpPr>
          <p:nvPr/>
        </p:nvSpPr>
        <p:spPr bwMode="auto">
          <a:xfrm>
            <a:off x="5086350" y="5238750"/>
            <a:ext cx="5254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5</a:t>
            </a:r>
          </a:p>
        </p:txBody>
      </p:sp>
      <p:sp>
        <p:nvSpPr>
          <p:cNvPr id="915471" name="Rectangle 15"/>
          <p:cNvSpPr>
            <a:spLocks noChangeArrowheads="1"/>
          </p:cNvSpPr>
          <p:nvPr/>
        </p:nvSpPr>
        <p:spPr bwMode="auto">
          <a:xfrm>
            <a:off x="6076950" y="5214622"/>
            <a:ext cx="1466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00B050"/>
                </a:solidFill>
                <a:latin typeface="Book Antiqua" pitchFamily="18" charset="0"/>
              </a:rPr>
              <a:t>1750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1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1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9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9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9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9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9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5460" grpId="0" autoUpdateAnimBg="0"/>
      <p:bldP spid="915461" grpId="0" autoUpdateAnimBg="0"/>
      <p:bldP spid="915462" grpId="0" autoUpdateAnimBg="0"/>
      <p:bldP spid="915463" grpId="0" autoUpdateAnimBg="0"/>
      <p:bldP spid="915464" grpId="0" autoUpdateAnimBg="0"/>
      <p:bldP spid="915465" grpId="0" autoUpdateAnimBg="0"/>
      <p:bldP spid="915466" grpId="0" autoUpdateAnimBg="0"/>
      <p:bldP spid="915467" grpId="0" autoUpdateAnimBg="0"/>
      <p:bldP spid="915468" grpId="0" autoUpdateAnimBg="0"/>
      <p:bldP spid="915469" grpId="0" autoUpdateAnimBg="0"/>
      <p:bldP spid="915470" grpId="0" autoUpdateAnimBg="0"/>
      <p:bldP spid="915471" grpId="0" autoUpdateAnimBg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11493</TotalTime>
  <Words>2373</Words>
  <Application>Microsoft Office PowerPoint</Application>
  <PresentationFormat>On-screen Show (4:3)</PresentationFormat>
  <Paragraphs>267</Paragraphs>
  <Slides>21</Slides>
  <Notes>19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7" baseType="lpstr">
      <vt:lpstr>Arial</vt:lpstr>
      <vt:lpstr>Book Antiqua</vt:lpstr>
      <vt:lpstr>Calibri</vt:lpstr>
      <vt:lpstr>Garamond</vt:lpstr>
      <vt:lpstr>Impact</vt:lpstr>
      <vt:lpstr>Lucida Calligraphy</vt:lpstr>
      <vt:lpstr>MS Reference Sans Serif</vt:lpstr>
      <vt:lpstr>Times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Systems Thinking and the Theory of Constraints</vt:lpstr>
      <vt:lpstr>Theory of Constraints- Introduction</vt:lpstr>
      <vt:lpstr>Practice; Follow the 5 Steps Process</vt:lpstr>
      <vt:lpstr>What Product to Produce? Cost World Solution.</vt:lpstr>
      <vt:lpstr>What Product to Produce? Cost World Solution. </vt:lpstr>
      <vt:lpstr>What Product to Produce? Cost World Solution.</vt:lpstr>
      <vt:lpstr>What Product to Produce? Cost World Solution. </vt:lpstr>
      <vt:lpstr>What Product to Produce? Cost World Solution.</vt:lpstr>
      <vt:lpstr>1. Identify The Constraint(s. Can We Meet the Demand  of 100 Ps and 50Qs?</vt:lpstr>
      <vt:lpstr>Cost World</vt:lpstr>
      <vt:lpstr>Cost World</vt:lpstr>
      <vt:lpstr>2. Throughput World - Exploit the Constraint: Find the Best Solution</vt:lpstr>
      <vt:lpstr>2. Exploit the Constraint : Find the  Throughput World’s Best Solution</vt:lpstr>
      <vt:lpstr>2. Exploit the Constraint : Find the  Throughput World’s Best Solution</vt:lpstr>
      <vt:lpstr>Lessons Learned</vt:lpstr>
      <vt:lpstr>The 5 Step TOC Focusing Process</vt:lpstr>
      <vt:lpstr>PowerPoint Presentation</vt:lpstr>
      <vt:lpstr>PowerPoint Presentation</vt:lpstr>
      <vt:lpstr>2. Exploit the Constraint : Find the Throughput World’s Best Solution</vt:lpstr>
      <vt:lpstr>2. Exploit the Constraint : Find the  World’s Best Solution to Throughput</vt:lpstr>
      <vt:lpstr>2. Exploit the Constraint : Find the  World’s Best Solution to Throughput 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253</cp:revision>
  <dcterms:created xsi:type="dcterms:W3CDTF">2008-11-22T01:06:20Z</dcterms:created>
  <dcterms:modified xsi:type="dcterms:W3CDTF">2023-12-27T03:43:58Z</dcterms:modified>
</cp:coreProperties>
</file>