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doc" ContentType="application/msword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20"/>
  </p:notesMasterIdLst>
  <p:handoutMasterIdLst>
    <p:handoutMasterId r:id="rId21"/>
  </p:handoutMasterIdLst>
  <p:sldIdLst>
    <p:sldId id="374" r:id="rId5"/>
    <p:sldId id="401" r:id="rId6"/>
    <p:sldId id="388" r:id="rId7"/>
    <p:sldId id="389" r:id="rId8"/>
    <p:sldId id="390" r:id="rId9"/>
    <p:sldId id="402" r:id="rId10"/>
    <p:sldId id="403" r:id="rId11"/>
    <p:sldId id="394" r:id="rId12"/>
    <p:sldId id="395" r:id="rId13"/>
    <p:sldId id="397" r:id="rId14"/>
    <p:sldId id="404" r:id="rId15"/>
    <p:sldId id="407" r:id="rId16"/>
    <p:sldId id="378" r:id="rId17"/>
    <p:sldId id="405" r:id="rId18"/>
    <p:sldId id="406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78"/>
    <a:srgbClr val="A50023"/>
    <a:srgbClr val="A80000"/>
    <a:srgbClr val="00007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51" autoAdjust="0"/>
    <p:restoredTop sz="94660"/>
  </p:normalViewPr>
  <p:slideViewPr>
    <p:cSldViewPr>
      <p:cViewPr>
        <p:scale>
          <a:sx n="70" d="100"/>
          <a:sy n="70" d="100"/>
        </p:scale>
        <p:origin x="-73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6533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11/30/2011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6921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" pitchFamily="34" charset="0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FD55D0-11A3-48ED-9300-7CF58885BAA5}" type="slidenum">
              <a:rPr lang="en-US" smtClean="0">
                <a:latin typeface="Times" pitchFamily="34" charset="0"/>
              </a:rPr>
              <a:pPr/>
              <a:t>1</a:t>
            </a:fld>
            <a:endParaRPr lang="en-US" smtClean="0">
              <a:latin typeface="Times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BF89E0-CD74-40C8-8DEC-C171C9CB8962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741E2D-4AC3-4C3B-B820-5E4DC5DA8505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BF89E0-CD74-40C8-8DEC-C171C9CB8962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BF89E0-CD74-40C8-8DEC-C171C9CB8962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7D3CEE-7D04-4FE4-B077-44CB85FA8072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1CF13-2CFE-46D1-ADA5-EB262BE8B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14400"/>
            <a:ext cx="8915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kern="1200" dirty="0" err="1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Ardavan</a:t>
            </a: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Asef-Vaziri</a:t>
            </a: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    </a:t>
            </a:r>
            <a:r>
              <a:rPr lang="en-US" sz="1200" b="1" i="1" kern="1200" dirty="0" smtClean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Nov-2010</a:t>
            </a:r>
            <a:endParaRPr lang="en-US" sz="1200" b="1" i="1" kern="1200" dirty="0">
              <a:solidFill>
                <a:schemeClr val="tx1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chemeClr val="tx1"/>
                </a:solidFill>
              </a:rPr>
              <a:t>Theory of Constraints</a:t>
            </a:r>
            <a:r>
              <a:rPr lang="en-US" sz="1200" b="1" i="1" baseline="0" dirty="0" smtClean="0">
                <a:solidFill>
                  <a:schemeClr val="tx1"/>
                </a:solidFill>
              </a:rPr>
              <a:t> 1- </a:t>
            </a:r>
            <a:r>
              <a:rPr lang="en-US" sz="1200" b="1" i="1" dirty="0" smtClean="0">
                <a:solidFill>
                  <a:schemeClr val="tx1"/>
                </a:solidFill>
              </a:rPr>
              <a:t>Basics  </a:t>
            </a:r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8382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0" y="6477000"/>
            <a:ext cx="9144000" cy="15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788" r:id="rId6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</a:t>
            </a:r>
            <a:r>
              <a:rPr lang="en-US" sz="1200" b="1" i="1" dirty="0" smtClean="0">
                <a:solidFill>
                  <a:srgbClr val="00B050"/>
                </a:solidFill>
              </a:rPr>
              <a:t>Jul-09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 smtClean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B05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2060"/>
                </a:solidFill>
              </a:rPr>
              <a:t>Ardavan</a:t>
            </a:r>
            <a:r>
              <a:rPr lang="en-US" sz="1200" b="1" i="1" dirty="0">
                <a:solidFill>
                  <a:srgbClr val="002060"/>
                </a:solidFill>
              </a:rPr>
              <a:t> </a:t>
            </a:r>
            <a:r>
              <a:rPr lang="en-US" sz="1200" b="1" i="1" dirty="0" err="1">
                <a:solidFill>
                  <a:srgbClr val="002060"/>
                </a:solidFill>
              </a:rPr>
              <a:t>Asef-Vaziri</a:t>
            </a:r>
            <a:r>
              <a:rPr lang="en-US" sz="1200" b="1" i="1" dirty="0">
                <a:solidFill>
                  <a:srgbClr val="002060"/>
                </a:solidFill>
              </a:rPr>
              <a:t>    </a:t>
            </a:r>
            <a:r>
              <a:rPr lang="en-US" sz="1200" b="1" i="1" dirty="0" smtClean="0">
                <a:solidFill>
                  <a:srgbClr val="002060"/>
                </a:solidFill>
              </a:rPr>
              <a:t>Jul-09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 smtClean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206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Practice: </a:t>
            </a:r>
            <a:br>
              <a:rPr lang="en-US" dirty="0" smtClean="0"/>
            </a:br>
            <a:endParaRPr lang="en-US" dirty="0" smtClean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Microsoft_Office_Word_97_-_2003_Document2.doc"/><Relationship Id="rId4" Type="http://schemas.openxmlformats.org/officeDocument/2006/relationships/oleObject" Target="../embeddings/Microsoft_Office_Word_97_-_2003_Document1.doc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6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7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8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9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Microsoft_Office_Excel_Worksheet2.xls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package" Target="../embeddings/Microsoft_Office_Excel_Worksheet3.xls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package" Target="../embeddings/Microsoft_Office_Excel_Worksheet4.xls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package" Target="../embeddings/Microsoft_Office_Excel_Worksheet5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/>
          <p:cNvSpPr/>
          <p:nvPr/>
        </p:nvSpPr>
        <p:spPr bwMode="auto">
          <a:xfrm>
            <a:off x="0" y="609600"/>
            <a:ext cx="9144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26627" name="Oval 98"/>
          <p:cNvSpPr>
            <a:spLocks noChangeArrowheads="1"/>
          </p:cNvSpPr>
          <p:nvPr/>
        </p:nvSpPr>
        <p:spPr bwMode="auto">
          <a:xfrm>
            <a:off x="1676400" y="2336800"/>
            <a:ext cx="1563688" cy="947737"/>
          </a:xfrm>
          <a:prstGeom prst="ellips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28" name="Rectangle 99"/>
          <p:cNvSpPr>
            <a:spLocks noChangeArrowheads="1"/>
          </p:cNvSpPr>
          <p:nvPr/>
        </p:nvSpPr>
        <p:spPr bwMode="auto">
          <a:xfrm>
            <a:off x="6792913" y="2397125"/>
            <a:ext cx="1289050" cy="585787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29" name="Rectangle 100"/>
          <p:cNvSpPr>
            <a:spLocks noChangeArrowheads="1"/>
          </p:cNvSpPr>
          <p:nvPr/>
        </p:nvSpPr>
        <p:spPr bwMode="auto">
          <a:xfrm>
            <a:off x="4432300" y="2462212"/>
            <a:ext cx="1308100" cy="530225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30" name="Rectangle 101"/>
          <p:cNvSpPr>
            <a:spLocks noChangeArrowheads="1"/>
          </p:cNvSpPr>
          <p:nvPr/>
        </p:nvSpPr>
        <p:spPr bwMode="auto">
          <a:xfrm>
            <a:off x="7685088" y="4006850"/>
            <a:ext cx="1382712" cy="439737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31" name="Rectangle 102"/>
          <p:cNvSpPr>
            <a:spLocks noChangeArrowheads="1"/>
          </p:cNvSpPr>
          <p:nvPr/>
        </p:nvSpPr>
        <p:spPr bwMode="auto">
          <a:xfrm>
            <a:off x="5529263" y="3198812"/>
            <a:ext cx="1349375" cy="525463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32" name="Rectangle 103"/>
          <p:cNvSpPr>
            <a:spLocks noChangeArrowheads="1"/>
          </p:cNvSpPr>
          <p:nvPr/>
        </p:nvSpPr>
        <p:spPr bwMode="auto">
          <a:xfrm>
            <a:off x="5580063" y="4006850"/>
            <a:ext cx="1212850" cy="439737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33" name="Rectangle 104"/>
          <p:cNvSpPr>
            <a:spLocks noChangeArrowheads="1"/>
          </p:cNvSpPr>
          <p:nvPr/>
        </p:nvSpPr>
        <p:spPr bwMode="auto">
          <a:xfrm>
            <a:off x="3532188" y="4006850"/>
            <a:ext cx="1289050" cy="439737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34" name="Rectangle 105"/>
          <p:cNvSpPr>
            <a:spLocks noChangeArrowheads="1"/>
          </p:cNvSpPr>
          <p:nvPr/>
        </p:nvSpPr>
        <p:spPr bwMode="auto">
          <a:xfrm>
            <a:off x="7685088" y="3198812"/>
            <a:ext cx="1316037" cy="525463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35" name="Rectangle 106"/>
          <p:cNvSpPr>
            <a:spLocks noChangeArrowheads="1"/>
          </p:cNvSpPr>
          <p:nvPr/>
        </p:nvSpPr>
        <p:spPr bwMode="auto">
          <a:xfrm>
            <a:off x="3532188" y="3201987"/>
            <a:ext cx="1289050" cy="512763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endParaRPr lang="en-US" sz="2000">
              <a:latin typeface="Times New Roman" pitchFamily="18" charset="0"/>
            </a:endParaRPr>
          </a:p>
        </p:txBody>
      </p:sp>
      <p:sp>
        <p:nvSpPr>
          <p:cNvPr id="26636" name="Rectangle 107"/>
          <p:cNvSpPr>
            <a:spLocks noChangeArrowheads="1"/>
          </p:cNvSpPr>
          <p:nvPr/>
        </p:nvSpPr>
        <p:spPr bwMode="auto">
          <a:xfrm>
            <a:off x="1857375" y="2503487"/>
            <a:ext cx="1373188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37" name="Rectangle 108"/>
          <p:cNvSpPr>
            <a:spLocks noChangeArrowheads="1"/>
          </p:cNvSpPr>
          <p:nvPr/>
        </p:nvSpPr>
        <p:spPr bwMode="auto">
          <a:xfrm>
            <a:off x="1692275" y="2592387"/>
            <a:ext cx="15287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Purchased Part</a:t>
            </a:r>
          </a:p>
        </p:txBody>
      </p:sp>
      <p:sp>
        <p:nvSpPr>
          <p:cNvPr id="26638" name="Rectangle 109"/>
          <p:cNvSpPr>
            <a:spLocks noChangeArrowheads="1"/>
          </p:cNvSpPr>
          <p:nvPr/>
        </p:nvSpPr>
        <p:spPr bwMode="auto">
          <a:xfrm>
            <a:off x="1857375" y="2632075"/>
            <a:ext cx="773113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39" name="Rectangle 110"/>
          <p:cNvSpPr>
            <a:spLocks noChangeArrowheads="1"/>
          </p:cNvSpPr>
          <p:nvPr/>
        </p:nvSpPr>
        <p:spPr bwMode="auto">
          <a:xfrm>
            <a:off x="2092325" y="2836862"/>
            <a:ext cx="854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$5 / unit</a:t>
            </a:r>
          </a:p>
        </p:txBody>
      </p:sp>
      <p:sp>
        <p:nvSpPr>
          <p:cNvPr id="26640" name="Oval 111"/>
          <p:cNvSpPr>
            <a:spLocks noChangeArrowheads="1"/>
          </p:cNvSpPr>
          <p:nvPr/>
        </p:nvSpPr>
        <p:spPr bwMode="auto">
          <a:xfrm>
            <a:off x="3455988" y="4738687"/>
            <a:ext cx="1306512" cy="742950"/>
          </a:xfrm>
          <a:prstGeom prst="ellips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41" name="Oval 112"/>
          <p:cNvSpPr>
            <a:spLocks noChangeArrowheads="1"/>
          </p:cNvSpPr>
          <p:nvPr/>
        </p:nvSpPr>
        <p:spPr bwMode="auto">
          <a:xfrm>
            <a:off x="5427663" y="4738687"/>
            <a:ext cx="1425575" cy="742950"/>
          </a:xfrm>
          <a:prstGeom prst="ellips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42" name="Oval 113"/>
          <p:cNvSpPr>
            <a:spLocks noChangeArrowheads="1"/>
          </p:cNvSpPr>
          <p:nvPr/>
        </p:nvSpPr>
        <p:spPr bwMode="auto">
          <a:xfrm>
            <a:off x="7685088" y="4737100"/>
            <a:ext cx="1392237" cy="742950"/>
          </a:xfrm>
          <a:prstGeom prst="ellips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43" name="Rectangle 114"/>
          <p:cNvSpPr>
            <a:spLocks noChangeArrowheads="1"/>
          </p:cNvSpPr>
          <p:nvPr/>
        </p:nvSpPr>
        <p:spPr bwMode="auto">
          <a:xfrm>
            <a:off x="3911600" y="4738687"/>
            <a:ext cx="5286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RM1</a:t>
            </a:r>
          </a:p>
        </p:txBody>
      </p:sp>
      <p:sp>
        <p:nvSpPr>
          <p:cNvPr id="26644" name="Rectangle 115"/>
          <p:cNvSpPr>
            <a:spLocks noChangeArrowheads="1"/>
          </p:cNvSpPr>
          <p:nvPr/>
        </p:nvSpPr>
        <p:spPr bwMode="auto">
          <a:xfrm>
            <a:off x="3708400" y="4938712"/>
            <a:ext cx="769938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45" name="Rectangle 116"/>
          <p:cNvSpPr>
            <a:spLocks noChangeArrowheads="1"/>
          </p:cNvSpPr>
          <p:nvPr/>
        </p:nvSpPr>
        <p:spPr bwMode="auto">
          <a:xfrm>
            <a:off x="3760788" y="4959350"/>
            <a:ext cx="776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$20 per</a:t>
            </a:r>
          </a:p>
        </p:txBody>
      </p:sp>
      <p:sp>
        <p:nvSpPr>
          <p:cNvPr id="26646" name="Rectangle 117"/>
          <p:cNvSpPr>
            <a:spLocks noChangeArrowheads="1"/>
          </p:cNvSpPr>
          <p:nvPr/>
        </p:nvSpPr>
        <p:spPr bwMode="auto">
          <a:xfrm>
            <a:off x="3708400" y="5068887"/>
            <a:ext cx="412750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47" name="Rectangle 118"/>
          <p:cNvSpPr>
            <a:spLocks noChangeArrowheads="1"/>
          </p:cNvSpPr>
          <p:nvPr/>
        </p:nvSpPr>
        <p:spPr bwMode="auto">
          <a:xfrm>
            <a:off x="3987800" y="5178425"/>
            <a:ext cx="3984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unit</a:t>
            </a:r>
          </a:p>
        </p:txBody>
      </p:sp>
      <p:sp>
        <p:nvSpPr>
          <p:cNvPr id="26648" name="Rectangle 119"/>
          <p:cNvSpPr>
            <a:spLocks noChangeArrowheads="1"/>
          </p:cNvSpPr>
          <p:nvPr/>
        </p:nvSpPr>
        <p:spPr bwMode="auto">
          <a:xfrm>
            <a:off x="5883275" y="4738687"/>
            <a:ext cx="5286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RM2</a:t>
            </a:r>
          </a:p>
        </p:txBody>
      </p:sp>
      <p:sp>
        <p:nvSpPr>
          <p:cNvPr id="26649" name="Rectangle 120"/>
          <p:cNvSpPr>
            <a:spLocks noChangeArrowheads="1"/>
          </p:cNvSpPr>
          <p:nvPr/>
        </p:nvSpPr>
        <p:spPr bwMode="auto">
          <a:xfrm>
            <a:off x="5707063" y="4938712"/>
            <a:ext cx="776287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50" name="Rectangle 121"/>
          <p:cNvSpPr>
            <a:spLocks noChangeArrowheads="1"/>
          </p:cNvSpPr>
          <p:nvPr/>
        </p:nvSpPr>
        <p:spPr bwMode="auto">
          <a:xfrm>
            <a:off x="5730875" y="4959350"/>
            <a:ext cx="7762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$20 per</a:t>
            </a:r>
          </a:p>
        </p:txBody>
      </p:sp>
      <p:sp>
        <p:nvSpPr>
          <p:cNvPr id="26651" name="Rectangle 122"/>
          <p:cNvSpPr>
            <a:spLocks noChangeArrowheads="1"/>
          </p:cNvSpPr>
          <p:nvPr/>
        </p:nvSpPr>
        <p:spPr bwMode="auto">
          <a:xfrm>
            <a:off x="5707063" y="5068887"/>
            <a:ext cx="41592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52" name="Rectangle 123"/>
          <p:cNvSpPr>
            <a:spLocks noChangeArrowheads="1"/>
          </p:cNvSpPr>
          <p:nvPr/>
        </p:nvSpPr>
        <p:spPr bwMode="auto">
          <a:xfrm>
            <a:off x="5883275" y="5178425"/>
            <a:ext cx="4413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unit</a:t>
            </a:r>
          </a:p>
        </p:txBody>
      </p:sp>
      <p:sp>
        <p:nvSpPr>
          <p:cNvPr id="26653" name="Rectangle 124"/>
          <p:cNvSpPr>
            <a:spLocks noChangeArrowheads="1"/>
          </p:cNvSpPr>
          <p:nvPr/>
        </p:nvSpPr>
        <p:spPr bwMode="auto">
          <a:xfrm>
            <a:off x="7864475" y="4810125"/>
            <a:ext cx="587375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54" name="Rectangle 125"/>
          <p:cNvSpPr>
            <a:spLocks noChangeArrowheads="1"/>
          </p:cNvSpPr>
          <p:nvPr/>
        </p:nvSpPr>
        <p:spPr bwMode="auto">
          <a:xfrm>
            <a:off x="8158163" y="4738687"/>
            <a:ext cx="5286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RM3</a:t>
            </a:r>
          </a:p>
        </p:txBody>
      </p:sp>
      <p:sp>
        <p:nvSpPr>
          <p:cNvPr id="26655" name="Rectangle 126"/>
          <p:cNvSpPr>
            <a:spLocks noChangeArrowheads="1"/>
          </p:cNvSpPr>
          <p:nvPr/>
        </p:nvSpPr>
        <p:spPr bwMode="auto">
          <a:xfrm>
            <a:off x="7864475" y="4938712"/>
            <a:ext cx="776288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56" name="Rectangle 127"/>
          <p:cNvSpPr>
            <a:spLocks noChangeArrowheads="1"/>
          </p:cNvSpPr>
          <p:nvPr/>
        </p:nvSpPr>
        <p:spPr bwMode="auto">
          <a:xfrm>
            <a:off x="8081963" y="4959350"/>
            <a:ext cx="776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$25 per</a:t>
            </a:r>
          </a:p>
        </p:txBody>
      </p:sp>
      <p:sp>
        <p:nvSpPr>
          <p:cNvPr id="26657" name="Rectangle 128"/>
          <p:cNvSpPr>
            <a:spLocks noChangeArrowheads="1"/>
          </p:cNvSpPr>
          <p:nvPr/>
        </p:nvSpPr>
        <p:spPr bwMode="auto">
          <a:xfrm>
            <a:off x="7864475" y="5068887"/>
            <a:ext cx="414338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58" name="Rectangle 129"/>
          <p:cNvSpPr>
            <a:spLocks noChangeArrowheads="1"/>
          </p:cNvSpPr>
          <p:nvPr/>
        </p:nvSpPr>
        <p:spPr bwMode="auto">
          <a:xfrm>
            <a:off x="8234363" y="5178425"/>
            <a:ext cx="3984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unit</a:t>
            </a:r>
          </a:p>
        </p:txBody>
      </p:sp>
      <p:sp>
        <p:nvSpPr>
          <p:cNvPr id="26659" name="Freeform 130"/>
          <p:cNvSpPr>
            <a:spLocks/>
          </p:cNvSpPr>
          <p:nvPr/>
        </p:nvSpPr>
        <p:spPr bwMode="auto">
          <a:xfrm>
            <a:off x="3987800" y="1446212"/>
            <a:ext cx="1819275" cy="585788"/>
          </a:xfrm>
          <a:custGeom>
            <a:avLst/>
            <a:gdLst>
              <a:gd name="T0" fmla="*/ 496469974 w 1146"/>
              <a:gd name="T1" fmla="*/ 0 h 363"/>
              <a:gd name="T2" fmla="*/ 395663668 w 1146"/>
              <a:gd name="T3" fmla="*/ 7812121 h 363"/>
              <a:gd name="T4" fmla="*/ 299897771 w 1146"/>
              <a:gd name="T5" fmla="*/ 31250097 h 363"/>
              <a:gd name="T6" fmla="*/ 224293116 w 1146"/>
              <a:gd name="T7" fmla="*/ 65104772 h 363"/>
              <a:gd name="T8" fmla="*/ 146169050 w 1146"/>
              <a:gd name="T9" fmla="*/ 109374541 h 363"/>
              <a:gd name="T10" fmla="*/ 85685301 w 1146"/>
              <a:gd name="T11" fmla="*/ 164062593 h 363"/>
              <a:gd name="T12" fmla="*/ 42843444 w 1146"/>
              <a:gd name="T13" fmla="*/ 221353658 h 363"/>
              <a:gd name="T14" fmla="*/ 10080624 w 1146"/>
              <a:gd name="T15" fmla="*/ 289061369 h 363"/>
              <a:gd name="T16" fmla="*/ 0 w 1146"/>
              <a:gd name="T17" fmla="*/ 367187388 h 363"/>
              <a:gd name="T18" fmla="*/ 0 w 1146"/>
              <a:gd name="T19" fmla="*/ 575519774 h 363"/>
              <a:gd name="T20" fmla="*/ 10080624 w 1146"/>
              <a:gd name="T21" fmla="*/ 651039602 h 363"/>
              <a:gd name="T22" fmla="*/ 42843444 w 1146"/>
              <a:gd name="T23" fmla="*/ 721351890 h 363"/>
              <a:gd name="T24" fmla="*/ 85685301 w 1146"/>
              <a:gd name="T25" fmla="*/ 778644519 h 363"/>
              <a:gd name="T26" fmla="*/ 146169050 w 1146"/>
              <a:gd name="T27" fmla="*/ 833330957 h 363"/>
              <a:gd name="T28" fmla="*/ 224293116 w 1146"/>
              <a:gd name="T29" fmla="*/ 877602516 h 363"/>
              <a:gd name="T30" fmla="*/ 299897771 w 1146"/>
              <a:gd name="T31" fmla="*/ 911455564 h 363"/>
              <a:gd name="T32" fmla="*/ 395663668 w 1146"/>
              <a:gd name="T33" fmla="*/ 934893531 h 363"/>
              <a:gd name="T34" fmla="*/ 496469974 w 1146"/>
              <a:gd name="T35" fmla="*/ 942705649 h 363"/>
              <a:gd name="T36" fmla="*/ 2147483647 w 1146"/>
              <a:gd name="T37" fmla="*/ 942705649 h 363"/>
              <a:gd name="T38" fmla="*/ 2147483647 w 1146"/>
              <a:gd name="T39" fmla="*/ 934893531 h 363"/>
              <a:gd name="T40" fmla="*/ 2147483647 w 1146"/>
              <a:gd name="T41" fmla="*/ 911455564 h 363"/>
              <a:gd name="T42" fmla="*/ 2147483647 w 1146"/>
              <a:gd name="T43" fmla="*/ 877602516 h 363"/>
              <a:gd name="T44" fmla="*/ 2147483647 w 1146"/>
              <a:gd name="T45" fmla="*/ 833330957 h 363"/>
              <a:gd name="T46" fmla="*/ 2147483647 w 1146"/>
              <a:gd name="T47" fmla="*/ 778644519 h 363"/>
              <a:gd name="T48" fmla="*/ 2147483647 w 1146"/>
              <a:gd name="T49" fmla="*/ 721351890 h 363"/>
              <a:gd name="T50" fmla="*/ 2147483647 w 1146"/>
              <a:gd name="T51" fmla="*/ 651039602 h 363"/>
              <a:gd name="T52" fmla="*/ 2147483647 w 1146"/>
              <a:gd name="T53" fmla="*/ 575519774 h 363"/>
              <a:gd name="T54" fmla="*/ 2147483647 w 1146"/>
              <a:gd name="T55" fmla="*/ 367187388 h 363"/>
              <a:gd name="T56" fmla="*/ 2147483647 w 1146"/>
              <a:gd name="T57" fmla="*/ 289061369 h 363"/>
              <a:gd name="T58" fmla="*/ 2147483647 w 1146"/>
              <a:gd name="T59" fmla="*/ 221353658 h 363"/>
              <a:gd name="T60" fmla="*/ 2147483647 w 1146"/>
              <a:gd name="T61" fmla="*/ 164062593 h 363"/>
              <a:gd name="T62" fmla="*/ 2147483647 w 1146"/>
              <a:gd name="T63" fmla="*/ 109374541 h 363"/>
              <a:gd name="T64" fmla="*/ 2147483647 w 1146"/>
              <a:gd name="T65" fmla="*/ 65104772 h 363"/>
              <a:gd name="T66" fmla="*/ 2147483647 w 1146"/>
              <a:gd name="T67" fmla="*/ 31250097 h 363"/>
              <a:gd name="T68" fmla="*/ 2147483647 w 1146"/>
              <a:gd name="T69" fmla="*/ 7812121 h 363"/>
              <a:gd name="T70" fmla="*/ 2147483647 w 1146"/>
              <a:gd name="T71" fmla="*/ 0 h 363"/>
              <a:gd name="T72" fmla="*/ 496469974 w 1146"/>
              <a:gd name="T73" fmla="*/ 0 h 36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146"/>
              <a:gd name="T112" fmla="*/ 0 h 363"/>
              <a:gd name="T113" fmla="*/ 1146 w 1146"/>
              <a:gd name="T114" fmla="*/ 363 h 363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146" h="363">
                <a:moveTo>
                  <a:pt x="197" y="0"/>
                </a:moveTo>
                <a:lnTo>
                  <a:pt x="157" y="3"/>
                </a:lnTo>
                <a:lnTo>
                  <a:pt x="119" y="12"/>
                </a:lnTo>
                <a:lnTo>
                  <a:pt x="89" y="25"/>
                </a:lnTo>
                <a:lnTo>
                  <a:pt x="58" y="42"/>
                </a:lnTo>
                <a:lnTo>
                  <a:pt x="34" y="63"/>
                </a:lnTo>
                <a:lnTo>
                  <a:pt x="17" y="85"/>
                </a:lnTo>
                <a:lnTo>
                  <a:pt x="4" y="111"/>
                </a:lnTo>
                <a:lnTo>
                  <a:pt x="0" y="141"/>
                </a:lnTo>
                <a:lnTo>
                  <a:pt x="0" y="221"/>
                </a:lnTo>
                <a:lnTo>
                  <a:pt x="4" y="250"/>
                </a:lnTo>
                <a:lnTo>
                  <a:pt x="17" y="277"/>
                </a:lnTo>
                <a:lnTo>
                  <a:pt x="34" y="299"/>
                </a:lnTo>
                <a:lnTo>
                  <a:pt x="58" y="320"/>
                </a:lnTo>
                <a:lnTo>
                  <a:pt x="89" y="337"/>
                </a:lnTo>
                <a:lnTo>
                  <a:pt x="119" y="350"/>
                </a:lnTo>
                <a:lnTo>
                  <a:pt x="157" y="359"/>
                </a:lnTo>
                <a:lnTo>
                  <a:pt x="197" y="362"/>
                </a:lnTo>
                <a:lnTo>
                  <a:pt x="949" y="362"/>
                </a:lnTo>
                <a:lnTo>
                  <a:pt x="989" y="359"/>
                </a:lnTo>
                <a:lnTo>
                  <a:pt x="1026" y="350"/>
                </a:lnTo>
                <a:lnTo>
                  <a:pt x="1057" y="337"/>
                </a:lnTo>
                <a:lnTo>
                  <a:pt x="1087" y="320"/>
                </a:lnTo>
                <a:lnTo>
                  <a:pt x="1111" y="299"/>
                </a:lnTo>
                <a:lnTo>
                  <a:pt x="1128" y="277"/>
                </a:lnTo>
                <a:lnTo>
                  <a:pt x="1142" y="250"/>
                </a:lnTo>
                <a:lnTo>
                  <a:pt x="1145" y="221"/>
                </a:lnTo>
                <a:lnTo>
                  <a:pt x="1145" y="141"/>
                </a:lnTo>
                <a:lnTo>
                  <a:pt x="1142" y="111"/>
                </a:lnTo>
                <a:lnTo>
                  <a:pt x="1128" y="85"/>
                </a:lnTo>
                <a:lnTo>
                  <a:pt x="1111" y="63"/>
                </a:lnTo>
                <a:lnTo>
                  <a:pt x="1087" y="42"/>
                </a:lnTo>
                <a:lnTo>
                  <a:pt x="1057" y="25"/>
                </a:lnTo>
                <a:lnTo>
                  <a:pt x="1026" y="12"/>
                </a:lnTo>
                <a:lnTo>
                  <a:pt x="989" y="3"/>
                </a:lnTo>
                <a:lnTo>
                  <a:pt x="949" y="0"/>
                </a:lnTo>
                <a:lnTo>
                  <a:pt x="197" y="0"/>
                </a:lnTo>
              </a:path>
            </a:pathLst>
          </a:custGeom>
          <a:noFill/>
          <a:ln w="508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6660" name="Freeform 131"/>
          <p:cNvSpPr>
            <a:spLocks/>
          </p:cNvSpPr>
          <p:nvPr/>
        </p:nvSpPr>
        <p:spPr bwMode="auto">
          <a:xfrm>
            <a:off x="6462713" y="1479550"/>
            <a:ext cx="1847850" cy="554037"/>
          </a:xfrm>
          <a:custGeom>
            <a:avLst/>
            <a:gdLst>
              <a:gd name="T0" fmla="*/ 501369074 w 1170"/>
              <a:gd name="T1" fmla="*/ 0 h 363"/>
              <a:gd name="T2" fmla="*/ 399099207 w 1170"/>
              <a:gd name="T3" fmla="*/ 6988803 h 363"/>
              <a:gd name="T4" fmla="*/ 301818631 w 1170"/>
              <a:gd name="T5" fmla="*/ 27953688 h 363"/>
              <a:gd name="T6" fmla="*/ 226988634 w 1170"/>
              <a:gd name="T7" fmla="*/ 58237993 h 363"/>
              <a:gd name="T8" fmla="*/ 149663202 w 1170"/>
              <a:gd name="T9" fmla="*/ 97838652 h 363"/>
              <a:gd name="T10" fmla="*/ 87303794 w 1170"/>
              <a:gd name="T11" fmla="*/ 146758752 h 363"/>
              <a:gd name="T12" fmla="*/ 42404204 w 1170"/>
              <a:gd name="T13" fmla="*/ 198007921 h 363"/>
              <a:gd name="T14" fmla="*/ 9976810 w 1170"/>
              <a:gd name="T15" fmla="*/ 258575029 h 363"/>
              <a:gd name="T16" fmla="*/ 0 w 1170"/>
              <a:gd name="T17" fmla="*/ 328459981 h 363"/>
              <a:gd name="T18" fmla="*/ 0 w 1170"/>
              <a:gd name="T19" fmla="*/ 514820966 h 363"/>
              <a:gd name="T20" fmla="*/ 9976810 w 1170"/>
              <a:gd name="T21" fmla="*/ 582376827 h 363"/>
              <a:gd name="T22" fmla="*/ 42404204 w 1170"/>
              <a:gd name="T23" fmla="*/ 645274505 h 363"/>
              <a:gd name="T24" fmla="*/ 87303794 w 1170"/>
              <a:gd name="T25" fmla="*/ 696523673 h 363"/>
              <a:gd name="T26" fmla="*/ 149663202 w 1170"/>
              <a:gd name="T27" fmla="*/ 745442224 h 363"/>
              <a:gd name="T28" fmla="*/ 226988634 w 1170"/>
              <a:gd name="T29" fmla="*/ 785044409 h 363"/>
              <a:gd name="T30" fmla="*/ 301818631 w 1170"/>
              <a:gd name="T31" fmla="*/ 815327367 h 363"/>
              <a:gd name="T32" fmla="*/ 399099207 w 1170"/>
              <a:gd name="T33" fmla="*/ 836293768 h 363"/>
              <a:gd name="T34" fmla="*/ 501369074 w 1170"/>
              <a:gd name="T35" fmla="*/ 843282569 h 363"/>
              <a:gd name="T36" fmla="*/ 2147483647 w 1170"/>
              <a:gd name="T37" fmla="*/ 843282569 h 363"/>
              <a:gd name="T38" fmla="*/ 2147483647 w 1170"/>
              <a:gd name="T39" fmla="*/ 836293768 h 363"/>
              <a:gd name="T40" fmla="*/ 2147483647 w 1170"/>
              <a:gd name="T41" fmla="*/ 815327367 h 363"/>
              <a:gd name="T42" fmla="*/ 2147483647 w 1170"/>
              <a:gd name="T43" fmla="*/ 785044409 h 363"/>
              <a:gd name="T44" fmla="*/ 2147483647 w 1170"/>
              <a:gd name="T45" fmla="*/ 745442224 h 363"/>
              <a:gd name="T46" fmla="*/ 2147483647 w 1170"/>
              <a:gd name="T47" fmla="*/ 696523673 h 363"/>
              <a:gd name="T48" fmla="*/ 2147483647 w 1170"/>
              <a:gd name="T49" fmla="*/ 645274505 h 363"/>
              <a:gd name="T50" fmla="*/ 2147483647 w 1170"/>
              <a:gd name="T51" fmla="*/ 582376827 h 363"/>
              <a:gd name="T52" fmla="*/ 2147483647 w 1170"/>
              <a:gd name="T53" fmla="*/ 514820966 h 363"/>
              <a:gd name="T54" fmla="*/ 2147483647 w 1170"/>
              <a:gd name="T55" fmla="*/ 328459981 h 363"/>
              <a:gd name="T56" fmla="*/ 2147483647 w 1170"/>
              <a:gd name="T57" fmla="*/ 258575029 h 363"/>
              <a:gd name="T58" fmla="*/ 2147483647 w 1170"/>
              <a:gd name="T59" fmla="*/ 198007921 h 363"/>
              <a:gd name="T60" fmla="*/ 2147483647 w 1170"/>
              <a:gd name="T61" fmla="*/ 146758752 h 363"/>
              <a:gd name="T62" fmla="*/ 2147483647 w 1170"/>
              <a:gd name="T63" fmla="*/ 97838652 h 363"/>
              <a:gd name="T64" fmla="*/ 2147483647 w 1170"/>
              <a:gd name="T65" fmla="*/ 58237993 h 363"/>
              <a:gd name="T66" fmla="*/ 2147483647 w 1170"/>
              <a:gd name="T67" fmla="*/ 27953688 h 363"/>
              <a:gd name="T68" fmla="*/ 2147483647 w 1170"/>
              <a:gd name="T69" fmla="*/ 6988803 h 363"/>
              <a:gd name="T70" fmla="*/ 2147483647 w 1170"/>
              <a:gd name="T71" fmla="*/ 0 h 363"/>
              <a:gd name="T72" fmla="*/ 501369074 w 1170"/>
              <a:gd name="T73" fmla="*/ 0 h 36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170"/>
              <a:gd name="T112" fmla="*/ 0 h 363"/>
              <a:gd name="T113" fmla="*/ 1170 w 1170"/>
              <a:gd name="T114" fmla="*/ 363 h 363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170" h="363">
                <a:moveTo>
                  <a:pt x="201" y="0"/>
                </a:moveTo>
                <a:lnTo>
                  <a:pt x="160" y="3"/>
                </a:lnTo>
                <a:lnTo>
                  <a:pt x="121" y="12"/>
                </a:lnTo>
                <a:lnTo>
                  <a:pt x="91" y="25"/>
                </a:lnTo>
                <a:lnTo>
                  <a:pt x="60" y="42"/>
                </a:lnTo>
                <a:lnTo>
                  <a:pt x="35" y="63"/>
                </a:lnTo>
                <a:lnTo>
                  <a:pt x="17" y="85"/>
                </a:lnTo>
                <a:lnTo>
                  <a:pt x="4" y="111"/>
                </a:lnTo>
                <a:lnTo>
                  <a:pt x="0" y="141"/>
                </a:lnTo>
                <a:lnTo>
                  <a:pt x="0" y="221"/>
                </a:lnTo>
                <a:lnTo>
                  <a:pt x="4" y="250"/>
                </a:lnTo>
                <a:lnTo>
                  <a:pt x="17" y="277"/>
                </a:lnTo>
                <a:lnTo>
                  <a:pt x="35" y="299"/>
                </a:lnTo>
                <a:lnTo>
                  <a:pt x="60" y="320"/>
                </a:lnTo>
                <a:lnTo>
                  <a:pt x="91" y="337"/>
                </a:lnTo>
                <a:lnTo>
                  <a:pt x="121" y="350"/>
                </a:lnTo>
                <a:lnTo>
                  <a:pt x="160" y="359"/>
                </a:lnTo>
                <a:lnTo>
                  <a:pt x="201" y="362"/>
                </a:lnTo>
                <a:lnTo>
                  <a:pt x="968" y="362"/>
                </a:lnTo>
                <a:lnTo>
                  <a:pt x="1009" y="359"/>
                </a:lnTo>
                <a:lnTo>
                  <a:pt x="1048" y="350"/>
                </a:lnTo>
                <a:lnTo>
                  <a:pt x="1078" y="337"/>
                </a:lnTo>
                <a:lnTo>
                  <a:pt x="1109" y="320"/>
                </a:lnTo>
                <a:lnTo>
                  <a:pt x="1134" y="299"/>
                </a:lnTo>
                <a:lnTo>
                  <a:pt x="1152" y="277"/>
                </a:lnTo>
                <a:lnTo>
                  <a:pt x="1165" y="250"/>
                </a:lnTo>
                <a:lnTo>
                  <a:pt x="1169" y="221"/>
                </a:lnTo>
                <a:lnTo>
                  <a:pt x="1169" y="141"/>
                </a:lnTo>
                <a:lnTo>
                  <a:pt x="1165" y="111"/>
                </a:lnTo>
                <a:lnTo>
                  <a:pt x="1152" y="85"/>
                </a:lnTo>
                <a:lnTo>
                  <a:pt x="1134" y="63"/>
                </a:lnTo>
                <a:lnTo>
                  <a:pt x="1109" y="42"/>
                </a:lnTo>
                <a:lnTo>
                  <a:pt x="1078" y="25"/>
                </a:lnTo>
                <a:lnTo>
                  <a:pt x="1048" y="12"/>
                </a:lnTo>
                <a:lnTo>
                  <a:pt x="1009" y="3"/>
                </a:lnTo>
                <a:lnTo>
                  <a:pt x="968" y="0"/>
                </a:lnTo>
                <a:lnTo>
                  <a:pt x="201" y="0"/>
                </a:lnTo>
              </a:path>
            </a:pathLst>
          </a:custGeom>
          <a:noFill/>
          <a:ln w="508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6661" name="Rectangle 132"/>
          <p:cNvSpPr>
            <a:spLocks noChangeArrowheads="1"/>
          </p:cNvSpPr>
          <p:nvPr/>
        </p:nvSpPr>
        <p:spPr bwMode="auto">
          <a:xfrm>
            <a:off x="4133850" y="1531937"/>
            <a:ext cx="809625" cy="15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62" name="Rectangle 133"/>
          <p:cNvSpPr>
            <a:spLocks noChangeArrowheads="1"/>
          </p:cNvSpPr>
          <p:nvPr/>
        </p:nvSpPr>
        <p:spPr bwMode="auto">
          <a:xfrm>
            <a:off x="4441825" y="1446212"/>
            <a:ext cx="981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$90 / unit</a:t>
            </a:r>
          </a:p>
        </p:txBody>
      </p:sp>
      <p:sp>
        <p:nvSpPr>
          <p:cNvPr id="26663" name="Rectangle 134"/>
          <p:cNvSpPr>
            <a:spLocks noChangeArrowheads="1"/>
          </p:cNvSpPr>
          <p:nvPr/>
        </p:nvSpPr>
        <p:spPr bwMode="auto">
          <a:xfrm>
            <a:off x="4133850" y="1658937"/>
            <a:ext cx="122078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64" name="Rectangle 135"/>
          <p:cNvSpPr>
            <a:spLocks noChangeArrowheads="1"/>
          </p:cNvSpPr>
          <p:nvPr/>
        </p:nvSpPr>
        <p:spPr bwMode="auto">
          <a:xfrm>
            <a:off x="4032250" y="1662112"/>
            <a:ext cx="1676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110 units / week</a:t>
            </a:r>
          </a:p>
        </p:txBody>
      </p:sp>
      <p:sp>
        <p:nvSpPr>
          <p:cNvPr id="26665" name="Rectangle 136"/>
          <p:cNvSpPr>
            <a:spLocks noChangeArrowheads="1"/>
          </p:cNvSpPr>
          <p:nvPr/>
        </p:nvSpPr>
        <p:spPr bwMode="auto">
          <a:xfrm>
            <a:off x="6599238" y="1531937"/>
            <a:ext cx="895350" cy="15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66" name="Rectangle 137"/>
          <p:cNvSpPr>
            <a:spLocks noChangeArrowheads="1"/>
          </p:cNvSpPr>
          <p:nvPr/>
        </p:nvSpPr>
        <p:spPr bwMode="auto">
          <a:xfrm>
            <a:off x="6869113" y="1457325"/>
            <a:ext cx="11096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$100 / unit</a:t>
            </a:r>
          </a:p>
        </p:txBody>
      </p:sp>
      <p:sp>
        <p:nvSpPr>
          <p:cNvPr id="26667" name="Rectangle 138"/>
          <p:cNvSpPr>
            <a:spLocks noChangeArrowheads="1"/>
          </p:cNvSpPr>
          <p:nvPr/>
        </p:nvSpPr>
        <p:spPr bwMode="auto">
          <a:xfrm>
            <a:off x="6911975" y="1512887"/>
            <a:ext cx="1081088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68" name="Rectangle 139"/>
          <p:cNvSpPr>
            <a:spLocks noChangeArrowheads="1"/>
          </p:cNvSpPr>
          <p:nvPr/>
        </p:nvSpPr>
        <p:spPr bwMode="auto">
          <a:xfrm>
            <a:off x="6661150" y="1657350"/>
            <a:ext cx="1557338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60 units / week</a:t>
            </a:r>
          </a:p>
        </p:txBody>
      </p:sp>
      <p:sp>
        <p:nvSpPr>
          <p:cNvPr id="26669" name="Rectangle 140"/>
          <p:cNvSpPr>
            <a:spLocks noChangeArrowheads="1"/>
          </p:cNvSpPr>
          <p:nvPr/>
        </p:nvSpPr>
        <p:spPr bwMode="auto">
          <a:xfrm>
            <a:off x="3621088" y="1584325"/>
            <a:ext cx="295275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70" name="Rectangle 141"/>
          <p:cNvSpPr>
            <a:spLocks noChangeArrowheads="1"/>
          </p:cNvSpPr>
          <p:nvPr/>
        </p:nvSpPr>
        <p:spPr bwMode="auto">
          <a:xfrm>
            <a:off x="3621088" y="1587500"/>
            <a:ext cx="2143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P:</a:t>
            </a:r>
          </a:p>
        </p:txBody>
      </p:sp>
      <p:sp>
        <p:nvSpPr>
          <p:cNvPr id="26671" name="Rectangle 142"/>
          <p:cNvSpPr>
            <a:spLocks noChangeArrowheads="1"/>
          </p:cNvSpPr>
          <p:nvPr/>
        </p:nvSpPr>
        <p:spPr bwMode="auto">
          <a:xfrm>
            <a:off x="6134100" y="1565275"/>
            <a:ext cx="333375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72" name="Rectangle 143"/>
          <p:cNvSpPr>
            <a:spLocks noChangeArrowheads="1"/>
          </p:cNvSpPr>
          <p:nvPr/>
        </p:nvSpPr>
        <p:spPr bwMode="auto">
          <a:xfrm>
            <a:off x="6134100" y="1566862"/>
            <a:ext cx="257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Q:</a:t>
            </a:r>
          </a:p>
        </p:txBody>
      </p:sp>
      <p:sp>
        <p:nvSpPr>
          <p:cNvPr id="26673" name="Rectangle 144"/>
          <p:cNvSpPr>
            <a:spLocks noChangeArrowheads="1"/>
          </p:cNvSpPr>
          <p:nvPr/>
        </p:nvSpPr>
        <p:spPr bwMode="auto">
          <a:xfrm>
            <a:off x="4614863" y="2470150"/>
            <a:ext cx="550862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74" name="Rectangle 145"/>
          <p:cNvSpPr>
            <a:spLocks noChangeArrowheads="1"/>
          </p:cNvSpPr>
          <p:nvPr/>
        </p:nvSpPr>
        <p:spPr bwMode="auto">
          <a:xfrm>
            <a:off x="4973638" y="2470150"/>
            <a:ext cx="1873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26675" name="Rectangle 146"/>
          <p:cNvSpPr>
            <a:spLocks noChangeArrowheads="1"/>
          </p:cNvSpPr>
          <p:nvPr/>
        </p:nvSpPr>
        <p:spPr bwMode="auto">
          <a:xfrm>
            <a:off x="4614863" y="2598737"/>
            <a:ext cx="703262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76" name="Rectangle 147"/>
          <p:cNvSpPr>
            <a:spLocks noChangeArrowheads="1"/>
          </p:cNvSpPr>
          <p:nvPr/>
        </p:nvSpPr>
        <p:spPr bwMode="auto">
          <a:xfrm>
            <a:off x="4670425" y="2690812"/>
            <a:ext cx="7826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10 min.</a:t>
            </a:r>
          </a:p>
        </p:txBody>
      </p:sp>
      <p:sp>
        <p:nvSpPr>
          <p:cNvPr id="26677" name="Rectangle 148"/>
          <p:cNvSpPr>
            <a:spLocks noChangeArrowheads="1"/>
          </p:cNvSpPr>
          <p:nvPr/>
        </p:nvSpPr>
        <p:spPr bwMode="auto">
          <a:xfrm>
            <a:off x="7399338" y="2470150"/>
            <a:ext cx="1873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26678" name="Rectangle 149"/>
          <p:cNvSpPr>
            <a:spLocks noChangeArrowheads="1"/>
          </p:cNvSpPr>
          <p:nvPr/>
        </p:nvSpPr>
        <p:spPr bwMode="auto">
          <a:xfrm>
            <a:off x="6924675" y="2589212"/>
            <a:ext cx="603250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79" name="Rectangle 150"/>
          <p:cNvSpPr>
            <a:spLocks noChangeArrowheads="1"/>
          </p:cNvSpPr>
          <p:nvPr/>
        </p:nvSpPr>
        <p:spPr bwMode="auto">
          <a:xfrm>
            <a:off x="7172325" y="2690812"/>
            <a:ext cx="6540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5 min.</a:t>
            </a:r>
          </a:p>
        </p:txBody>
      </p:sp>
      <p:sp>
        <p:nvSpPr>
          <p:cNvPr id="26680" name="Rectangle 151"/>
          <p:cNvSpPr>
            <a:spLocks noChangeArrowheads="1"/>
          </p:cNvSpPr>
          <p:nvPr/>
        </p:nvSpPr>
        <p:spPr bwMode="auto">
          <a:xfrm>
            <a:off x="3654425" y="3241675"/>
            <a:ext cx="533400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81" name="Rectangle 152"/>
          <p:cNvSpPr>
            <a:spLocks noChangeArrowheads="1"/>
          </p:cNvSpPr>
          <p:nvPr/>
        </p:nvSpPr>
        <p:spPr bwMode="auto">
          <a:xfrm>
            <a:off x="4064000" y="3275012"/>
            <a:ext cx="171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26682" name="Rectangle 153"/>
          <p:cNvSpPr>
            <a:spLocks noChangeArrowheads="1"/>
          </p:cNvSpPr>
          <p:nvPr/>
        </p:nvSpPr>
        <p:spPr bwMode="auto">
          <a:xfrm>
            <a:off x="3654425" y="3370262"/>
            <a:ext cx="706438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83" name="Rectangle 154"/>
          <p:cNvSpPr>
            <a:spLocks noChangeArrowheads="1"/>
          </p:cNvSpPr>
          <p:nvPr/>
        </p:nvSpPr>
        <p:spPr bwMode="auto">
          <a:xfrm>
            <a:off x="3835400" y="3422650"/>
            <a:ext cx="7826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10 min.</a:t>
            </a:r>
          </a:p>
        </p:txBody>
      </p:sp>
      <p:sp>
        <p:nvSpPr>
          <p:cNvPr id="26684" name="Rectangle 155"/>
          <p:cNvSpPr>
            <a:spLocks noChangeArrowheads="1"/>
          </p:cNvSpPr>
          <p:nvPr/>
        </p:nvSpPr>
        <p:spPr bwMode="auto">
          <a:xfrm>
            <a:off x="5692775" y="3232150"/>
            <a:ext cx="533400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85" name="Rectangle 156"/>
          <p:cNvSpPr>
            <a:spLocks noChangeArrowheads="1"/>
          </p:cNvSpPr>
          <p:nvPr/>
        </p:nvSpPr>
        <p:spPr bwMode="auto">
          <a:xfrm>
            <a:off x="6034088" y="3201987"/>
            <a:ext cx="171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26686" name="Rectangle 157"/>
          <p:cNvSpPr>
            <a:spLocks noChangeArrowheads="1"/>
          </p:cNvSpPr>
          <p:nvPr/>
        </p:nvSpPr>
        <p:spPr bwMode="auto">
          <a:xfrm>
            <a:off x="5692775" y="3359150"/>
            <a:ext cx="60325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87" name="Rectangle 158"/>
          <p:cNvSpPr>
            <a:spLocks noChangeArrowheads="1"/>
          </p:cNvSpPr>
          <p:nvPr/>
        </p:nvSpPr>
        <p:spPr bwMode="auto">
          <a:xfrm>
            <a:off x="5883275" y="3422650"/>
            <a:ext cx="6540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5 min.</a:t>
            </a:r>
          </a:p>
        </p:txBody>
      </p:sp>
      <p:sp>
        <p:nvSpPr>
          <p:cNvPr id="26688" name="Rectangle 159"/>
          <p:cNvSpPr>
            <a:spLocks noChangeArrowheads="1"/>
          </p:cNvSpPr>
          <p:nvPr/>
        </p:nvSpPr>
        <p:spPr bwMode="auto">
          <a:xfrm>
            <a:off x="7831138" y="3221037"/>
            <a:ext cx="5334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89" name="Rectangle 160"/>
          <p:cNvSpPr>
            <a:spLocks noChangeArrowheads="1"/>
          </p:cNvSpPr>
          <p:nvPr/>
        </p:nvSpPr>
        <p:spPr bwMode="auto">
          <a:xfrm>
            <a:off x="8234363" y="3201987"/>
            <a:ext cx="171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6690" name="Rectangle 161"/>
          <p:cNvSpPr>
            <a:spLocks noChangeArrowheads="1"/>
          </p:cNvSpPr>
          <p:nvPr/>
        </p:nvSpPr>
        <p:spPr bwMode="auto">
          <a:xfrm>
            <a:off x="7831138" y="3346450"/>
            <a:ext cx="708025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91" name="Rectangle 162"/>
          <p:cNvSpPr>
            <a:spLocks noChangeArrowheads="1"/>
          </p:cNvSpPr>
          <p:nvPr/>
        </p:nvSpPr>
        <p:spPr bwMode="auto">
          <a:xfrm>
            <a:off x="8005763" y="3422650"/>
            <a:ext cx="7826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25 min.</a:t>
            </a:r>
          </a:p>
        </p:txBody>
      </p:sp>
      <p:sp>
        <p:nvSpPr>
          <p:cNvPr id="26692" name="Rectangle 163"/>
          <p:cNvSpPr>
            <a:spLocks noChangeArrowheads="1"/>
          </p:cNvSpPr>
          <p:nvPr/>
        </p:nvSpPr>
        <p:spPr bwMode="auto">
          <a:xfrm>
            <a:off x="3708400" y="4008437"/>
            <a:ext cx="54927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93" name="Rectangle 164"/>
          <p:cNvSpPr>
            <a:spLocks noChangeArrowheads="1"/>
          </p:cNvSpPr>
          <p:nvPr/>
        </p:nvSpPr>
        <p:spPr bwMode="auto">
          <a:xfrm>
            <a:off x="4064000" y="4079875"/>
            <a:ext cx="1508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6694" name="Rectangle 165"/>
          <p:cNvSpPr>
            <a:spLocks noChangeArrowheads="1"/>
          </p:cNvSpPr>
          <p:nvPr/>
        </p:nvSpPr>
        <p:spPr bwMode="auto">
          <a:xfrm>
            <a:off x="3760788" y="4152900"/>
            <a:ext cx="7826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15 min.</a:t>
            </a:r>
          </a:p>
        </p:txBody>
      </p:sp>
      <p:sp>
        <p:nvSpPr>
          <p:cNvPr id="26695" name="Rectangle 166"/>
          <p:cNvSpPr>
            <a:spLocks noChangeArrowheads="1"/>
          </p:cNvSpPr>
          <p:nvPr/>
        </p:nvSpPr>
        <p:spPr bwMode="auto">
          <a:xfrm>
            <a:off x="5675313" y="4008437"/>
            <a:ext cx="533400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96" name="Rectangle 167"/>
          <p:cNvSpPr>
            <a:spLocks noChangeArrowheads="1"/>
          </p:cNvSpPr>
          <p:nvPr/>
        </p:nvSpPr>
        <p:spPr bwMode="auto">
          <a:xfrm>
            <a:off x="6110288" y="3933825"/>
            <a:ext cx="171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6697" name="Rectangle 168"/>
          <p:cNvSpPr>
            <a:spLocks noChangeArrowheads="1"/>
          </p:cNvSpPr>
          <p:nvPr/>
        </p:nvSpPr>
        <p:spPr bwMode="auto">
          <a:xfrm>
            <a:off x="5883275" y="4152900"/>
            <a:ext cx="7826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10 min.</a:t>
            </a:r>
          </a:p>
        </p:txBody>
      </p:sp>
      <p:sp>
        <p:nvSpPr>
          <p:cNvPr id="26698" name="Rectangle 169"/>
          <p:cNvSpPr>
            <a:spLocks noChangeArrowheads="1"/>
          </p:cNvSpPr>
          <p:nvPr/>
        </p:nvSpPr>
        <p:spPr bwMode="auto">
          <a:xfrm>
            <a:off x="7815263" y="4008437"/>
            <a:ext cx="54927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99" name="Rectangle 170"/>
          <p:cNvSpPr>
            <a:spLocks noChangeArrowheads="1"/>
          </p:cNvSpPr>
          <p:nvPr/>
        </p:nvSpPr>
        <p:spPr bwMode="auto">
          <a:xfrm>
            <a:off x="8234363" y="4006850"/>
            <a:ext cx="1873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6700" name="Rectangle 171"/>
          <p:cNvSpPr>
            <a:spLocks noChangeArrowheads="1"/>
          </p:cNvSpPr>
          <p:nvPr/>
        </p:nvSpPr>
        <p:spPr bwMode="auto">
          <a:xfrm>
            <a:off x="7815263" y="4138612"/>
            <a:ext cx="706437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701" name="Rectangle 172"/>
          <p:cNvSpPr>
            <a:spLocks noChangeArrowheads="1"/>
          </p:cNvSpPr>
          <p:nvPr/>
        </p:nvSpPr>
        <p:spPr bwMode="auto">
          <a:xfrm>
            <a:off x="7931150" y="4152900"/>
            <a:ext cx="7826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10 min.</a:t>
            </a:r>
          </a:p>
        </p:txBody>
      </p:sp>
      <p:sp>
        <p:nvSpPr>
          <p:cNvPr id="26704" name="Rectangle 175"/>
          <p:cNvSpPr>
            <a:spLocks noChangeArrowheads="1"/>
          </p:cNvSpPr>
          <p:nvPr/>
        </p:nvSpPr>
        <p:spPr bwMode="auto">
          <a:xfrm>
            <a:off x="2668588" y="5886450"/>
            <a:ext cx="3732212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708" name="Line 179"/>
          <p:cNvSpPr>
            <a:spLocks noChangeShapeType="1"/>
          </p:cNvSpPr>
          <p:nvPr/>
        </p:nvSpPr>
        <p:spPr bwMode="auto">
          <a:xfrm flipV="1">
            <a:off x="4138613" y="3714750"/>
            <a:ext cx="0" cy="2921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09" name="Line 180"/>
          <p:cNvSpPr>
            <a:spLocks noChangeShapeType="1"/>
          </p:cNvSpPr>
          <p:nvPr/>
        </p:nvSpPr>
        <p:spPr bwMode="auto">
          <a:xfrm flipV="1">
            <a:off x="3228975" y="2617787"/>
            <a:ext cx="1212850" cy="146050"/>
          </a:xfrm>
          <a:prstGeom prst="line">
            <a:avLst/>
          </a:prstGeom>
          <a:noFill/>
          <a:ln w="38100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0" name="Line 181"/>
          <p:cNvSpPr>
            <a:spLocks noChangeShapeType="1"/>
          </p:cNvSpPr>
          <p:nvPr/>
        </p:nvSpPr>
        <p:spPr bwMode="auto">
          <a:xfrm flipV="1">
            <a:off x="3911600" y="2909887"/>
            <a:ext cx="530225" cy="292100"/>
          </a:xfrm>
          <a:prstGeom prst="line">
            <a:avLst/>
          </a:prstGeom>
          <a:noFill/>
          <a:ln w="38100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1" name="Line 182"/>
          <p:cNvSpPr>
            <a:spLocks noChangeShapeType="1"/>
          </p:cNvSpPr>
          <p:nvPr/>
        </p:nvSpPr>
        <p:spPr bwMode="auto">
          <a:xfrm flipH="1" flipV="1">
            <a:off x="5730875" y="2909887"/>
            <a:ext cx="455613" cy="292100"/>
          </a:xfrm>
          <a:prstGeom prst="line">
            <a:avLst/>
          </a:prstGeom>
          <a:noFill/>
          <a:ln w="38100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2" name="Line 183"/>
          <p:cNvSpPr>
            <a:spLocks noChangeShapeType="1"/>
          </p:cNvSpPr>
          <p:nvPr/>
        </p:nvSpPr>
        <p:spPr bwMode="auto">
          <a:xfrm flipV="1">
            <a:off x="4973638" y="2032000"/>
            <a:ext cx="0" cy="43815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3" name="Line 184"/>
          <p:cNvSpPr>
            <a:spLocks noChangeShapeType="1"/>
          </p:cNvSpPr>
          <p:nvPr/>
        </p:nvSpPr>
        <p:spPr bwMode="auto">
          <a:xfrm flipV="1">
            <a:off x="7475538" y="2032000"/>
            <a:ext cx="0" cy="365125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4" name="Line 185"/>
          <p:cNvSpPr>
            <a:spLocks noChangeShapeType="1"/>
          </p:cNvSpPr>
          <p:nvPr/>
        </p:nvSpPr>
        <p:spPr bwMode="auto">
          <a:xfrm flipH="1" flipV="1">
            <a:off x="4114800" y="4418012"/>
            <a:ext cx="0" cy="3048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5" name="Line 186"/>
          <p:cNvSpPr>
            <a:spLocks noChangeShapeType="1"/>
          </p:cNvSpPr>
          <p:nvPr/>
        </p:nvSpPr>
        <p:spPr bwMode="auto">
          <a:xfrm flipV="1">
            <a:off x="6172200" y="4494212"/>
            <a:ext cx="0" cy="3048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6" name="Line 187"/>
          <p:cNvSpPr>
            <a:spLocks noChangeShapeType="1"/>
          </p:cNvSpPr>
          <p:nvPr/>
        </p:nvSpPr>
        <p:spPr bwMode="auto">
          <a:xfrm flipV="1">
            <a:off x="6186488" y="3714750"/>
            <a:ext cx="0" cy="2921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7" name="Line 188"/>
          <p:cNvSpPr>
            <a:spLocks noChangeShapeType="1"/>
          </p:cNvSpPr>
          <p:nvPr/>
        </p:nvSpPr>
        <p:spPr bwMode="auto">
          <a:xfrm flipV="1">
            <a:off x="8385175" y="4446587"/>
            <a:ext cx="0" cy="2921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8" name="Line 189"/>
          <p:cNvSpPr>
            <a:spLocks noChangeShapeType="1"/>
          </p:cNvSpPr>
          <p:nvPr/>
        </p:nvSpPr>
        <p:spPr bwMode="auto">
          <a:xfrm flipV="1">
            <a:off x="8385175" y="3714750"/>
            <a:ext cx="0" cy="2921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9" name="Line 190"/>
          <p:cNvSpPr>
            <a:spLocks noChangeShapeType="1"/>
          </p:cNvSpPr>
          <p:nvPr/>
        </p:nvSpPr>
        <p:spPr bwMode="auto">
          <a:xfrm flipH="1" flipV="1">
            <a:off x="8081963" y="2909887"/>
            <a:ext cx="379412" cy="2921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20" name="Line 191"/>
          <p:cNvSpPr>
            <a:spLocks noChangeShapeType="1"/>
          </p:cNvSpPr>
          <p:nvPr/>
        </p:nvSpPr>
        <p:spPr bwMode="auto">
          <a:xfrm flipV="1">
            <a:off x="6400800" y="2817812"/>
            <a:ext cx="381000" cy="381000"/>
          </a:xfrm>
          <a:prstGeom prst="line">
            <a:avLst/>
          </a:prstGeom>
          <a:noFill/>
          <a:ln w="38100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Rectangle 3"/>
          <p:cNvSpPr txBox="1">
            <a:spLocks noChangeArrowheads="1"/>
          </p:cNvSpPr>
          <p:nvPr/>
        </p:nvSpPr>
        <p:spPr bwMode="gray">
          <a:xfrm>
            <a:off x="0" y="-1"/>
            <a:ext cx="9143999" cy="1066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en-US" sz="3600" dirty="0" smtClean="0">
                <a:latin typeface="Impact" pitchFamily="34" charset="0"/>
                <a:ea typeface="ＭＳ Ｐゴシック" pitchFamily="-65" charset="-128"/>
                <a:cs typeface="Impact" pitchFamily="34" charset="0"/>
              </a:rPr>
              <a:t>Practice: A Production System Manufacturing Two Products, P and Q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</a:p>
        </p:txBody>
      </p:sp>
      <p:sp>
        <p:nvSpPr>
          <p:cNvPr id="95" name="Rectangle 174"/>
          <p:cNvSpPr>
            <a:spLocks noChangeArrowheads="1"/>
          </p:cNvSpPr>
          <p:nvPr/>
        </p:nvSpPr>
        <p:spPr bwMode="auto">
          <a:xfrm>
            <a:off x="0" y="5719971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23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Time available at each work center</a:t>
            </a:r>
            <a:r>
              <a:rPr lang="en-US" sz="23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: 2,400 </a:t>
            </a:r>
            <a:r>
              <a:rPr lang="en-US" sz="23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minutes per </a:t>
            </a:r>
            <a:r>
              <a:rPr lang="en-US" sz="23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week.</a:t>
            </a:r>
          </a:p>
          <a:p>
            <a:r>
              <a:rPr lang="en-US" sz="23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O</a:t>
            </a:r>
            <a:r>
              <a:rPr lang="en-US" sz="2300" dirty="0" smtClean="0">
                <a:solidFill>
                  <a:srgbClr val="000000"/>
                </a:solidFill>
                <a:latin typeface="Book Antiqua" pitchFamily="18" charset="0"/>
              </a:rPr>
              <a:t>perating expenses per week: $6,000. All the resources cost the same.</a:t>
            </a:r>
            <a:endParaRPr lang="en-US" sz="2300" dirty="0"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</p:txBody>
      </p:sp>
      <p:cxnSp>
        <p:nvCxnSpPr>
          <p:cNvPr id="94" name="Straight Connector 93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0" y="609600"/>
            <a:ext cx="9144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1016000"/>
          </a:xfrm>
        </p:spPr>
        <p:txBody>
          <a:bodyPr/>
          <a:lstStyle/>
          <a:p>
            <a:r>
              <a:rPr lang="en-US" dirty="0" smtClean="0"/>
              <a:t>Step 4 : Elevate the Constraint(s). Do We Try To Sell In Japan?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541463" y="1147763"/>
            <a:ext cx="5702300" cy="1792288"/>
            <a:chOff x="1104" y="1085"/>
            <a:chExt cx="3592" cy="1129"/>
          </a:xfrm>
        </p:grpSpPr>
        <p:graphicFrame>
          <p:nvGraphicFramePr>
            <p:cNvPr id="16" name="Object 4"/>
            <p:cNvGraphicFramePr>
              <a:graphicFrameLocks/>
            </p:cNvGraphicFramePr>
            <p:nvPr/>
          </p:nvGraphicFramePr>
          <p:xfrm>
            <a:off x="1104" y="1085"/>
            <a:ext cx="3592" cy="1129"/>
          </p:xfrm>
          <a:graphic>
            <a:graphicData uri="http://schemas.openxmlformats.org/presentationml/2006/ole">
              <p:oleObj spid="_x0000_s102432" name="Document" r:id="rId4" imgW="5930428" imgH="1882614" progId="Word.Document.8">
                <p:embed/>
              </p:oleObj>
            </a:graphicData>
          </a:graphic>
        </p:graphicFrame>
        <p:sp>
          <p:nvSpPr>
            <p:cNvPr id="17" name="Line 5"/>
            <p:cNvSpPr>
              <a:spLocks noChangeShapeType="1"/>
            </p:cNvSpPr>
            <p:nvPr/>
          </p:nvSpPr>
          <p:spPr bwMode="auto">
            <a:xfrm>
              <a:off x="1104" y="1393"/>
              <a:ext cx="0" cy="7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</p:grp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1308100" y="3048000"/>
            <a:ext cx="5899150" cy="2922588"/>
            <a:chOff x="1005" y="2222"/>
            <a:chExt cx="3716" cy="1841"/>
          </a:xfrm>
        </p:grpSpPr>
        <p:graphicFrame>
          <p:nvGraphicFramePr>
            <p:cNvPr id="19" name="Object 7"/>
            <p:cNvGraphicFramePr>
              <a:graphicFrameLocks/>
            </p:cNvGraphicFramePr>
            <p:nvPr/>
          </p:nvGraphicFramePr>
          <p:xfrm>
            <a:off x="1005" y="2222"/>
            <a:ext cx="3716" cy="1841"/>
          </p:xfrm>
          <a:graphic>
            <a:graphicData uri="http://schemas.openxmlformats.org/presentationml/2006/ole">
              <p:oleObj spid="_x0000_s102433" name="Document" r:id="rId5" imgW="6044788" imgH="2995543" progId="Word.Document.8">
                <p:embed/>
              </p:oleObj>
            </a:graphicData>
          </a:graphic>
        </p:graphicFrame>
        <p:sp>
          <p:nvSpPr>
            <p:cNvPr id="20" name="Line 8"/>
            <p:cNvSpPr>
              <a:spLocks noChangeShapeType="1"/>
            </p:cNvSpPr>
            <p:nvPr/>
          </p:nvSpPr>
          <p:spPr bwMode="auto">
            <a:xfrm>
              <a:off x="1008" y="2545"/>
              <a:ext cx="0" cy="14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</p:grp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7251700" y="3505200"/>
            <a:ext cx="2273300" cy="76944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Book Antiqua" pitchFamily="18" charset="0"/>
              </a:rPr>
              <a:t>$/</a:t>
            </a:r>
            <a:r>
              <a:rPr lang="en-US" sz="2200" dirty="0" smtClean="0">
                <a:solidFill>
                  <a:srgbClr val="0070C0"/>
                </a:solidFill>
                <a:latin typeface="Book Antiqua" pitchFamily="18" charset="0"/>
              </a:rPr>
              <a:t>Constraint </a:t>
            </a:r>
            <a:endParaRPr lang="en-US" sz="2200" dirty="0">
              <a:solidFill>
                <a:srgbClr val="0070C0"/>
              </a:solidFill>
              <a:latin typeface="Book Antiqua" pitchFamily="18" charset="0"/>
            </a:endParaRPr>
          </a:p>
          <a:p>
            <a:r>
              <a:rPr lang="en-US" sz="2200" dirty="0">
                <a:solidFill>
                  <a:srgbClr val="0070C0"/>
                </a:solidFill>
                <a:latin typeface="Book Antiqua" pitchFamily="18" charset="0"/>
              </a:rPr>
              <a:t>Minute</a:t>
            </a:r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7540625" y="4232275"/>
            <a:ext cx="64633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Book Antiqua" pitchFamily="18" charset="0"/>
              </a:rPr>
              <a:t>4.5 </a:t>
            </a:r>
            <a:endParaRPr lang="en-US" sz="2400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7540625" y="4613275"/>
            <a:ext cx="72327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Book Antiqua" pitchFamily="18" charset="0"/>
              </a:rPr>
              <a:t>1.57</a:t>
            </a:r>
            <a:endParaRPr lang="en-US" sz="2400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7584013" y="4994275"/>
            <a:ext cx="56938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Book Antiqua" pitchFamily="18" charset="0"/>
              </a:rPr>
              <a:t>2.7</a:t>
            </a:r>
            <a:endParaRPr lang="en-US" sz="2400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7629634" y="5405735"/>
            <a:ext cx="33855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Book Antiqua" pitchFamily="18" charset="0"/>
              </a:rPr>
              <a:t>1</a:t>
            </a:r>
            <a:endParaRPr lang="en-US" sz="2400" dirty="0">
              <a:solidFill>
                <a:srgbClr val="0070C0"/>
              </a:solidFill>
              <a:latin typeface="Book Antiqua" pitchFamily="18" charset="0"/>
            </a:endParaRPr>
          </a:p>
        </p:txBody>
      </p:sp>
      <p:grpSp>
        <p:nvGrpSpPr>
          <p:cNvPr id="5" name="Group 27"/>
          <p:cNvGrpSpPr/>
          <p:nvPr/>
        </p:nvGrpSpPr>
        <p:grpSpPr>
          <a:xfrm>
            <a:off x="4572000" y="2209800"/>
            <a:ext cx="2895600" cy="2211388"/>
            <a:chOff x="4572000" y="2209800"/>
            <a:chExt cx="2895600" cy="2211388"/>
          </a:xfrm>
        </p:grpSpPr>
        <p:cxnSp>
          <p:nvCxnSpPr>
            <p:cNvPr id="15" name="Straight Arrow Connector 14"/>
            <p:cNvCxnSpPr/>
            <p:nvPr/>
          </p:nvCxnSpPr>
          <p:spPr bwMode="auto">
            <a:xfrm rot="10800000">
              <a:off x="6629400" y="4419600"/>
              <a:ext cx="838200" cy="158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 rot="10800000">
              <a:off x="4572000" y="2209800"/>
              <a:ext cx="2895600" cy="22098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27" name="Straight Connector 26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Content Placeholder 1"/>
          <p:cNvSpPr>
            <a:spLocks noGrp="1"/>
          </p:cNvSpPr>
          <p:nvPr>
            <p:ph idx="1"/>
          </p:nvPr>
        </p:nvSpPr>
        <p:spPr>
          <a:xfrm>
            <a:off x="0" y="5984875"/>
            <a:ext cx="9144000" cy="415925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dirty="0" smtClean="0">
                <a:solidFill>
                  <a:schemeClr val="tx1"/>
                </a:solidFill>
                <a:cs typeface="Microsoft Sans Serif" pitchFamily="34" charset="0"/>
              </a:rPr>
              <a:t>Even without increasing capacity of B, </a:t>
            </a:r>
            <a:r>
              <a:rPr lang="en-US" dirty="0" smtClean="0">
                <a:cs typeface="Microsoft Sans Serif" pitchFamily="34" charset="0"/>
              </a:rPr>
              <a:t>we can increase our profit.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0" y="609600"/>
            <a:ext cx="9144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105400"/>
          </a:xfrm>
          <a:noFill/>
        </p:spPr>
        <p:txBody>
          <a:bodyPr lIns="92075" tIns="46038" rIns="92075" bIns="46038"/>
          <a:lstStyle/>
          <a:p>
            <a:pPr eaLnBrk="1" hangingPunct="1">
              <a:buSzPct val="89000"/>
              <a:buNone/>
            </a:pPr>
            <a:r>
              <a:rPr lang="en-US" sz="2800" kern="1200" dirty="0" smtClean="0">
                <a:solidFill>
                  <a:schemeClr val="tx1"/>
                </a:solidFill>
                <a:ea typeface="ＭＳ Ｐゴシック" charset="-128"/>
                <a:cs typeface="+mn-cs"/>
              </a:rPr>
              <a:t>For 110 units of P,  need 110 (10)  = 1100  min. on B, leaving 1300 min. on B, for product P in Japan. </a:t>
            </a:r>
          </a:p>
          <a:p>
            <a:pPr eaLnBrk="1" hangingPunct="1">
              <a:spcBef>
                <a:spcPct val="50000"/>
              </a:spcBef>
              <a:buSzPct val="89000"/>
              <a:buNone/>
            </a:pPr>
            <a:r>
              <a:rPr lang="en-US" sz="2800" kern="1200" dirty="0" smtClean="0">
                <a:solidFill>
                  <a:schemeClr val="tx1"/>
                </a:solidFill>
                <a:ea typeface="ＭＳ Ｐゴシック" charset="-128"/>
                <a:cs typeface="+mn-cs"/>
              </a:rPr>
              <a:t>Each unit of PJ requires  10 minutes on B.  So, we can produce 1300/10 = 130 units of PJ.</a:t>
            </a:r>
          </a:p>
          <a:p>
            <a:pPr>
              <a:spcBef>
                <a:spcPct val="50000"/>
              </a:spcBef>
              <a:buSzPct val="89000"/>
              <a:buNone/>
            </a:pPr>
            <a:r>
              <a:rPr lang="en-US" sz="2800" kern="1200" dirty="0" smtClean="0">
                <a:ea typeface="ＭＳ Ｐゴシック" charset="-128"/>
                <a:cs typeface="+mn-cs"/>
              </a:rPr>
              <a:t>W</a:t>
            </a:r>
            <a:r>
              <a:rPr lang="en-US" sz="2800" kern="1200" dirty="0" smtClean="0">
                <a:solidFill>
                  <a:schemeClr val="tx1"/>
                </a:solidFill>
                <a:ea typeface="ＭＳ Ｐゴシック" charset="-128"/>
                <a:cs typeface="+mn-cs"/>
              </a:rPr>
              <a:t>e get 110(45) +130(27)  = $8460 - $6000 = $2460 profit.</a:t>
            </a:r>
          </a:p>
          <a:p>
            <a:pPr eaLnBrk="1" hangingPunct="1">
              <a:spcBef>
                <a:spcPct val="50000"/>
              </a:spcBef>
              <a:buSzPct val="89000"/>
              <a:buNone/>
            </a:pPr>
            <a:r>
              <a:rPr lang="en-US" sz="2800" kern="1200" dirty="0" smtClean="0">
                <a:ea typeface="ＭＳ Ｐゴシック" charset="-128"/>
                <a:cs typeface="+mn-cs"/>
              </a:rPr>
              <a:t>Check if there is another constraint that would not allow us to collect that much profit.  Let’s see.</a:t>
            </a:r>
            <a:endParaRPr lang="en-US" sz="2800" kern="1200" dirty="0" smtClean="0">
              <a:solidFill>
                <a:schemeClr val="tx1"/>
              </a:solidFill>
              <a:ea typeface="ＭＳ Ｐゴシック" charset="-128"/>
              <a:cs typeface="+mn-cs"/>
            </a:endParaRP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1189038"/>
          </a:xfrm>
          <a:noFill/>
        </p:spPr>
        <p:txBody>
          <a:bodyPr lIns="92075" tIns="46038" rIns="92075" bIns="46038" anchor="ctr"/>
          <a:lstStyle/>
          <a:p>
            <a:r>
              <a:rPr lang="en-US" dirty="0" smtClean="0"/>
              <a:t>2. Exploit the Constraint : Find the </a:t>
            </a:r>
            <a:br>
              <a:rPr lang="en-US" dirty="0" smtClean="0"/>
            </a:br>
            <a:r>
              <a:rPr lang="en-US" dirty="0" smtClean="0"/>
              <a:t>World’s Best Solution to Throughput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0" name="Picture 4" descr="MCj0197887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1"/>
            <a:ext cx="1676400" cy="112818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9144000" cy="838200"/>
          </a:xfrm>
          <a:prstGeom prst="rect">
            <a:avLst/>
          </a:prstGeom>
          <a:noFill/>
        </p:spPr>
        <p:txBody>
          <a:bodyPr lIns="92075" tIns="46038" rIns="92075" bIns="46038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mpact" pitchFamily="34" charset="0"/>
                <a:ea typeface="ＭＳ Ｐゴシック" pitchFamily="-65" charset="-128"/>
                <a:cs typeface="Impact" pitchFamily="34" charset="0"/>
              </a:rPr>
              <a:t>1. Identify The Constraint(s) </a:t>
            </a:r>
          </a:p>
        </p:txBody>
      </p:sp>
      <p:graphicFrame>
        <p:nvGraphicFramePr>
          <p:cNvPr id="6" name="Object 1"/>
          <p:cNvGraphicFramePr>
            <a:graphicFrameLocks noChangeAspect="1"/>
          </p:cNvGraphicFramePr>
          <p:nvPr/>
        </p:nvGraphicFramePr>
        <p:xfrm>
          <a:off x="76200" y="914400"/>
          <a:ext cx="3200400" cy="1136142"/>
        </p:xfrm>
        <a:graphic>
          <a:graphicData uri="http://schemas.openxmlformats.org/presentationml/2006/ole">
            <p:oleObj spid="_x0000_s141329" name="Worksheet" r:id="rId3" imgW="1905203" imgH="676411" progId="Excel.Sheet.12">
              <p:embed/>
            </p:oleObj>
          </a:graphicData>
        </a:graphic>
      </p:graphicFrame>
      <p:sp>
        <p:nvSpPr>
          <p:cNvPr id="7" name="Rectangle 174"/>
          <p:cNvSpPr>
            <a:spLocks noChangeArrowheads="1"/>
          </p:cNvSpPr>
          <p:nvPr/>
        </p:nvSpPr>
        <p:spPr bwMode="auto">
          <a:xfrm>
            <a:off x="3352800" y="914400"/>
            <a:ext cx="57912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24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Contribution Margin: P($45), PJ($27)</a:t>
            </a:r>
          </a:p>
          <a:p>
            <a:r>
              <a:rPr lang="en-US" sz="24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Market Demand: P(110), PJ(infinity)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2057400"/>
            <a:ext cx="9144000" cy="4343400"/>
          </a:xfrm>
          <a:prstGeom prst="rect">
            <a:avLst/>
          </a:prstGeom>
          <a:noFill/>
        </p:spPr>
        <p:txBody>
          <a:bodyPr lIns="92075" tIns="46038" rIns="92075" bIns="46038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9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Can we satisfy the demand?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9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Resource requirements for 110 P’s and 130 PJ’s:</a:t>
            </a:r>
          </a:p>
          <a:p>
            <a:pPr marL="342900" marR="0" lvl="0" indent="-342900" algn="l" defTabSz="914400" rtl="0" eaLnBrk="1" fontAlgn="base" latinLnBrk="0" hangingPunct="1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SzPct val="89000"/>
              <a:buFont typeface="Wingdings" pitchFamily="2" charset="2"/>
              <a:buChar char="p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Resource A: 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110 (15) + 130 (15)  =</a:t>
            </a:r>
            <a:r>
              <a:rPr lang="en-US" sz="2800" b="1" kern="0" dirty="0" smtClean="0"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3600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minutes</a:t>
            </a:r>
          </a:p>
          <a:p>
            <a:pPr marL="342900" marR="0" lvl="0" indent="-3429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9000"/>
              <a:buFont typeface="Wingdings" pitchFamily="2" charset="2"/>
              <a:buChar char="p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Resource B: 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110(10)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 + </a:t>
            </a:r>
            <a:r>
              <a:rPr lang="en-US" sz="2800" b="1" kern="0" dirty="0" smtClean="0"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130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(10) = 2400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minutes</a:t>
            </a:r>
          </a:p>
          <a:p>
            <a:pPr marL="342900" lvl="0" indent="-342900" eaLnBrk="1" hangingPunct="1">
              <a:spcBef>
                <a:spcPct val="20000"/>
              </a:spcBef>
              <a:buClr>
                <a:schemeClr val="tx1"/>
              </a:buClr>
              <a:buSzPct val="89000"/>
              <a:buFont typeface="Wingdings" pitchFamily="2" charset="2"/>
              <a:buChar char="p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Resource C: </a:t>
            </a:r>
            <a:r>
              <a:rPr lang="en-US" sz="2800" b="1" kern="0" dirty="0" smtClean="0"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110(15) + 130(15) = 3600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minutes</a:t>
            </a:r>
          </a:p>
          <a:p>
            <a:pPr marL="342900" lvl="0" indent="-342900" eaLnBrk="1" hangingPunct="1">
              <a:spcBef>
                <a:spcPct val="20000"/>
              </a:spcBef>
              <a:buClr>
                <a:schemeClr val="tx1"/>
              </a:buClr>
              <a:buSzPct val="89000"/>
              <a:buFont typeface="Wingdings" pitchFamily="2" charset="2"/>
              <a:buChar char="p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Resource D: </a:t>
            </a:r>
            <a:r>
              <a:rPr lang="en-US" sz="2800" b="1" kern="0" dirty="0" smtClean="0"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110(10) + 130(10) = 2400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minutes</a:t>
            </a:r>
          </a:p>
          <a:p>
            <a:pPr marL="342900" lvl="0" indent="-342900" eaLnBrk="1" hangingPunct="1">
              <a:spcBef>
                <a:spcPct val="20000"/>
              </a:spcBef>
              <a:buClr>
                <a:schemeClr val="tx1"/>
              </a:buClr>
              <a:buSzPct val="89000"/>
              <a:buFont typeface="Wingdings" pitchFamily="2" charset="2"/>
              <a:buChar char="p"/>
            </a:pPr>
            <a:r>
              <a:rPr lang="en-US" sz="2800" kern="0" dirty="0" smtClean="0"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We need to use LP to find the optimal Solution.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ＭＳ Ｐゴシック" pitchFamily="-65" charset="-128"/>
              <a:cs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63" name="Object 3"/>
          <p:cNvGraphicFramePr>
            <a:graphicFrameLocks noChangeAspect="1"/>
          </p:cNvGraphicFramePr>
          <p:nvPr/>
        </p:nvGraphicFramePr>
        <p:xfrm>
          <a:off x="0" y="914400"/>
          <a:ext cx="8984673" cy="3258178"/>
        </p:xfrm>
        <a:graphic>
          <a:graphicData uri="http://schemas.openxmlformats.org/presentationml/2006/ole">
            <p:oleObj spid="_x0000_s92178" name="Worksheet" r:id="rId3" imgW="5200620" imgH="1886021" progId="Excel.Sheet.12">
              <p:embed/>
            </p:oleObj>
          </a:graphicData>
        </a:graphic>
      </p:graphicFrame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762000"/>
          </a:xfrm>
        </p:spPr>
        <p:txBody>
          <a:bodyPr/>
          <a:lstStyle/>
          <a:p>
            <a:r>
              <a:rPr lang="en-US" dirty="0" smtClean="0"/>
              <a:t>Step 4 : </a:t>
            </a:r>
            <a:r>
              <a:rPr lang="en-US" dirty="0" smtClean="0"/>
              <a:t>Exploit the </a:t>
            </a:r>
            <a:r>
              <a:rPr lang="en-US" dirty="0" smtClean="0"/>
              <a:t>Constraint(s). 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76200" y="4343400"/>
            <a:ext cx="8915400" cy="533400"/>
          </a:xfrm>
        </p:spPr>
        <p:txBody>
          <a:bodyPr/>
          <a:lstStyle/>
          <a:p>
            <a:pPr marL="0" lvl="3" indent="0">
              <a:lnSpc>
                <a:spcPct val="90000"/>
              </a:lnSpc>
              <a:buSzPct val="75000"/>
              <a:buNone/>
            </a:pPr>
            <a:r>
              <a:rPr lang="en-US" sz="2800" kern="1200" dirty="0" smtClean="0">
                <a:ea typeface="ＭＳ Ｐゴシック" charset="-128"/>
              </a:rPr>
              <a:t>Not </a:t>
            </a:r>
            <a:r>
              <a:rPr lang="en-US" sz="2800" kern="1200" dirty="0" smtClean="0">
                <a:ea typeface="ＭＳ Ｐゴシック" charset="-128"/>
              </a:rPr>
              <a:t>$2460 profit, but $1345</a:t>
            </a:r>
            <a:r>
              <a:rPr lang="en-US" sz="2800" kern="1200" dirty="0" smtClean="0">
                <a:ea typeface="ＭＳ Ｐゴシック" charset="-128"/>
              </a:rPr>
              <a:t>. The $6000 is included. </a:t>
            </a:r>
            <a:endParaRPr lang="en-US" sz="2800" kern="1200" dirty="0" smtClean="0">
              <a:ea typeface="ＭＳ Ｐゴシック" charset="-128"/>
            </a:endParaRPr>
          </a:p>
          <a:p>
            <a:pPr marL="0" lvl="3" indent="0">
              <a:lnSpc>
                <a:spcPct val="90000"/>
              </a:lnSpc>
              <a:buSzPct val="75000"/>
              <a:buNone/>
            </a:pPr>
            <a:endParaRPr lang="en-US" sz="2400" dirty="0" smtClean="0">
              <a:solidFill>
                <a:srgbClr val="367236"/>
              </a:solidFill>
            </a:endParaRPr>
          </a:p>
          <a:p>
            <a:pPr marL="342900" lvl="3" indent="-342900">
              <a:lnSpc>
                <a:spcPct val="90000"/>
              </a:lnSpc>
              <a:buSzPct val="75000"/>
              <a:buFont typeface="Wingdings" pitchFamily="2" charset="2"/>
              <a:buChar char="p"/>
            </a:pPr>
            <a:endParaRPr lang="en-US" sz="2400" dirty="0" smtClean="0">
              <a:solidFill>
                <a:srgbClr val="367236"/>
              </a:solidFill>
            </a:endParaRPr>
          </a:p>
          <a:p>
            <a:pPr marL="342900" lvl="3" indent="-342900">
              <a:lnSpc>
                <a:spcPct val="90000"/>
              </a:lnSpc>
              <a:buSzPct val="75000"/>
              <a:buFont typeface="Wingdings" pitchFamily="2" charset="2"/>
              <a:buChar char="p"/>
            </a:pPr>
            <a:endParaRPr lang="en-US" sz="2400" dirty="0" smtClean="0">
              <a:solidFill>
                <a:srgbClr val="367236"/>
              </a:solidFill>
            </a:endParaRPr>
          </a:p>
          <a:p>
            <a:pPr>
              <a:lnSpc>
                <a:spcPct val="90000"/>
              </a:lnSpc>
            </a:pPr>
            <a:endParaRPr lang="en-US" sz="2400" dirty="0" smtClean="0">
              <a:cs typeface="Microsoft Sans Serif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76200" y="4800600"/>
            <a:ext cx="8915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3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112" charset="-128"/>
              </a:rPr>
              <a:t>Let’s buy another machine B at investment cost of $100,000, and operating cost of  $400 per week. Weekly operating expense $6400. How soon do we recover investment?</a:t>
            </a:r>
          </a:p>
          <a:p>
            <a:pPr marL="0" marR="0" lvl="3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67236"/>
              </a:solidFill>
              <a:effectLst/>
              <a:uLnTx/>
              <a:uFillTx/>
              <a:latin typeface="Book Antiqua" pitchFamily="18" charset="0"/>
              <a:ea typeface="ＭＳ Ｐゴシック" pitchFamily="-112" charset="-128"/>
            </a:endParaRPr>
          </a:p>
          <a:p>
            <a:pPr marL="342900" marR="0" lvl="3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p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67236"/>
              </a:solidFill>
              <a:effectLst/>
              <a:uLnTx/>
              <a:uFillTx/>
              <a:latin typeface="Book Antiqua" pitchFamily="18" charset="0"/>
              <a:ea typeface="ＭＳ Ｐゴシック" pitchFamily="-112" charset="-128"/>
            </a:endParaRPr>
          </a:p>
          <a:p>
            <a:pPr marL="342900" marR="0" lvl="3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p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67236"/>
              </a:solidFill>
              <a:effectLst/>
              <a:uLnTx/>
              <a:uFillTx/>
              <a:latin typeface="Book Antiqua" pitchFamily="18" charset="0"/>
              <a:ea typeface="ＭＳ Ｐゴシック" pitchFamily="-112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ＭＳ Ｐゴシック" pitchFamily="-65" charset="-128"/>
              <a:cs typeface="Microsoft Sans Serif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0" y="609600"/>
            <a:ext cx="9144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graphicFrame>
        <p:nvGraphicFramePr>
          <p:cNvPr id="107523" name="Object 3"/>
          <p:cNvGraphicFramePr>
            <a:graphicFrameLocks noChangeAspect="1"/>
          </p:cNvGraphicFramePr>
          <p:nvPr/>
        </p:nvGraphicFramePr>
        <p:xfrm>
          <a:off x="838200" y="1219200"/>
          <a:ext cx="8091488" cy="2819400"/>
        </p:xfrm>
        <a:graphic>
          <a:graphicData uri="http://schemas.openxmlformats.org/presentationml/2006/ole">
            <p:oleObj spid="_x0000_s107538" name="Worksheet" r:id="rId3" imgW="5410322" imgH="1886021" progId="Excel.Sheet.12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4114800"/>
            <a:ext cx="9144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Original Profit: $993</a:t>
            </a:r>
          </a:p>
          <a:p>
            <a:r>
              <a:rPr lang="en-US" sz="2400" dirty="0" smtClean="0">
                <a:latin typeface="Book Antiqua" pitchFamily="18" charset="0"/>
              </a:rPr>
              <a:t>No Machine but going to Japan: $1345 profit.</a:t>
            </a:r>
          </a:p>
          <a:p>
            <a:r>
              <a:rPr lang="en-US" sz="2400" dirty="0" smtClean="0">
                <a:latin typeface="Book Antiqua" pitchFamily="18" charset="0"/>
              </a:rPr>
              <a:t>Buy a machine B: $2829 profit</a:t>
            </a:r>
            <a:r>
              <a:rPr lang="en-US" sz="2400" dirty="0" smtClean="0">
                <a:latin typeface="Book Antiqua" pitchFamily="18" charset="0"/>
              </a:rPr>
              <a:t>. The $6400 is included. </a:t>
            </a:r>
            <a:endParaRPr lang="en-US" sz="2400" dirty="0" smtClean="0">
              <a:latin typeface="Book Antiqua" pitchFamily="18" charset="0"/>
            </a:endParaRPr>
          </a:p>
          <a:p>
            <a:r>
              <a:rPr lang="en-US" sz="2400" dirty="0" smtClean="0">
                <a:latin typeface="Book Antiqua" pitchFamily="18" charset="0"/>
              </a:rPr>
              <a:t>Going to Japan has no additional cost. Buying additional machine has initial investment and weekly operating costs. </a:t>
            </a:r>
          </a:p>
          <a:p>
            <a:r>
              <a:rPr lang="en-US" sz="2400" dirty="0" smtClean="0">
                <a:latin typeface="Book Antiqua" pitchFamily="18" charset="0"/>
              </a:rPr>
              <a:t>$2829-$1345 = $1484  </a:t>
            </a:r>
            <a:r>
              <a:rPr lang="en-US" sz="2400" dirty="0" smtClean="0">
                <a:latin typeface="Book Antiqua" pitchFamily="18" charset="0"/>
                <a:sym typeface="Wingdings" pitchFamily="2" charset="2"/>
              </a:rPr>
              <a:t> $</a:t>
            </a:r>
            <a:r>
              <a:rPr lang="en-US" sz="2400" dirty="0" smtClean="0">
                <a:latin typeface="Book Antiqua" pitchFamily="18" charset="0"/>
              </a:rPr>
              <a:t>100,000/$1484  = 67.4 weeks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1066800"/>
          </a:xfrm>
        </p:spPr>
        <p:txBody>
          <a:bodyPr/>
          <a:lstStyle/>
          <a:p>
            <a:r>
              <a:rPr lang="en-US" dirty="0" smtClean="0"/>
              <a:t>Step 4 : Elevate the Constraint(s). New Constraint </a:t>
            </a: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14401"/>
            <a:ext cx="8915400" cy="838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Also add one machine A. Initial investment 100,000. Operating cost $400/week.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762000"/>
          </a:xfrm>
        </p:spPr>
        <p:txBody>
          <a:bodyPr/>
          <a:lstStyle/>
          <a:p>
            <a:r>
              <a:rPr lang="en-US" dirty="0" smtClean="0"/>
              <a:t>Buying a machine A at the </a:t>
            </a:r>
            <a:r>
              <a:rPr lang="en-US" smtClean="0"/>
              <a:t>same cost</a:t>
            </a:r>
            <a:endParaRPr lang="en-US" dirty="0"/>
          </a:p>
        </p:txBody>
      </p:sp>
      <p:graphicFrame>
        <p:nvGraphicFramePr>
          <p:cNvPr id="108546" name="Object 2"/>
          <p:cNvGraphicFramePr>
            <a:graphicFrameLocks noChangeAspect="1"/>
          </p:cNvGraphicFramePr>
          <p:nvPr/>
        </p:nvGraphicFramePr>
        <p:xfrm>
          <a:off x="304800" y="1905000"/>
          <a:ext cx="8655050" cy="3071813"/>
        </p:xfrm>
        <a:graphic>
          <a:graphicData uri="http://schemas.openxmlformats.org/presentationml/2006/ole">
            <p:oleObj spid="_x0000_s108561" name="Worksheet" r:id="rId3" imgW="5314899" imgH="1885950" progId="Excel.Sheet.12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5029200"/>
            <a:ext cx="891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From $2829 to $3533 = $3533 - $2829 = $</a:t>
            </a:r>
            <a:r>
              <a:rPr lang="en-US" sz="2400" dirty="0" smtClean="0">
                <a:latin typeface="Book Antiqua" pitchFamily="18" charset="0"/>
              </a:rPr>
              <a:t>704. The $6800 included..</a:t>
            </a:r>
            <a:endParaRPr lang="en-US" sz="2400" smtClean="0">
              <a:latin typeface="Book Antiqua" pitchFamily="18" charset="0"/>
            </a:endParaRPr>
          </a:p>
          <a:p>
            <a:r>
              <a:rPr lang="en-US" sz="2400" smtClean="0">
                <a:latin typeface="Book Antiqua" pitchFamily="18" charset="0"/>
              </a:rPr>
              <a:t>  </a:t>
            </a:r>
            <a:endParaRPr lang="en-US" sz="2400" dirty="0" smtClean="0">
              <a:latin typeface="Book Antiqua" pitchFamily="18" charset="0"/>
            </a:endParaRPr>
          </a:p>
          <a:p>
            <a:r>
              <a:rPr lang="en-US" sz="2400" dirty="0" smtClean="0">
                <a:latin typeface="Book Antiqua" pitchFamily="18" charset="0"/>
                <a:sym typeface="Wingdings" pitchFamily="2" charset="2"/>
              </a:rPr>
              <a:t>$</a:t>
            </a:r>
            <a:r>
              <a:rPr lang="en-US" sz="2400" dirty="0">
                <a:latin typeface="Book Antiqua" pitchFamily="18" charset="0"/>
              </a:rPr>
              <a:t>100,000</a:t>
            </a:r>
            <a:r>
              <a:rPr lang="en-US" sz="2400" dirty="0" smtClean="0">
                <a:latin typeface="Book Antiqua" pitchFamily="18" charset="0"/>
              </a:rPr>
              <a:t>/$704  </a:t>
            </a:r>
            <a:r>
              <a:rPr lang="en-US" sz="2400" dirty="0">
                <a:latin typeface="Book Antiqua" pitchFamily="18" charset="0"/>
              </a:rPr>
              <a:t>= </a:t>
            </a:r>
            <a:r>
              <a:rPr lang="en-US" sz="2400" dirty="0" smtClean="0">
                <a:latin typeface="Book Antiqua" pitchFamily="18" charset="0"/>
              </a:rPr>
              <a:t>142 </a:t>
            </a:r>
            <a:r>
              <a:rPr lang="en-US" sz="2400" dirty="0">
                <a:latin typeface="Book Antiqua" pitchFamily="18" charset="0"/>
              </a:rPr>
              <a:t>weeks</a:t>
            </a:r>
            <a:endParaRPr lang="en-US" sz="2400" dirty="0" smtClean="0">
              <a:latin typeface="Book Antiqua" pitchFamily="18" charset="0"/>
            </a:endParaRPr>
          </a:p>
          <a:p>
            <a:r>
              <a:rPr lang="en-US" sz="2400" dirty="0" smtClean="0">
                <a:latin typeface="Book Antiqua" pitchFamily="18" charset="0"/>
              </a:rPr>
              <a:t>Now B &amp; C are a bottleneck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9144000" cy="838200"/>
          </a:xfrm>
          <a:prstGeom prst="rect">
            <a:avLst/>
          </a:prstGeom>
          <a:noFill/>
        </p:spPr>
        <p:txBody>
          <a:bodyPr lIns="92075" tIns="46038" rIns="92075" bIns="46038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mpact" pitchFamily="34" charset="0"/>
                <a:ea typeface="ＭＳ Ｐゴシック" pitchFamily="-65" charset="-128"/>
                <a:cs typeface="Impact" pitchFamily="34" charset="0"/>
              </a:rPr>
              <a:t>1. Identify The Constraint(s) </a:t>
            </a:r>
          </a:p>
        </p:txBody>
      </p:sp>
      <p:graphicFrame>
        <p:nvGraphicFramePr>
          <p:cNvPr id="6" name="Object 1"/>
          <p:cNvGraphicFramePr>
            <a:graphicFrameLocks noChangeAspect="1"/>
          </p:cNvGraphicFramePr>
          <p:nvPr/>
        </p:nvGraphicFramePr>
        <p:xfrm>
          <a:off x="76200" y="914400"/>
          <a:ext cx="3200400" cy="1136142"/>
        </p:xfrm>
        <a:graphic>
          <a:graphicData uri="http://schemas.openxmlformats.org/presentationml/2006/ole">
            <p:oleObj spid="_x0000_s104465" name="Worksheet" r:id="rId3" imgW="1905203" imgH="676411" progId="Excel.Sheet.12">
              <p:embed/>
            </p:oleObj>
          </a:graphicData>
        </a:graphic>
      </p:graphicFrame>
      <p:sp>
        <p:nvSpPr>
          <p:cNvPr id="7" name="Rectangle 174"/>
          <p:cNvSpPr>
            <a:spLocks noChangeArrowheads="1"/>
          </p:cNvSpPr>
          <p:nvPr/>
        </p:nvSpPr>
        <p:spPr bwMode="auto">
          <a:xfrm>
            <a:off x="3352800" y="914400"/>
            <a:ext cx="57912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24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Contribution Margin: P($45), Q($55)</a:t>
            </a:r>
          </a:p>
          <a:p>
            <a:r>
              <a:rPr lang="en-US" sz="24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Market Demand: P(110), Q(60)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2057400"/>
            <a:ext cx="9144000" cy="4343400"/>
          </a:xfrm>
          <a:prstGeom prst="rect">
            <a:avLst/>
          </a:prstGeom>
          <a:noFill/>
        </p:spPr>
        <p:txBody>
          <a:bodyPr lIns="92075" tIns="46038" rIns="92075" bIns="46038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9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Can we satisfy the demand?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9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Resource requirements for 110 P’s and 60 Q’s:</a:t>
            </a:r>
          </a:p>
          <a:p>
            <a:pPr marL="342900" marR="0" lvl="0" indent="-342900" algn="l" defTabSz="914400" rtl="0" eaLnBrk="1" fontAlgn="base" latinLnBrk="0" hangingPunct="1">
              <a:lnSpc>
                <a:spcPct val="120000"/>
              </a:lnSpc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SzPct val="89000"/>
              <a:buFont typeface="Wingdings" pitchFamily="2" charset="2"/>
              <a:buChar char="p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Resource A: 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110 (15) + 60 (10)  =	2250    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minutes</a:t>
            </a:r>
          </a:p>
          <a:p>
            <a:pPr marL="342900" marR="0" lvl="0" indent="-342900" algn="l" defTabSz="914400" rtl="0" eaLnBrk="1" fontAlgn="base" latinLnBrk="0" hangingPunct="1">
              <a:lnSpc>
                <a:spcPct val="2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9000"/>
              <a:buFont typeface="Wingdings" pitchFamily="2" charset="2"/>
              <a:buChar char="p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Resource B: 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110(10)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 + 60(35) = 3200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	  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minutes</a:t>
            </a:r>
          </a:p>
          <a:p>
            <a:pPr marL="342900" lvl="0" indent="-342900" eaLnBrk="1" hangingPunct="1">
              <a:lnSpc>
                <a:spcPct val="170000"/>
              </a:lnSpc>
              <a:spcBef>
                <a:spcPct val="20000"/>
              </a:spcBef>
              <a:buClr>
                <a:schemeClr val="tx1"/>
              </a:buClr>
              <a:buSzPct val="89000"/>
              <a:buFont typeface="Wingdings" pitchFamily="2" charset="2"/>
              <a:buChar char="p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Resource C: </a:t>
            </a:r>
            <a:r>
              <a:rPr lang="en-US" sz="2800" b="1" kern="0" dirty="0" smtClean="0"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110(15) + 60(5) = 1950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           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minutes</a:t>
            </a:r>
          </a:p>
          <a:p>
            <a:pPr marL="342900" lvl="0" indent="-342900" eaLnBrk="1" hangingPunct="1">
              <a:lnSpc>
                <a:spcPct val="200000"/>
              </a:lnSpc>
              <a:spcBef>
                <a:spcPct val="20000"/>
              </a:spcBef>
              <a:buClr>
                <a:schemeClr val="tx1"/>
              </a:buClr>
              <a:buSzPct val="89000"/>
              <a:buFont typeface="Wingdings" pitchFamily="2" charset="2"/>
              <a:buChar char="p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Resource D: </a:t>
            </a:r>
            <a:r>
              <a:rPr lang="en-US" sz="2800" b="1" kern="0" dirty="0" smtClean="0"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110(10) + 60(5) = 1400           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minutes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0" y="609600"/>
            <a:ext cx="9144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648200"/>
          </a:xfrm>
          <a:noFill/>
        </p:spPr>
        <p:txBody>
          <a:bodyPr lIns="92075" tIns="46038" rIns="92075" bIns="46038"/>
          <a:lstStyle/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Resource B is Constrained - Bottleneck</a:t>
            </a:r>
          </a:p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Product		                  	 	</a:t>
            </a:r>
            <a:r>
              <a:rPr lang="en-US" sz="2800" dirty="0" smtClean="0"/>
              <a:t>   </a:t>
            </a:r>
            <a:r>
              <a:rPr lang="en-US" sz="2800" dirty="0" smtClean="0">
                <a:solidFill>
                  <a:schemeClr val="tx1"/>
                </a:solidFill>
              </a:rPr>
              <a:t>P                 Q</a:t>
            </a:r>
          </a:p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 smtClean="0"/>
              <a:t>Profit $		                    		  45                55</a:t>
            </a:r>
          </a:p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 smtClean="0"/>
              <a:t>Resource B needed (min)		  10                35</a:t>
            </a:r>
          </a:p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Profit per min of Bottl</a:t>
            </a:r>
            <a:r>
              <a:rPr lang="en-US" sz="2800" dirty="0" smtClean="0"/>
              <a:t>eneck        </a:t>
            </a:r>
            <a:r>
              <a:rPr lang="en-US" sz="2800" b="1" dirty="0" smtClean="0">
                <a:solidFill>
                  <a:srgbClr val="00B050"/>
                </a:solidFill>
              </a:rPr>
              <a:t>45/10 =4.5</a:t>
            </a:r>
            <a:r>
              <a:rPr lang="en-US" sz="2800" dirty="0" smtClean="0"/>
              <a:t>     </a:t>
            </a:r>
            <a:r>
              <a:rPr lang="en-US" sz="2800" b="1" dirty="0" smtClean="0">
                <a:solidFill>
                  <a:srgbClr val="FF0000"/>
                </a:solidFill>
              </a:rPr>
              <a:t>55/35 =1.6</a:t>
            </a:r>
          </a:p>
          <a:p>
            <a:pPr eaLnBrk="1" hangingPunct="1">
              <a:buSzPct val="89000"/>
              <a:buFont typeface="Wingdings" pitchFamily="2" charset="2"/>
              <a:buNone/>
            </a:pPr>
            <a:endParaRPr lang="en-US" sz="2800" dirty="0" smtClean="0">
              <a:solidFill>
                <a:schemeClr val="tx1"/>
              </a:solidFill>
            </a:endParaRPr>
          </a:p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 smtClean="0"/>
              <a:t>Per unit of bottleneck Product P creates more profit than Product Q </a:t>
            </a:r>
          </a:p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Produce as much as P, then Q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1189038"/>
          </a:xfrm>
          <a:noFill/>
        </p:spPr>
        <p:txBody>
          <a:bodyPr lIns="92075" tIns="46038" rIns="92075" bIns="46038" anchor="ctr"/>
          <a:lstStyle/>
          <a:p>
            <a:r>
              <a:rPr lang="en-US" dirty="0" smtClean="0"/>
              <a:t>2. Exploit the Constraint : Find the Throughput World’s Best Solution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152400" y="2209800"/>
            <a:ext cx="77724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7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0" y="609600"/>
            <a:ext cx="9144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170605"/>
          </a:xfrm>
          <a:noFill/>
        </p:spPr>
        <p:txBody>
          <a:bodyPr lIns="92075" tIns="46038" rIns="92075" bIns="46038"/>
          <a:lstStyle/>
          <a:p>
            <a:pPr eaLnBrk="1" hangingPunct="1">
              <a:buSzPct val="89000"/>
              <a:buNone/>
            </a:pPr>
            <a:r>
              <a:rPr lang="en-US" sz="2800" kern="1200" dirty="0" smtClean="0">
                <a:solidFill>
                  <a:schemeClr val="tx1"/>
                </a:solidFill>
                <a:ea typeface="ＭＳ Ｐゴシック" charset="-128"/>
                <a:cs typeface="+mn-cs"/>
              </a:rPr>
              <a:t>For 110 units of P,  need 110 (10)  = 1100  min. on B, leaving 1300 min. on B, for product Q. </a:t>
            </a:r>
          </a:p>
          <a:p>
            <a:pPr eaLnBrk="1" hangingPunct="1">
              <a:spcBef>
                <a:spcPct val="50000"/>
              </a:spcBef>
              <a:buSzPct val="89000"/>
              <a:buNone/>
            </a:pPr>
            <a:r>
              <a:rPr lang="en-US" sz="2800" kern="1200" dirty="0" smtClean="0">
                <a:solidFill>
                  <a:schemeClr val="tx1"/>
                </a:solidFill>
                <a:ea typeface="ＭＳ Ｐゴシック" charset="-128"/>
                <a:cs typeface="+mn-cs"/>
              </a:rPr>
              <a:t>Each unit of Q requires  35 minutes on B.  So, we can produce 1300/35 = 37.14 units of Q.</a:t>
            </a:r>
          </a:p>
          <a:p>
            <a:pPr>
              <a:spcBef>
                <a:spcPct val="50000"/>
              </a:spcBef>
              <a:buSzPct val="89000"/>
              <a:buNone/>
            </a:pPr>
            <a:r>
              <a:rPr lang="en-US" sz="2800" kern="1200" dirty="0" smtClean="0">
                <a:ea typeface="ＭＳ Ｐゴシック" charset="-128"/>
                <a:cs typeface="+mn-cs"/>
              </a:rPr>
              <a:t>W</a:t>
            </a:r>
            <a:r>
              <a:rPr lang="en-US" sz="2800" kern="1200" dirty="0" smtClean="0">
                <a:solidFill>
                  <a:schemeClr val="tx1"/>
                </a:solidFill>
                <a:ea typeface="ＭＳ Ｐゴシック" charset="-128"/>
                <a:cs typeface="+mn-cs"/>
              </a:rPr>
              <a:t>e get 110(45) +37.14(55)  = 6993 per week.</a:t>
            </a:r>
          </a:p>
          <a:p>
            <a:pPr eaLnBrk="1" hangingPunct="1">
              <a:lnSpc>
                <a:spcPct val="140000"/>
              </a:lnSpc>
              <a:spcBef>
                <a:spcPct val="50000"/>
              </a:spcBef>
              <a:buSzPct val="89000"/>
              <a:buNone/>
            </a:pPr>
            <a:r>
              <a:rPr lang="en-US" sz="2800" kern="1200" dirty="0" smtClean="0">
                <a:solidFill>
                  <a:schemeClr val="tx1"/>
                </a:solidFill>
                <a:ea typeface="ＭＳ Ｐゴシック" charset="-128"/>
                <a:cs typeface="+mn-cs"/>
              </a:rPr>
              <a:t>After factoring in operating expense ($6,000),  we make </a:t>
            </a:r>
            <a:r>
              <a:rPr lang="en-US" sz="2800" b="1" kern="1200" dirty="0" smtClean="0">
                <a:solidFill>
                  <a:srgbClr val="FF0000"/>
                </a:solidFill>
                <a:ea typeface="ＭＳ Ｐゴシック" charset="-128"/>
                <a:cs typeface="+mn-cs"/>
              </a:rPr>
              <a:t>$993 profit.</a:t>
            </a: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1189038"/>
          </a:xfrm>
          <a:noFill/>
        </p:spPr>
        <p:txBody>
          <a:bodyPr lIns="92075" tIns="46038" rIns="92075" bIns="46038" anchor="ctr"/>
          <a:lstStyle/>
          <a:p>
            <a:r>
              <a:rPr lang="en-US" dirty="0" smtClean="0"/>
              <a:t>2. Exploit the Constraint : Find the </a:t>
            </a:r>
            <a:br>
              <a:rPr lang="en-US" dirty="0" smtClean="0"/>
            </a:br>
            <a:r>
              <a:rPr lang="en-US" dirty="0" smtClean="0"/>
              <a:t>World’s Best Solution to Throughput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0" name="Picture 4" descr="MCj0197887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1"/>
            <a:ext cx="1676400" cy="112818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0" y="609600"/>
            <a:ext cx="9144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76800"/>
          </a:xfrm>
          <a:noFill/>
        </p:spPr>
        <p:txBody>
          <a:bodyPr lIns="92075" tIns="46038" rIns="92075" bIns="46038"/>
          <a:lstStyle/>
          <a:p>
            <a:pPr eaLnBrk="1" hangingPunct="1">
              <a:buSzPct val="89000"/>
              <a:buFont typeface="Wingdings" pitchFamily="2" charset="2"/>
              <a:buChar char=""/>
            </a:pPr>
            <a:r>
              <a:rPr lang="en-US" sz="2800" kern="1200" dirty="0" smtClean="0">
                <a:solidFill>
                  <a:schemeClr val="tx1"/>
                </a:solidFill>
                <a:ea typeface="ＭＳ Ｐゴシック" charset="-128"/>
                <a:cs typeface="+mn-cs"/>
              </a:rPr>
              <a:t>How much additional profit can we make if market for P increases from 110 to 111; by 1 unit.</a:t>
            </a:r>
          </a:p>
          <a:p>
            <a:pPr eaLnBrk="1" hangingPunct="1">
              <a:buSzPct val="89000"/>
              <a:buFont typeface="Wingdings" pitchFamily="2" charset="2"/>
              <a:buChar char=""/>
            </a:pPr>
            <a:r>
              <a:rPr lang="en-US" sz="2800" kern="1200" dirty="0" smtClean="0">
                <a:ea typeface="ＭＳ Ｐゴシック" charset="-128"/>
                <a:cs typeface="+mn-cs"/>
              </a:rPr>
              <a:t>We need 1(10) = 10 more minutes of resource B. </a:t>
            </a:r>
          </a:p>
          <a:p>
            <a:pPr eaLnBrk="1" hangingPunct="1">
              <a:buSzPct val="89000"/>
              <a:buFont typeface="Wingdings" pitchFamily="2" charset="2"/>
              <a:buChar char=""/>
            </a:pPr>
            <a:r>
              <a:rPr lang="en-US" sz="2800" kern="1200" dirty="0" smtClean="0">
                <a:ea typeface="ＭＳ Ｐゴシック" charset="-128"/>
                <a:cs typeface="+mn-cs"/>
              </a:rPr>
              <a:t>W</a:t>
            </a:r>
            <a:r>
              <a:rPr lang="en-US" sz="2800" kern="1200" dirty="0" smtClean="0">
                <a:solidFill>
                  <a:schemeClr val="tx1"/>
                </a:solidFill>
                <a:ea typeface="ＭＳ Ｐゴシック" charset="-128"/>
                <a:cs typeface="+mn-cs"/>
              </a:rPr>
              <a:t>e need to subtract 10 min of the time allocated to Q and allocate it to P.</a:t>
            </a:r>
          </a:p>
          <a:p>
            <a:pPr eaLnBrk="1" hangingPunct="1">
              <a:buSzPct val="89000"/>
              <a:buFont typeface="Wingdings" pitchFamily="2" charset="2"/>
              <a:buChar char=""/>
            </a:pPr>
            <a:r>
              <a:rPr lang="en-US" sz="2800" kern="1200" dirty="0" smtClean="0">
                <a:ea typeface="ＭＳ Ｐゴシック" charset="-128"/>
                <a:cs typeface="+mn-cs"/>
              </a:rPr>
              <a:t>For each unit of  Q we need 35 min of resource B. </a:t>
            </a:r>
          </a:p>
          <a:p>
            <a:pPr eaLnBrk="1" hangingPunct="1">
              <a:buSzPct val="89000"/>
              <a:buFont typeface="Wingdings" pitchFamily="2" charset="2"/>
              <a:buChar char=""/>
            </a:pPr>
            <a:r>
              <a:rPr lang="en-US" sz="2800" kern="1200" dirty="0" smtClean="0">
                <a:ea typeface="ＭＳ Ｐゴシック" charset="-128"/>
                <a:cs typeface="+mn-cs"/>
              </a:rPr>
              <a:t>Our Q production is reduced by </a:t>
            </a:r>
            <a:r>
              <a:rPr lang="en-US" sz="2800" kern="1200" dirty="0" smtClean="0">
                <a:solidFill>
                  <a:schemeClr val="tx1"/>
                </a:solidFill>
                <a:ea typeface="ＭＳ Ｐゴシック" charset="-128"/>
                <a:cs typeface="+mn-cs"/>
              </a:rPr>
              <a:t>10/35 = 0.29 unit. </a:t>
            </a:r>
          </a:p>
          <a:p>
            <a:pPr eaLnBrk="1" hangingPunct="1">
              <a:buSzPct val="89000"/>
              <a:buFont typeface="Wingdings" pitchFamily="2" charset="2"/>
              <a:buChar char=""/>
            </a:pPr>
            <a:r>
              <a:rPr lang="en-US" sz="2800" kern="1200" dirty="0" smtClean="0">
                <a:ea typeface="ＭＳ Ｐゴシック" charset="-128"/>
                <a:cs typeface="+mn-cs"/>
              </a:rPr>
              <a:t>One unit increase in P generates $45. But $55 is lost for each unit reduction in Q. Therefore if market for P is 111 our profit will increase by </a:t>
            </a:r>
            <a:r>
              <a:rPr lang="en-US" sz="2800" b="1" kern="1200" dirty="0" smtClean="0">
                <a:solidFill>
                  <a:srgbClr val="FF0000"/>
                </a:solidFill>
                <a:ea typeface="ＭＳ Ｐゴシック" charset="-128"/>
                <a:cs typeface="+mn-cs"/>
              </a:rPr>
              <a:t>45(1)-55(0.29) = $29. </a:t>
            </a: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1189038"/>
          </a:xfrm>
          <a:noFill/>
        </p:spPr>
        <p:txBody>
          <a:bodyPr lIns="92075" tIns="46038" rIns="92075" bIns="46038" anchor="ctr"/>
          <a:lstStyle/>
          <a:p>
            <a:r>
              <a:rPr lang="en-US" dirty="0" smtClean="0"/>
              <a:t>2. Exploit the Constraint : Find the </a:t>
            </a:r>
            <a:br>
              <a:rPr lang="en-US" dirty="0" smtClean="0"/>
            </a:br>
            <a:r>
              <a:rPr lang="en-US" dirty="0" smtClean="0"/>
              <a:t>World’s Best Solution to Throughput </a:t>
            </a:r>
          </a:p>
        </p:txBody>
      </p:sp>
      <p:pic>
        <p:nvPicPr>
          <p:cNvPr id="20" name="Picture 4" descr="MCj0197887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1"/>
            <a:ext cx="1676400" cy="1128184"/>
          </a:xfrm>
          <a:prstGeom prst="rect">
            <a:avLst/>
          </a:prstGeom>
          <a:noFill/>
        </p:spPr>
      </p:pic>
      <p:cxnSp>
        <p:nvCxnSpPr>
          <p:cNvPr id="22" name="Straight Connector 21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37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7523" name="Object 3"/>
          <p:cNvGraphicFramePr>
            <a:graphicFrameLocks noChangeAspect="1"/>
          </p:cNvGraphicFramePr>
          <p:nvPr/>
        </p:nvGraphicFramePr>
        <p:xfrm>
          <a:off x="3962400" y="990600"/>
          <a:ext cx="4984750" cy="1204912"/>
        </p:xfrm>
        <a:graphic>
          <a:graphicData uri="http://schemas.openxmlformats.org/presentationml/2006/ole">
            <p:oleObj spid="_x0000_s105489" name="Worksheet" r:id="rId4" imgW="4219732" imgH="1085901" progId="Excel.Sheet.12">
              <p:embed/>
            </p:oleObj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04800" y="1477625"/>
            <a:ext cx="3962400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i="1" dirty="0" smtClean="0">
                <a:latin typeface="Book Antiqua" pitchFamily="18" charset="0"/>
                <a:sym typeface="Symbol" pitchFamily="18" charset="2"/>
              </a:rPr>
              <a:t>Decision Variables</a:t>
            </a:r>
            <a:endParaRPr lang="en-US" sz="2000" b="1" i="1" dirty="0">
              <a:latin typeface="Book Antiqua" pitchFamily="18" charset="0"/>
              <a:sym typeface="Symbol" pitchFamily="18" charset="2"/>
            </a:endParaRPr>
          </a:p>
          <a:p>
            <a:r>
              <a:rPr lang="en-US" sz="2000" b="1" i="1" dirty="0">
                <a:latin typeface="Book Antiqua" pitchFamily="18" charset="0"/>
                <a:sym typeface="Symbol" pitchFamily="18" charset="2"/>
              </a:rPr>
              <a:t>x1 </a:t>
            </a:r>
            <a:r>
              <a:rPr lang="en-US" sz="2000" b="1" i="1" dirty="0" smtClean="0">
                <a:latin typeface="Book Antiqua" pitchFamily="18" charset="0"/>
                <a:sym typeface="Symbol" pitchFamily="18" charset="2"/>
              </a:rPr>
              <a:t>: Volume of Product P</a:t>
            </a:r>
          </a:p>
          <a:p>
            <a:r>
              <a:rPr lang="en-US" sz="2000" b="1" i="1" dirty="0" smtClean="0">
                <a:latin typeface="Book Antiqua" pitchFamily="18" charset="0"/>
                <a:sym typeface="Symbol" pitchFamily="18" charset="2"/>
              </a:rPr>
              <a:t>x2 : Volume of Product Q </a:t>
            </a:r>
          </a:p>
          <a:p>
            <a:r>
              <a:rPr lang="en-US" sz="2000" b="1" i="1" dirty="0" smtClean="0">
                <a:latin typeface="Book Antiqua" pitchFamily="18" charset="0"/>
                <a:sym typeface="Symbol" pitchFamily="18" charset="2"/>
              </a:rPr>
              <a:t> </a:t>
            </a:r>
            <a:endParaRPr lang="en-US" sz="2000" b="1" i="1" dirty="0">
              <a:latin typeface="Book Antiqua" pitchFamily="18" charset="0"/>
              <a:sym typeface="Symbol" pitchFamily="18" charset="2"/>
            </a:endParaRPr>
          </a:p>
          <a:p>
            <a:r>
              <a:rPr lang="en-US" sz="2000" b="1" i="1" dirty="0" smtClean="0">
                <a:latin typeface="Book Antiqua" pitchFamily="18" charset="0"/>
                <a:sym typeface="Symbol" pitchFamily="18" charset="2"/>
              </a:rPr>
              <a:t>Resource A</a:t>
            </a:r>
            <a:endParaRPr lang="en-US" sz="2000" b="1" i="1" dirty="0">
              <a:latin typeface="Book Antiqua" pitchFamily="18" charset="0"/>
              <a:sym typeface="Symbol" pitchFamily="18" charset="2"/>
            </a:endParaRPr>
          </a:p>
          <a:p>
            <a:r>
              <a:rPr lang="en-US" sz="2000" b="1" i="1" dirty="0" smtClean="0">
                <a:latin typeface="Book Antiqua" pitchFamily="18" charset="0"/>
                <a:sym typeface="Symbol" pitchFamily="18" charset="2"/>
              </a:rPr>
              <a:t>15 </a:t>
            </a:r>
            <a:r>
              <a:rPr lang="en-US" sz="2000" b="1" i="1" dirty="0">
                <a:latin typeface="Book Antiqua" pitchFamily="18" charset="0"/>
                <a:sym typeface="Symbol" pitchFamily="18" charset="2"/>
              </a:rPr>
              <a:t>x1 + </a:t>
            </a:r>
            <a:r>
              <a:rPr lang="en-US" sz="2000" b="1" i="1" dirty="0" smtClean="0">
                <a:latin typeface="Book Antiqua" pitchFamily="18" charset="0"/>
                <a:sym typeface="Symbol" pitchFamily="18" charset="2"/>
              </a:rPr>
              <a:t>10 </a:t>
            </a:r>
            <a:r>
              <a:rPr lang="en-US" sz="2000" b="1" i="1" dirty="0">
                <a:latin typeface="Book Antiqua" pitchFamily="18" charset="0"/>
                <a:sym typeface="Symbol" pitchFamily="18" charset="2"/>
              </a:rPr>
              <a:t>x2   </a:t>
            </a:r>
            <a:r>
              <a:rPr lang="en-US" sz="2000" b="1" i="1" dirty="0" smtClean="0">
                <a:latin typeface="Book Antiqua" pitchFamily="18" charset="0"/>
                <a:sym typeface="Symbol" pitchFamily="18" charset="2"/>
              </a:rPr>
              <a:t>2400</a:t>
            </a:r>
          </a:p>
          <a:p>
            <a:endParaRPr lang="en-US" sz="2000" b="1" i="1" dirty="0">
              <a:latin typeface="Book Antiqua" pitchFamily="18" charset="0"/>
              <a:sym typeface="Symbol" pitchFamily="18" charset="2"/>
            </a:endParaRPr>
          </a:p>
          <a:p>
            <a:r>
              <a:rPr lang="en-US" sz="2000" b="1" i="1" dirty="0" smtClean="0">
                <a:latin typeface="Book Antiqua" pitchFamily="18" charset="0"/>
                <a:sym typeface="Symbol" pitchFamily="18" charset="2"/>
              </a:rPr>
              <a:t>Resource B</a:t>
            </a:r>
          </a:p>
          <a:p>
            <a:r>
              <a:rPr lang="en-US" sz="2000" b="1" i="1" dirty="0" smtClean="0">
                <a:latin typeface="Book Antiqua" pitchFamily="18" charset="0"/>
                <a:sym typeface="Symbol" pitchFamily="18" charset="2"/>
              </a:rPr>
              <a:t>10 x1 + 35 x2   2400</a:t>
            </a:r>
          </a:p>
          <a:p>
            <a:endParaRPr lang="en-US" sz="2000" b="1" i="1" dirty="0" smtClean="0">
              <a:latin typeface="Book Antiqua" pitchFamily="18" charset="0"/>
              <a:sym typeface="Symbol" pitchFamily="18" charset="2"/>
            </a:endParaRPr>
          </a:p>
          <a:p>
            <a:r>
              <a:rPr lang="en-US" sz="2000" b="1" i="1" dirty="0" smtClean="0">
                <a:latin typeface="Book Antiqua" pitchFamily="18" charset="0"/>
                <a:sym typeface="Symbol" pitchFamily="18" charset="2"/>
              </a:rPr>
              <a:t>Resource C</a:t>
            </a:r>
          </a:p>
          <a:p>
            <a:r>
              <a:rPr lang="en-US" sz="2000" b="1" i="1" dirty="0" smtClean="0">
                <a:latin typeface="Book Antiqua" pitchFamily="18" charset="0"/>
                <a:sym typeface="Symbol" pitchFamily="18" charset="2"/>
              </a:rPr>
              <a:t>15 x1 + 5 x2   2400</a:t>
            </a:r>
          </a:p>
          <a:p>
            <a:endParaRPr lang="en-US" sz="2000" b="1" i="1" dirty="0" smtClean="0">
              <a:latin typeface="Book Antiqua" pitchFamily="18" charset="0"/>
              <a:sym typeface="Symbol" pitchFamily="18" charset="2"/>
            </a:endParaRPr>
          </a:p>
          <a:p>
            <a:r>
              <a:rPr lang="en-US" sz="2000" b="1" i="1" dirty="0" smtClean="0">
                <a:latin typeface="Book Antiqua" pitchFamily="18" charset="0"/>
                <a:sym typeface="Symbol" pitchFamily="18" charset="2"/>
              </a:rPr>
              <a:t>Resource D</a:t>
            </a:r>
          </a:p>
          <a:p>
            <a:r>
              <a:rPr lang="en-US" sz="2000" b="1" i="1" dirty="0" smtClean="0">
                <a:latin typeface="Book Antiqua" pitchFamily="18" charset="0"/>
                <a:sym typeface="Symbol" pitchFamily="18" charset="2"/>
              </a:rPr>
              <a:t>10 x1 + 5 x2   2400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191000" y="2661105"/>
            <a:ext cx="4648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i="1" dirty="0" smtClean="0">
                <a:latin typeface="Book Antiqua" pitchFamily="18" charset="0"/>
                <a:sym typeface="Symbol" pitchFamily="18" charset="2"/>
              </a:rPr>
              <a:t>Market for P</a:t>
            </a:r>
            <a:endParaRPr lang="en-US" sz="2000" b="1" i="1" dirty="0">
              <a:latin typeface="Book Antiqua" pitchFamily="18" charset="0"/>
              <a:sym typeface="Symbol" pitchFamily="18" charset="2"/>
            </a:endParaRPr>
          </a:p>
          <a:p>
            <a:r>
              <a:rPr lang="en-US" sz="2000" b="1" i="1" dirty="0" smtClean="0">
                <a:latin typeface="Book Antiqua" pitchFamily="18" charset="0"/>
              </a:rPr>
              <a:t>      x</a:t>
            </a:r>
            <a:r>
              <a:rPr lang="en-US" sz="2000" b="1" i="1" baseline="-25000" dirty="0" smtClean="0">
                <a:latin typeface="Book Antiqua" pitchFamily="18" charset="0"/>
              </a:rPr>
              <a:t>1</a:t>
            </a:r>
            <a:r>
              <a:rPr lang="en-US" sz="2000" b="1" i="1" dirty="0" smtClean="0">
                <a:latin typeface="Book Antiqua" pitchFamily="18" charset="0"/>
              </a:rPr>
              <a:t> </a:t>
            </a:r>
            <a:r>
              <a:rPr lang="en-US" sz="2000" b="1" i="1" baseline="-25000" dirty="0" smtClean="0">
                <a:latin typeface="Book Antiqua" pitchFamily="18" charset="0"/>
              </a:rPr>
              <a:t> </a:t>
            </a:r>
            <a:r>
              <a:rPr lang="en-US" sz="2000" b="1" i="1" dirty="0" smtClean="0">
                <a:latin typeface="Book Antiqua" pitchFamily="18" charset="0"/>
                <a:sym typeface="Symbol" pitchFamily="18" charset="2"/>
              </a:rPr>
              <a:t></a:t>
            </a:r>
            <a:r>
              <a:rPr lang="en-US" sz="2000" b="1" i="1" dirty="0" smtClean="0">
                <a:latin typeface="Book Antiqua" pitchFamily="18" charset="0"/>
              </a:rPr>
              <a:t> </a:t>
            </a:r>
            <a:r>
              <a:rPr lang="en-US" sz="2000" b="1" i="1" dirty="0" smtClean="0">
                <a:latin typeface="Book Antiqua" pitchFamily="18" charset="0"/>
                <a:sym typeface="Symbol" pitchFamily="18" charset="2"/>
              </a:rPr>
              <a:t> 110</a:t>
            </a:r>
          </a:p>
          <a:p>
            <a:endParaRPr lang="en-US" sz="2000" b="1" i="1" dirty="0" smtClean="0">
              <a:latin typeface="Book Antiqua" pitchFamily="18" charset="0"/>
              <a:sym typeface="Symbol" pitchFamily="18" charset="2"/>
            </a:endParaRPr>
          </a:p>
          <a:p>
            <a:r>
              <a:rPr lang="en-US" sz="2000" b="1" i="1" dirty="0" smtClean="0">
                <a:latin typeface="Book Antiqua" pitchFamily="18" charset="0"/>
                <a:sym typeface="Symbol" pitchFamily="18" charset="2"/>
              </a:rPr>
              <a:t>Market for Q</a:t>
            </a:r>
          </a:p>
          <a:p>
            <a:r>
              <a:rPr lang="en-US" sz="2000" b="1" i="1" dirty="0" smtClean="0">
                <a:latin typeface="Book Antiqua" pitchFamily="18" charset="0"/>
              </a:rPr>
              <a:t>      x</a:t>
            </a:r>
            <a:r>
              <a:rPr lang="en-US" sz="2000" b="1" i="1" baseline="-25000" dirty="0" smtClean="0">
                <a:latin typeface="Book Antiqua" pitchFamily="18" charset="0"/>
              </a:rPr>
              <a:t>2</a:t>
            </a:r>
            <a:r>
              <a:rPr lang="en-US" sz="2000" b="1" i="1" dirty="0" smtClean="0">
                <a:latin typeface="Book Antiqua" pitchFamily="18" charset="0"/>
              </a:rPr>
              <a:t> </a:t>
            </a:r>
            <a:r>
              <a:rPr lang="en-US" sz="2000" b="1" i="1" baseline="-25000" dirty="0" smtClean="0">
                <a:latin typeface="Book Antiqua" pitchFamily="18" charset="0"/>
              </a:rPr>
              <a:t> </a:t>
            </a:r>
            <a:r>
              <a:rPr lang="en-US" sz="2000" b="1" i="1" dirty="0" smtClean="0">
                <a:latin typeface="Book Antiqua" pitchFamily="18" charset="0"/>
                <a:sym typeface="Symbol" pitchFamily="18" charset="2"/>
              </a:rPr>
              <a:t></a:t>
            </a:r>
            <a:r>
              <a:rPr lang="en-US" sz="2000" b="1" i="1" dirty="0" smtClean="0">
                <a:latin typeface="Book Antiqua" pitchFamily="18" charset="0"/>
              </a:rPr>
              <a:t> </a:t>
            </a:r>
            <a:r>
              <a:rPr lang="en-US" sz="2000" b="1" i="1" dirty="0" smtClean="0">
                <a:latin typeface="Book Antiqua" pitchFamily="18" charset="0"/>
                <a:sym typeface="Symbol" pitchFamily="18" charset="2"/>
              </a:rPr>
              <a:t> 60</a:t>
            </a:r>
          </a:p>
          <a:p>
            <a:endParaRPr lang="en-US" sz="2000" b="1" i="1" dirty="0">
              <a:latin typeface="Book Antiqua" pitchFamily="18" charset="0"/>
            </a:endParaRPr>
          </a:p>
          <a:p>
            <a:r>
              <a:rPr lang="en-US" sz="2000" b="1" dirty="0" smtClean="0">
                <a:latin typeface="Book Antiqua" pitchFamily="18" charset="0"/>
              </a:rPr>
              <a:t>Objective Function </a:t>
            </a:r>
          </a:p>
          <a:p>
            <a:r>
              <a:rPr lang="en-US" sz="2000" b="1" i="1" dirty="0" smtClean="0">
                <a:latin typeface="Book Antiqua" pitchFamily="18" charset="0"/>
              </a:rPr>
              <a:t>Maximize Z = 45 x</a:t>
            </a:r>
            <a:r>
              <a:rPr lang="en-US" sz="2000" b="1" i="1" baseline="-25000" dirty="0" smtClean="0">
                <a:latin typeface="Book Antiqua" pitchFamily="18" charset="0"/>
              </a:rPr>
              <a:t>1</a:t>
            </a:r>
            <a:r>
              <a:rPr lang="en-US" sz="2000" b="1" i="1" dirty="0" smtClean="0">
                <a:latin typeface="Book Antiqua" pitchFamily="18" charset="0"/>
              </a:rPr>
              <a:t> +55 x</a:t>
            </a:r>
            <a:r>
              <a:rPr lang="en-US" sz="2000" b="1" i="1" baseline="-25000" dirty="0" smtClean="0">
                <a:latin typeface="Book Antiqua" pitchFamily="18" charset="0"/>
              </a:rPr>
              <a:t>2 </a:t>
            </a:r>
            <a:r>
              <a:rPr lang="en-US" sz="2000" b="1" i="1" dirty="0" smtClean="0">
                <a:latin typeface="Book Antiqua" pitchFamily="18" charset="0"/>
              </a:rPr>
              <a:t>-6000</a:t>
            </a:r>
          </a:p>
          <a:p>
            <a:endParaRPr lang="en-US" sz="2000" b="1" i="1" dirty="0" smtClean="0">
              <a:latin typeface="Book Antiqua" pitchFamily="18" charset="0"/>
            </a:endParaRPr>
          </a:p>
          <a:p>
            <a:pPr>
              <a:spcBef>
                <a:spcPts val="0"/>
              </a:spcBef>
            </a:pPr>
            <a:r>
              <a:rPr lang="en-US" sz="2000" b="1" i="1" dirty="0" err="1" smtClean="0">
                <a:latin typeface="Book Antiqua" pitchFamily="18" charset="0"/>
              </a:rPr>
              <a:t>Nonnegativity</a:t>
            </a:r>
            <a:endParaRPr lang="en-US" sz="2000" b="1" i="1" dirty="0">
              <a:latin typeface="Book Antiqua" pitchFamily="18" charset="0"/>
            </a:endParaRPr>
          </a:p>
          <a:p>
            <a:r>
              <a:rPr lang="en-US" sz="2000" b="1" i="1" dirty="0">
                <a:latin typeface="Book Antiqua" pitchFamily="18" charset="0"/>
              </a:rPr>
              <a:t>x</a:t>
            </a:r>
            <a:r>
              <a:rPr lang="en-US" sz="2000" b="1" i="1" baseline="-25000" dirty="0">
                <a:latin typeface="Book Antiqua" pitchFamily="18" charset="0"/>
              </a:rPr>
              <a:t>1 </a:t>
            </a:r>
            <a:r>
              <a:rPr lang="en-US" sz="2000" b="1" i="1" dirty="0">
                <a:latin typeface="Book Antiqua" pitchFamily="18" charset="0"/>
                <a:sym typeface="Symbol" pitchFamily="18" charset="2"/>
              </a:rPr>
              <a:t></a:t>
            </a:r>
            <a:r>
              <a:rPr lang="en-US" sz="2000" b="1" i="1" dirty="0">
                <a:latin typeface="Book Antiqua" pitchFamily="18" charset="0"/>
              </a:rPr>
              <a:t> 0, x</a:t>
            </a:r>
            <a:r>
              <a:rPr lang="en-US" sz="2000" b="1" i="1" baseline="-25000" dirty="0">
                <a:latin typeface="Book Antiqua" pitchFamily="18" charset="0"/>
              </a:rPr>
              <a:t>2 </a:t>
            </a:r>
            <a:r>
              <a:rPr lang="en-US" sz="2000" b="1" i="1" dirty="0">
                <a:latin typeface="Book Antiqua" pitchFamily="18" charset="0"/>
                <a:sym typeface="Symbol" pitchFamily="18" charset="2"/>
              </a:rPr>
              <a:t></a:t>
            </a:r>
            <a:r>
              <a:rPr lang="en-US" sz="2000" b="1" i="1" dirty="0">
                <a:latin typeface="Book Antiqua" pitchFamily="18" charset="0"/>
              </a:rPr>
              <a:t> </a:t>
            </a:r>
            <a:r>
              <a:rPr lang="en-US" sz="2000" b="1" i="1" dirty="0" smtClean="0">
                <a:latin typeface="Book Antiqua" pitchFamily="18" charset="0"/>
              </a:rPr>
              <a:t>0    </a:t>
            </a:r>
            <a:endParaRPr lang="en-US" sz="2000" b="1" dirty="0">
              <a:latin typeface="Book Antiqua" pitchFamily="18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gray">
          <a:xfrm>
            <a:off x="0" y="-1"/>
            <a:ext cx="9143999" cy="838201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Impact" pitchFamily="34" charset="0"/>
                <a:ea typeface="ＭＳ Ｐゴシック" pitchFamily="-65" charset="-128"/>
                <a:cs typeface="Impact" pitchFamily="34" charset="0"/>
              </a:rPr>
              <a:t>Practice: LP Formulation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gray">
          <a:xfrm>
            <a:off x="0" y="-1"/>
            <a:ext cx="9143999" cy="838201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Impact" pitchFamily="34" charset="0"/>
                <a:ea typeface="ＭＳ Ｐゴシック" pitchFamily="-65" charset="-128"/>
                <a:cs typeface="Impact" pitchFamily="34" charset="0"/>
              </a:rPr>
              <a:t>Practice: Optimal Solution</a:t>
            </a:r>
          </a:p>
        </p:txBody>
      </p:sp>
      <p:sp>
        <p:nvSpPr>
          <p:cNvPr id="8" name="Rectangle 174"/>
          <p:cNvSpPr>
            <a:spLocks noChangeArrowheads="1"/>
          </p:cNvSpPr>
          <p:nvPr/>
        </p:nvSpPr>
        <p:spPr bwMode="auto">
          <a:xfrm>
            <a:off x="876299" y="4758519"/>
            <a:ext cx="742950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24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Continue solving the problem, by assuming the same assumptions of 20% discount for the Japanese market. </a:t>
            </a:r>
            <a:endParaRPr lang="en-US" sz="2400" dirty="0"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</p:txBody>
      </p:sp>
      <p:graphicFrame>
        <p:nvGraphicFramePr>
          <p:cNvPr id="106499" name="Object 3"/>
          <p:cNvGraphicFramePr>
            <a:graphicFrameLocks noChangeAspect="1"/>
          </p:cNvGraphicFramePr>
          <p:nvPr/>
        </p:nvGraphicFramePr>
        <p:xfrm>
          <a:off x="685800" y="1064431"/>
          <a:ext cx="8152228" cy="2745569"/>
        </p:xfrm>
        <a:graphic>
          <a:graphicData uri="http://schemas.openxmlformats.org/presentationml/2006/ole">
            <p:oleObj spid="_x0000_s106514" name="Worksheet" r:id="rId4" imgW="5514848" imgH="1857375" progId="Excel.Shee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838200"/>
          </a:xfrm>
          <a:noFill/>
        </p:spPr>
        <p:txBody>
          <a:bodyPr wrap="square" tIns="4572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US" dirty="0" smtClean="0"/>
              <a:t>A Practice on Sensitivity Analysis</a:t>
            </a:r>
            <a:endParaRPr lang="en-US" dirty="0"/>
          </a:p>
        </p:txBody>
      </p:sp>
      <p:sp>
        <p:nvSpPr>
          <p:cNvPr id="7" name="Rectangle 3"/>
          <p:cNvSpPr txBox="1">
            <a:spLocks/>
          </p:cNvSpPr>
          <p:nvPr/>
        </p:nvSpPr>
        <p:spPr bwMode="auto">
          <a:xfrm>
            <a:off x="0" y="4648200"/>
            <a:ext cx="9144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20000"/>
              </a:spcBef>
              <a:buClr>
                <a:schemeClr val="tx1"/>
              </a:buClr>
              <a:buSzPct val="88000"/>
              <a:defRPr/>
            </a:pPr>
            <a:r>
              <a:rPr lang="en-US" sz="22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What is the value of the objective function? Z= 45(?) + 55(37.14)-6000!</a:t>
            </a:r>
          </a:p>
          <a:p>
            <a:pPr lvl="0" eaLnBrk="1" hangingPunct="1">
              <a:spcBef>
                <a:spcPct val="20000"/>
              </a:spcBef>
              <a:buClr>
                <a:schemeClr val="tx1"/>
              </a:buClr>
              <a:buSzPct val="88000"/>
            </a:pPr>
            <a:r>
              <a:rPr lang="en-US" sz="22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2400(0)+ 2400(1.571)+2400(0) +2400(0)+110(29.286)+ 60(0) =6993</a:t>
            </a:r>
          </a:p>
          <a:p>
            <a:pPr lvl="0" eaLnBrk="1" hangingPunct="1">
              <a:spcBef>
                <a:spcPct val="20000"/>
              </a:spcBef>
              <a:buClr>
                <a:schemeClr val="tx1"/>
              </a:buClr>
              <a:buSzPct val="88000"/>
            </a:pPr>
            <a:r>
              <a:rPr lang="en-US" sz="22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Is the objective function Z = 6993?</a:t>
            </a:r>
          </a:p>
          <a:p>
            <a:pPr lvl="0" eaLnBrk="1" hangingPunct="1">
              <a:spcBef>
                <a:spcPct val="20000"/>
              </a:spcBef>
              <a:buClr>
                <a:schemeClr val="tx1"/>
              </a:buClr>
              <a:buSzPct val="88000"/>
            </a:pPr>
            <a:r>
              <a:rPr lang="en-US" sz="22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6993-6000 = 993 </a:t>
            </a:r>
          </a:p>
          <a:p>
            <a:pPr lvl="0" eaLnBrk="1" hangingPunct="1">
              <a:spcBef>
                <a:spcPct val="20000"/>
              </a:spcBef>
              <a:buClr>
                <a:schemeClr val="tx1"/>
              </a:buClr>
              <a:buSzPct val="88000"/>
              <a:defRPr/>
            </a:pPr>
            <a:endParaRPr lang="en-US" sz="2400" kern="0" dirty="0"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</p:txBody>
      </p:sp>
      <p:graphicFrame>
        <p:nvGraphicFramePr>
          <p:cNvPr id="100355" name="Object 3"/>
          <p:cNvGraphicFramePr>
            <a:graphicFrameLocks noChangeAspect="1"/>
          </p:cNvGraphicFramePr>
          <p:nvPr/>
        </p:nvGraphicFramePr>
        <p:xfrm>
          <a:off x="827212" y="990600"/>
          <a:ext cx="7302376" cy="3505200"/>
        </p:xfrm>
        <a:graphic>
          <a:graphicData uri="http://schemas.openxmlformats.org/presentationml/2006/ole">
            <p:oleObj spid="_x0000_s100370" name="Worksheet" r:id="rId4" imgW="5677002" imgH="2724014" progId="Excel.Shee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838200"/>
          </a:xfrm>
          <a:noFill/>
        </p:spPr>
        <p:txBody>
          <a:bodyPr wrap="square" tIns="4572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US" dirty="0" smtClean="0"/>
              <a:t>A Practice on Sensitivity Analysis</a:t>
            </a:r>
            <a:endParaRPr lang="en-US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0" y="914400"/>
            <a:ext cx="7239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How many units of product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P?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What is the value of the objective function?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Z=  45(???) + 55(37.14)-6000 = 993.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tabLst/>
              <a:defRPr/>
            </a:pP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45X1= 4950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tabLst/>
              <a:defRPr/>
            </a:pP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X1 = 110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</p:txBody>
      </p:sp>
      <p:graphicFrame>
        <p:nvGraphicFramePr>
          <p:cNvPr id="101379" name="Object 3"/>
          <p:cNvGraphicFramePr>
            <a:graphicFrameLocks noChangeAspect="1"/>
          </p:cNvGraphicFramePr>
          <p:nvPr/>
        </p:nvGraphicFramePr>
        <p:xfrm>
          <a:off x="1524000" y="2590800"/>
          <a:ext cx="7542134" cy="3790950"/>
        </p:xfrm>
        <a:graphic>
          <a:graphicData uri="http://schemas.openxmlformats.org/presentationml/2006/ole">
            <p:oleObj spid="_x0000_s101394" name="Worksheet" r:id="rId4" imgW="5419750" imgH="2724014" progId="Excel.Shee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7260</TotalTime>
  <Words>1023</Words>
  <Application>Microsoft Office PowerPoint</Application>
  <PresentationFormat>On-screen Show (4:3)</PresentationFormat>
  <Paragraphs>159</Paragraphs>
  <Slides>15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Lean Thinking Final.ppt</vt:lpstr>
      <vt:lpstr>1_Lean Thinking Final</vt:lpstr>
      <vt:lpstr>Lean Thinking Final</vt:lpstr>
      <vt:lpstr>2_Lean Thinking Final</vt:lpstr>
      <vt:lpstr>Worksheet</vt:lpstr>
      <vt:lpstr>Document</vt:lpstr>
      <vt:lpstr>Microsoft Office Excel Worksheet</vt:lpstr>
      <vt:lpstr>Slide 1</vt:lpstr>
      <vt:lpstr>Slide 2</vt:lpstr>
      <vt:lpstr>2. Exploit the Constraint : Find the Throughput World’s Best Solution</vt:lpstr>
      <vt:lpstr>2. Exploit the Constraint : Find the  World’s Best Solution to Throughput</vt:lpstr>
      <vt:lpstr>2. Exploit the Constraint : Find the  World’s Best Solution to Throughput </vt:lpstr>
      <vt:lpstr>Slide 6</vt:lpstr>
      <vt:lpstr>Slide 7</vt:lpstr>
      <vt:lpstr>A Practice on Sensitivity Analysis</vt:lpstr>
      <vt:lpstr>A Practice on Sensitivity Analysis</vt:lpstr>
      <vt:lpstr>Step 4 : Elevate the Constraint(s). Do We Try To Sell In Japan?</vt:lpstr>
      <vt:lpstr>2. Exploit the Constraint : Find the  World’s Best Solution to Throughput</vt:lpstr>
      <vt:lpstr>Slide 12</vt:lpstr>
      <vt:lpstr>Step 4 : Exploit the Constraint(s). </vt:lpstr>
      <vt:lpstr>Step 4 : Elevate the Constraint(s). New Constraint </vt:lpstr>
      <vt:lpstr>Buying a machine A at the same cost</vt:lpstr>
    </vt:vector>
  </TitlesOfParts>
  <Company>CSU, Northridge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aa2035</cp:lastModifiedBy>
  <cp:revision>203</cp:revision>
  <dcterms:created xsi:type="dcterms:W3CDTF">2008-11-22T01:06:20Z</dcterms:created>
  <dcterms:modified xsi:type="dcterms:W3CDTF">2011-11-30T22:36:31Z</dcterms:modified>
</cp:coreProperties>
</file>