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0"/>
  </p:notesMasterIdLst>
  <p:handoutMasterIdLst>
    <p:handoutMasterId r:id="rId11"/>
  </p:handoutMasterIdLst>
  <p:sldIdLst>
    <p:sldId id="374" r:id="rId5"/>
    <p:sldId id="401" r:id="rId6"/>
    <p:sldId id="388" r:id="rId7"/>
    <p:sldId id="389" r:id="rId8"/>
    <p:sldId id="39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8"/>
    <a:srgbClr val="A50023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70" d="100"/>
          <a:sy n="70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55D0-11A3-48ED-9300-7CF58885BAA5}" type="slidenum">
              <a:rPr lang="en-US" smtClean="0">
                <a:latin typeface="Times" pitchFamily="34" charset="0"/>
              </a:rPr>
              <a:pPr/>
              <a:t>1</a:t>
            </a:fld>
            <a:endParaRPr lang="en-US" smtClean="0">
              <a:latin typeface="Times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CF13-2CFE-46D1-ADA5-EB262BE8B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Nov-2010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Theory of Constraints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 1-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6627" name="Oval 98"/>
          <p:cNvSpPr>
            <a:spLocks noChangeArrowheads="1"/>
          </p:cNvSpPr>
          <p:nvPr/>
        </p:nvSpPr>
        <p:spPr bwMode="auto">
          <a:xfrm>
            <a:off x="1676400" y="2336800"/>
            <a:ext cx="1563688" cy="947737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8" name="Rectangle 99"/>
          <p:cNvSpPr>
            <a:spLocks noChangeArrowheads="1"/>
          </p:cNvSpPr>
          <p:nvPr/>
        </p:nvSpPr>
        <p:spPr bwMode="auto">
          <a:xfrm>
            <a:off x="6792913" y="2397125"/>
            <a:ext cx="1289050" cy="58578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9" name="Rectangle 100"/>
          <p:cNvSpPr>
            <a:spLocks noChangeArrowheads="1"/>
          </p:cNvSpPr>
          <p:nvPr/>
        </p:nvSpPr>
        <p:spPr bwMode="auto">
          <a:xfrm>
            <a:off x="4432300" y="2462212"/>
            <a:ext cx="1308100" cy="530225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0" name="Rectangle 101"/>
          <p:cNvSpPr>
            <a:spLocks noChangeArrowheads="1"/>
          </p:cNvSpPr>
          <p:nvPr/>
        </p:nvSpPr>
        <p:spPr bwMode="auto">
          <a:xfrm>
            <a:off x="7685088" y="4006850"/>
            <a:ext cx="1382712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1" name="Rectangle 102"/>
          <p:cNvSpPr>
            <a:spLocks noChangeArrowheads="1"/>
          </p:cNvSpPr>
          <p:nvPr/>
        </p:nvSpPr>
        <p:spPr bwMode="auto">
          <a:xfrm>
            <a:off x="5529263" y="3198812"/>
            <a:ext cx="1349375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2" name="Rectangle 103"/>
          <p:cNvSpPr>
            <a:spLocks noChangeArrowheads="1"/>
          </p:cNvSpPr>
          <p:nvPr/>
        </p:nvSpPr>
        <p:spPr bwMode="auto">
          <a:xfrm>
            <a:off x="5580063" y="4006850"/>
            <a:ext cx="12128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3" name="Rectangle 104"/>
          <p:cNvSpPr>
            <a:spLocks noChangeArrowheads="1"/>
          </p:cNvSpPr>
          <p:nvPr/>
        </p:nvSpPr>
        <p:spPr bwMode="auto">
          <a:xfrm>
            <a:off x="3532188" y="4006850"/>
            <a:ext cx="12890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4" name="Rectangle 105"/>
          <p:cNvSpPr>
            <a:spLocks noChangeArrowheads="1"/>
          </p:cNvSpPr>
          <p:nvPr/>
        </p:nvSpPr>
        <p:spPr bwMode="auto">
          <a:xfrm>
            <a:off x="7685088" y="3198812"/>
            <a:ext cx="1316037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5" name="Rectangle 106"/>
          <p:cNvSpPr>
            <a:spLocks noChangeArrowheads="1"/>
          </p:cNvSpPr>
          <p:nvPr/>
        </p:nvSpPr>
        <p:spPr bwMode="auto">
          <a:xfrm>
            <a:off x="3532188" y="3201987"/>
            <a:ext cx="1289050" cy="5127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6636" name="Rectangle 107"/>
          <p:cNvSpPr>
            <a:spLocks noChangeArrowheads="1"/>
          </p:cNvSpPr>
          <p:nvPr/>
        </p:nvSpPr>
        <p:spPr bwMode="auto">
          <a:xfrm>
            <a:off x="1857375" y="2503487"/>
            <a:ext cx="137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7" name="Rectangle 108"/>
          <p:cNvSpPr>
            <a:spLocks noChangeArrowheads="1"/>
          </p:cNvSpPr>
          <p:nvPr/>
        </p:nvSpPr>
        <p:spPr bwMode="auto">
          <a:xfrm>
            <a:off x="1692275" y="2592387"/>
            <a:ext cx="152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Purchased Part</a:t>
            </a:r>
          </a:p>
        </p:txBody>
      </p:sp>
      <p:sp>
        <p:nvSpPr>
          <p:cNvPr id="26638" name="Rectangle 109"/>
          <p:cNvSpPr>
            <a:spLocks noChangeArrowheads="1"/>
          </p:cNvSpPr>
          <p:nvPr/>
        </p:nvSpPr>
        <p:spPr bwMode="auto">
          <a:xfrm>
            <a:off x="1857375" y="2632075"/>
            <a:ext cx="773113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9" name="Rectangle 110"/>
          <p:cNvSpPr>
            <a:spLocks noChangeArrowheads="1"/>
          </p:cNvSpPr>
          <p:nvPr/>
        </p:nvSpPr>
        <p:spPr bwMode="auto">
          <a:xfrm>
            <a:off x="2092325" y="2836862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$5 / unit</a:t>
            </a:r>
          </a:p>
        </p:txBody>
      </p:sp>
      <p:sp>
        <p:nvSpPr>
          <p:cNvPr id="26640" name="Oval 111"/>
          <p:cNvSpPr>
            <a:spLocks noChangeArrowheads="1"/>
          </p:cNvSpPr>
          <p:nvPr/>
        </p:nvSpPr>
        <p:spPr bwMode="auto">
          <a:xfrm>
            <a:off x="3455988" y="4738687"/>
            <a:ext cx="1306512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1" name="Oval 112"/>
          <p:cNvSpPr>
            <a:spLocks noChangeArrowheads="1"/>
          </p:cNvSpPr>
          <p:nvPr/>
        </p:nvSpPr>
        <p:spPr bwMode="auto">
          <a:xfrm>
            <a:off x="5427663" y="4738687"/>
            <a:ext cx="1425575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2" name="Oval 113"/>
          <p:cNvSpPr>
            <a:spLocks noChangeArrowheads="1"/>
          </p:cNvSpPr>
          <p:nvPr/>
        </p:nvSpPr>
        <p:spPr bwMode="auto">
          <a:xfrm>
            <a:off x="7685088" y="4737100"/>
            <a:ext cx="1392237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3" name="Rectangle 114"/>
          <p:cNvSpPr>
            <a:spLocks noChangeArrowheads="1"/>
          </p:cNvSpPr>
          <p:nvPr/>
        </p:nvSpPr>
        <p:spPr bwMode="auto">
          <a:xfrm>
            <a:off x="3911600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RM1</a:t>
            </a:r>
          </a:p>
        </p:txBody>
      </p:sp>
      <p:sp>
        <p:nvSpPr>
          <p:cNvPr id="26644" name="Rectangle 115"/>
          <p:cNvSpPr>
            <a:spLocks noChangeArrowheads="1"/>
          </p:cNvSpPr>
          <p:nvPr/>
        </p:nvSpPr>
        <p:spPr bwMode="auto">
          <a:xfrm>
            <a:off x="3708400" y="4938712"/>
            <a:ext cx="7699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5" name="Rectangle 116"/>
          <p:cNvSpPr>
            <a:spLocks noChangeArrowheads="1"/>
          </p:cNvSpPr>
          <p:nvPr/>
        </p:nvSpPr>
        <p:spPr bwMode="auto">
          <a:xfrm>
            <a:off x="3760788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46" name="Rectangle 117"/>
          <p:cNvSpPr>
            <a:spLocks noChangeArrowheads="1"/>
          </p:cNvSpPr>
          <p:nvPr/>
        </p:nvSpPr>
        <p:spPr bwMode="auto">
          <a:xfrm>
            <a:off x="3708400" y="5068887"/>
            <a:ext cx="412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7" name="Rectangle 118"/>
          <p:cNvSpPr>
            <a:spLocks noChangeArrowheads="1"/>
          </p:cNvSpPr>
          <p:nvPr/>
        </p:nvSpPr>
        <p:spPr bwMode="auto">
          <a:xfrm>
            <a:off x="3987800" y="5178425"/>
            <a:ext cx="398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48" name="Rectangle 119"/>
          <p:cNvSpPr>
            <a:spLocks noChangeArrowheads="1"/>
          </p:cNvSpPr>
          <p:nvPr/>
        </p:nvSpPr>
        <p:spPr bwMode="auto">
          <a:xfrm>
            <a:off x="5883275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RM2</a:t>
            </a:r>
          </a:p>
        </p:txBody>
      </p:sp>
      <p:sp>
        <p:nvSpPr>
          <p:cNvPr id="26649" name="Rectangle 120"/>
          <p:cNvSpPr>
            <a:spLocks noChangeArrowheads="1"/>
          </p:cNvSpPr>
          <p:nvPr/>
        </p:nvSpPr>
        <p:spPr bwMode="auto">
          <a:xfrm>
            <a:off x="5707063" y="4938712"/>
            <a:ext cx="776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0" name="Rectangle 121"/>
          <p:cNvSpPr>
            <a:spLocks noChangeArrowheads="1"/>
          </p:cNvSpPr>
          <p:nvPr/>
        </p:nvSpPr>
        <p:spPr bwMode="auto">
          <a:xfrm>
            <a:off x="5730875" y="4959350"/>
            <a:ext cx="776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51" name="Rectangle 122"/>
          <p:cNvSpPr>
            <a:spLocks noChangeArrowheads="1"/>
          </p:cNvSpPr>
          <p:nvPr/>
        </p:nvSpPr>
        <p:spPr bwMode="auto">
          <a:xfrm>
            <a:off x="5707063" y="5068887"/>
            <a:ext cx="4159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2" name="Rectangle 123"/>
          <p:cNvSpPr>
            <a:spLocks noChangeArrowheads="1"/>
          </p:cNvSpPr>
          <p:nvPr/>
        </p:nvSpPr>
        <p:spPr bwMode="auto">
          <a:xfrm>
            <a:off x="5883275" y="5178425"/>
            <a:ext cx="441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3" name="Rectangle 124"/>
          <p:cNvSpPr>
            <a:spLocks noChangeArrowheads="1"/>
          </p:cNvSpPr>
          <p:nvPr/>
        </p:nvSpPr>
        <p:spPr bwMode="auto">
          <a:xfrm>
            <a:off x="7864475" y="4810125"/>
            <a:ext cx="5873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4" name="Rectangle 125"/>
          <p:cNvSpPr>
            <a:spLocks noChangeArrowheads="1"/>
          </p:cNvSpPr>
          <p:nvPr/>
        </p:nvSpPr>
        <p:spPr bwMode="auto">
          <a:xfrm>
            <a:off x="8158163" y="4738687"/>
            <a:ext cx="528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RM3</a:t>
            </a:r>
          </a:p>
        </p:txBody>
      </p:sp>
      <p:sp>
        <p:nvSpPr>
          <p:cNvPr id="26655" name="Rectangle 126"/>
          <p:cNvSpPr>
            <a:spLocks noChangeArrowheads="1"/>
          </p:cNvSpPr>
          <p:nvPr/>
        </p:nvSpPr>
        <p:spPr bwMode="auto">
          <a:xfrm>
            <a:off x="7864475" y="4938712"/>
            <a:ext cx="7762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6" name="Rectangle 127"/>
          <p:cNvSpPr>
            <a:spLocks noChangeArrowheads="1"/>
          </p:cNvSpPr>
          <p:nvPr/>
        </p:nvSpPr>
        <p:spPr bwMode="auto">
          <a:xfrm>
            <a:off x="8081963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$25 per</a:t>
            </a:r>
          </a:p>
        </p:txBody>
      </p:sp>
      <p:sp>
        <p:nvSpPr>
          <p:cNvPr id="26657" name="Rectangle 128"/>
          <p:cNvSpPr>
            <a:spLocks noChangeArrowheads="1"/>
          </p:cNvSpPr>
          <p:nvPr/>
        </p:nvSpPr>
        <p:spPr bwMode="auto">
          <a:xfrm>
            <a:off x="7864475" y="5068887"/>
            <a:ext cx="4143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8" name="Rectangle 129"/>
          <p:cNvSpPr>
            <a:spLocks noChangeArrowheads="1"/>
          </p:cNvSpPr>
          <p:nvPr/>
        </p:nvSpPr>
        <p:spPr bwMode="auto">
          <a:xfrm>
            <a:off x="8234363" y="5178425"/>
            <a:ext cx="398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9" name="Freeform 130"/>
          <p:cNvSpPr>
            <a:spLocks/>
          </p:cNvSpPr>
          <p:nvPr/>
        </p:nvSpPr>
        <p:spPr bwMode="auto">
          <a:xfrm>
            <a:off x="3987800" y="1446212"/>
            <a:ext cx="1819275" cy="585788"/>
          </a:xfrm>
          <a:custGeom>
            <a:avLst/>
            <a:gdLst>
              <a:gd name="T0" fmla="*/ 496469974 w 1146"/>
              <a:gd name="T1" fmla="*/ 0 h 363"/>
              <a:gd name="T2" fmla="*/ 395663668 w 1146"/>
              <a:gd name="T3" fmla="*/ 7812121 h 363"/>
              <a:gd name="T4" fmla="*/ 299897771 w 1146"/>
              <a:gd name="T5" fmla="*/ 31250097 h 363"/>
              <a:gd name="T6" fmla="*/ 224293116 w 1146"/>
              <a:gd name="T7" fmla="*/ 65104772 h 363"/>
              <a:gd name="T8" fmla="*/ 146169050 w 1146"/>
              <a:gd name="T9" fmla="*/ 109374541 h 363"/>
              <a:gd name="T10" fmla="*/ 85685301 w 1146"/>
              <a:gd name="T11" fmla="*/ 164062593 h 363"/>
              <a:gd name="T12" fmla="*/ 42843444 w 1146"/>
              <a:gd name="T13" fmla="*/ 221353658 h 363"/>
              <a:gd name="T14" fmla="*/ 10080624 w 1146"/>
              <a:gd name="T15" fmla="*/ 289061369 h 363"/>
              <a:gd name="T16" fmla="*/ 0 w 1146"/>
              <a:gd name="T17" fmla="*/ 367187388 h 363"/>
              <a:gd name="T18" fmla="*/ 0 w 1146"/>
              <a:gd name="T19" fmla="*/ 575519774 h 363"/>
              <a:gd name="T20" fmla="*/ 10080624 w 1146"/>
              <a:gd name="T21" fmla="*/ 651039602 h 363"/>
              <a:gd name="T22" fmla="*/ 42843444 w 1146"/>
              <a:gd name="T23" fmla="*/ 721351890 h 363"/>
              <a:gd name="T24" fmla="*/ 85685301 w 1146"/>
              <a:gd name="T25" fmla="*/ 778644519 h 363"/>
              <a:gd name="T26" fmla="*/ 146169050 w 1146"/>
              <a:gd name="T27" fmla="*/ 833330957 h 363"/>
              <a:gd name="T28" fmla="*/ 224293116 w 1146"/>
              <a:gd name="T29" fmla="*/ 877602516 h 363"/>
              <a:gd name="T30" fmla="*/ 299897771 w 1146"/>
              <a:gd name="T31" fmla="*/ 911455564 h 363"/>
              <a:gd name="T32" fmla="*/ 395663668 w 1146"/>
              <a:gd name="T33" fmla="*/ 934893531 h 363"/>
              <a:gd name="T34" fmla="*/ 496469974 w 1146"/>
              <a:gd name="T35" fmla="*/ 942705649 h 363"/>
              <a:gd name="T36" fmla="*/ 2147483647 w 1146"/>
              <a:gd name="T37" fmla="*/ 942705649 h 363"/>
              <a:gd name="T38" fmla="*/ 2147483647 w 1146"/>
              <a:gd name="T39" fmla="*/ 934893531 h 363"/>
              <a:gd name="T40" fmla="*/ 2147483647 w 1146"/>
              <a:gd name="T41" fmla="*/ 911455564 h 363"/>
              <a:gd name="T42" fmla="*/ 2147483647 w 1146"/>
              <a:gd name="T43" fmla="*/ 877602516 h 363"/>
              <a:gd name="T44" fmla="*/ 2147483647 w 1146"/>
              <a:gd name="T45" fmla="*/ 833330957 h 363"/>
              <a:gd name="T46" fmla="*/ 2147483647 w 1146"/>
              <a:gd name="T47" fmla="*/ 778644519 h 363"/>
              <a:gd name="T48" fmla="*/ 2147483647 w 1146"/>
              <a:gd name="T49" fmla="*/ 721351890 h 363"/>
              <a:gd name="T50" fmla="*/ 2147483647 w 1146"/>
              <a:gd name="T51" fmla="*/ 651039602 h 363"/>
              <a:gd name="T52" fmla="*/ 2147483647 w 1146"/>
              <a:gd name="T53" fmla="*/ 575519774 h 363"/>
              <a:gd name="T54" fmla="*/ 2147483647 w 1146"/>
              <a:gd name="T55" fmla="*/ 367187388 h 363"/>
              <a:gd name="T56" fmla="*/ 2147483647 w 1146"/>
              <a:gd name="T57" fmla="*/ 289061369 h 363"/>
              <a:gd name="T58" fmla="*/ 2147483647 w 1146"/>
              <a:gd name="T59" fmla="*/ 221353658 h 363"/>
              <a:gd name="T60" fmla="*/ 2147483647 w 1146"/>
              <a:gd name="T61" fmla="*/ 164062593 h 363"/>
              <a:gd name="T62" fmla="*/ 2147483647 w 1146"/>
              <a:gd name="T63" fmla="*/ 109374541 h 363"/>
              <a:gd name="T64" fmla="*/ 2147483647 w 1146"/>
              <a:gd name="T65" fmla="*/ 65104772 h 363"/>
              <a:gd name="T66" fmla="*/ 2147483647 w 1146"/>
              <a:gd name="T67" fmla="*/ 31250097 h 363"/>
              <a:gd name="T68" fmla="*/ 2147483647 w 1146"/>
              <a:gd name="T69" fmla="*/ 7812121 h 363"/>
              <a:gd name="T70" fmla="*/ 2147483647 w 1146"/>
              <a:gd name="T71" fmla="*/ 0 h 363"/>
              <a:gd name="T72" fmla="*/ 496469974 w 1146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6"/>
              <a:gd name="T112" fmla="*/ 0 h 363"/>
              <a:gd name="T113" fmla="*/ 1146 w 1146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6" h="363">
                <a:moveTo>
                  <a:pt x="197" y="0"/>
                </a:moveTo>
                <a:lnTo>
                  <a:pt x="157" y="3"/>
                </a:lnTo>
                <a:lnTo>
                  <a:pt x="119" y="12"/>
                </a:lnTo>
                <a:lnTo>
                  <a:pt x="89" y="25"/>
                </a:lnTo>
                <a:lnTo>
                  <a:pt x="58" y="42"/>
                </a:lnTo>
                <a:lnTo>
                  <a:pt x="34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4" y="299"/>
                </a:lnTo>
                <a:lnTo>
                  <a:pt x="58" y="320"/>
                </a:lnTo>
                <a:lnTo>
                  <a:pt x="89" y="337"/>
                </a:lnTo>
                <a:lnTo>
                  <a:pt x="119" y="350"/>
                </a:lnTo>
                <a:lnTo>
                  <a:pt x="157" y="359"/>
                </a:lnTo>
                <a:lnTo>
                  <a:pt x="197" y="362"/>
                </a:lnTo>
                <a:lnTo>
                  <a:pt x="949" y="362"/>
                </a:lnTo>
                <a:lnTo>
                  <a:pt x="989" y="359"/>
                </a:lnTo>
                <a:lnTo>
                  <a:pt x="1026" y="350"/>
                </a:lnTo>
                <a:lnTo>
                  <a:pt x="1057" y="337"/>
                </a:lnTo>
                <a:lnTo>
                  <a:pt x="1087" y="320"/>
                </a:lnTo>
                <a:lnTo>
                  <a:pt x="1111" y="299"/>
                </a:lnTo>
                <a:lnTo>
                  <a:pt x="1128" y="277"/>
                </a:lnTo>
                <a:lnTo>
                  <a:pt x="1142" y="250"/>
                </a:lnTo>
                <a:lnTo>
                  <a:pt x="1145" y="221"/>
                </a:lnTo>
                <a:lnTo>
                  <a:pt x="1145" y="141"/>
                </a:lnTo>
                <a:lnTo>
                  <a:pt x="1142" y="111"/>
                </a:lnTo>
                <a:lnTo>
                  <a:pt x="1128" y="85"/>
                </a:lnTo>
                <a:lnTo>
                  <a:pt x="1111" y="63"/>
                </a:lnTo>
                <a:lnTo>
                  <a:pt x="1087" y="42"/>
                </a:lnTo>
                <a:lnTo>
                  <a:pt x="1057" y="25"/>
                </a:lnTo>
                <a:lnTo>
                  <a:pt x="1026" y="12"/>
                </a:lnTo>
                <a:lnTo>
                  <a:pt x="989" y="3"/>
                </a:lnTo>
                <a:lnTo>
                  <a:pt x="949" y="0"/>
                </a:lnTo>
                <a:lnTo>
                  <a:pt x="197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Freeform 131"/>
          <p:cNvSpPr>
            <a:spLocks/>
          </p:cNvSpPr>
          <p:nvPr/>
        </p:nvSpPr>
        <p:spPr bwMode="auto">
          <a:xfrm>
            <a:off x="6462713" y="1479550"/>
            <a:ext cx="1847850" cy="554037"/>
          </a:xfrm>
          <a:custGeom>
            <a:avLst/>
            <a:gdLst>
              <a:gd name="T0" fmla="*/ 501369074 w 1170"/>
              <a:gd name="T1" fmla="*/ 0 h 363"/>
              <a:gd name="T2" fmla="*/ 399099207 w 1170"/>
              <a:gd name="T3" fmla="*/ 6988803 h 363"/>
              <a:gd name="T4" fmla="*/ 301818631 w 1170"/>
              <a:gd name="T5" fmla="*/ 27953688 h 363"/>
              <a:gd name="T6" fmla="*/ 226988634 w 1170"/>
              <a:gd name="T7" fmla="*/ 58237993 h 363"/>
              <a:gd name="T8" fmla="*/ 149663202 w 1170"/>
              <a:gd name="T9" fmla="*/ 97838652 h 363"/>
              <a:gd name="T10" fmla="*/ 87303794 w 1170"/>
              <a:gd name="T11" fmla="*/ 146758752 h 363"/>
              <a:gd name="T12" fmla="*/ 42404204 w 1170"/>
              <a:gd name="T13" fmla="*/ 198007921 h 363"/>
              <a:gd name="T14" fmla="*/ 9976810 w 1170"/>
              <a:gd name="T15" fmla="*/ 258575029 h 363"/>
              <a:gd name="T16" fmla="*/ 0 w 1170"/>
              <a:gd name="T17" fmla="*/ 328459981 h 363"/>
              <a:gd name="T18" fmla="*/ 0 w 1170"/>
              <a:gd name="T19" fmla="*/ 514820966 h 363"/>
              <a:gd name="T20" fmla="*/ 9976810 w 1170"/>
              <a:gd name="T21" fmla="*/ 582376827 h 363"/>
              <a:gd name="T22" fmla="*/ 42404204 w 1170"/>
              <a:gd name="T23" fmla="*/ 645274505 h 363"/>
              <a:gd name="T24" fmla="*/ 87303794 w 1170"/>
              <a:gd name="T25" fmla="*/ 696523673 h 363"/>
              <a:gd name="T26" fmla="*/ 149663202 w 1170"/>
              <a:gd name="T27" fmla="*/ 745442224 h 363"/>
              <a:gd name="T28" fmla="*/ 226988634 w 1170"/>
              <a:gd name="T29" fmla="*/ 785044409 h 363"/>
              <a:gd name="T30" fmla="*/ 301818631 w 1170"/>
              <a:gd name="T31" fmla="*/ 815327367 h 363"/>
              <a:gd name="T32" fmla="*/ 399099207 w 1170"/>
              <a:gd name="T33" fmla="*/ 836293768 h 363"/>
              <a:gd name="T34" fmla="*/ 501369074 w 1170"/>
              <a:gd name="T35" fmla="*/ 843282569 h 363"/>
              <a:gd name="T36" fmla="*/ 2147483647 w 1170"/>
              <a:gd name="T37" fmla="*/ 843282569 h 363"/>
              <a:gd name="T38" fmla="*/ 2147483647 w 1170"/>
              <a:gd name="T39" fmla="*/ 836293768 h 363"/>
              <a:gd name="T40" fmla="*/ 2147483647 w 1170"/>
              <a:gd name="T41" fmla="*/ 815327367 h 363"/>
              <a:gd name="T42" fmla="*/ 2147483647 w 1170"/>
              <a:gd name="T43" fmla="*/ 785044409 h 363"/>
              <a:gd name="T44" fmla="*/ 2147483647 w 1170"/>
              <a:gd name="T45" fmla="*/ 745442224 h 363"/>
              <a:gd name="T46" fmla="*/ 2147483647 w 1170"/>
              <a:gd name="T47" fmla="*/ 696523673 h 363"/>
              <a:gd name="T48" fmla="*/ 2147483647 w 1170"/>
              <a:gd name="T49" fmla="*/ 645274505 h 363"/>
              <a:gd name="T50" fmla="*/ 2147483647 w 1170"/>
              <a:gd name="T51" fmla="*/ 582376827 h 363"/>
              <a:gd name="T52" fmla="*/ 2147483647 w 1170"/>
              <a:gd name="T53" fmla="*/ 514820966 h 363"/>
              <a:gd name="T54" fmla="*/ 2147483647 w 1170"/>
              <a:gd name="T55" fmla="*/ 328459981 h 363"/>
              <a:gd name="T56" fmla="*/ 2147483647 w 1170"/>
              <a:gd name="T57" fmla="*/ 258575029 h 363"/>
              <a:gd name="T58" fmla="*/ 2147483647 w 1170"/>
              <a:gd name="T59" fmla="*/ 198007921 h 363"/>
              <a:gd name="T60" fmla="*/ 2147483647 w 1170"/>
              <a:gd name="T61" fmla="*/ 146758752 h 363"/>
              <a:gd name="T62" fmla="*/ 2147483647 w 1170"/>
              <a:gd name="T63" fmla="*/ 97838652 h 363"/>
              <a:gd name="T64" fmla="*/ 2147483647 w 1170"/>
              <a:gd name="T65" fmla="*/ 58237993 h 363"/>
              <a:gd name="T66" fmla="*/ 2147483647 w 1170"/>
              <a:gd name="T67" fmla="*/ 27953688 h 363"/>
              <a:gd name="T68" fmla="*/ 2147483647 w 1170"/>
              <a:gd name="T69" fmla="*/ 6988803 h 363"/>
              <a:gd name="T70" fmla="*/ 2147483647 w 1170"/>
              <a:gd name="T71" fmla="*/ 0 h 363"/>
              <a:gd name="T72" fmla="*/ 501369074 w 1170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70"/>
              <a:gd name="T112" fmla="*/ 0 h 363"/>
              <a:gd name="T113" fmla="*/ 1170 w 1170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70" h="363">
                <a:moveTo>
                  <a:pt x="201" y="0"/>
                </a:moveTo>
                <a:lnTo>
                  <a:pt x="160" y="3"/>
                </a:lnTo>
                <a:lnTo>
                  <a:pt x="121" y="12"/>
                </a:lnTo>
                <a:lnTo>
                  <a:pt x="91" y="25"/>
                </a:lnTo>
                <a:lnTo>
                  <a:pt x="60" y="42"/>
                </a:lnTo>
                <a:lnTo>
                  <a:pt x="35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5" y="299"/>
                </a:lnTo>
                <a:lnTo>
                  <a:pt x="60" y="320"/>
                </a:lnTo>
                <a:lnTo>
                  <a:pt x="91" y="337"/>
                </a:lnTo>
                <a:lnTo>
                  <a:pt x="121" y="350"/>
                </a:lnTo>
                <a:lnTo>
                  <a:pt x="160" y="359"/>
                </a:lnTo>
                <a:lnTo>
                  <a:pt x="201" y="362"/>
                </a:lnTo>
                <a:lnTo>
                  <a:pt x="968" y="362"/>
                </a:lnTo>
                <a:lnTo>
                  <a:pt x="1009" y="359"/>
                </a:lnTo>
                <a:lnTo>
                  <a:pt x="1048" y="350"/>
                </a:lnTo>
                <a:lnTo>
                  <a:pt x="1078" y="337"/>
                </a:lnTo>
                <a:lnTo>
                  <a:pt x="1109" y="320"/>
                </a:lnTo>
                <a:lnTo>
                  <a:pt x="1134" y="299"/>
                </a:lnTo>
                <a:lnTo>
                  <a:pt x="1152" y="277"/>
                </a:lnTo>
                <a:lnTo>
                  <a:pt x="1165" y="250"/>
                </a:lnTo>
                <a:lnTo>
                  <a:pt x="1169" y="221"/>
                </a:lnTo>
                <a:lnTo>
                  <a:pt x="1169" y="141"/>
                </a:lnTo>
                <a:lnTo>
                  <a:pt x="1165" y="111"/>
                </a:lnTo>
                <a:lnTo>
                  <a:pt x="1152" y="85"/>
                </a:lnTo>
                <a:lnTo>
                  <a:pt x="1134" y="63"/>
                </a:lnTo>
                <a:lnTo>
                  <a:pt x="1109" y="42"/>
                </a:lnTo>
                <a:lnTo>
                  <a:pt x="1078" y="25"/>
                </a:lnTo>
                <a:lnTo>
                  <a:pt x="1048" y="12"/>
                </a:lnTo>
                <a:lnTo>
                  <a:pt x="1009" y="3"/>
                </a:lnTo>
                <a:lnTo>
                  <a:pt x="968" y="0"/>
                </a:lnTo>
                <a:lnTo>
                  <a:pt x="201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Rectangle 132"/>
          <p:cNvSpPr>
            <a:spLocks noChangeArrowheads="1"/>
          </p:cNvSpPr>
          <p:nvPr/>
        </p:nvSpPr>
        <p:spPr bwMode="auto">
          <a:xfrm>
            <a:off x="4133850" y="1531937"/>
            <a:ext cx="80962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2" name="Rectangle 133"/>
          <p:cNvSpPr>
            <a:spLocks noChangeArrowheads="1"/>
          </p:cNvSpPr>
          <p:nvPr/>
        </p:nvSpPr>
        <p:spPr bwMode="auto">
          <a:xfrm>
            <a:off x="4441825" y="1446212"/>
            <a:ext cx="981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$90 / unit</a:t>
            </a:r>
          </a:p>
        </p:txBody>
      </p:sp>
      <p:sp>
        <p:nvSpPr>
          <p:cNvPr id="26663" name="Rectangle 134"/>
          <p:cNvSpPr>
            <a:spLocks noChangeArrowheads="1"/>
          </p:cNvSpPr>
          <p:nvPr/>
        </p:nvSpPr>
        <p:spPr bwMode="auto">
          <a:xfrm>
            <a:off x="4133850" y="1658937"/>
            <a:ext cx="1220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4" name="Rectangle 135"/>
          <p:cNvSpPr>
            <a:spLocks noChangeArrowheads="1"/>
          </p:cNvSpPr>
          <p:nvPr/>
        </p:nvSpPr>
        <p:spPr bwMode="auto">
          <a:xfrm>
            <a:off x="4032250" y="1662112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110 units / week</a:t>
            </a:r>
          </a:p>
        </p:txBody>
      </p:sp>
      <p:sp>
        <p:nvSpPr>
          <p:cNvPr id="26665" name="Rectangle 136"/>
          <p:cNvSpPr>
            <a:spLocks noChangeArrowheads="1"/>
          </p:cNvSpPr>
          <p:nvPr/>
        </p:nvSpPr>
        <p:spPr bwMode="auto">
          <a:xfrm>
            <a:off x="6599238" y="1531937"/>
            <a:ext cx="89535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6" name="Rectangle 137"/>
          <p:cNvSpPr>
            <a:spLocks noChangeArrowheads="1"/>
          </p:cNvSpPr>
          <p:nvPr/>
        </p:nvSpPr>
        <p:spPr bwMode="auto">
          <a:xfrm>
            <a:off x="6869113" y="1457325"/>
            <a:ext cx="1109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$100 / unit</a:t>
            </a:r>
          </a:p>
        </p:txBody>
      </p:sp>
      <p:sp>
        <p:nvSpPr>
          <p:cNvPr id="26667" name="Rectangle 138"/>
          <p:cNvSpPr>
            <a:spLocks noChangeArrowheads="1"/>
          </p:cNvSpPr>
          <p:nvPr/>
        </p:nvSpPr>
        <p:spPr bwMode="auto">
          <a:xfrm>
            <a:off x="6911975" y="1512887"/>
            <a:ext cx="10810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8" name="Rectangle 139"/>
          <p:cNvSpPr>
            <a:spLocks noChangeArrowheads="1"/>
          </p:cNvSpPr>
          <p:nvPr/>
        </p:nvSpPr>
        <p:spPr bwMode="auto">
          <a:xfrm>
            <a:off x="6661150" y="1657350"/>
            <a:ext cx="15573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60 units / week</a:t>
            </a:r>
          </a:p>
        </p:txBody>
      </p:sp>
      <p:sp>
        <p:nvSpPr>
          <p:cNvPr id="26669" name="Rectangle 140"/>
          <p:cNvSpPr>
            <a:spLocks noChangeArrowheads="1"/>
          </p:cNvSpPr>
          <p:nvPr/>
        </p:nvSpPr>
        <p:spPr bwMode="auto">
          <a:xfrm>
            <a:off x="3621088" y="1584325"/>
            <a:ext cx="2952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0" name="Rectangle 141"/>
          <p:cNvSpPr>
            <a:spLocks noChangeArrowheads="1"/>
          </p:cNvSpPr>
          <p:nvPr/>
        </p:nvSpPr>
        <p:spPr bwMode="auto">
          <a:xfrm>
            <a:off x="3621088" y="1587500"/>
            <a:ext cx="21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P:</a:t>
            </a:r>
          </a:p>
        </p:txBody>
      </p:sp>
      <p:sp>
        <p:nvSpPr>
          <p:cNvPr id="26671" name="Rectangle 142"/>
          <p:cNvSpPr>
            <a:spLocks noChangeArrowheads="1"/>
          </p:cNvSpPr>
          <p:nvPr/>
        </p:nvSpPr>
        <p:spPr bwMode="auto">
          <a:xfrm>
            <a:off x="6134100" y="1565275"/>
            <a:ext cx="3333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2" name="Rectangle 143"/>
          <p:cNvSpPr>
            <a:spLocks noChangeArrowheads="1"/>
          </p:cNvSpPr>
          <p:nvPr/>
        </p:nvSpPr>
        <p:spPr bwMode="auto">
          <a:xfrm>
            <a:off x="6134100" y="1566862"/>
            <a:ext cx="25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Q:</a:t>
            </a:r>
          </a:p>
        </p:txBody>
      </p:sp>
      <p:sp>
        <p:nvSpPr>
          <p:cNvPr id="26673" name="Rectangle 144"/>
          <p:cNvSpPr>
            <a:spLocks noChangeArrowheads="1"/>
          </p:cNvSpPr>
          <p:nvPr/>
        </p:nvSpPr>
        <p:spPr bwMode="auto">
          <a:xfrm>
            <a:off x="4614863" y="2470150"/>
            <a:ext cx="5508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4" name="Rectangle 145"/>
          <p:cNvSpPr>
            <a:spLocks noChangeArrowheads="1"/>
          </p:cNvSpPr>
          <p:nvPr/>
        </p:nvSpPr>
        <p:spPr bwMode="auto">
          <a:xfrm>
            <a:off x="4973638" y="2470150"/>
            <a:ext cx="187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5" name="Rectangle 146"/>
          <p:cNvSpPr>
            <a:spLocks noChangeArrowheads="1"/>
          </p:cNvSpPr>
          <p:nvPr/>
        </p:nvSpPr>
        <p:spPr bwMode="auto">
          <a:xfrm>
            <a:off x="4614863" y="2598737"/>
            <a:ext cx="70326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6" name="Rectangle 147"/>
          <p:cNvSpPr>
            <a:spLocks noChangeArrowheads="1"/>
          </p:cNvSpPr>
          <p:nvPr/>
        </p:nvSpPr>
        <p:spPr bwMode="auto">
          <a:xfrm>
            <a:off x="4670425" y="2690812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77" name="Rectangle 148"/>
          <p:cNvSpPr>
            <a:spLocks noChangeArrowheads="1"/>
          </p:cNvSpPr>
          <p:nvPr/>
        </p:nvSpPr>
        <p:spPr bwMode="auto">
          <a:xfrm>
            <a:off x="7399338" y="2470150"/>
            <a:ext cx="187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8" name="Rectangle 149"/>
          <p:cNvSpPr>
            <a:spLocks noChangeArrowheads="1"/>
          </p:cNvSpPr>
          <p:nvPr/>
        </p:nvSpPr>
        <p:spPr bwMode="auto">
          <a:xfrm>
            <a:off x="6924675" y="2589212"/>
            <a:ext cx="6032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9" name="Rectangle 150"/>
          <p:cNvSpPr>
            <a:spLocks noChangeArrowheads="1"/>
          </p:cNvSpPr>
          <p:nvPr/>
        </p:nvSpPr>
        <p:spPr bwMode="auto">
          <a:xfrm>
            <a:off x="7172325" y="2690812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0" name="Rectangle 151"/>
          <p:cNvSpPr>
            <a:spLocks noChangeArrowheads="1"/>
          </p:cNvSpPr>
          <p:nvPr/>
        </p:nvSpPr>
        <p:spPr bwMode="auto">
          <a:xfrm>
            <a:off x="3654425" y="3241675"/>
            <a:ext cx="5334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1" name="Rectangle 152"/>
          <p:cNvSpPr>
            <a:spLocks noChangeArrowheads="1"/>
          </p:cNvSpPr>
          <p:nvPr/>
        </p:nvSpPr>
        <p:spPr bwMode="auto">
          <a:xfrm>
            <a:off x="4064000" y="3275012"/>
            <a:ext cx="171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2" name="Rectangle 153"/>
          <p:cNvSpPr>
            <a:spLocks noChangeArrowheads="1"/>
          </p:cNvSpPr>
          <p:nvPr/>
        </p:nvSpPr>
        <p:spPr bwMode="auto">
          <a:xfrm>
            <a:off x="3654425" y="3370262"/>
            <a:ext cx="7064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3" name="Rectangle 154"/>
          <p:cNvSpPr>
            <a:spLocks noChangeArrowheads="1"/>
          </p:cNvSpPr>
          <p:nvPr/>
        </p:nvSpPr>
        <p:spPr bwMode="auto">
          <a:xfrm>
            <a:off x="3835400" y="34226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84" name="Rectangle 155"/>
          <p:cNvSpPr>
            <a:spLocks noChangeArrowheads="1"/>
          </p:cNvSpPr>
          <p:nvPr/>
        </p:nvSpPr>
        <p:spPr bwMode="auto">
          <a:xfrm>
            <a:off x="5692775" y="3232150"/>
            <a:ext cx="5334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5" name="Rectangle 156"/>
          <p:cNvSpPr>
            <a:spLocks noChangeArrowheads="1"/>
          </p:cNvSpPr>
          <p:nvPr/>
        </p:nvSpPr>
        <p:spPr bwMode="auto">
          <a:xfrm>
            <a:off x="6034088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6" name="Rectangle 157"/>
          <p:cNvSpPr>
            <a:spLocks noChangeArrowheads="1"/>
          </p:cNvSpPr>
          <p:nvPr/>
        </p:nvSpPr>
        <p:spPr bwMode="auto">
          <a:xfrm>
            <a:off x="5692775" y="3359150"/>
            <a:ext cx="6032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7" name="Rectangle 158"/>
          <p:cNvSpPr>
            <a:spLocks noChangeArrowheads="1"/>
          </p:cNvSpPr>
          <p:nvPr/>
        </p:nvSpPr>
        <p:spPr bwMode="auto">
          <a:xfrm>
            <a:off x="5883275" y="3422650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8" name="Rectangle 159"/>
          <p:cNvSpPr>
            <a:spLocks noChangeArrowheads="1"/>
          </p:cNvSpPr>
          <p:nvPr/>
        </p:nvSpPr>
        <p:spPr bwMode="auto">
          <a:xfrm>
            <a:off x="7831138" y="3221037"/>
            <a:ext cx="533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9" name="Rectangle 160"/>
          <p:cNvSpPr>
            <a:spLocks noChangeArrowheads="1"/>
          </p:cNvSpPr>
          <p:nvPr/>
        </p:nvSpPr>
        <p:spPr bwMode="auto">
          <a:xfrm>
            <a:off x="8234363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0" name="Rectangle 161"/>
          <p:cNvSpPr>
            <a:spLocks noChangeArrowheads="1"/>
          </p:cNvSpPr>
          <p:nvPr/>
        </p:nvSpPr>
        <p:spPr bwMode="auto">
          <a:xfrm>
            <a:off x="7831138" y="3346450"/>
            <a:ext cx="7080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1" name="Rectangle 162"/>
          <p:cNvSpPr>
            <a:spLocks noChangeArrowheads="1"/>
          </p:cNvSpPr>
          <p:nvPr/>
        </p:nvSpPr>
        <p:spPr bwMode="auto">
          <a:xfrm>
            <a:off x="8005763" y="3422650"/>
            <a:ext cx="782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25 min.</a:t>
            </a:r>
          </a:p>
        </p:txBody>
      </p:sp>
      <p:sp>
        <p:nvSpPr>
          <p:cNvPr id="26692" name="Rectangle 163"/>
          <p:cNvSpPr>
            <a:spLocks noChangeArrowheads="1"/>
          </p:cNvSpPr>
          <p:nvPr/>
        </p:nvSpPr>
        <p:spPr bwMode="auto">
          <a:xfrm>
            <a:off x="3708400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3" name="Rectangle 164"/>
          <p:cNvSpPr>
            <a:spLocks noChangeArrowheads="1"/>
          </p:cNvSpPr>
          <p:nvPr/>
        </p:nvSpPr>
        <p:spPr bwMode="auto">
          <a:xfrm>
            <a:off x="4064000" y="4079875"/>
            <a:ext cx="15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694" name="Rectangle 165"/>
          <p:cNvSpPr>
            <a:spLocks noChangeArrowheads="1"/>
          </p:cNvSpPr>
          <p:nvPr/>
        </p:nvSpPr>
        <p:spPr bwMode="auto">
          <a:xfrm>
            <a:off x="3760788" y="4152900"/>
            <a:ext cx="7826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15 min.</a:t>
            </a:r>
          </a:p>
        </p:txBody>
      </p:sp>
      <p:sp>
        <p:nvSpPr>
          <p:cNvPr id="26695" name="Rectangle 166"/>
          <p:cNvSpPr>
            <a:spLocks noChangeArrowheads="1"/>
          </p:cNvSpPr>
          <p:nvPr/>
        </p:nvSpPr>
        <p:spPr bwMode="auto">
          <a:xfrm>
            <a:off x="5675313" y="4008437"/>
            <a:ext cx="5334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6" name="Rectangle 167"/>
          <p:cNvSpPr>
            <a:spLocks noChangeArrowheads="1"/>
          </p:cNvSpPr>
          <p:nvPr/>
        </p:nvSpPr>
        <p:spPr bwMode="auto">
          <a:xfrm>
            <a:off x="6110288" y="3933825"/>
            <a:ext cx="17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7" name="Rectangle 168"/>
          <p:cNvSpPr>
            <a:spLocks noChangeArrowheads="1"/>
          </p:cNvSpPr>
          <p:nvPr/>
        </p:nvSpPr>
        <p:spPr bwMode="auto">
          <a:xfrm>
            <a:off x="5883275" y="4152900"/>
            <a:ext cx="782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98" name="Rectangle 169"/>
          <p:cNvSpPr>
            <a:spLocks noChangeArrowheads="1"/>
          </p:cNvSpPr>
          <p:nvPr/>
        </p:nvSpPr>
        <p:spPr bwMode="auto">
          <a:xfrm>
            <a:off x="7815263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9" name="Rectangle 170"/>
          <p:cNvSpPr>
            <a:spLocks noChangeArrowheads="1"/>
          </p:cNvSpPr>
          <p:nvPr/>
        </p:nvSpPr>
        <p:spPr bwMode="auto">
          <a:xfrm>
            <a:off x="8234363" y="4006850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700" name="Rectangle 171"/>
          <p:cNvSpPr>
            <a:spLocks noChangeArrowheads="1"/>
          </p:cNvSpPr>
          <p:nvPr/>
        </p:nvSpPr>
        <p:spPr bwMode="auto">
          <a:xfrm>
            <a:off x="7815263" y="4138612"/>
            <a:ext cx="7064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1" name="Rectangle 172"/>
          <p:cNvSpPr>
            <a:spLocks noChangeArrowheads="1"/>
          </p:cNvSpPr>
          <p:nvPr/>
        </p:nvSpPr>
        <p:spPr bwMode="auto">
          <a:xfrm>
            <a:off x="7931150" y="415290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704" name="Rectangle 175"/>
          <p:cNvSpPr>
            <a:spLocks noChangeArrowheads="1"/>
          </p:cNvSpPr>
          <p:nvPr/>
        </p:nvSpPr>
        <p:spPr bwMode="auto">
          <a:xfrm>
            <a:off x="2668588" y="5886450"/>
            <a:ext cx="373221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8" name="Line 179"/>
          <p:cNvSpPr>
            <a:spLocks noChangeShapeType="1"/>
          </p:cNvSpPr>
          <p:nvPr/>
        </p:nvSpPr>
        <p:spPr bwMode="auto">
          <a:xfrm flipV="1">
            <a:off x="4138613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Line 180"/>
          <p:cNvSpPr>
            <a:spLocks noChangeShapeType="1"/>
          </p:cNvSpPr>
          <p:nvPr/>
        </p:nvSpPr>
        <p:spPr bwMode="auto">
          <a:xfrm flipV="1">
            <a:off x="3228975" y="2617787"/>
            <a:ext cx="1212850" cy="14605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Line 181"/>
          <p:cNvSpPr>
            <a:spLocks noChangeShapeType="1"/>
          </p:cNvSpPr>
          <p:nvPr/>
        </p:nvSpPr>
        <p:spPr bwMode="auto">
          <a:xfrm flipV="1">
            <a:off x="3911600" y="2909887"/>
            <a:ext cx="530225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1" name="Line 182"/>
          <p:cNvSpPr>
            <a:spLocks noChangeShapeType="1"/>
          </p:cNvSpPr>
          <p:nvPr/>
        </p:nvSpPr>
        <p:spPr bwMode="auto">
          <a:xfrm flipH="1" flipV="1">
            <a:off x="5730875" y="2909887"/>
            <a:ext cx="455613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Line 183"/>
          <p:cNvSpPr>
            <a:spLocks noChangeShapeType="1"/>
          </p:cNvSpPr>
          <p:nvPr/>
        </p:nvSpPr>
        <p:spPr bwMode="auto">
          <a:xfrm flipV="1">
            <a:off x="4973638" y="2032000"/>
            <a:ext cx="0" cy="43815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Line 184"/>
          <p:cNvSpPr>
            <a:spLocks noChangeShapeType="1"/>
          </p:cNvSpPr>
          <p:nvPr/>
        </p:nvSpPr>
        <p:spPr bwMode="auto">
          <a:xfrm flipV="1">
            <a:off x="7475538" y="2032000"/>
            <a:ext cx="0" cy="365125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Line 185"/>
          <p:cNvSpPr>
            <a:spLocks noChangeShapeType="1"/>
          </p:cNvSpPr>
          <p:nvPr/>
        </p:nvSpPr>
        <p:spPr bwMode="auto">
          <a:xfrm flipH="1" flipV="1">
            <a:off x="4114800" y="44180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5" name="Line 186"/>
          <p:cNvSpPr>
            <a:spLocks noChangeShapeType="1"/>
          </p:cNvSpPr>
          <p:nvPr/>
        </p:nvSpPr>
        <p:spPr bwMode="auto">
          <a:xfrm flipV="1">
            <a:off x="6172200" y="44942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6" name="Line 187"/>
          <p:cNvSpPr>
            <a:spLocks noChangeShapeType="1"/>
          </p:cNvSpPr>
          <p:nvPr/>
        </p:nvSpPr>
        <p:spPr bwMode="auto">
          <a:xfrm flipV="1">
            <a:off x="6186488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7" name="Line 188"/>
          <p:cNvSpPr>
            <a:spLocks noChangeShapeType="1"/>
          </p:cNvSpPr>
          <p:nvPr/>
        </p:nvSpPr>
        <p:spPr bwMode="auto">
          <a:xfrm flipV="1">
            <a:off x="8385175" y="4446587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8" name="Line 189"/>
          <p:cNvSpPr>
            <a:spLocks noChangeShapeType="1"/>
          </p:cNvSpPr>
          <p:nvPr/>
        </p:nvSpPr>
        <p:spPr bwMode="auto">
          <a:xfrm flipV="1">
            <a:off x="8385175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9" name="Line 190"/>
          <p:cNvSpPr>
            <a:spLocks noChangeShapeType="1"/>
          </p:cNvSpPr>
          <p:nvPr/>
        </p:nvSpPr>
        <p:spPr bwMode="auto">
          <a:xfrm flipH="1" flipV="1">
            <a:off x="8081963" y="2909887"/>
            <a:ext cx="379412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20" name="Line 191"/>
          <p:cNvSpPr>
            <a:spLocks noChangeShapeType="1"/>
          </p:cNvSpPr>
          <p:nvPr/>
        </p:nvSpPr>
        <p:spPr bwMode="auto">
          <a:xfrm flipV="1">
            <a:off x="6400800" y="2817812"/>
            <a:ext cx="381000" cy="3810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1066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Practice: A Production System Manufacturing Two Products, P and Q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</a:p>
        </p:txBody>
      </p:sp>
      <p:sp>
        <p:nvSpPr>
          <p:cNvPr id="95" name="Rectangle 174"/>
          <p:cNvSpPr>
            <a:spLocks noChangeArrowheads="1"/>
          </p:cNvSpPr>
          <p:nvPr/>
        </p:nvSpPr>
        <p:spPr bwMode="auto">
          <a:xfrm>
            <a:off x="0" y="571997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Time available at each work center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: 2,400 </a:t>
            </a:r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minutes per 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week.</a:t>
            </a:r>
          </a:p>
          <a:p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</a:t>
            </a:r>
            <a:r>
              <a:rPr lang="en-US" sz="2300" dirty="0" smtClean="0">
                <a:solidFill>
                  <a:srgbClr val="000000"/>
                </a:solidFill>
                <a:latin typeface="Book Antiqua" pitchFamily="18" charset="0"/>
              </a:rPr>
              <a:t>perating expenses per week: $6,000. All the resources cost the same.</a:t>
            </a:r>
            <a:endParaRPr lang="en-US" sz="23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  <a:noFill/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1. Identify The Constraint(s) 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76200" y="914400"/>
          <a:ext cx="3200400" cy="1136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6" name="Worksheet" r:id="rId4" imgW="1905203" imgH="676411" progId="Excel.Sheet.12">
                  <p:embed/>
                </p:oleObj>
              </mc:Choice>
              <mc:Fallback>
                <p:oleObj name="Worksheet" r:id="rId4" imgW="1905203" imgH="676411" progId="Excel.Sheet.12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914400"/>
                        <a:ext cx="3200400" cy="1136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74"/>
          <p:cNvSpPr>
            <a:spLocks noChangeArrowheads="1"/>
          </p:cNvSpPr>
          <p:nvPr/>
        </p:nvSpPr>
        <p:spPr bwMode="auto">
          <a:xfrm>
            <a:off x="3352800" y="914400"/>
            <a:ext cx="5791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Contribution Margin: P($45), Q($55)</a:t>
            </a:r>
          </a:p>
          <a:p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Market Demand: P(110), Q(60)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Can we satisfy the demand?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requirements for 110 P’s and 60 Q’s: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A: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 (15) + 60 (10)  =	2250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2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9000"/>
              <a:buFont typeface="Wingdings" pitchFamily="2" charset="2"/>
              <a:buChar char="p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B: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+ 60(35) = 3200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	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17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C: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110(15) + 60(5) = 1950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  <a:p>
            <a:pPr marL="342900" lvl="0" indent="-342900" eaLnBrk="1" hangingPunct="1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89000"/>
              <a:buFont typeface="Wingdings" pitchFamily="2" charset="2"/>
              <a:buChar char="p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Resource D: </a:t>
            </a:r>
            <a:r>
              <a:rPr lang="en-US" sz="2800" b="1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110(10) + 60(5) = 1400  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6482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Resource B is Constrained - Bottleneck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Product		                  	 	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tx1"/>
                </a:solidFill>
              </a:rPr>
              <a:t>P                 Q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Profit $		                    		  45                55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Resource B needed (min)		  10                35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Profit per min of Bottl</a:t>
            </a:r>
            <a:r>
              <a:rPr lang="en-US" sz="2800" dirty="0" smtClean="0"/>
              <a:t>eneck        </a:t>
            </a:r>
            <a:r>
              <a:rPr lang="en-US" sz="2800" b="1" dirty="0" smtClean="0">
                <a:solidFill>
                  <a:srgbClr val="00B050"/>
                </a:solidFill>
              </a:rPr>
              <a:t>45/10 =4.5</a:t>
            </a:r>
            <a:r>
              <a:rPr lang="en-US" sz="2800" dirty="0" smtClean="0"/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55/35 =1.6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Per unit of bottleneck Product P creates more profit than Product Q 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Produce as much as P, then Q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Throughput World’s Best Solution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52400" y="2209800"/>
            <a:ext cx="7772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For 110 units of P,  need 110 (10)  = 1100  min. on B, leaving 1300 min. on B, for product Q.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Q requires  35 minutes on B.  So, we can produce 1300/35 = 37.14 units of Q.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 get 110(45) +37.14(55)  = 6993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 we make </a:t>
            </a:r>
            <a:r>
              <a:rPr lang="en-US" sz="2800" b="1" kern="1200" dirty="0" smtClean="0">
                <a:solidFill>
                  <a:srgbClr val="FF0000"/>
                </a:solidFill>
                <a:ea typeface="ＭＳ Ｐゴシック" charset="-128"/>
                <a:cs typeface="+mn-cs"/>
              </a:rPr>
              <a:t>$993 profit.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World’s Best Solution to Throughput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How much additional profit can we make if market for P increases from 110 to 111; by 1 unit.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We need 1(10) = 10 more minutes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 need to subtract 10 min of the time allocated to Q and allocate it to P.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For each unit of  Q we need 35 min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Our Q production is reduced by 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10/35 = 0.29 unit.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One unit increase in P generates $45. But $55 is lost for each unit reduction in Q. Therefore if market for P is 111 our profit will increase by </a:t>
            </a:r>
            <a:r>
              <a:rPr lang="en-US" sz="2800" b="1" kern="1200" dirty="0" smtClean="0">
                <a:solidFill>
                  <a:srgbClr val="FF0000"/>
                </a:solidFill>
                <a:ea typeface="ＭＳ Ｐゴシック" charset="-128"/>
                <a:cs typeface="+mn-cs"/>
              </a:rPr>
              <a:t>45(1)-55(0.29) = $29. 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World’s Best Solution to Throughput </a:t>
            </a:r>
          </a:p>
        </p:txBody>
      </p: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7263</TotalTime>
  <Words>397</Words>
  <Application>Microsoft Office PowerPoint</Application>
  <PresentationFormat>On-screen Show (4:3)</PresentationFormat>
  <Paragraphs>71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Lean Thinking Final.ppt</vt:lpstr>
      <vt:lpstr>1_Lean Thinking Final</vt:lpstr>
      <vt:lpstr>Lean Thinking Final</vt:lpstr>
      <vt:lpstr>2_Lean Thinking Final</vt:lpstr>
      <vt:lpstr>Worksheet</vt:lpstr>
      <vt:lpstr>PowerPoint Presentation</vt:lpstr>
      <vt:lpstr>PowerPoint Presentation</vt:lpstr>
      <vt:lpstr>2. Exploit the Constraint : Find the Throughput World’s Best Solution</vt:lpstr>
      <vt:lpstr>2. Exploit the Constraint : Find the  World’s Best Solution to Throughput</vt:lpstr>
      <vt:lpstr>2. Exploit the Constraint : Find the  World’s Best Solution to Throughput 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204</cp:revision>
  <dcterms:created xsi:type="dcterms:W3CDTF">2008-11-22T01:06:20Z</dcterms:created>
  <dcterms:modified xsi:type="dcterms:W3CDTF">2013-11-05T18:54:43Z</dcterms:modified>
</cp:coreProperties>
</file>