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6"/>
  </p:notesMasterIdLst>
  <p:handoutMasterIdLst>
    <p:handoutMasterId r:id="rId27"/>
  </p:handoutMasterIdLst>
  <p:sldIdLst>
    <p:sldId id="377" r:id="rId5"/>
    <p:sldId id="351" r:id="rId6"/>
    <p:sldId id="352" r:id="rId7"/>
    <p:sldId id="385" r:id="rId8"/>
    <p:sldId id="371" r:id="rId9"/>
    <p:sldId id="386" r:id="rId10"/>
    <p:sldId id="380" r:id="rId11"/>
    <p:sldId id="354" r:id="rId12"/>
    <p:sldId id="381" r:id="rId13"/>
    <p:sldId id="383" r:id="rId14"/>
    <p:sldId id="358" r:id="rId15"/>
    <p:sldId id="359" r:id="rId16"/>
    <p:sldId id="361" r:id="rId17"/>
    <p:sldId id="362" r:id="rId18"/>
    <p:sldId id="373" r:id="rId19"/>
    <p:sldId id="363" r:id="rId20"/>
    <p:sldId id="364" r:id="rId21"/>
    <p:sldId id="365" r:id="rId22"/>
    <p:sldId id="366" r:id="rId23"/>
    <p:sldId id="382" r:id="rId24"/>
    <p:sldId id="374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  <a:srgbClr val="A50023"/>
    <a:srgbClr val="A80000"/>
    <a:srgbClr val="0000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6" autoAdjust="0"/>
    <p:restoredTop sz="94660"/>
  </p:normalViewPr>
  <p:slideViewPr>
    <p:cSldViewPr>
      <p:cViewPr varScale="1">
        <p:scale>
          <a:sx n="59" d="100"/>
          <a:sy n="5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12/4/2011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B4F8E-AD77-4B6B-8C0A-2E727F751EA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A145B-80FC-4DD1-A75E-E22B44A0F78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6A145B-80FC-4DD1-A75E-E22B44A0F78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47B0E-CA58-4AAF-BB20-B4F6C7AD308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55D0-11A3-48ED-9300-7CF58885BAA5}" type="slidenum">
              <a:rPr lang="en-US" smtClean="0">
                <a:latin typeface="Times" pitchFamily="34" charset="0"/>
              </a:rPr>
              <a:pPr/>
              <a:t>21</a:t>
            </a:fld>
            <a:endParaRPr lang="en-US" smtClean="0">
              <a:latin typeface="Times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D3CEE-7D04-4FE4-B077-44CB85FA807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41E2D-4AC3-4C3B-B820-5E4DC5DA850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BF89E0-CD74-40C8-8DEC-C171C9CB896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CF13-2CFE-46D1-ADA5-EB262BE8B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Nov-2010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Theory of Constraints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 1- </a:t>
            </a:r>
            <a:r>
              <a:rPr lang="en-US" sz="1200" b="1" i="1" dirty="0" smtClean="0">
                <a:solidFill>
                  <a:schemeClr val="tx1"/>
                </a:solidFill>
              </a:rPr>
              <a:t>Basics 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  <p:sldLayoutId id="2147483789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Microsoft_Office_Excel_Worksheet9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Excel_Worksheet11.xlsx"/><Relationship Id="rId4" Type="http://schemas.openxmlformats.org/officeDocument/2006/relationships/package" Target="../embeddings/Microsoft_Office_Excel_Worksheet10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Excel_Worksheet12.xls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Excel_Worksheet13.xls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package" Target="../embeddings/Microsoft_Office_Excel_Worksheet15.xlsx"/><Relationship Id="rId4" Type="http://schemas.openxmlformats.org/officeDocument/2006/relationships/package" Target="../embeddings/Microsoft_Office_Excel_Worksheet14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Excel_Worksheet3.xlsx"/><Relationship Id="rId5" Type="http://schemas.openxmlformats.org/officeDocument/2006/relationships/package" Target="../embeddings/Microsoft_Office_Excel_Worksheet2.xlsx"/><Relationship Id="rId4" Type="http://schemas.openxmlformats.org/officeDocument/2006/relationships/package" Target="../embeddings/Microsoft_Office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package" Target="../embeddings/Microsoft_Office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Excel_Worksheet7.xlsx"/><Relationship Id="rId5" Type="http://schemas.openxmlformats.org/officeDocument/2006/relationships/package" Target="../embeddings/Microsoft_Office_Excel_Worksheet6.xlsx"/><Relationship Id="rId4" Type="http://schemas.openxmlformats.org/officeDocument/2006/relationships/package" Target="../embeddings/Microsoft_Office_Excel_Worksheet5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Systems Thinking and the Theory of Constraints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0" y="2438400"/>
            <a:ext cx="5715000" cy="2895600"/>
          </a:xfrm>
        </p:spPr>
        <p:txBody>
          <a:bodyPr/>
          <a:lstStyle/>
          <a:p>
            <a:r>
              <a:rPr lang="en-US" sz="2400" dirty="0" smtClean="0">
                <a:latin typeface="Book Antiqua" pitchFamily="18" charset="0"/>
              </a:rPr>
              <a:t>Any intelligent fool can make things bigger, more complex, and more violent. It takes a touch of genius -- and a lot of courage -- to move in the opposite direction. </a:t>
            </a:r>
          </a:p>
          <a:p>
            <a:r>
              <a:rPr lang="en-US" sz="2400" dirty="0" smtClean="0">
                <a:latin typeface="Book Antiqua" pitchFamily="18" charset="0"/>
              </a:rPr>
              <a:t>Albert Einstein  </a:t>
            </a:r>
            <a:endParaRPr lang="en-US" sz="2600" dirty="0" smtClean="0">
              <a:latin typeface="Book Antiqua" pitchFamily="18" charset="0"/>
            </a:endParaRPr>
          </a:p>
          <a:p>
            <a:pPr algn="l"/>
            <a:endParaRPr lang="en-US" dirty="0"/>
          </a:p>
        </p:txBody>
      </p:sp>
      <p:pic>
        <p:nvPicPr>
          <p:cNvPr id="5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4313" y="2438400"/>
            <a:ext cx="3233487" cy="190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3806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These sides and note were prepared using </a:t>
            </a:r>
          </a:p>
          <a:p>
            <a:pPr marL="341313" indent="-341313"/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1. The book Streamlined: 14 Principles for Building and Managing the Lean Supply Chain. 2004. </a:t>
            </a:r>
            <a:r>
              <a:rPr lang="en-US" dirty="0" err="1" smtClean="0">
                <a:solidFill>
                  <a:schemeClr val="bg1"/>
                </a:solidFill>
                <a:latin typeface="Book Antiqua" pitchFamily="18" charset="0"/>
              </a:rPr>
              <a:t>Srinivasan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. TOMPSON ISBN: 978-0-324-23277-6.</a:t>
            </a:r>
          </a:p>
          <a:p>
            <a:pPr marL="341313" indent="-341313"/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2. The slides originally prepared by Professor M. M. </a:t>
            </a:r>
            <a:r>
              <a:rPr lang="en-US" dirty="0" err="1" smtClean="0">
                <a:solidFill>
                  <a:schemeClr val="bg1"/>
                </a:solidFill>
                <a:latin typeface="Book Antiqua" pitchFamily="18" charset="0"/>
              </a:rPr>
              <a:t>Srinivasan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768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How much additional profit can we make if market for P increases from 100 to 102; by 2 units.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We need 2(15) = 30 more minutes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Therefore we need to reduce 30 minutes of the time allocated to Q and allocate it to P.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For each unit of  Q we need 30 minutes of resource B. 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Therefore we produce one unit less Q</a:t>
            </a:r>
          </a:p>
          <a:p>
            <a:pPr eaLnBrk="1" hangingPunct="1">
              <a:buSzPct val="89000"/>
              <a:buFont typeface="Wingdings" pitchFamily="2" charset="2"/>
              <a:buChar char=""/>
            </a:pPr>
            <a:r>
              <a:rPr lang="en-US" sz="2800" kern="1200" dirty="0" smtClean="0">
                <a:ea typeface="ＭＳ Ｐゴシック" charset="-128"/>
                <a:cs typeface="+mn-cs"/>
              </a:rPr>
              <a:t>For each additional P we make $45, but $60 is lost for each unit less of Q. Therefore if market for P is 102 our profit will increase by 45(2)-60 = 30</a:t>
            </a:r>
            <a:endParaRPr lang="en-US" sz="2800" kern="1200" dirty="0" smtClean="0">
              <a:solidFill>
                <a:schemeClr val="tx1"/>
              </a:solidFill>
              <a:ea typeface="ＭＳ Ｐゴシック" charset="-128"/>
              <a:cs typeface="+mn-cs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Throughput World Best Solution</a:t>
            </a:r>
          </a:p>
        </p:txBody>
      </p: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  <p:cxnSp>
        <p:nvCxnSpPr>
          <p:cNvPr id="22" name="Straight Connector 21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LP Formulation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3962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latin typeface="Book Antiqua" pitchFamily="18" charset="0"/>
              </a:rPr>
              <a:t>Decision Variables</a:t>
            </a:r>
            <a:endParaRPr lang="en-US" sz="2000" b="1" i="1" dirty="0">
              <a:latin typeface="Book Antiqua" pitchFamily="18" charset="0"/>
            </a:endParaRPr>
          </a:p>
          <a:p>
            <a:r>
              <a:rPr lang="en-US" sz="2000" b="1" i="1" dirty="0">
                <a:latin typeface="Book Antiqua" pitchFamily="18" charset="0"/>
              </a:rPr>
              <a:t>x</a:t>
            </a:r>
            <a:r>
              <a:rPr lang="en-US" sz="2000" b="1" i="1" baseline="-25000" dirty="0">
                <a:latin typeface="Book Antiqua" pitchFamily="18" charset="0"/>
              </a:rPr>
              <a:t>1</a:t>
            </a:r>
            <a:r>
              <a:rPr lang="en-US" sz="2000" b="1" i="1" dirty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</a:rPr>
              <a:t>: Volume of Product P</a:t>
            </a:r>
          </a:p>
          <a:p>
            <a:r>
              <a:rPr lang="en-US" sz="2000" b="1" i="1" dirty="0" smtClean="0">
                <a:latin typeface="Book Antiqua" pitchFamily="18" charset="0"/>
              </a:rPr>
              <a:t>x</a:t>
            </a:r>
            <a:r>
              <a:rPr lang="en-US" sz="2000" b="1" i="1" baseline="-25000" dirty="0" smtClean="0">
                <a:latin typeface="Book Antiqua" pitchFamily="18" charset="0"/>
              </a:rPr>
              <a:t>2</a:t>
            </a:r>
            <a:r>
              <a:rPr lang="en-US" sz="2000" b="1" i="1" dirty="0" smtClean="0">
                <a:latin typeface="Book Antiqua" pitchFamily="18" charset="0"/>
              </a:rPr>
              <a:t> : Volume of Product Q </a:t>
            </a:r>
          </a:p>
          <a:p>
            <a:r>
              <a:rPr lang="en-US" sz="2000" b="1" i="1" dirty="0" smtClean="0">
                <a:latin typeface="Book Antiqua" pitchFamily="18" charset="0"/>
              </a:rPr>
              <a:t> </a:t>
            </a:r>
            <a:endParaRPr lang="en-US" sz="2000" b="1" i="1" dirty="0">
              <a:latin typeface="Book Antiqua" pitchFamily="18" charset="0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A</a:t>
            </a:r>
            <a:endParaRPr lang="en-US" sz="2000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</a:rPr>
              <a:t>15 </a:t>
            </a:r>
            <a:r>
              <a:rPr lang="en-US" sz="2000" b="1" i="1" dirty="0">
                <a:latin typeface="Book Antiqua" pitchFamily="18" charset="0"/>
              </a:rPr>
              <a:t>x</a:t>
            </a:r>
            <a:r>
              <a:rPr lang="en-US" sz="2000" b="1" i="1" baseline="-25000" dirty="0">
                <a:latin typeface="Book Antiqua" pitchFamily="18" charset="0"/>
              </a:rPr>
              <a:t>1</a:t>
            </a:r>
            <a:r>
              <a:rPr lang="en-US" sz="2000" b="1" i="1" dirty="0">
                <a:latin typeface="Book Antiqua" pitchFamily="18" charset="0"/>
              </a:rPr>
              <a:t> + </a:t>
            </a:r>
            <a:r>
              <a:rPr lang="en-US" sz="2000" b="1" i="1" dirty="0" smtClean="0">
                <a:latin typeface="Book Antiqua" pitchFamily="18" charset="0"/>
              </a:rPr>
              <a:t>10 </a:t>
            </a:r>
            <a:r>
              <a:rPr lang="en-US" sz="2000" b="1" i="1" dirty="0">
                <a:latin typeface="Book Antiqua" pitchFamily="18" charset="0"/>
              </a:rPr>
              <a:t>x</a:t>
            </a:r>
            <a:r>
              <a:rPr lang="en-US" sz="2000" b="1" i="1" baseline="-25000" dirty="0">
                <a:latin typeface="Book Antiqua" pitchFamily="18" charset="0"/>
              </a:rPr>
              <a:t>2 </a:t>
            </a:r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sz="2000" b="1" i="1" dirty="0">
                <a:latin typeface="Book Antiqua" pitchFamily="18" charset="0"/>
              </a:rPr>
              <a:t> </a:t>
            </a:r>
            <a:r>
              <a:rPr lang="en-US" sz="2000" b="1" i="1" dirty="0"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2400</a:t>
            </a:r>
          </a:p>
          <a:p>
            <a:endParaRPr lang="en-US" sz="2000" b="1" i="1" dirty="0">
              <a:latin typeface="Book Antiqua" pitchFamily="18" charset="0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B</a:t>
            </a:r>
          </a:p>
          <a:p>
            <a:r>
              <a:rPr lang="en-US" sz="2000" b="1" i="1" dirty="0" smtClean="0">
                <a:latin typeface="Book Antiqua" pitchFamily="18" charset="0"/>
              </a:rPr>
              <a:t>15 x</a:t>
            </a:r>
            <a:r>
              <a:rPr lang="en-US" sz="2000" b="1" i="1" baseline="-25000" dirty="0" smtClean="0">
                <a:latin typeface="Book Antiqua" pitchFamily="18" charset="0"/>
              </a:rPr>
              <a:t>1</a:t>
            </a:r>
            <a:r>
              <a:rPr lang="en-US" sz="2000" b="1" i="1" dirty="0" smtClean="0">
                <a:latin typeface="Book Antiqua" pitchFamily="18" charset="0"/>
              </a:rPr>
              <a:t> + 30 x</a:t>
            </a:r>
            <a:r>
              <a:rPr lang="en-US" sz="2000" b="1" i="1" baseline="-25000" dirty="0" smtClean="0">
                <a:latin typeface="Book Antiqua" pitchFamily="18" charset="0"/>
              </a:rPr>
              <a:t>2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 2400</a:t>
            </a:r>
          </a:p>
          <a:p>
            <a:endParaRPr lang="en-US" sz="2000" b="1" i="1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C</a:t>
            </a:r>
          </a:p>
          <a:p>
            <a:r>
              <a:rPr lang="en-US" sz="2000" b="1" i="1" dirty="0" smtClean="0">
                <a:latin typeface="Book Antiqua" pitchFamily="18" charset="0"/>
              </a:rPr>
              <a:t>15 x</a:t>
            </a:r>
            <a:r>
              <a:rPr lang="en-US" sz="2000" b="1" i="1" baseline="-25000" dirty="0" smtClean="0">
                <a:latin typeface="Book Antiqua" pitchFamily="18" charset="0"/>
              </a:rPr>
              <a:t>1</a:t>
            </a:r>
            <a:r>
              <a:rPr lang="en-US" sz="2000" b="1" i="1" dirty="0" smtClean="0">
                <a:latin typeface="Book Antiqua" pitchFamily="18" charset="0"/>
              </a:rPr>
              <a:t> + 5 x</a:t>
            </a:r>
            <a:r>
              <a:rPr lang="en-US" sz="2000" b="1" i="1" baseline="-25000" dirty="0" smtClean="0">
                <a:latin typeface="Book Antiqua" pitchFamily="18" charset="0"/>
              </a:rPr>
              <a:t>2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 2400</a:t>
            </a:r>
          </a:p>
          <a:p>
            <a:endParaRPr lang="en-US" sz="2000" b="1" i="1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Resource D</a:t>
            </a:r>
          </a:p>
          <a:p>
            <a:r>
              <a:rPr lang="en-US" sz="2000" b="1" i="1" dirty="0" smtClean="0">
                <a:latin typeface="Book Antiqua" pitchFamily="18" charset="0"/>
              </a:rPr>
              <a:t>15 x</a:t>
            </a:r>
            <a:r>
              <a:rPr lang="en-US" sz="2000" b="1" i="1" baseline="-25000" dirty="0" smtClean="0">
                <a:latin typeface="Book Antiqua" pitchFamily="18" charset="0"/>
              </a:rPr>
              <a:t>1</a:t>
            </a:r>
            <a:r>
              <a:rPr lang="en-US" sz="2000" b="1" i="1" dirty="0" smtClean="0">
                <a:latin typeface="Book Antiqua" pitchFamily="18" charset="0"/>
              </a:rPr>
              <a:t> + 5 x</a:t>
            </a:r>
            <a:r>
              <a:rPr lang="en-US" sz="2000" b="1" i="1" baseline="-25000" dirty="0" smtClean="0">
                <a:latin typeface="Book Antiqua" pitchFamily="18" charset="0"/>
              </a:rPr>
              <a:t>2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sz="2000" b="1" i="1" dirty="0" smtClean="0">
                <a:latin typeface="Book Antiqua" pitchFamily="18" charset="0"/>
              </a:rPr>
              <a:t> </a:t>
            </a:r>
            <a:r>
              <a:rPr lang="en-US" sz="2000" b="1" i="1" dirty="0" smtClean="0">
                <a:latin typeface="Book Antiqua" pitchFamily="18" charset="0"/>
                <a:sym typeface="Symbol" pitchFamily="18" charset="2"/>
              </a:rPr>
              <a:t> 2400</a:t>
            </a:r>
          </a:p>
          <a:p>
            <a:endParaRPr lang="en-US" b="1" i="1" dirty="0" smtClean="0">
              <a:sym typeface="Symbol" pitchFamily="18" charset="2"/>
            </a:endParaRPr>
          </a:p>
          <a:p>
            <a:endParaRPr lang="en-US" b="1" dirty="0" smtClean="0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191000" y="2478881"/>
            <a:ext cx="46482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Book Antiqua" pitchFamily="18" charset="0"/>
                <a:sym typeface="Symbol" pitchFamily="18" charset="2"/>
              </a:rPr>
              <a:t>Market for P</a:t>
            </a:r>
            <a:endParaRPr lang="en-US" b="1" i="1" dirty="0">
              <a:latin typeface="Book Antiqua" pitchFamily="18" charset="0"/>
              <a:sym typeface="Symbol" pitchFamily="18" charset="2"/>
            </a:endParaRPr>
          </a:p>
          <a:p>
            <a:r>
              <a:rPr lang="en-US" b="1" i="1" dirty="0" smtClean="0">
                <a:latin typeface="Book Antiqua" pitchFamily="18" charset="0"/>
              </a:rPr>
              <a:t>x</a:t>
            </a:r>
            <a:r>
              <a:rPr lang="en-US" b="1" i="1" baseline="-25000" dirty="0" smtClean="0">
                <a:latin typeface="Book Antiqua" pitchFamily="18" charset="0"/>
              </a:rPr>
              <a:t>1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baseline="-25000" dirty="0" smtClean="0">
                <a:latin typeface="Book Antiqua" pitchFamily="18" charset="0"/>
              </a:rPr>
              <a:t>         </a:t>
            </a:r>
            <a:r>
              <a:rPr lang="en-US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smtClean="0">
                <a:latin typeface="Book Antiqua" pitchFamily="18" charset="0"/>
                <a:sym typeface="Symbol" pitchFamily="18" charset="2"/>
              </a:rPr>
              <a:t> 100</a:t>
            </a:r>
          </a:p>
          <a:p>
            <a:endParaRPr lang="en-US" b="1" i="1" dirty="0" smtClean="0">
              <a:latin typeface="Book Antiqua" pitchFamily="18" charset="0"/>
              <a:sym typeface="Symbol" pitchFamily="18" charset="2"/>
            </a:endParaRPr>
          </a:p>
          <a:p>
            <a:r>
              <a:rPr lang="en-US" b="1" i="1" dirty="0" smtClean="0">
                <a:latin typeface="Book Antiqua" pitchFamily="18" charset="0"/>
                <a:sym typeface="Symbol" pitchFamily="18" charset="2"/>
              </a:rPr>
              <a:t>Market for Q</a:t>
            </a:r>
          </a:p>
          <a:p>
            <a:r>
              <a:rPr lang="en-US" b="1" i="1" dirty="0" smtClean="0">
                <a:latin typeface="Book Antiqua" pitchFamily="18" charset="0"/>
              </a:rPr>
              <a:t>      x</a:t>
            </a:r>
            <a:r>
              <a:rPr lang="en-US" b="1" i="1" baseline="-25000" dirty="0" smtClean="0">
                <a:latin typeface="Book Antiqua" pitchFamily="18" charset="0"/>
              </a:rPr>
              <a:t>2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baseline="-25000" dirty="0" smtClean="0">
                <a:latin typeface="Book Antiqua" pitchFamily="18" charset="0"/>
              </a:rPr>
              <a:t> </a:t>
            </a:r>
            <a:r>
              <a:rPr lang="en-US" b="1" i="1" dirty="0" smtClean="0">
                <a:latin typeface="Book Antiqua" pitchFamily="18" charset="0"/>
                <a:sym typeface="Symbol" pitchFamily="18" charset="2"/>
              </a:rPr>
              <a:t></a:t>
            </a:r>
            <a:r>
              <a:rPr lang="en-US" b="1" i="1" dirty="0" smtClean="0">
                <a:latin typeface="Book Antiqua" pitchFamily="18" charset="0"/>
              </a:rPr>
              <a:t> </a:t>
            </a:r>
            <a:r>
              <a:rPr lang="en-US" b="1" i="1" dirty="0" smtClean="0">
                <a:latin typeface="Book Antiqua" pitchFamily="18" charset="0"/>
                <a:sym typeface="Symbol" pitchFamily="18" charset="2"/>
              </a:rPr>
              <a:t> 50</a:t>
            </a:r>
          </a:p>
          <a:p>
            <a:endParaRPr lang="en-US" b="1" i="1" dirty="0">
              <a:latin typeface="Book Antiqua" pitchFamily="18" charset="0"/>
            </a:endParaRPr>
          </a:p>
          <a:p>
            <a:r>
              <a:rPr lang="en-US" b="1" dirty="0" smtClean="0">
                <a:latin typeface="Book Antiqua" pitchFamily="18" charset="0"/>
              </a:rPr>
              <a:t>Objective Function </a:t>
            </a:r>
          </a:p>
          <a:p>
            <a:r>
              <a:rPr lang="en-US" b="1" i="1" dirty="0" smtClean="0">
                <a:latin typeface="Book Antiqua" pitchFamily="18" charset="0"/>
              </a:rPr>
              <a:t>Maximize Z = 45 x</a:t>
            </a:r>
            <a:r>
              <a:rPr lang="en-US" b="1" i="1" baseline="-25000" dirty="0" smtClean="0">
                <a:latin typeface="Book Antiqua" pitchFamily="18" charset="0"/>
              </a:rPr>
              <a:t>1</a:t>
            </a:r>
            <a:r>
              <a:rPr lang="en-US" b="1" i="1" dirty="0" smtClean="0">
                <a:latin typeface="Book Antiqua" pitchFamily="18" charset="0"/>
              </a:rPr>
              <a:t> +60 x</a:t>
            </a:r>
            <a:r>
              <a:rPr lang="en-US" b="1" i="1" baseline="-25000" dirty="0" smtClean="0">
                <a:latin typeface="Book Antiqua" pitchFamily="18" charset="0"/>
              </a:rPr>
              <a:t>2 </a:t>
            </a:r>
            <a:r>
              <a:rPr lang="en-US" b="1" i="1" dirty="0" smtClean="0">
                <a:latin typeface="Book Antiqua" pitchFamily="18" charset="0"/>
              </a:rPr>
              <a:t>-6000</a:t>
            </a:r>
          </a:p>
          <a:p>
            <a:endParaRPr lang="en-US" b="1" i="1" dirty="0" smtClean="0">
              <a:latin typeface="Book Antiqua" pitchFamily="18" charset="0"/>
            </a:endParaRPr>
          </a:p>
          <a:p>
            <a:endParaRPr lang="en-US" b="1" i="1" dirty="0" smtClean="0">
              <a:latin typeface="Book Antiqua" pitchFamily="18" charset="0"/>
            </a:endParaRPr>
          </a:p>
          <a:p>
            <a:r>
              <a:rPr lang="en-US" b="1" i="1" dirty="0" err="1" smtClean="0">
                <a:latin typeface="Book Antiqua" pitchFamily="18" charset="0"/>
              </a:rPr>
              <a:t>Nonnegativity</a:t>
            </a:r>
            <a:endParaRPr lang="en-US" b="1" i="1" dirty="0">
              <a:latin typeface="Book Antiqua" pitchFamily="18" charset="0"/>
            </a:endParaRPr>
          </a:p>
          <a:p>
            <a:r>
              <a:rPr lang="en-US" b="1" i="1" dirty="0">
                <a:latin typeface="Book Antiqua" pitchFamily="18" charset="0"/>
              </a:rPr>
              <a:t>x</a:t>
            </a:r>
            <a:r>
              <a:rPr lang="en-US" b="1" i="1" baseline="-25000" dirty="0">
                <a:latin typeface="Book Antiqua" pitchFamily="18" charset="0"/>
              </a:rPr>
              <a:t>1 </a:t>
            </a:r>
            <a:r>
              <a:rPr lang="en-US" b="1" i="1" dirty="0">
                <a:latin typeface="Book Antiqua" pitchFamily="18" charset="0"/>
                <a:sym typeface="Symbol" pitchFamily="18" charset="2"/>
              </a:rPr>
              <a:t></a:t>
            </a:r>
            <a:r>
              <a:rPr lang="en-US" b="1" i="1" dirty="0">
                <a:latin typeface="Book Antiqua" pitchFamily="18" charset="0"/>
              </a:rPr>
              <a:t> 0, x</a:t>
            </a:r>
            <a:r>
              <a:rPr lang="en-US" b="1" i="1" baseline="-25000" dirty="0">
                <a:latin typeface="Book Antiqua" pitchFamily="18" charset="0"/>
              </a:rPr>
              <a:t>2 </a:t>
            </a:r>
            <a:r>
              <a:rPr lang="en-US" b="1" i="1" dirty="0">
                <a:latin typeface="Book Antiqua" pitchFamily="18" charset="0"/>
                <a:sym typeface="Symbol" pitchFamily="18" charset="2"/>
              </a:rPr>
              <a:t></a:t>
            </a:r>
            <a:r>
              <a:rPr lang="en-US" b="1" i="1" dirty="0">
                <a:latin typeface="Book Antiqua" pitchFamily="18" charset="0"/>
              </a:rPr>
              <a:t> 0</a:t>
            </a:r>
          </a:p>
          <a:p>
            <a:endParaRPr lang="en-US" b="1" dirty="0">
              <a:latin typeface="Times New Roman" pitchFamily="18" charset="0"/>
            </a:endParaRP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104968" y="1219200"/>
          <a:ext cx="5039032" cy="1143000"/>
        </p:xfrm>
        <a:graphic>
          <a:graphicData uri="http://schemas.openxmlformats.org/presentationml/2006/ole">
            <p:oleObj spid="_x0000_s3074" name="Worksheet" r:id="rId4" imgW="3905341" imgH="885952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220200" cy="1143000"/>
          </a:xfrm>
        </p:spPr>
        <p:txBody>
          <a:bodyPr/>
          <a:lstStyle/>
          <a:p>
            <a:r>
              <a:rPr lang="en-US" dirty="0" smtClean="0"/>
              <a:t>2. Exploit the Constraint : LP Formulation and Solution</a:t>
            </a:r>
            <a:endParaRPr lang="en-US" dirty="0"/>
          </a:p>
        </p:txBody>
      </p:sp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152400" y="1354138"/>
          <a:ext cx="5956300" cy="2476500"/>
        </p:xfrm>
        <a:graphic>
          <a:graphicData uri="http://schemas.openxmlformats.org/presentationml/2006/ole">
            <p:oleObj spid="_x0000_s4098" name="Worksheet" r:id="rId4" imgW="4581347" imgH="1905136" progId="Excel.Sheet.12">
              <p:embed/>
            </p:oleObj>
          </a:graphicData>
        </a:graphic>
      </p:graphicFrame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2901950" y="3962400"/>
          <a:ext cx="6240463" cy="2452688"/>
        </p:xfrm>
        <a:graphic>
          <a:graphicData uri="http://schemas.openxmlformats.org/presentationml/2006/ole">
            <p:oleObj spid="_x0000_s4099" name="Worksheet" r:id="rId5" imgW="4800803" imgH="1885950" progId="Excel.Sheet.12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0" y="1600201"/>
            <a:ext cx="6248400" cy="20573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Keep </a:t>
            </a:r>
            <a:r>
              <a:rPr lang="en-US" dirty="0">
                <a:solidFill>
                  <a:schemeClr val="tx1"/>
                </a:solidFill>
              </a:rPr>
              <a:t>Resource B running at all </a:t>
            </a:r>
            <a:r>
              <a:rPr lang="en-US" dirty="0" smtClean="0">
                <a:solidFill>
                  <a:schemeClr val="tx1"/>
                </a:solidFill>
              </a:rPr>
              <a:t>times. </a:t>
            </a:r>
          </a:p>
          <a:p>
            <a:r>
              <a:rPr lang="en-US" dirty="0" smtClean="0"/>
              <a:t>Resource B can first work on RM2 for products P and Q, during which Resource A would be processing RM3 to feed Resource B to process RM3 for Q. 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1" y="0"/>
            <a:ext cx="9144000" cy="1016000"/>
          </a:xfrm>
          <a:noFill/>
        </p:spPr>
        <p:txBody>
          <a:bodyPr wrap="square" tIns="45720" bIns="45720" numCol="1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Step 3: Subordinate Everything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Else </a:t>
            </a:r>
            <a:r>
              <a:rPr lang="en-US" dirty="0"/>
              <a:t>to This Decision</a:t>
            </a:r>
          </a:p>
        </p:txBody>
      </p:sp>
      <p:pic>
        <p:nvPicPr>
          <p:cNvPr id="778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225879"/>
            <a:ext cx="2743200" cy="233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3"/>
          <p:cNvSpPr txBox="1">
            <a:spLocks/>
          </p:cNvSpPr>
          <p:nvPr/>
        </p:nvSpPr>
        <p:spPr bwMode="auto">
          <a:xfrm>
            <a:off x="0" y="3505200"/>
            <a:ext cx="9144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Never allow starvation of B by purchasing RM2 or by output of Process A. Never allow blockage of B by  Process D- Assembly.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Minimize the number of switches (Setups) of Process B from RM2 to RM3-Through-A and vice versa.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Minimize variability at Process A.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Minimize variability in arrival of RM2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Do not miss even a single order of Product 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473" name="Object 1"/>
          <p:cNvGraphicFramePr>
            <a:graphicFrameLocks noChangeAspect="1"/>
          </p:cNvGraphicFramePr>
          <p:nvPr/>
        </p:nvGraphicFramePr>
        <p:xfrm>
          <a:off x="4670957" y="990600"/>
          <a:ext cx="4320643" cy="2438400"/>
        </p:xfrm>
        <a:graphic>
          <a:graphicData uri="http://schemas.openxmlformats.org/presentationml/2006/ole">
            <p:oleObj spid="_x0000_s5122" name="Worksheet" r:id="rId4" imgW="5181600" imgH="2924045" progId="Excel.Sheet.12">
              <p:embed/>
            </p:oleObj>
          </a:graphicData>
        </a:graphic>
      </p:graphicFrame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noFill/>
        </p:spPr>
        <p:txBody>
          <a:bodyPr wrap="square" tIns="4572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/>
              <a:t>A Practice on Sensitivity Analysis</a:t>
            </a:r>
            <a:endParaRPr lang="en-US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0" y="990600"/>
            <a:ext cx="480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What is the value of the objective function? Z= 45(100) + 60(?)-6000!</a:t>
            </a: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0" y="2514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88000"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Shadow prices?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0" y="34290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2400(Shadow Price A)+ 2400(Shadow Price C)+2400(Shadow Price C) + 2400(Shadow Price D)+100(Shadow Price P) + 50(Shadow Price Q). </a:t>
            </a:r>
            <a:endParaRPr lang="en-US" sz="2400" kern="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sp>
        <p:nvSpPr>
          <p:cNvPr id="8" name="Rectangle 3"/>
          <p:cNvSpPr txBox="1">
            <a:spLocks/>
          </p:cNvSpPr>
          <p:nvPr/>
        </p:nvSpPr>
        <p:spPr bwMode="auto">
          <a:xfrm>
            <a:off x="0" y="45720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2400(0)+ 2400(2)+2400(0) +2400(0)+100(15)+ 50(0).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4800+1500 = 6300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Is the objective function Z = 6300?</a:t>
            </a:r>
          </a:p>
          <a:p>
            <a:pPr lvl="0" eaLnBrk="1" hangingPunct="1">
              <a:spcBef>
                <a:spcPct val="20000"/>
              </a:spcBef>
              <a:buClr>
                <a:schemeClr val="tx1"/>
              </a:buClr>
              <a:buSzPct val="88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6300-6000 = 300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473" name="Object 1"/>
          <p:cNvGraphicFramePr>
            <a:graphicFrameLocks noChangeAspect="1"/>
          </p:cNvGraphicFramePr>
          <p:nvPr/>
        </p:nvGraphicFramePr>
        <p:xfrm>
          <a:off x="3379576" y="3124201"/>
          <a:ext cx="5535824" cy="3124200"/>
        </p:xfrm>
        <a:graphic>
          <a:graphicData uri="http://schemas.openxmlformats.org/presentationml/2006/ole">
            <p:oleObj spid="_x0000_s45058" name="Worksheet" r:id="rId4" imgW="5181600" imgH="2924039" progId="Excel.Sheet.12">
              <p:embed/>
            </p:oleObj>
          </a:graphicData>
        </a:graphic>
      </p:graphicFrame>
      <p:sp>
        <p:nvSpPr>
          <p:cNvPr id="5" name="Rectangle 2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noFill/>
        </p:spPr>
        <p:txBody>
          <a:bodyPr wrap="square" tIns="45720" bIns="45720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 smtClean="0"/>
              <a:t>A Practice on Sensitivity Analysis</a:t>
            </a:r>
            <a:endParaRPr lang="en-US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0" y="914400"/>
            <a:ext cx="723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How many units of product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Q?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What is the value of the objective function?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Z=  45(100) + 60(?)-6000 = 300.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4500+60X2-6000=300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60X2 = 1800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X2 = 30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/>
          </p:cNvSpPr>
          <p:nvPr>
            <p:ph type="title"/>
          </p:nvPr>
        </p:nvSpPr>
        <p:spPr bwMode="auto">
          <a:xfrm>
            <a:off x="1" y="0"/>
            <a:ext cx="9144000" cy="838200"/>
          </a:xfrm>
          <a:noFill/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/>
              <a:t>Step 4 : Elevate the Constraint(s)</a:t>
            </a:r>
          </a:p>
        </p:txBody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>
          <a:xfrm>
            <a:off x="0" y="914400"/>
            <a:ext cx="9144000" cy="5105400"/>
          </a:xfrm>
        </p:spPr>
        <p:txBody>
          <a:bodyPr/>
          <a:lstStyle/>
          <a:p>
            <a:pPr marL="728663" indent="-609600"/>
            <a:r>
              <a:rPr lang="en-US" sz="2800" dirty="0">
                <a:solidFill>
                  <a:schemeClr val="tx1"/>
                </a:solidFill>
              </a:rPr>
              <a:t>The bottleneck has now been exploited</a:t>
            </a:r>
          </a:p>
          <a:p>
            <a:pPr marL="728663" indent="-609600"/>
            <a:r>
              <a:rPr lang="en-US" sz="2800" dirty="0">
                <a:solidFill>
                  <a:schemeClr val="tx1"/>
                </a:solidFill>
              </a:rPr>
              <a:t>Besides </a:t>
            </a:r>
            <a:r>
              <a:rPr lang="en-US" sz="2800" dirty="0" smtClean="0">
                <a:solidFill>
                  <a:schemeClr val="tx1"/>
                </a:solidFill>
              </a:rPr>
              <a:t>Resource B, </a:t>
            </a:r>
            <a:r>
              <a:rPr lang="en-US" sz="2800" dirty="0">
                <a:solidFill>
                  <a:schemeClr val="tx1"/>
                </a:solidFill>
              </a:rPr>
              <a:t>we have found </a:t>
            </a:r>
            <a:r>
              <a:rPr lang="en-US" sz="2800" dirty="0" smtClean="0">
                <a:solidFill>
                  <a:schemeClr val="tx1"/>
                </a:solidFill>
              </a:rPr>
              <a:t>a market bottleneck. </a:t>
            </a:r>
            <a:endParaRPr lang="en-US" sz="2800" dirty="0">
              <a:solidFill>
                <a:schemeClr val="tx1"/>
              </a:solidFill>
            </a:endParaRPr>
          </a:p>
          <a:p>
            <a:pPr marL="801688" lvl="1" indent="-344488"/>
            <a:r>
              <a:rPr lang="en-US" sz="2400" dirty="0" smtClean="0">
                <a:solidFill>
                  <a:schemeClr val="tx1"/>
                </a:solidFill>
              </a:rPr>
              <a:t>Generate </a:t>
            </a:r>
            <a:r>
              <a:rPr lang="en-US" sz="2400" dirty="0">
                <a:solidFill>
                  <a:schemeClr val="tx1"/>
                </a:solidFill>
              </a:rPr>
              <a:t>more demand for Product P</a:t>
            </a:r>
          </a:p>
          <a:p>
            <a:pPr marL="801688" lvl="1" indent="-344488"/>
            <a:r>
              <a:rPr lang="en-US" sz="2400" dirty="0">
                <a:solidFill>
                  <a:schemeClr val="tx1"/>
                </a:solidFill>
              </a:rPr>
              <a:t>Buy another Resource </a:t>
            </a: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  <a:p>
            <a:pPr marL="728663" indent="-609600"/>
            <a:r>
              <a:rPr lang="en-US" dirty="0" smtClean="0">
                <a:solidFill>
                  <a:schemeClr val="tx1"/>
                </a:solidFill>
              </a:rPr>
              <a:t>The Marketing Director: A Great Market in Japan ! </a:t>
            </a:r>
          </a:p>
          <a:p>
            <a:pPr marL="850900" lvl="1" indent="-331788"/>
            <a:r>
              <a:rPr lang="en-US" sz="2400" dirty="0" smtClean="0">
                <a:solidFill>
                  <a:schemeClr val="tx1"/>
                </a:solidFill>
              </a:rPr>
              <a:t>Have to discount prices by 20%.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16000"/>
          </a:xfrm>
        </p:spPr>
        <p:txBody>
          <a:bodyPr/>
          <a:lstStyle/>
          <a:p>
            <a:r>
              <a:rPr lang="en-US" dirty="0" smtClean="0"/>
              <a:t>Step 4 : Elevate the Constraint(s). Do We Try To Sell In Japan?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41463" y="1139825"/>
            <a:ext cx="5894388" cy="1873250"/>
            <a:chOff x="1104" y="1080"/>
            <a:chExt cx="3713" cy="1180"/>
          </a:xfrm>
        </p:grpSpPr>
        <p:graphicFrame>
          <p:nvGraphicFramePr>
            <p:cNvPr id="16" name="Object 4"/>
            <p:cNvGraphicFramePr>
              <a:graphicFrameLocks/>
            </p:cNvGraphicFramePr>
            <p:nvPr/>
          </p:nvGraphicFramePr>
          <p:xfrm>
            <a:off x="1106" y="1080"/>
            <a:ext cx="3711" cy="1180"/>
          </p:xfrm>
          <a:graphic>
            <a:graphicData uri="http://schemas.openxmlformats.org/presentationml/2006/ole">
              <p:oleObj spid="_x0000_s6146" name="Document" r:id="rId4" imgW="5930428" imgH="1888720" progId="Word.Document.8">
                <p:embed/>
              </p:oleObj>
            </a:graphicData>
          </a:graphic>
        </p:graphicFrame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1104" y="1393"/>
              <a:ext cx="0" cy="7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308100" y="3048000"/>
            <a:ext cx="5946775" cy="2995613"/>
            <a:chOff x="1005" y="2222"/>
            <a:chExt cx="3746" cy="1887"/>
          </a:xfrm>
        </p:grpSpPr>
        <p:graphicFrame>
          <p:nvGraphicFramePr>
            <p:cNvPr id="19" name="Object 7"/>
            <p:cNvGraphicFramePr>
              <a:graphicFrameLocks/>
            </p:cNvGraphicFramePr>
            <p:nvPr/>
          </p:nvGraphicFramePr>
          <p:xfrm>
            <a:off x="1005" y="2222"/>
            <a:ext cx="3746" cy="1887"/>
          </p:xfrm>
          <a:graphic>
            <a:graphicData uri="http://schemas.openxmlformats.org/presentationml/2006/ole">
              <p:oleObj spid="_x0000_s6147" name="Document" r:id="rId5" imgW="6044788" imgH="2995543" progId="Word.Document.8">
                <p:embed/>
              </p:oleObj>
            </a:graphicData>
          </a:graphic>
        </p:graphicFrame>
        <p:sp>
          <p:nvSpPr>
            <p:cNvPr id="20" name="Line 8"/>
            <p:cNvSpPr>
              <a:spLocks noChangeShapeType="1"/>
            </p:cNvSpPr>
            <p:nvPr/>
          </p:nvSpPr>
          <p:spPr bwMode="auto">
            <a:xfrm>
              <a:off x="1008" y="2545"/>
              <a:ext cx="0" cy="14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latin typeface="Book Antiqua" pitchFamily="18" charset="0"/>
              </a:endParaRPr>
            </a:p>
          </p:txBody>
        </p:sp>
      </p:grp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7251700" y="3505200"/>
            <a:ext cx="2273300" cy="7694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70C0"/>
                </a:solidFill>
                <a:latin typeface="Book Antiqua" pitchFamily="18" charset="0"/>
              </a:rPr>
              <a:t>$/</a:t>
            </a:r>
            <a:r>
              <a:rPr lang="en-US" sz="2200" dirty="0" smtClean="0">
                <a:solidFill>
                  <a:srgbClr val="0070C0"/>
                </a:solidFill>
                <a:latin typeface="Book Antiqua" pitchFamily="18" charset="0"/>
              </a:rPr>
              <a:t>Constraint </a:t>
            </a:r>
            <a:endParaRPr lang="en-US" sz="2200" dirty="0">
              <a:solidFill>
                <a:srgbClr val="0070C0"/>
              </a:solidFill>
              <a:latin typeface="Book Antiqua" pitchFamily="18" charset="0"/>
            </a:endParaRPr>
          </a:p>
          <a:p>
            <a:r>
              <a:rPr lang="en-US" sz="2200" dirty="0">
                <a:solidFill>
                  <a:srgbClr val="0070C0"/>
                </a:solidFill>
                <a:latin typeface="Book Antiqua" pitchFamily="18" charset="0"/>
              </a:rPr>
              <a:t>Minute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7540625" y="4232275"/>
            <a:ext cx="33855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540625" y="4613275"/>
            <a:ext cx="33855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7464425" y="4994275"/>
            <a:ext cx="56938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Book Antiqua" pitchFamily="18" charset="0"/>
              </a:rPr>
              <a:t>1.8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404100" y="5486400"/>
            <a:ext cx="72327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Book Antiqua" pitchFamily="18" charset="0"/>
              </a:rPr>
              <a:t>1.33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572000" y="2209800"/>
            <a:ext cx="2895600" cy="2211388"/>
            <a:chOff x="4572000" y="2209800"/>
            <a:chExt cx="2895600" cy="2211388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 rot="10800000">
              <a:off x="6629400" y="4419600"/>
              <a:ext cx="838200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rot="10800000">
              <a:off x="4572000" y="2209800"/>
              <a:ext cx="2895600" cy="220980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7" name="Straight Connector 2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36675"/>
            <a:ext cx="89154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cs typeface="Microsoft Sans Serif" pitchFamily="34" charset="0"/>
              </a:rPr>
              <a:t>Right now, we can get at least $     per constraint minute in the domestic market.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cs typeface="Microsoft Sans Serif" pitchFamily="34" charset="0"/>
              </a:rPr>
              <a:t>So, should we go to Japan at all?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cs typeface="Microsoft Sans Serif" pitchFamily="34" charset="0"/>
              </a:rPr>
              <a:t>Okay, suppose we do not go to Japan. Is there something else we can do?</a:t>
            </a: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r>
              <a:rPr lang="en-US" sz="2800" dirty="0" smtClean="0">
                <a:solidFill>
                  <a:schemeClr val="tx1"/>
                </a:solidFill>
              </a:rPr>
              <a:t>Let’s buy another machine!  Which one?</a:t>
            </a: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r>
              <a:rPr lang="en-US" sz="2800" dirty="0" smtClean="0">
                <a:solidFill>
                  <a:schemeClr val="tx1"/>
                </a:solidFill>
              </a:rPr>
              <a:t>Cost of the machine = $100,000. </a:t>
            </a: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r>
              <a:rPr lang="en-US" sz="2800" dirty="0" smtClean="0">
                <a:solidFill>
                  <a:schemeClr val="tx1"/>
                </a:solidFill>
              </a:rPr>
              <a:t>Cost of operator: $400 per week.</a:t>
            </a: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r>
              <a:rPr lang="en-US" sz="2800" dirty="0" smtClean="0">
                <a:solidFill>
                  <a:schemeClr val="tx1"/>
                </a:solidFill>
              </a:rPr>
              <a:t>What is weekly operating expense now?</a:t>
            </a: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r>
              <a:rPr lang="en-US" sz="2800" dirty="0" smtClean="0">
                <a:solidFill>
                  <a:schemeClr val="tx1"/>
                </a:solidFill>
              </a:rPr>
              <a:t>How soon do we recover investment?</a:t>
            </a:r>
          </a:p>
          <a:p>
            <a:pPr marL="342900" lvl="3" indent="-342900">
              <a:lnSpc>
                <a:spcPct val="90000"/>
              </a:lnSpc>
              <a:buSzPct val="75000"/>
              <a:buNone/>
            </a:pPr>
            <a:endParaRPr lang="en-US" sz="2400" dirty="0" smtClean="0">
              <a:solidFill>
                <a:srgbClr val="367236"/>
              </a:solidFill>
            </a:endParaRP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endParaRPr lang="en-US" sz="2400" dirty="0" smtClean="0">
              <a:solidFill>
                <a:srgbClr val="367236"/>
              </a:solidFill>
            </a:endParaRPr>
          </a:p>
          <a:p>
            <a:pPr marL="342900" lvl="3" indent="-342900">
              <a:lnSpc>
                <a:spcPct val="90000"/>
              </a:lnSpc>
              <a:buSzPct val="75000"/>
              <a:buFont typeface="Wingdings" pitchFamily="2" charset="2"/>
              <a:buChar char="p"/>
            </a:pPr>
            <a:endParaRPr lang="en-US" sz="2400" dirty="0" smtClean="0">
              <a:solidFill>
                <a:srgbClr val="367236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cs typeface="Microsoft Sans Serif" pitchFamily="34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5638800" y="2251075"/>
            <a:ext cx="2170787" cy="4370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C00000"/>
                </a:solidFill>
                <a:latin typeface="Book Antiqua" pitchFamily="18" charset="0"/>
              </a:rPr>
              <a:t>Perhaps not.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401350" y="1184275"/>
            <a:ext cx="389850" cy="7325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>
                <a:solidFill>
                  <a:srgbClr val="C00000"/>
                </a:solidFill>
                <a:latin typeface="Book Antiqua" pitchFamily="18" charset="0"/>
              </a:rPr>
              <a:t>2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781800" y="3546475"/>
            <a:ext cx="404278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6934200" y="4841875"/>
            <a:ext cx="129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Book Antiqua" pitchFamily="18" charset="0"/>
              </a:rPr>
              <a:t>$6,400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16000"/>
          </a:xfrm>
        </p:spPr>
        <p:txBody>
          <a:bodyPr/>
          <a:lstStyle/>
          <a:p>
            <a:r>
              <a:rPr lang="en-US" dirty="0" smtClean="0"/>
              <a:t>Step 4 : Elevate the Constraint(s). Do We Try To Sell In Japan?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16000"/>
          </a:xfrm>
        </p:spPr>
        <p:txBody>
          <a:bodyPr/>
          <a:lstStyle/>
          <a:p>
            <a:r>
              <a:rPr lang="en-US" dirty="0" smtClean="0"/>
              <a:t>Step 5: If a Constraint Was Broken in previous Steps, Go to Step 1</a:t>
            </a:r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990600" y="3914078"/>
          <a:ext cx="6934200" cy="2410521"/>
        </p:xfrm>
        <a:graphic>
          <a:graphicData uri="http://schemas.openxmlformats.org/presentationml/2006/ole">
            <p:oleObj spid="_x0000_s7170" name="Worksheet" r:id="rId4" imgW="5562803" imgH="1933711" progId="Excel.Sheet.12">
              <p:embed/>
            </p:oleObj>
          </a:graphicData>
        </a:graphic>
      </p:graphicFrame>
      <p:graphicFrame>
        <p:nvGraphicFramePr>
          <p:cNvPr id="106501" name="Object 5"/>
          <p:cNvGraphicFramePr>
            <a:graphicFrameLocks noChangeAspect="1"/>
          </p:cNvGraphicFramePr>
          <p:nvPr/>
        </p:nvGraphicFramePr>
        <p:xfrm>
          <a:off x="990599" y="1219200"/>
          <a:ext cx="6865496" cy="2438400"/>
        </p:xfrm>
        <a:graphic>
          <a:graphicData uri="http://schemas.openxmlformats.org/presentationml/2006/ole">
            <p:oleObj spid="_x0000_s7171" name="Worksheet" r:id="rId5" imgW="5267269" imgH="1914632" progId="Excel.Sheet.12">
              <p:embed/>
            </p:oleObj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Practice; Follow the 5 Steps Process</a:t>
            </a:r>
          </a:p>
        </p:txBody>
      </p:sp>
      <p:sp>
        <p:nvSpPr>
          <p:cNvPr id="913411" name="Oval 3"/>
          <p:cNvSpPr>
            <a:spLocks noChangeArrowheads="1"/>
          </p:cNvSpPr>
          <p:nvPr/>
        </p:nvSpPr>
        <p:spPr bwMode="auto">
          <a:xfrm>
            <a:off x="1524000" y="3255963"/>
            <a:ext cx="1563688" cy="947737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2" name="Rectangle 4"/>
          <p:cNvSpPr>
            <a:spLocks noChangeArrowheads="1"/>
          </p:cNvSpPr>
          <p:nvPr/>
        </p:nvSpPr>
        <p:spPr bwMode="auto">
          <a:xfrm>
            <a:off x="6640513" y="3316288"/>
            <a:ext cx="1289050" cy="58578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3" name="Rectangle 5"/>
          <p:cNvSpPr>
            <a:spLocks noChangeArrowheads="1"/>
          </p:cNvSpPr>
          <p:nvPr/>
        </p:nvSpPr>
        <p:spPr bwMode="auto">
          <a:xfrm>
            <a:off x="4279900" y="3381375"/>
            <a:ext cx="1308100" cy="530225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4" name="Rectangle 6"/>
          <p:cNvSpPr>
            <a:spLocks noChangeArrowheads="1"/>
          </p:cNvSpPr>
          <p:nvPr/>
        </p:nvSpPr>
        <p:spPr bwMode="auto">
          <a:xfrm>
            <a:off x="7532688" y="4926013"/>
            <a:ext cx="1382712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5" name="Rectangle 7"/>
          <p:cNvSpPr>
            <a:spLocks noChangeArrowheads="1"/>
          </p:cNvSpPr>
          <p:nvPr/>
        </p:nvSpPr>
        <p:spPr bwMode="auto">
          <a:xfrm>
            <a:off x="5376863" y="4117975"/>
            <a:ext cx="1349375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6" name="Rectangle 8"/>
          <p:cNvSpPr>
            <a:spLocks noChangeArrowheads="1"/>
          </p:cNvSpPr>
          <p:nvPr/>
        </p:nvSpPr>
        <p:spPr bwMode="auto">
          <a:xfrm>
            <a:off x="5427663" y="4926013"/>
            <a:ext cx="12128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7" name="Rectangle 9"/>
          <p:cNvSpPr>
            <a:spLocks noChangeArrowheads="1"/>
          </p:cNvSpPr>
          <p:nvPr/>
        </p:nvSpPr>
        <p:spPr bwMode="auto">
          <a:xfrm>
            <a:off x="3379788" y="4926013"/>
            <a:ext cx="12890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8" name="Rectangle 10"/>
          <p:cNvSpPr>
            <a:spLocks noChangeArrowheads="1"/>
          </p:cNvSpPr>
          <p:nvPr/>
        </p:nvSpPr>
        <p:spPr bwMode="auto">
          <a:xfrm>
            <a:off x="7532688" y="4117975"/>
            <a:ext cx="1316037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19" name="Rectangle 11"/>
          <p:cNvSpPr>
            <a:spLocks noChangeArrowheads="1"/>
          </p:cNvSpPr>
          <p:nvPr/>
        </p:nvSpPr>
        <p:spPr bwMode="auto">
          <a:xfrm>
            <a:off x="3379788" y="4121150"/>
            <a:ext cx="1289050" cy="5127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endParaRPr lang="en-US" sz="1600" b="0"/>
          </a:p>
        </p:txBody>
      </p:sp>
      <p:sp>
        <p:nvSpPr>
          <p:cNvPr id="913420" name="Rectangle 12"/>
          <p:cNvSpPr>
            <a:spLocks noChangeArrowheads="1"/>
          </p:cNvSpPr>
          <p:nvPr/>
        </p:nvSpPr>
        <p:spPr bwMode="auto">
          <a:xfrm>
            <a:off x="1704975" y="3422650"/>
            <a:ext cx="137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21" name="Rectangle 13"/>
          <p:cNvSpPr>
            <a:spLocks noChangeArrowheads="1"/>
          </p:cNvSpPr>
          <p:nvPr/>
        </p:nvSpPr>
        <p:spPr bwMode="auto">
          <a:xfrm>
            <a:off x="1582303" y="3536950"/>
            <a:ext cx="1541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</a:rPr>
              <a:t>Purchased Part</a:t>
            </a:r>
          </a:p>
        </p:txBody>
      </p:sp>
      <p:sp>
        <p:nvSpPr>
          <p:cNvPr id="913422" name="Rectangle 14"/>
          <p:cNvSpPr>
            <a:spLocks noChangeArrowheads="1"/>
          </p:cNvSpPr>
          <p:nvPr/>
        </p:nvSpPr>
        <p:spPr bwMode="auto">
          <a:xfrm>
            <a:off x="1704975" y="3551238"/>
            <a:ext cx="773113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23" name="Rectangle 15"/>
          <p:cNvSpPr>
            <a:spLocks noChangeArrowheads="1"/>
          </p:cNvSpPr>
          <p:nvPr/>
        </p:nvSpPr>
        <p:spPr bwMode="auto">
          <a:xfrm>
            <a:off x="1939925" y="3756025"/>
            <a:ext cx="89287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$5 / unit</a:t>
            </a:r>
          </a:p>
        </p:txBody>
      </p:sp>
      <p:sp>
        <p:nvSpPr>
          <p:cNvPr id="913424" name="Oval 16"/>
          <p:cNvSpPr>
            <a:spLocks noChangeArrowheads="1"/>
          </p:cNvSpPr>
          <p:nvPr/>
        </p:nvSpPr>
        <p:spPr bwMode="auto">
          <a:xfrm>
            <a:off x="3303588" y="5657850"/>
            <a:ext cx="1306512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25" name="Oval 17"/>
          <p:cNvSpPr>
            <a:spLocks noChangeArrowheads="1"/>
          </p:cNvSpPr>
          <p:nvPr/>
        </p:nvSpPr>
        <p:spPr bwMode="auto">
          <a:xfrm>
            <a:off x="5275263" y="5657850"/>
            <a:ext cx="1425575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26" name="Oval 18"/>
          <p:cNvSpPr>
            <a:spLocks noChangeArrowheads="1"/>
          </p:cNvSpPr>
          <p:nvPr/>
        </p:nvSpPr>
        <p:spPr bwMode="auto">
          <a:xfrm>
            <a:off x="7532688" y="5656263"/>
            <a:ext cx="1392237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27" name="Rectangle 19"/>
          <p:cNvSpPr>
            <a:spLocks noChangeArrowheads="1"/>
          </p:cNvSpPr>
          <p:nvPr/>
        </p:nvSpPr>
        <p:spPr bwMode="auto">
          <a:xfrm>
            <a:off x="3759200" y="5657850"/>
            <a:ext cx="4456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RM1</a:t>
            </a:r>
          </a:p>
        </p:txBody>
      </p:sp>
      <p:sp>
        <p:nvSpPr>
          <p:cNvPr id="913428" name="Rectangle 20"/>
          <p:cNvSpPr>
            <a:spLocks noChangeArrowheads="1"/>
          </p:cNvSpPr>
          <p:nvPr/>
        </p:nvSpPr>
        <p:spPr bwMode="auto">
          <a:xfrm>
            <a:off x="3556000" y="5857875"/>
            <a:ext cx="7699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29" name="Rectangle 21"/>
          <p:cNvSpPr>
            <a:spLocks noChangeArrowheads="1"/>
          </p:cNvSpPr>
          <p:nvPr/>
        </p:nvSpPr>
        <p:spPr bwMode="auto">
          <a:xfrm>
            <a:off x="3608388" y="5878513"/>
            <a:ext cx="7998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$20 per</a:t>
            </a:r>
          </a:p>
        </p:txBody>
      </p:sp>
      <p:sp>
        <p:nvSpPr>
          <p:cNvPr id="913430" name="Rectangle 22"/>
          <p:cNvSpPr>
            <a:spLocks noChangeArrowheads="1"/>
          </p:cNvSpPr>
          <p:nvPr/>
        </p:nvSpPr>
        <p:spPr bwMode="auto">
          <a:xfrm>
            <a:off x="3556000" y="5988050"/>
            <a:ext cx="4127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31" name="Rectangle 23"/>
          <p:cNvSpPr>
            <a:spLocks noChangeArrowheads="1"/>
          </p:cNvSpPr>
          <p:nvPr/>
        </p:nvSpPr>
        <p:spPr bwMode="auto">
          <a:xfrm>
            <a:off x="3835400" y="6097588"/>
            <a:ext cx="39594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unit</a:t>
            </a:r>
          </a:p>
        </p:txBody>
      </p:sp>
      <p:sp>
        <p:nvSpPr>
          <p:cNvPr id="913432" name="Rectangle 24"/>
          <p:cNvSpPr>
            <a:spLocks noChangeArrowheads="1"/>
          </p:cNvSpPr>
          <p:nvPr/>
        </p:nvSpPr>
        <p:spPr bwMode="auto">
          <a:xfrm>
            <a:off x="5730875" y="5657850"/>
            <a:ext cx="4456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RM2</a:t>
            </a:r>
          </a:p>
        </p:txBody>
      </p:sp>
      <p:sp>
        <p:nvSpPr>
          <p:cNvPr id="913433" name="Rectangle 25"/>
          <p:cNvSpPr>
            <a:spLocks noChangeArrowheads="1"/>
          </p:cNvSpPr>
          <p:nvPr/>
        </p:nvSpPr>
        <p:spPr bwMode="auto">
          <a:xfrm>
            <a:off x="5554663" y="5857875"/>
            <a:ext cx="776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34" name="Rectangle 26"/>
          <p:cNvSpPr>
            <a:spLocks noChangeArrowheads="1"/>
          </p:cNvSpPr>
          <p:nvPr/>
        </p:nvSpPr>
        <p:spPr bwMode="auto">
          <a:xfrm>
            <a:off x="5578475" y="5878513"/>
            <a:ext cx="7998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$20 per</a:t>
            </a:r>
          </a:p>
        </p:txBody>
      </p:sp>
      <p:sp>
        <p:nvSpPr>
          <p:cNvPr id="913435" name="Rectangle 27"/>
          <p:cNvSpPr>
            <a:spLocks noChangeArrowheads="1"/>
          </p:cNvSpPr>
          <p:nvPr/>
        </p:nvSpPr>
        <p:spPr bwMode="auto">
          <a:xfrm>
            <a:off x="5554663" y="5988050"/>
            <a:ext cx="4159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36" name="Rectangle 28"/>
          <p:cNvSpPr>
            <a:spLocks noChangeArrowheads="1"/>
          </p:cNvSpPr>
          <p:nvPr/>
        </p:nvSpPr>
        <p:spPr bwMode="auto">
          <a:xfrm>
            <a:off x="5730875" y="6097588"/>
            <a:ext cx="4413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unit</a:t>
            </a:r>
          </a:p>
        </p:txBody>
      </p:sp>
      <p:sp>
        <p:nvSpPr>
          <p:cNvPr id="913437" name="Rectangle 29"/>
          <p:cNvSpPr>
            <a:spLocks noChangeArrowheads="1"/>
          </p:cNvSpPr>
          <p:nvPr/>
        </p:nvSpPr>
        <p:spPr bwMode="auto">
          <a:xfrm>
            <a:off x="7712075" y="5729288"/>
            <a:ext cx="5873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38" name="Rectangle 30"/>
          <p:cNvSpPr>
            <a:spLocks noChangeArrowheads="1"/>
          </p:cNvSpPr>
          <p:nvPr/>
        </p:nvSpPr>
        <p:spPr bwMode="auto">
          <a:xfrm>
            <a:off x="8005763" y="5657850"/>
            <a:ext cx="4456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RM3</a:t>
            </a:r>
          </a:p>
        </p:txBody>
      </p:sp>
      <p:sp>
        <p:nvSpPr>
          <p:cNvPr id="913439" name="Rectangle 31"/>
          <p:cNvSpPr>
            <a:spLocks noChangeArrowheads="1"/>
          </p:cNvSpPr>
          <p:nvPr/>
        </p:nvSpPr>
        <p:spPr bwMode="auto">
          <a:xfrm>
            <a:off x="7712075" y="5857875"/>
            <a:ext cx="7762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40" name="Rectangle 32"/>
          <p:cNvSpPr>
            <a:spLocks noChangeArrowheads="1"/>
          </p:cNvSpPr>
          <p:nvPr/>
        </p:nvSpPr>
        <p:spPr bwMode="auto">
          <a:xfrm>
            <a:off x="7929563" y="5878513"/>
            <a:ext cx="7998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$20 per</a:t>
            </a:r>
          </a:p>
        </p:txBody>
      </p:sp>
      <p:sp>
        <p:nvSpPr>
          <p:cNvPr id="913441" name="Rectangle 33"/>
          <p:cNvSpPr>
            <a:spLocks noChangeArrowheads="1"/>
          </p:cNvSpPr>
          <p:nvPr/>
        </p:nvSpPr>
        <p:spPr bwMode="auto">
          <a:xfrm>
            <a:off x="7712075" y="5988050"/>
            <a:ext cx="4143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42" name="Rectangle 34"/>
          <p:cNvSpPr>
            <a:spLocks noChangeArrowheads="1"/>
          </p:cNvSpPr>
          <p:nvPr/>
        </p:nvSpPr>
        <p:spPr bwMode="auto">
          <a:xfrm>
            <a:off x="8081963" y="6097588"/>
            <a:ext cx="39594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unit</a:t>
            </a:r>
          </a:p>
        </p:txBody>
      </p:sp>
      <p:sp>
        <p:nvSpPr>
          <p:cNvPr id="913443" name="Freeform 35"/>
          <p:cNvSpPr>
            <a:spLocks/>
          </p:cNvSpPr>
          <p:nvPr/>
        </p:nvSpPr>
        <p:spPr bwMode="auto">
          <a:xfrm>
            <a:off x="3835400" y="2365375"/>
            <a:ext cx="1819275" cy="585788"/>
          </a:xfrm>
          <a:custGeom>
            <a:avLst/>
            <a:gdLst/>
            <a:ahLst/>
            <a:cxnLst>
              <a:cxn ang="0">
                <a:pos x="197" y="0"/>
              </a:cxn>
              <a:cxn ang="0">
                <a:pos x="157" y="3"/>
              </a:cxn>
              <a:cxn ang="0">
                <a:pos x="119" y="12"/>
              </a:cxn>
              <a:cxn ang="0">
                <a:pos x="89" y="25"/>
              </a:cxn>
              <a:cxn ang="0">
                <a:pos x="58" y="42"/>
              </a:cxn>
              <a:cxn ang="0">
                <a:pos x="34" y="63"/>
              </a:cxn>
              <a:cxn ang="0">
                <a:pos x="17" y="85"/>
              </a:cxn>
              <a:cxn ang="0">
                <a:pos x="4" y="111"/>
              </a:cxn>
              <a:cxn ang="0">
                <a:pos x="0" y="141"/>
              </a:cxn>
              <a:cxn ang="0">
                <a:pos x="0" y="221"/>
              </a:cxn>
              <a:cxn ang="0">
                <a:pos x="4" y="250"/>
              </a:cxn>
              <a:cxn ang="0">
                <a:pos x="17" y="277"/>
              </a:cxn>
              <a:cxn ang="0">
                <a:pos x="34" y="299"/>
              </a:cxn>
              <a:cxn ang="0">
                <a:pos x="58" y="320"/>
              </a:cxn>
              <a:cxn ang="0">
                <a:pos x="89" y="337"/>
              </a:cxn>
              <a:cxn ang="0">
                <a:pos x="119" y="350"/>
              </a:cxn>
              <a:cxn ang="0">
                <a:pos x="157" y="359"/>
              </a:cxn>
              <a:cxn ang="0">
                <a:pos x="197" y="362"/>
              </a:cxn>
              <a:cxn ang="0">
                <a:pos x="949" y="362"/>
              </a:cxn>
              <a:cxn ang="0">
                <a:pos x="989" y="359"/>
              </a:cxn>
              <a:cxn ang="0">
                <a:pos x="1026" y="350"/>
              </a:cxn>
              <a:cxn ang="0">
                <a:pos x="1057" y="337"/>
              </a:cxn>
              <a:cxn ang="0">
                <a:pos x="1087" y="320"/>
              </a:cxn>
              <a:cxn ang="0">
                <a:pos x="1111" y="299"/>
              </a:cxn>
              <a:cxn ang="0">
                <a:pos x="1128" y="277"/>
              </a:cxn>
              <a:cxn ang="0">
                <a:pos x="1142" y="250"/>
              </a:cxn>
              <a:cxn ang="0">
                <a:pos x="1145" y="221"/>
              </a:cxn>
              <a:cxn ang="0">
                <a:pos x="1145" y="141"/>
              </a:cxn>
              <a:cxn ang="0">
                <a:pos x="1142" y="111"/>
              </a:cxn>
              <a:cxn ang="0">
                <a:pos x="1128" y="85"/>
              </a:cxn>
              <a:cxn ang="0">
                <a:pos x="1111" y="63"/>
              </a:cxn>
              <a:cxn ang="0">
                <a:pos x="1087" y="42"/>
              </a:cxn>
              <a:cxn ang="0">
                <a:pos x="1057" y="25"/>
              </a:cxn>
              <a:cxn ang="0">
                <a:pos x="1026" y="12"/>
              </a:cxn>
              <a:cxn ang="0">
                <a:pos x="989" y="3"/>
              </a:cxn>
              <a:cxn ang="0">
                <a:pos x="949" y="0"/>
              </a:cxn>
              <a:cxn ang="0">
                <a:pos x="197" y="0"/>
              </a:cxn>
            </a:cxnLst>
            <a:rect l="0" t="0" r="r" b="b"/>
            <a:pathLst>
              <a:path w="1146" h="363">
                <a:moveTo>
                  <a:pt x="197" y="0"/>
                </a:moveTo>
                <a:lnTo>
                  <a:pt x="157" y="3"/>
                </a:lnTo>
                <a:lnTo>
                  <a:pt x="119" y="12"/>
                </a:lnTo>
                <a:lnTo>
                  <a:pt x="89" y="25"/>
                </a:lnTo>
                <a:lnTo>
                  <a:pt x="58" y="42"/>
                </a:lnTo>
                <a:lnTo>
                  <a:pt x="34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4" y="299"/>
                </a:lnTo>
                <a:lnTo>
                  <a:pt x="58" y="320"/>
                </a:lnTo>
                <a:lnTo>
                  <a:pt x="89" y="337"/>
                </a:lnTo>
                <a:lnTo>
                  <a:pt x="119" y="350"/>
                </a:lnTo>
                <a:lnTo>
                  <a:pt x="157" y="359"/>
                </a:lnTo>
                <a:lnTo>
                  <a:pt x="197" y="362"/>
                </a:lnTo>
                <a:lnTo>
                  <a:pt x="949" y="362"/>
                </a:lnTo>
                <a:lnTo>
                  <a:pt x="989" y="359"/>
                </a:lnTo>
                <a:lnTo>
                  <a:pt x="1026" y="350"/>
                </a:lnTo>
                <a:lnTo>
                  <a:pt x="1057" y="337"/>
                </a:lnTo>
                <a:lnTo>
                  <a:pt x="1087" y="320"/>
                </a:lnTo>
                <a:lnTo>
                  <a:pt x="1111" y="299"/>
                </a:lnTo>
                <a:lnTo>
                  <a:pt x="1128" y="277"/>
                </a:lnTo>
                <a:lnTo>
                  <a:pt x="1142" y="250"/>
                </a:lnTo>
                <a:lnTo>
                  <a:pt x="1145" y="221"/>
                </a:lnTo>
                <a:lnTo>
                  <a:pt x="1145" y="141"/>
                </a:lnTo>
                <a:lnTo>
                  <a:pt x="1142" y="111"/>
                </a:lnTo>
                <a:lnTo>
                  <a:pt x="1128" y="85"/>
                </a:lnTo>
                <a:lnTo>
                  <a:pt x="1111" y="63"/>
                </a:lnTo>
                <a:lnTo>
                  <a:pt x="1087" y="42"/>
                </a:lnTo>
                <a:lnTo>
                  <a:pt x="1057" y="25"/>
                </a:lnTo>
                <a:lnTo>
                  <a:pt x="1026" y="12"/>
                </a:lnTo>
                <a:lnTo>
                  <a:pt x="989" y="3"/>
                </a:lnTo>
                <a:lnTo>
                  <a:pt x="949" y="0"/>
                </a:lnTo>
                <a:lnTo>
                  <a:pt x="197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600"/>
          </a:p>
        </p:txBody>
      </p:sp>
      <p:sp>
        <p:nvSpPr>
          <p:cNvPr id="913444" name="Freeform 36"/>
          <p:cNvSpPr>
            <a:spLocks/>
          </p:cNvSpPr>
          <p:nvPr/>
        </p:nvSpPr>
        <p:spPr bwMode="auto">
          <a:xfrm>
            <a:off x="6310313" y="2398713"/>
            <a:ext cx="1847850" cy="554037"/>
          </a:xfrm>
          <a:custGeom>
            <a:avLst/>
            <a:gdLst/>
            <a:ahLst/>
            <a:cxnLst>
              <a:cxn ang="0">
                <a:pos x="201" y="0"/>
              </a:cxn>
              <a:cxn ang="0">
                <a:pos x="160" y="3"/>
              </a:cxn>
              <a:cxn ang="0">
                <a:pos x="121" y="12"/>
              </a:cxn>
              <a:cxn ang="0">
                <a:pos x="91" y="25"/>
              </a:cxn>
              <a:cxn ang="0">
                <a:pos x="60" y="42"/>
              </a:cxn>
              <a:cxn ang="0">
                <a:pos x="35" y="63"/>
              </a:cxn>
              <a:cxn ang="0">
                <a:pos x="17" y="85"/>
              </a:cxn>
              <a:cxn ang="0">
                <a:pos x="4" y="111"/>
              </a:cxn>
              <a:cxn ang="0">
                <a:pos x="0" y="141"/>
              </a:cxn>
              <a:cxn ang="0">
                <a:pos x="0" y="221"/>
              </a:cxn>
              <a:cxn ang="0">
                <a:pos x="4" y="250"/>
              </a:cxn>
              <a:cxn ang="0">
                <a:pos x="17" y="277"/>
              </a:cxn>
              <a:cxn ang="0">
                <a:pos x="35" y="299"/>
              </a:cxn>
              <a:cxn ang="0">
                <a:pos x="60" y="320"/>
              </a:cxn>
              <a:cxn ang="0">
                <a:pos x="91" y="337"/>
              </a:cxn>
              <a:cxn ang="0">
                <a:pos x="121" y="350"/>
              </a:cxn>
              <a:cxn ang="0">
                <a:pos x="160" y="359"/>
              </a:cxn>
              <a:cxn ang="0">
                <a:pos x="201" y="362"/>
              </a:cxn>
              <a:cxn ang="0">
                <a:pos x="968" y="362"/>
              </a:cxn>
              <a:cxn ang="0">
                <a:pos x="1009" y="359"/>
              </a:cxn>
              <a:cxn ang="0">
                <a:pos x="1048" y="350"/>
              </a:cxn>
              <a:cxn ang="0">
                <a:pos x="1078" y="337"/>
              </a:cxn>
              <a:cxn ang="0">
                <a:pos x="1109" y="320"/>
              </a:cxn>
              <a:cxn ang="0">
                <a:pos x="1134" y="299"/>
              </a:cxn>
              <a:cxn ang="0">
                <a:pos x="1152" y="277"/>
              </a:cxn>
              <a:cxn ang="0">
                <a:pos x="1165" y="250"/>
              </a:cxn>
              <a:cxn ang="0">
                <a:pos x="1169" y="221"/>
              </a:cxn>
              <a:cxn ang="0">
                <a:pos x="1169" y="141"/>
              </a:cxn>
              <a:cxn ang="0">
                <a:pos x="1165" y="111"/>
              </a:cxn>
              <a:cxn ang="0">
                <a:pos x="1152" y="85"/>
              </a:cxn>
              <a:cxn ang="0">
                <a:pos x="1134" y="63"/>
              </a:cxn>
              <a:cxn ang="0">
                <a:pos x="1109" y="42"/>
              </a:cxn>
              <a:cxn ang="0">
                <a:pos x="1078" y="25"/>
              </a:cxn>
              <a:cxn ang="0">
                <a:pos x="1048" y="12"/>
              </a:cxn>
              <a:cxn ang="0">
                <a:pos x="1009" y="3"/>
              </a:cxn>
              <a:cxn ang="0">
                <a:pos x="968" y="0"/>
              </a:cxn>
              <a:cxn ang="0">
                <a:pos x="201" y="0"/>
              </a:cxn>
            </a:cxnLst>
            <a:rect l="0" t="0" r="r" b="b"/>
            <a:pathLst>
              <a:path w="1170" h="363">
                <a:moveTo>
                  <a:pt x="201" y="0"/>
                </a:moveTo>
                <a:lnTo>
                  <a:pt x="160" y="3"/>
                </a:lnTo>
                <a:lnTo>
                  <a:pt x="121" y="12"/>
                </a:lnTo>
                <a:lnTo>
                  <a:pt x="91" y="25"/>
                </a:lnTo>
                <a:lnTo>
                  <a:pt x="60" y="42"/>
                </a:lnTo>
                <a:lnTo>
                  <a:pt x="35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5" y="299"/>
                </a:lnTo>
                <a:lnTo>
                  <a:pt x="60" y="320"/>
                </a:lnTo>
                <a:lnTo>
                  <a:pt x="91" y="337"/>
                </a:lnTo>
                <a:lnTo>
                  <a:pt x="121" y="350"/>
                </a:lnTo>
                <a:lnTo>
                  <a:pt x="160" y="359"/>
                </a:lnTo>
                <a:lnTo>
                  <a:pt x="201" y="362"/>
                </a:lnTo>
                <a:lnTo>
                  <a:pt x="968" y="362"/>
                </a:lnTo>
                <a:lnTo>
                  <a:pt x="1009" y="359"/>
                </a:lnTo>
                <a:lnTo>
                  <a:pt x="1048" y="350"/>
                </a:lnTo>
                <a:lnTo>
                  <a:pt x="1078" y="337"/>
                </a:lnTo>
                <a:lnTo>
                  <a:pt x="1109" y="320"/>
                </a:lnTo>
                <a:lnTo>
                  <a:pt x="1134" y="299"/>
                </a:lnTo>
                <a:lnTo>
                  <a:pt x="1152" y="277"/>
                </a:lnTo>
                <a:lnTo>
                  <a:pt x="1165" y="250"/>
                </a:lnTo>
                <a:lnTo>
                  <a:pt x="1169" y="221"/>
                </a:lnTo>
                <a:lnTo>
                  <a:pt x="1169" y="141"/>
                </a:lnTo>
                <a:lnTo>
                  <a:pt x="1165" y="111"/>
                </a:lnTo>
                <a:lnTo>
                  <a:pt x="1152" y="85"/>
                </a:lnTo>
                <a:lnTo>
                  <a:pt x="1134" y="63"/>
                </a:lnTo>
                <a:lnTo>
                  <a:pt x="1109" y="42"/>
                </a:lnTo>
                <a:lnTo>
                  <a:pt x="1078" y="25"/>
                </a:lnTo>
                <a:lnTo>
                  <a:pt x="1048" y="12"/>
                </a:lnTo>
                <a:lnTo>
                  <a:pt x="1009" y="3"/>
                </a:lnTo>
                <a:lnTo>
                  <a:pt x="968" y="0"/>
                </a:lnTo>
                <a:lnTo>
                  <a:pt x="201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600"/>
          </a:p>
        </p:txBody>
      </p:sp>
      <p:sp>
        <p:nvSpPr>
          <p:cNvPr id="913445" name="Rectangle 37"/>
          <p:cNvSpPr>
            <a:spLocks noChangeArrowheads="1"/>
          </p:cNvSpPr>
          <p:nvPr/>
        </p:nvSpPr>
        <p:spPr bwMode="auto">
          <a:xfrm>
            <a:off x="3981450" y="2451100"/>
            <a:ext cx="80962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46" name="Rectangle 38"/>
          <p:cNvSpPr>
            <a:spLocks noChangeArrowheads="1"/>
          </p:cNvSpPr>
          <p:nvPr/>
        </p:nvSpPr>
        <p:spPr bwMode="auto">
          <a:xfrm>
            <a:off x="4289425" y="2365375"/>
            <a:ext cx="10227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$90 / unit</a:t>
            </a:r>
          </a:p>
        </p:txBody>
      </p:sp>
      <p:sp>
        <p:nvSpPr>
          <p:cNvPr id="913447" name="Rectangle 39"/>
          <p:cNvSpPr>
            <a:spLocks noChangeArrowheads="1"/>
          </p:cNvSpPr>
          <p:nvPr/>
        </p:nvSpPr>
        <p:spPr bwMode="auto">
          <a:xfrm>
            <a:off x="3981450" y="2578100"/>
            <a:ext cx="12207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48" name="Rectangle 40"/>
          <p:cNvSpPr>
            <a:spLocks noChangeArrowheads="1"/>
          </p:cNvSpPr>
          <p:nvPr/>
        </p:nvSpPr>
        <p:spPr bwMode="auto">
          <a:xfrm>
            <a:off x="3876520" y="2581275"/>
            <a:ext cx="173605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</a:rPr>
              <a:t>120 </a:t>
            </a:r>
            <a:r>
              <a:rPr lang="en-US" sz="1600" b="0" dirty="0">
                <a:solidFill>
                  <a:srgbClr val="000000"/>
                </a:solidFill>
              </a:rPr>
              <a:t>units / week</a:t>
            </a:r>
          </a:p>
        </p:txBody>
      </p:sp>
      <p:sp>
        <p:nvSpPr>
          <p:cNvPr id="913449" name="Rectangle 41"/>
          <p:cNvSpPr>
            <a:spLocks noChangeArrowheads="1"/>
          </p:cNvSpPr>
          <p:nvPr/>
        </p:nvSpPr>
        <p:spPr bwMode="auto">
          <a:xfrm>
            <a:off x="6446838" y="2451100"/>
            <a:ext cx="89535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50" name="Rectangle 42"/>
          <p:cNvSpPr>
            <a:spLocks noChangeArrowheads="1"/>
          </p:cNvSpPr>
          <p:nvPr/>
        </p:nvSpPr>
        <p:spPr bwMode="auto">
          <a:xfrm>
            <a:off x="6716713" y="2438400"/>
            <a:ext cx="11525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</a:rPr>
              <a:t>$</a:t>
            </a:r>
            <a:r>
              <a:rPr lang="en-US" sz="1600" b="0" dirty="0" smtClean="0">
                <a:solidFill>
                  <a:srgbClr val="000000"/>
                </a:solidFill>
              </a:rPr>
              <a:t>135 </a:t>
            </a:r>
            <a:r>
              <a:rPr lang="en-US" sz="1600" b="0" dirty="0">
                <a:solidFill>
                  <a:srgbClr val="000000"/>
                </a:solidFill>
              </a:rPr>
              <a:t>/ unit</a:t>
            </a:r>
          </a:p>
        </p:txBody>
      </p:sp>
      <p:sp>
        <p:nvSpPr>
          <p:cNvPr id="913451" name="Rectangle 43"/>
          <p:cNvSpPr>
            <a:spLocks noChangeArrowheads="1"/>
          </p:cNvSpPr>
          <p:nvPr/>
        </p:nvSpPr>
        <p:spPr bwMode="auto">
          <a:xfrm>
            <a:off x="6446838" y="2578100"/>
            <a:ext cx="11033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52" name="Rectangle 44"/>
          <p:cNvSpPr>
            <a:spLocks noChangeArrowheads="1"/>
          </p:cNvSpPr>
          <p:nvPr/>
        </p:nvSpPr>
        <p:spPr bwMode="auto">
          <a:xfrm>
            <a:off x="6409781" y="2657475"/>
            <a:ext cx="160620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</a:rPr>
              <a:t>50 units / week</a:t>
            </a:r>
          </a:p>
        </p:txBody>
      </p:sp>
      <p:sp>
        <p:nvSpPr>
          <p:cNvPr id="913453" name="Rectangle 45"/>
          <p:cNvSpPr>
            <a:spLocks noChangeArrowheads="1"/>
          </p:cNvSpPr>
          <p:nvPr/>
        </p:nvSpPr>
        <p:spPr bwMode="auto">
          <a:xfrm>
            <a:off x="3468688" y="2503488"/>
            <a:ext cx="29527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54" name="Rectangle 46"/>
          <p:cNvSpPr>
            <a:spLocks noChangeArrowheads="1"/>
          </p:cNvSpPr>
          <p:nvPr/>
        </p:nvSpPr>
        <p:spPr bwMode="auto">
          <a:xfrm>
            <a:off x="3468688" y="2506663"/>
            <a:ext cx="21640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P:</a:t>
            </a:r>
          </a:p>
        </p:txBody>
      </p:sp>
      <p:sp>
        <p:nvSpPr>
          <p:cNvPr id="913455" name="Rectangle 47"/>
          <p:cNvSpPr>
            <a:spLocks noChangeArrowheads="1"/>
          </p:cNvSpPr>
          <p:nvPr/>
        </p:nvSpPr>
        <p:spPr bwMode="auto">
          <a:xfrm>
            <a:off x="5981700" y="2484438"/>
            <a:ext cx="3333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56" name="Rectangle 48"/>
          <p:cNvSpPr>
            <a:spLocks noChangeArrowheads="1"/>
          </p:cNvSpPr>
          <p:nvPr/>
        </p:nvSpPr>
        <p:spPr bwMode="auto">
          <a:xfrm>
            <a:off x="5981700" y="2486025"/>
            <a:ext cx="25487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Q:</a:t>
            </a:r>
          </a:p>
        </p:txBody>
      </p:sp>
      <p:sp>
        <p:nvSpPr>
          <p:cNvPr id="913457" name="Rectangle 49"/>
          <p:cNvSpPr>
            <a:spLocks noChangeArrowheads="1"/>
          </p:cNvSpPr>
          <p:nvPr/>
        </p:nvSpPr>
        <p:spPr bwMode="auto">
          <a:xfrm>
            <a:off x="4462463" y="3389313"/>
            <a:ext cx="5508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58" name="Rectangle 50"/>
          <p:cNvSpPr>
            <a:spLocks noChangeArrowheads="1"/>
          </p:cNvSpPr>
          <p:nvPr/>
        </p:nvSpPr>
        <p:spPr bwMode="auto">
          <a:xfrm>
            <a:off x="4821238" y="3389313"/>
            <a:ext cx="15869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913459" name="Rectangle 51"/>
          <p:cNvSpPr>
            <a:spLocks noChangeArrowheads="1"/>
          </p:cNvSpPr>
          <p:nvPr/>
        </p:nvSpPr>
        <p:spPr bwMode="auto">
          <a:xfrm>
            <a:off x="4462463" y="3517900"/>
            <a:ext cx="70326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60" name="Rectangle 52"/>
          <p:cNvSpPr>
            <a:spLocks noChangeArrowheads="1"/>
          </p:cNvSpPr>
          <p:nvPr/>
        </p:nvSpPr>
        <p:spPr bwMode="auto">
          <a:xfrm>
            <a:off x="4518025" y="3609975"/>
            <a:ext cx="7934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</a:rPr>
              <a:t>20 </a:t>
            </a:r>
            <a:r>
              <a:rPr lang="en-US" sz="1600" b="0" dirty="0">
                <a:solidFill>
                  <a:srgbClr val="000000"/>
                </a:solidFill>
              </a:rPr>
              <a:t>min.</a:t>
            </a:r>
          </a:p>
        </p:txBody>
      </p:sp>
      <p:sp>
        <p:nvSpPr>
          <p:cNvPr id="913461" name="Rectangle 53"/>
          <p:cNvSpPr>
            <a:spLocks noChangeArrowheads="1"/>
          </p:cNvSpPr>
          <p:nvPr/>
        </p:nvSpPr>
        <p:spPr bwMode="auto">
          <a:xfrm>
            <a:off x="7246938" y="3389313"/>
            <a:ext cx="15869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b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913462" name="Rectangle 54"/>
          <p:cNvSpPr>
            <a:spLocks noChangeArrowheads="1"/>
          </p:cNvSpPr>
          <p:nvPr/>
        </p:nvSpPr>
        <p:spPr bwMode="auto">
          <a:xfrm>
            <a:off x="6772275" y="3508375"/>
            <a:ext cx="6032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63" name="Rectangle 55"/>
          <p:cNvSpPr>
            <a:spLocks noChangeArrowheads="1"/>
          </p:cNvSpPr>
          <p:nvPr/>
        </p:nvSpPr>
        <p:spPr bwMode="auto">
          <a:xfrm>
            <a:off x="7019925" y="3609975"/>
            <a:ext cx="663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5 min.</a:t>
            </a:r>
          </a:p>
        </p:txBody>
      </p:sp>
      <p:sp>
        <p:nvSpPr>
          <p:cNvPr id="913464" name="Rectangle 56"/>
          <p:cNvSpPr>
            <a:spLocks noChangeArrowheads="1"/>
          </p:cNvSpPr>
          <p:nvPr/>
        </p:nvSpPr>
        <p:spPr bwMode="auto">
          <a:xfrm>
            <a:off x="3502025" y="4160838"/>
            <a:ext cx="5334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65" name="Rectangle 57"/>
          <p:cNvSpPr>
            <a:spLocks noChangeArrowheads="1"/>
          </p:cNvSpPr>
          <p:nvPr/>
        </p:nvSpPr>
        <p:spPr bwMode="auto">
          <a:xfrm>
            <a:off x="3911600" y="4194175"/>
            <a:ext cx="142668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b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913466" name="Rectangle 58"/>
          <p:cNvSpPr>
            <a:spLocks noChangeArrowheads="1"/>
          </p:cNvSpPr>
          <p:nvPr/>
        </p:nvSpPr>
        <p:spPr bwMode="auto">
          <a:xfrm>
            <a:off x="3502025" y="4289425"/>
            <a:ext cx="7064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67" name="Rectangle 59"/>
          <p:cNvSpPr>
            <a:spLocks noChangeArrowheads="1"/>
          </p:cNvSpPr>
          <p:nvPr/>
        </p:nvSpPr>
        <p:spPr bwMode="auto">
          <a:xfrm>
            <a:off x="3683000" y="4341813"/>
            <a:ext cx="7934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10 min.</a:t>
            </a:r>
          </a:p>
        </p:txBody>
      </p:sp>
      <p:sp>
        <p:nvSpPr>
          <p:cNvPr id="913468" name="Rectangle 60"/>
          <p:cNvSpPr>
            <a:spLocks noChangeArrowheads="1"/>
          </p:cNvSpPr>
          <p:nvPr/>
        </p:nvSpPr>
        <p:spPr bwMode="auto">
          <a:xfrm>
            <a:off x="5540375" y="4151313"/>
            <a:ext cx="5334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69" name="Rectangle 61"/>
          <p:cNvSpPr>
            <a:spLocks noChangeArrowheads="1"/>
          </p:cNvSpPr>
          <p:nvPr/>
        </p:nvSpPr>
        <p:spPr bwMode="auto">
          <a:xfrm>
            <a:off x="5881688" y="4121150"/>
            <a:ext cx="1426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913470" name="Rectangle 62"/>
          <p:cNvSpPr>
            <a:spLocks noChangeArrowheads="1"/>
          </p:cNvSpPr>
          <p:nvPr/>
        </p:nvSpPr>
        <p:spPr bwMode="auto">
          <a:xfrm>
            <a:off x="5540375" y="4278313"/>
            <a:ext cx="60325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71" name="Rectangle 63"/>
          <p:cNvSpPr>
            <a:spLocks noChangeArrowheads="1"/>
          </p:cNvSpPr>
          <p:nvPr/>
        </p:nvSpPr>
        <p:spPr bwMode="auto">
          <a:xfrm>
            <a:off x="5730875" y="4341813"/>
            <a:ext cx="663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5 min.</a:t>
            </a:r>
          </a:p>
        </p:txBody>
      </p:sp>
      <p:sp>
        <p:nvSpPr>
          <p:cNvPr id="913472" name="Rectangle 64"/>
          <p:cNvSpPr>
            <a:spLocks noChangeArrowheads="1"/>
          </p:cNvSpPr>
          <p:nvPr/>
        </p:nvSpPr>
        <p:spPr bwMode="auto">
          <a:xfrm>
            <a:off x="7678738" y="4140200"/>
            <a:ext cx="533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73" name="Rectangle 65"/>
          <p:cNvSpPr>
            <a:spLocks noChangeArrowheads="1"/>
          </p:cNvSpPr>
          <p:nvPr/>
        </p:nvSpPr>
        <p:spPr bwMode="auto">
          <a:xfrm>
            <a:off x="8081963" y="4121150"/>
            <a:ext cx="1410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13474" name="Rectangle 66"/>
          <p:cNvSpPr>
            <a:spLocks noChangeArrowheads="1"/>
          </p:cNvSpPr>
          <p:nvPr/>
        </p:nvSpPr>
        <p:spPr bwMode="auto">
          <a:xfrm>
            <a:off x="7678738" y="4265613"/>
            <a:ext cx="70802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75" name="Rectangle 67"/>
          <p:cNvSpPr>
            <a:spLocks noChangeArrowheads="1"/>
          </p:cNvSpPr>
          <p:nvPr/>
        </p:nvSpPr>
        <p:spPr bwMode="auto">
          <a:xfrm>
            <a:off x="7853363" y="4341813"/>
            <a:ext cx="7934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</a:rPr>
              <a:t>20 </a:t>
            </a:r>
            <a:r>
              <a:rPr lang="en-US" sz="1600" b="0" dirty="0">
                <a:solidFill>
                  <a:srgbClr val="000000"/>
                </a:solidFill>
              </a:rPr>
              <a:t>min.</a:t>
            </a:r>
          </a:p>
        </p:txBody>
      </p:sp>
      <p:sp>
        <p:nvSpPr>
          <p:cNvPr id="913476" name="Rectangle 68"/>
          <p:cNvSpPr>
            <a:spLocks noChangeArrowheads="1"/>
          </p:cNvSpPr>
          <p:nvPr/>
        </p:nvSpPr>
        <p:spPr bwMode="auto">
          <a:xfrm>
            <a:off x="3556000" y="4927600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77" name="Rectangle 69"/>
          <p:cNvSpPr>
            <a:spLocks noChangeArrowheads="1"/>
          </p:cNvSpPr>
          <p:nvPr/>
        </p:nvSpPr>
        <p:spPr bwMode="auto">
          <a:xfrm>
            <a:off x="3911600" y="4999038"/>
            <a:ext cx="150813" cy="172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 b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913478" name="Rectangle 70"/>
          <p:cNvSpPr>
            <a:spLocks noChangeArrowheads="1"/>
          </p:cNvSpPr>
          <p:nvPr/>
        </p:nvSpPr>
        <p:spPr bwMode="auto">
          <a:xfrm>
            <a:off x="3608388" y="5072063"/>
            <a:ext cx="793487" cy="27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b="0">
                <a:solidFill>
                  <a:srgbClr val="000000"/>
                </a:solidFill>
              </a:rPr>
              <a:t>15 min.</a:t>
            </a:r>
          </a:p>
        </p:txBody>
      </p:sp>
      <p:sp>
        <p:nvSpPr>
          <p:cNvPr id="913479" name="Rectangle 71"/>
          <p:cNvSpPr>
            <a:spLocks noChangeArrowheads="1"/>
          </p:cNvSpPr>
          <p:nvPr/>
        </p:nvSpPr>
        <p:spPr bwMode="auto">
          <a:xfrm>
            <a:off x="5522913" y="4927600"/>
            <a:ext cx="5334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80" name="Rectangle 72"/>
          <p:cNvSpPr>
            <a:spLocks noChangeArrowheads="1"/>
          </p:cNvSpPr>
          <p:nvPr/>
        </p:nvSpPr>
        <p:spPr bwMode="auto">
          <a:xfrm>
            <a:off x="5957888" y="4852988"/>
            <a:ext cx="141064" cy="32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b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913481" name="Rectangle 73"/>
          <p:cNvSpPr>
            <a:spLocks noChangeArrowheads="1"/>
          </p:cNvSpPr>
          <p:nvPr/>
        </p:nvSpPr>
        <p:spPr bwMode="auto">
          <a:xfrm>
            <a:off x="5730875" y="5072063"/>
            <a:ext cx="793487" cy="27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10 </a:t>
            </a:r>
            <a:r>
              <a:rPr lang="en-US" sz="1600" b="0" dirty="0">
                <a:solidFill>
                  <a:srgbClr val="000000"/>
                </a:solidFill>
              </a:rPr>
              <a:t>min.</a:t>
            </a:r>
          </a:p>
        </p:txBody>
      </p:sp>
      <p:sp>
        <p:nvSpPr>
          <p:cNvPr id="913482" name="Rectangle 74"/>
          <p:cNvSpPr>
            <a:spLocks noChangeArrowheads="1"/>
          </p:cNvSpPr>
          <p:nvPr/>
        </p:nvSpPr>
        <p:spPr bwMode="auto">
          <a:xfrm>
            <a:off x="7662863" y="4927600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83" name="Rectangle 75"/>
          <p:cNvSpPr>
            <a:spLocks noChangeArrowheads="1"/>
          </p:cNvSpPr>
          <p:nvPr/>
        </p:nvSpPr>
        <p:spPr bwMode="auto">
          <a:xfrm>
            <a:off x="8081963" y="4926013"/>
            <a:ext cx="141064" cy="22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913484" name="Rectangle 76"/>
          <p:cNvSpPr>
            <a:spLocks noChangeArrowheads="1"/>
          </p:cNvSpPr>
          <p:nvPr/>
        </p:nvSpPr>
        <p:spPr bwMode="auto">
          <a:xfrm>
            <a:off x="7662863" y="5057775"/>
            <a:ext cx="7064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85" name="Rectangle 77"/>
          <p:cNvSpPr>
            <a:spLocks noChangeArrowheads="1"/>
          </p:cNvSpPr>
          <p:nvPr/>
        </p:nvSpPr>
        <p:spPr bwMode="auto">
          <a:xfrm>
            <a:off x="7778750" y="5072063"/>
            <a:ext cx="7934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600" b="0" dirty="0">
                <a:solidFill>
                  <a:srgbClr val="000000"/>
                </a:solidFill>
              </a:rPr>
              <a:t>10 min.</a:t>
            </a:r>
          </a:p>
        </p:txBody>
      </p:sp>
      <p:sp>
        <p:nvSpPr>
          <p:cNvPr id="913492" name="Line 84"/>
          <p:cNvSpPr>
            <a:spLocks noChangeShapeType="1"/>
          </p:cNvSpPr>
          <p:nvPr/>
        </p:nvSpPr>
        <p:spPr bwMode="auto">
          <a:xfrm flipV="1">
            <a:off x="3986213" y="4633913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3" name="Line 85"/>
          <p:cNvSpPr>
            <a:spLocks noChangeShapeType="1"/>
          </p:cNvSpPr>
          <p:nvPr/>
        </p:nvSpPr>
        <p:spPr bwMode="auto">
          <a:xfrm flipV="1">
            <a:off x="3076575" y="3536950"/>
            <a:ext cx="1212850" cy="14605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4" name="Line 86"/>
          <p:cNvSpPr>
            <a:spLocks noChangeShapeType="1"/>
          </p:cNvSpPr>
          <p:nvPr/>
        </p:nvSpPr>
        <p:spPr bwMode="auto">
          <a:xfrm flipV="1">
            <a:off x="3759200" y="3829050"/>
            <a:ext cx="530225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5" name="Line 87"/>
          <p:cNvSpPr>
            <a:spLocks noChangeShapeType="1"/>
          </p:cNvSpPr>
          <p:nvPr/>
        </p:nvSpPr>
        <p:spPr bwMode="auto">
          <a:xfrm flipH="1" flipV="1">
            <a:off x="5578475" y="3829050"/>
            <a:ext cx="455613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6" name="Line 88"/>
          <p:cNvSpPr>
            <a:spLocks noChangeShapeType="1"/>
          </p:cNvSpPr>
          <p:nvPr/>
        </p:nvSpPr>
        <p:spPr bwMode="auto">
          <a:xfrm flipV="1">
            <a:off x="4821238" y="2951163"/>
            <a:ext cx="0" cy="43815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7" name="Line 89"/>
          <p:cNvSpPr>
            <a:spLocks noChangeShapeType="1"/>
          </p:cNvSpPr>
          <p:nvPr/>
        </p:nvSpPr>
        <p:spPr bwMode="auto">
          <a:xfrm flipV="1">
            <a:off x="7323138" y="2951163"/>
            <a:ext cx="0" cy="365125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8" name="Line 90"/>
          <p:cNvSpPr>
            <a:spLocks noChangeShapeType="1"/>
          </p:cNvSpPr>
          <p:nvPr/>
        </p:nvSpPr>
        <p:spPr bwMode="auto">
          <a:xfrm flipH="1" flipV="1">
            <a:off x="3962400" y="5337175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499" name="Line 91"/>
          <p:cNvSpPr>
            <a:spLocks noChangeShapeType="1"/>
          </p:cNvSpPr>
          <p:nvPr/>
        </p:nvSpPr>
        <p:spPr bwMode="auto">
          <a:xfrm flipV="1">
            <a:off x="6019800" y="5413375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500" name="Line 92"/>
          <p:cNvSpPr>
            <a:spLocks noChangeShapeType="1"/>
          </p:cNvSpPr>
          <p:nvPr/>
        </p:nvSpPr>
        <p:spPr bwMode="auto">
          <a:xfrm flipV="1">
            <a:off x="6034088" y="4633913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501" name="Line 93"/>
          <p:cNvSpPr>
            <a:spLocks noChangeShapeType="1"/>
          </p:cNvSpPr>
          <p:nvPr/>
        </p:nvSpPr>
        <p:spPr bwMode="auto">
          <a:xfrm flipV="1">
            <a:off x="8232775" y="5365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502" name="Line 94"/>
          <p:cNvSpPr>
            <a:spLocks noChangeShapeType="1"/>
          </p:cNvSpPr>
          <p:nvPr/>
        </p:nvSpPr>
        <p:spPr bwMode="auto">
          <a:xfrm flipV="1">
            <a:off x="8232775" y="4633913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503" name="Line 95"/>
          <p:cNvSpPr>
            <a:spLocks noChangeShapeType="1"/>
          </p:cNvSpPr>
          <p:nvPr/>
        </p:nvSpPr>
        <p:spPr bwMode="auto">
          <a:xfrm flipH="1" flipV="1">
            <a:off x="7929563" y="3829050"/>
            <a:ext cx="379412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13504" name="Line 96"/>
          <p:cNvSpPr>
            <a:spLocks noChangeShapeType="1"/>
          </p:cNvSpPr>
          <p:nvPr/>
        </p:nvSpPr>
        <p:spPr bwMode="auto">
          <a:xfrm flipV="1">
            <a:off x="6248400" y="3736975"/>
            <a:ext cx="381000" cy="3810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16000"/>
          </a:xfrm>
        </p:spPr>
        <p:txBody>
          <a:bodyPr/>
          <a:lstStyle/>
          <a:p>
            <a:r>
              <a:rPr lang="en-US" dirty="0" smtClean="0"/>
              <a:t>Step 5:	If a Constraint Was Broken in previous Steps, Go to Step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143000"/>
            <a:ext cx="899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80P, 50Q,0PJ, 70QJ</a:t>
            </a:r>
          </a:p>
          <a:p>
            <a:r>
              <a:rPr lang="en-US" sz="2400" dirty="0" smtClean="0">
                <a:latin typeface="Book Antiqua" pitchFamily="18" charset="0"/>
              </a:rPr>
              <a:t>Total Profit = 3000</a:t>
            </a:r>
          </a:p>
          <a:p>
            <a:r>
              <a:rPr lang="en-US" sz="2400" dirty="0" smtClean="0">
                <a:latin typeface="Book Antiqua" pitchFamily="18" charset="0"/>
              </a:rPr>
              <a:t>What is the payback period?</a:t>
            </a:r>
          </a:p>
          <a:p>
            <a:r>
              <a:rPr lang="en-US" sz="2400" dirty="0" smtClean="0">
                <a:latin typeface="Book Antiqua" pitchFamily="18" charset="0"/>
              </a:rPr>
              <a:t>100000/3000 = 33.33 weeks</a:t>
            </a:r>
          </a:p>
          <a:p>
            <a:r>
              <a:rPr lang="en-US" sz="2400" dirty="0" smtClean="0">
                <a:latin typeface="Book Antiqua" pitchFamily="18" charset="0"/>
              </a:rPr>
              <a:t>What is the payback period?</a:t>
            </a:r>
          </a:p>
          <a:p>
            <a:r>
              <a:rPr lang="en-US" sz="2400" dirty="0" smtClean="0">
                <a:latin typeface="Book Antiqua" pitchFamily="18" charset="0"/>
              </a:rPr>
              <a:t>100000/(3000-300) = 37.03 weeks</a:t>
            </a:r>
          </a:p>
          <a:p>
            <a:r>
              <a:rPr lang="en-US" sz="2400" dirty="0" smtClean="0">
                <a:latin typeface="Book Antiqua" pitchFamily="18" charset="0"/>
              </a:rPr>
              <a:t>The domestic P had the max profit per minute on B. Why we have not satisfied all the domestic demand. </a:t>
            </a:r>
            <a:endParaRPr lang="en-US" sz="2400" dirty="0">
              <a:latin typeface="Book Antiqua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26627" name="Oval 98"/>
          <p:cNvSpPr>
            <a:spLocks noChangeArrowheads="1"/>
          </p:cNvSpPr>
          <p:nvPr/>
        </p:nvSpPr>
        <p:spPr bwMode="auto">
          <a:xfrm>
            <a:off x="1676400" y="2336800"/>
            <a:ext cx="1563688" cy="947737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8" name="Rectangle 99"/>
          <p:cNvSpPr>
            <a:spLocks noChangeArrowheads="1"/>
          </p:cNvSpPr>
          <p:nvPr/>
        </p:nvSpPr>
        <p:spPr bwMode="auto">
          <a:xfrm>
            <a:off x="6792913" y="2397125"/>
            <a:ext cx="1289050" cy="58578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29" name="Rectangle 100"/>
          <p:cNvSpPr>
            <a:spLocks noChangeArrowheads="1"/>
          </p:cNvSpPr>
          <p:nvPr/>
        </p:nvSpPr>
        <p:spPr bwMode="auto">
          <a:xfrm>
            <a:off x="4432300" y="2462212"/>
            <a:ext cx="1308100" cy="530225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0" name="Rectangle 101"/>
          <p:cNvSpPr>
            <a:spLocks noChangeArrowheads="1"/>
          </p:cNvSpPr>
          <p:nvPr/>
        </p:nvSpPr>
        <p:spPr bwMode="auto">
          <a:xfrm>
            <a:off x="7685088" y="4006850"/>
            <a:ext cx="1382712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1" name="Rectangle 102"/>
          <p:cNvSpPr>
            <a:spLocks noChangeArrowheads="1"/>
          </p:cNvSpPr>
          <p:nvPr/>
        </p:nvSpPr>
        <p:spPr bwMode="auto">
          <a:xfrm>
            <a:off x="5529263" y="3198812"/>
            <a:ext cx="1349375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2" name="Rectangle 103"/>
          <p:cNvSpPr>
            <a:spLocks noChangeArrowheads="1"/>
          </p:cNvSpPr>
          <p:nvPr/>
        </p:nvSpPr>
        <p:spPr bwMode="auto">
          <a:xfrm>
            <a:off x="5580063" y="4006850"/>
            <a:ext cx="12128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3" name="Rectangle 104"/>
          <p:cNvSpPr>
            <a:spLocks noChangeArrowheads="1"/>
          </p:cNvSpPr>
          <p:nvPr/>
        </p:nvSpPr>
        <p:spPr bwMode="auto">
          <a:xfrm>
            <a:off x="3532188" y="4006850"/>
            <a:ext cx="1289050" cy="439737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4" name="Rectangle 105"/>
          <p:cNvSpPr>
            <a:spLocks noChangeArrowheads="1"/>
          </p:cNvSpPr>
          <p:nvPr/>
        </p:nvSpPr>
        <p:spPr bwMode="auto">
          <a:xfrm>
            <a:off x="7685088" y="3198812"/>
            <a:ext cx="1316037" cy="5254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5" name="Rectangle 106"/>
          <p:cNvSpPr>
            <a:spLocks noChangeArrowheads="1"/>
          </p:cNvSpPr>
          <p:nvPr/>
        </p:nvSpPr>
        <p:spPr bwMode="auto">
          <a:xfrm>
            <a:off x="3532188" y="3201987"/>
            <a:ext cx="1289050" cy="512763"/>
          </a:xfrm>
          <a:prstGeom prst="rect">
            <a:avLst/>
          </a:prstGeom>
          <a:noFill/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endParaRPr lang="en-US" sz="2000">
              <a:latin typeface="Times New Roman" pitchFamily="18" charset="0"/>
            </a:endParaRPr>
          </a:p>
        </p:txBody>
      </p:sp>
      <p:sp>
        <p:nvSpPr>
          <p:cNvPr id="26636" name="Rectangle 107"/>
          <p:cNvSpPr>
            <a:spLocks noChangeArrowheads="1"/>
          </p:cNvSpPr>
          <p:nvPr/>
        </p:nvSpPr>
        <p:spPr bwMode="auto">
          <a:xfrm>
            <a:off x="1857375" y="2503487"/>
            <a:ext cx="13731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7" name="Rectangle 108"/>
          <p:cNvSpPr>
            <a:spLocks noChangeArrowheads="1"/>
          </p:cNvSpPr>
          <p:nvPr/>
        </p:nvSpPr>
        <p:spPr bwMode="auto">
          <a:xfrm>
            <a:off x="1692275" y="2592387"/>
            <a:ext cx="1528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Purchased Part</a:t>
            </a:r>
          </a:p>
        </p:txBody>
      </p:sp>
      <p:sp>
        <p:nvSpPr>
          <p:cNvPr id="26638" name="Rectangle 109"/>
          <p:cNvSpPr>
            <a:spLocks noChangeArrowheads="1"/>
          </p:cNvSpPr>
          <p:nvPr/>
        </p:nvSpPr>
        <p:spPr bwMode="auto">
          <a:xfrm>
            <a:off x="1857375" y="2632075"/>
            <a:ext cx="773113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39" name="Rectangle 110"/>
          <p:cNvSpPr>
            <a:spLocks noChangeArrowheads="1"/>
          </p:cNvSpPr>
          <p:nvPr/>
        </p:nvSpPr>
        <p:spPr bwMode="auto">
          <a:xfrm>
            <a:off x="2092325" y="2836862"/>
            <a:ext cx="854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$5 / unit</a:t>
            </a:r>
          </a:p>
        </p:txBody>
      </p:sp>
      <p:sp>
        <p:nvSpPr>
          <p:cNvPr id="26640" name="Oval 111"/>
          <p:cNvSpPr>
            <a:spLocks noChangeArrowheads="1"/>
          </p:cNvSpPr>
          <p:nvPr/>
        </p:nvSpPr>
        <p:spPr bwMode="auto">
          <a:xfrm>
            <a:off x="3455988" y="4738687"/>
            <a:ext cx="1306512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1" name="Oval 112"/>
          <p:cNvSpPr>
            <a:spLocks noChangeArrowheads="1"/>
          </p:cNvSpPr>
          <p:nvPr/>
        </p:nvSpPr>
        <p:spPr bwMode="auto">
          <a:xfrm>
            <a:off x="5427663" y="4738687"/>
            <a:ext cx="1425575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2" name="Oval 113"/>
          <p:cNvSpPr>
            <a:spLocks noChangeArrowheads="1"/>
          </p:cNvSpPr>
          <p:nvPr/>
        </p:nvSpPr>
        <p:spPr bwMode="auto">
          <a:xfrm>
            <a:off x="7685088" y="4737100"/>
            <a:ext cx="1392237" cy="74295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3" name="Rectangle 114"/>
          <p:cNvSpPr>
            <a:spLocks noChangeArrowheads="1"/>
          </p:cNvSpPr>
          <p:nvPr/>
        </p:nvSpPr>
        <p:spPr bwMode="auto">
          <a:xfrm>
            <a:off x="3911600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RM1</a:t>
            </a:r>
          </a:p>
        </p:txBody>
      </p:sp>
      <p:sp>
        <p:nvSpPr>
          <p:cNvPr id="26644" name="Rectangle 115"/>
          <p:cNvSpPr>
            <a:spLocks noChangeArrowheads="1"/>
          </p:cNvSpPr>
          <p:nvPr/>
        </p:nvSpPr>
        <p:spPr bwMode="auto">
          <a:xfrm>
            <a:off x="3708400" y="4938712"/>
            <a:ext cx="7699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5" name="Rectangle 116"/>
          <p:cNvSpPr>
            <a:spLocks noChangeArrowheads="1"/>
          </p:cNvSpPr>
          <p:nvPr/>
        </p:nvSpPr>
        <p:spPr bwMode="auto">
          <a:xfrm>
            <a:off x="3760788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46" name="Rectangle 117"/>
          <p:cNvSpPr>
            <a:spLocks noChangeArrowheads="1"/>
          </p:cNvSpPr>
          <p:nvPr/>
        </p:nvSpPr>
        <p:spPr bwMode="auto">
          <a:xfrm>
            <a:off x="3708400" y="5068887"/>
            <a:ext cx="4127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47" name="Rectangle 118"/>
          <p:cNvSpPr>
            <a:spLocks noChangeArrowheads="1"/>
          </p:cNvSpPr>
          <p:nvPr/>
        </p:nvSpPr>
        <p:spPr bwMode="auto">
          <a:xfrm>
            <a:off x="3987800" y="5178425"/>
            <a:ext cx="398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48" name="Rectangle 119"/>
          <p:cNvSpPr>
            <a:spLocks noChangeArrowheads="1"/>
          </p:cNvSpPr>
          <p:nvPr/>
        </p:nvSpPr>
        <p:spPr bwMode="auto">
          <a:xfrm>
            <a:off x="5883275" y="4738687"/>
            <a:ext cx="528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RM2</a:t>
            </a:r>
          </a:p>
        </p:txBody>
      </p:sp>
      <p:sp>
        <p:nvSpPr>
          <p:cNvPr id="26649" name="Rectangle 120"/>
          <p:cNvSpPr>
            <a:spLocks noChangeArrowheads="1"/>
          </p:cNvSpPr>
          <p:nvPr/>
        </p:nvSpPr>
        <p:spPr bwMode="auto">
          <a:xfrm>
            <a:off x="5707063" y="4938712"/>
            <a:ext cx="776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0" name="Rectangle 121"/>
          <p:cNvSpPr>
            <a:spLocks noChangeArrowheads="1"/>
          </p:cNvSpPr>
          <p:nvPr/>
        </p:nvSpPr>
        <p:spPr bwMode="auto">
          <a:xfrm>
            <a:off x="5730875" y="4959350"/>
            <a:ext cx="7762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$20 per</a:t>
            </a:r>
          </a:p>
        </p:txBody>
      </p:sp>
      <p:sp>
        <p:nvSpPr>
          <p:cNvPr id="26651" name="Rectangle 122"/>
          <p:cNvSpPr>
            <a:spLocks noChangeArrowheads="1"/>
          </p:cNvSpPr>
          <p:nvPr/>
        </p:nvSpPr>
        <p:spPr bwMode="auto">
          <a:xfrm>
            <a:off x="5707063" y="5068887"/>
            <a:ext cx="41592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2" name="Rectangle 123"/>
          <p:cNvSpPr>
            <a:spLocks noChangeArrowheads="1"/>
          </p:cNvSpPr>
          <p:nvPr/>
        </p:nvSpPr>
        <p:spPr bwMode="auto">
          <a:xfrm>
            <a:off x="5883275" y="5178425"/>
            <a:ext cx="441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3" name="Rectangle 124"/>
          <p:cNvSpPr>
            <a:spLocks noChangeArrowheads="1"/>
          </p:cNvSpPr>
          <p:nvPr/>
        </p:nvSpPr>
        <p:spPr bwMode="auto">
          <a:xfrm>
            <a:off x="7864475" y="4810125"/>
            <a:ext cx="58737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4" name="Rectangle 125"/>
          <p:cNvSpPr>
            <a:spLocks noChangeArrowheads="1"/>
          </p:cNvSpPr>
          <p:nvPr/>
        </p:nvSpPr>
        <p:spPr bwMode="auto">
          <a:xfrm>
            <a:off x="8158163" y="4738687"/>
            <a:ext cx="528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RM3</a:t>
            </a:r>
          </a:p>
        </p:txBody>
      </p:sp>
      <p:sp>
        <p:nvSpPr>
          <p:cNvPr id="26655" name="Rectangle 126"/>
          <p:cNvSpPr>
            <a:spLocks noChangeArrowheads="1"/>
          </p:cNvSpPr>
          <p:nvPr/>
        </p:nvSpPr>
        <p:spPr bwMode="auto">
          <a:xfrm>
            <a:off x="7864475" y="4938712"/>
            <a:ext cx="77628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6" name="Rectangle 127"/>
          <p:cNvSpPr>
            <a:spLocks noChangeArrowheads="1"/>
          </p:cNvSpPr>
          <p:nvPr/>
        </p:nvSpPr>
        <p:spPr bwMode="auto">
          <a:xfrm>
            <a:off x="8081963" y="4959350"/>
            <a:ext cx="776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$25 per</a:t>
            </a:r>
          </a:p>
        </p:txBody>
      </p:sp>
      <p:sp>
        <p:nvSpPr>
          <p:cNvPr id="26657" name="Rectangle 128"/>
          <p:cNvSpPr>
            <a:spLocks noChangeArrowheads="1"/>
          </p:cNvSpPr>
          <p:nvPr/>
        </p:nvSpPr>
        <p:spPr bwMode="auto">
          <a:xfrm>
            <a:off x="7864475" y="5068887"/>
            <a:ext cx="4143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58" name="Rectangle 129"/>
          <p:cNvSpPr>
            <a:spLocks noChangeArrowheads="1"/>
          </p:cNvSpPr>
          <p:nvPr/>
        </p:nvSpPr>
        <p:spPr bwMode="auto">
          <a:xfrm>
            <a:off x="8234363" y="5178425"/>
            <a:ext cx="398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unit</a:t>
            </a:r>
          </a:p>
        </p:txBody>
      </p:sp>
      <p:sp>
        <p:nvSpPr>
          <p:cNvPr id="26659" name="Freeform 130"/>
          <p:cNvSpPr>
            <a:spLocks/>
          </p:cNvSpPr>
          <p:nvPr/>
        </p:nvSpPr>
        <p:spPr bwMode="auto">
          <a:xfrm>
            <a:off x="3987800" y="1446212"/>
            <a:ext cx="1819275" cy="585788"/>
          </a:xfrm>
          <a:custGeom>
            <a:avLst/>
            <a:gdLst>
              <a:gd name="T0" fmla="*/ 496469974 w 1146"/>
              <a:gd name="T1" fmla="*/ 0 h 363"/>
              <a:gd name="T2" fmla="*/ 395663668 w 1146"/>
              <a:gd name="T3" fmla="*/ 7812121 h 363"/>
              <a:gd name="T4" fmla="*/ 299897771 w 1146"/>
              <a:gd name="T5" fmla="*/ 31250097 h 363"/>
              <a:gd name="T6" fmla="*/ 224293116 w 1146"/>
              <a:gd name="T7" fmla="*/ 65104772 h 363"/>
              <a:gd name="T8" fmla="*/ 146169050 w 1146"/>
              <a:gd name="T9" fmla="*/ 109374541 h 363"/>
              <a:gd name="T10" fmla="*/ 85685301 w 1146"/>
              <a:gd name="T11" fmla="*/ 164062593 h 363"/>
              <a:gd name="T12" fmla="*/ 42843444 w 1146"/>
              <a:gd name="T13" fmla="*/ 221353658 h 363"/>
              <a:gd name="T14" fmla="*/ 10080624 w 1146"/>
              <a:gd name="T15" fmla="*/ 289061369 h 363"/>
              <a:gd name="T16" fmla="*/ 0 w 1146"/>
              <a:gd name="T17" fmla="*/ 367187388 h 363"/>
              <a:gd name="T18" fmla="*/ 0 w 1146"/>
              <a:gd name="T19" fmla="*/ 575519774 h 363"/>
              <a:gd name="T20" fmla="*/ 10080624 w 1146"/>
              <a:gd name="T21" fmla="*/ 651039602 h 363"/>
              <a:gd name="T22" fmla="*/ 42843444 w 1146"/>
              <a:gd name="T23" fmla="*/ 721351890 h 363"/>
              <a:gd name="T24" fmla="*/ 85685301 w 1146"/>
              <a:gd name="T25" fmla="*/ 778644519 h 363"/>
              <a:gd name="T26" fmla="*/ 146169050 w 1146"/>
              <a:gd name="T27" fmla="*/ 833330957 h 363"/>
              <a:gd name="T28" fmla="*/ 224293116 w 1146"/>
              <a:gd name="T29" fmla="*/ 877602516 h 363"/>
              <a:gd name="T30" fmla="*/ 299897771 w 1146"/>
              <a:gd name="T31" fmla="*/ 911455564 h 363"/>
              <a:gd name="T32" fmla="*/ 395663668 w 1146"/>
              <a:gd name="T33" fmla="*/ 934893531 h 363"/>
              <a:gd name="T34" fmla="*/ 496469974 w 1146"/>
              <a:gd name="T35" fmla="*/ 942705649 h 363"/>
              <a:gd name="T36" fmla="*/ 2147483647 w 1146"/>
              <a:gd name="T37" fmla="*/ 942705649 h 363"/>
              <a:gd name="T38" fmla="*/ 2147483647 w 1146"/>
              <a:gd name="T39" fmla="*/ 934893531 h 363"/>
              <a:gd name="T40" fmla="*/ 2147483647 w 1146"/>
              <a:gd name="T41" fmla="*/ 911455564 h 363"/>
              <a:gd name="T42" fmla="*/ 2147483647 w 1146"/>
              <a:gd name="T43" fmla="*/ 877602516 h 363"/>
              <a:gd name="T44" fmla="*/ 2147483647 w 1146"/>
              <a:gd name="T45" fmla="*/ 833330957 h 363"/>
              <a:gd name="T46" fmla="*/ 2147483647 w 1146"/>
              <a:gd name="T47" fmla="*/ 778644519 h 363"/>
              <a:gd name="T48" fmla="*/ 2147483647 w 1146"/>
              <a:gd name="T49" fmla="*/ 721351890 h 363"/>
              <a:gd name="T50" fmla="*/ 2147483647 w 1146"/>
              <a:gd name="T51" fmla="*/ 651039602 h 363"/>
              <a:gd name="T52" fmla="*/ 2147483647 w 1146"/>
              <a:gd name="T53" fmla="*/ 575519774 h 363"/>
              <a:gd name="T54" fmla="*/ 2147483647 w 1146"/>
              <a:gd name="T55" fmla="*/ 367187388 h 363"/>
              <a:gd name="T56" fmla="*/ 2147483647 w 1146"/>
              <a:gd name="T57" fmla="*/ 289061369 h 363"/>
              <a:gd name="T58" fmla="*/ 2147483647 w 1146"/>
              <a:gd name="T59" fmla="*/ 221353658 h 363"/>
              <a:gd name="T60" fmla="*/ 2147483647 w 1146"/>
              <a:gd name="T61" fmla="*/ 164062593 h 363"/>
              <a:gd name="T62" fmla="*/ 2147483647 w 1146"/>
              <a:gd name="T63" fmla="*/ 109374541 h 363"/>
              <a:gd name="T64" fmla="*/ 2147483647 w 1146"/>
              <a:gd name="T65" fmla="*/ 65104772 h 363"/>
              <a:gd name="T66" fmla="*/ 2147483647 w 1146"/>
              <a:gd name="T67" fmla="*/ 31250097 h 363"/>
              <a:gd name="T68" fmla="*/ 2147483647 w 1146"/>
              <a:gd name="T69" fmla="*/ 7812121 h 363"/>
              <a:gd name="T70" fmla="*/ 2147483647 w 1146"/>
              <a:gd name="T71" fmla="*/ 0 h 363"/>
              <a:gd name="T72" fmla="*/ 496469974 w 1146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46"/>
              <a:gd name="T112" fmla="*/ 0 h 363"/>
              <a:gd name="T113" fmla="*/ 1146 w 1146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46" h="363">
                <a:moveTo>
                  <a:pt x="197" y="0"/>
                </a:moveTo>
                <a:lnTo>
                  <a:pt x="157" y="3"/>
                </a:lnTo>
                <a:lnTo>
                  <a:pt x="119" y="12"/>
                </a:lnTo>
                <a:lnTo>
                  <a:pt x="89" y="25"/>
                </a:lnTo>
                <a:lnTo>
                  <a:pt x="58" y="42"/>
                </a:lnTo>
                <a:lnTo>
                  <a:pt x="34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4" y="299"/>
                </a:lnTo>
                <a:lnTo>
                  <a:pt x="58" y="320"/>
                </a:lnTo>
                <a:lnTo>
                  <a:pt x="89" y="337"/>
                </a:lnTo>
                <a:lnTo>
                  <a:pt x="119" y="350"/>
                </a:lnTo>
                <a:lnTo>
                  <a:pt x="157" y="359"/>
                </a:lnTo>
                <a:lnTo>
                  <a:pt x="197" y="362"/>
                </a:lnTo>
                <a:lnTo>
                  <a:pt x="949" y="362"/>
                </a:lnTo>
                <a:lnTo>
                  <a:pt x="989" y="359"/>
                </a:lnTo>
                <a:lnTo>
                  <a:pt x="1026" y="350"/>
                </a:lnTo>
                <a:lnTo>
                  <a:pt x="1057" y="337"/>
                </a:lnTo>
                <a:lnTo>
                  <a:pt x="1087" y="320"/>
                </a:lnTo>
                <a:lnTo>
                  <a:pt x="1111" y="299"/>
                </a:lnTo>
                <a:lnTo>
                  <a:pt x="1128" y="277"/>
                </a:lnTo>
                <a:lnTo>
                  <a:pt x="1142" y="250"/>
                </a:lnTo>
                <a:lnTo>
                  <a:pt x="1145" y="221"/>
                </a:lnTo>
                <a:lnTo>
                  <a:pt x="1145" y="141"/>
                </a:lnTo>
                <a:lnTo>
                  <a:pt x="1142" y="111"/>
                </a:lnTo>
                <a:lnTo>
                  <a:pt x="1128" y="85"/>
                </a:lnTo>
                <a:lnTo>
                  <a:pt x="1111" y="63"/>
                </a:lnTo>
                <a:lnTo>
                  <a:pt x="1087" y="42"/>
                </a:lnTo>
                <a:lnTo>
                  <a:pt x="1057" y="25"/>
                </a:lnTo>
                <a:lnTo>
                  <a:pt x="1026" y="12"/>
                </a:lnTo>
                <a:lnTo>
                  <a:pt x="989" y="3"/>
                </a:lnTo>
                <a:lnTo>
                  <a:pt x="949" y="0"/>
                </a:lnTo>
                <a:lnTo>
                  <a:pt x="197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Freeform 131"/>
          <p:cNvSpPr>
            <a:spLocks/>
          </p:cNvSpPr>
          <p:nvPr/>
        </p:nvSpPr>
        <p:spPr bwMode="auto">
          <a:xfrm>
            <a:off x="6462713" y="1479550"/>
            <a:ext cx="1847850" cy="554037"/>
          </a:xfrm>
          <a:custGeom>
            <a:avLst/>
            <a:gdLst>
              <a:gd name="T0" fmla="*/ 501369074 w 1170"/>
              <a:gd name="T1" fmla="*/ 0 h 363"/>
              <a:gd name="T2" fmla="*/ 399099207 w 1170"/>
              <a:gd name="T3" fmla="*/ 6988803 h 363"/>
              <a:gd name="T4" fmla="*/ 301818631 w 1170"/>
              <a:gd name="T5" fmla="*/ 27953688 h 363"/>
              <a:gd name="T6" fmla="*/ 226988634 w 1170"/>
              <a:gd name="T7" fmla="*/ 58237993 h 363"/>
              <a:gd name="T8" fmla="*/ 149663202 w 1170"/>
              <a:gd name="T9" fmla="*/ 97838652 h 363"/>
              <a:gd name="T10" fmla="*/ 87303794 w 1170"/>
              <a:gd name="T11" fmla="*/ 146758752 h 363"/>
              <a:gd name="T12" fmla="*/ 42404204 w 1170"/>
              <a:gd name="T13" fmla="*/ 198007921 h 363"/>
              <a:gd name="T14" fmla="*/ 9976810 w 1170"/>
              <a:gd name="T15" fmla="*/ 258575029 h 363"/>
              <a:gd name="T16" fmla="*/ 0 w 1170"/>
              <a:gd name="T17" fmla="*/ 328459981 h 363"/>
              <a:gd name="T18" fmla="*/ 0 w 1170"/>
              <a:gd name="T19" fmla="*/ 514820966 h 363"/>
              <a:gd name="T20" fmla="*/ 9976810 w 1170"/>
              <a:gd name="T21" fmla="*/ 582376827 h 363"/>
              <a:gd name="T22" fmla="*/ 42404204 w 1170"/>
              <a:gd name="T23" fmla="*/ 645274505 h 363"/>
              <a:gd name="T24" fmla="*/ 87303794 w 1170"/>
              <a:gd name="T25" fmla="*/ 696523673 h 363"/>
              <a:gd name="T26" fmla="*/ 149663202 w 1170"/>
              <a:gd name="T27" fmla="*/ 745442224 h 363"/>
              <a:gd name="T28" fmla="*/ 226988634 w 1170"/>
              <a:gd name="T29" fmla="*/ 785044409 h 363"/>
              <a:gd name="T30" fmla="*/ 301818631 w 1170"/>
              <a:gd name="T31" fmla="*/ 815327367 h 363"/>
              <a:gd name="T32" fmla="*/ 399099207 w 1170"/>
              <a:gd name="T33" fmla="*/ 836293768 h 363"/>
              <a:gd name="T34" fmla="*/ 501369074 w 1170"/>
              <a:gd name="T35" fmla="*/ 843282569 h 363"/>
              <a:gd name="T36" fmla="*/ 2147483647 w 1170"/>
              <a:gd name="T37" fmla="*/ 843282569 h 363"/>
              <a:gd name="T38" fmla="*/ 2147483647 w 1170"/>
              <a:gd name="T39" fmla="*/ 836293768 h 363"/>
              <a:gd name="T40" fmla="*/ 2147483647 w 1170"/>
              <a:gd name="T41" fmla="*/ 815327367 h 363"/>
              <a:gd name="T42" fmla="*/ 2147483647 w 1170"/>
              <a:gd name="T43" fmla="*/ 785044409 h 363"/>
              <a:gd name="T44" fmla="*/ 2147483647 w 1170"/>
              <a:gd name="T45" fmla="*/ 745442224 h 363"/>
              <a:gd name="T46" fmla="*/ 2147483647 w 1170"/>
              <a:gd name="T47" fmla="*/ 696523673 h 363"/>
              <a:gd name="T48" fmla="*/ 2147483647 w 1170"/>
              <a:gd name="T49" fmla="*/ 645274505 h 363"/>
              <a:gd name="T50" fmla="*/ 2147483647 w 1170"/>
              <a:gd name="T51" fmla="*/ 582376827 h 363"/>
              <a:gd name="T52" fmla="*/ 2147483647 w 1170"/>
              <a:gd name="T53" fmla="*/ 514820966 h 363"/>
              <a:gd name="T54" fmla="*/ 2147483647 w 1170"/>
              <a:gd name="T55" fmla="*/ 328459981 h 363"/>
              <a:gd name="T56" fmla="*/ 2147483647 w 1170"/>
              <a:gd name="T57" fmla="*/ 258575029 h 363"/>
              <a:gd name="T58" fmla="*/ 2147483647 w 1170"/>
              <a:gd name="T59" fmla="*/ 198007921 h 363"/>
              <a:gd name="T60" fmla="*/ 2147483647 w 1170"/>
              <a:gd name="T61" fmla="*/ 146758752 h 363"/>
              <a:gd name="T62" fmla="*/ 2147483647 w 1170"/>
              <a:gd name="T63" fmla="*/ 97838652 h 363"/>
              <a:gd name="T64" fmla="*/ 2147483647 w 1170"/>
              <a:gd name="T65" fmla="*/ 58237993 h 363"/>
              <a:gd name="T66" fmla="*/ 2147483647 w 1170"/>
              <a:gd name="T67" fmla="*/ 27953688 h 363"/>
              <a:gd name="T68" fmla="*/ 2147483647 w 1170"/>
              <a:gd name="T69" fmla="*/ 6988803 h 363"/>
              <a:gd name="T70" fmla="*/ 2147483647 w 1170"/>
              <a:gd name="T71" fmla="*/ 0 h 363"/>
              <a:gd name="T72" fmla="*/ 501369074 w 1170"/>
              <a:gd name="T73" fmla="*/ 0 h 3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170"/>
              <a:gd name="T112" fmla="*/ 0 h 363"/>
              <a:gd name="T113" fmla="*/ 1170 w 1170"/>
              <a:gd name="T114" fmla="*/ 363 h 3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170" h="363">
                <a:moveTo>
                  <a:pt x="201" y="0"/>
                </a:moveTo>
                <a:lnTo>
                  <a:pt x="160" y="3"/>
                </a:lnTo>
                <a:lnTo>
                  <a:pt x="121" y="12"/>
                </a:lnTo>
                <a:lnTo>
                  <a:pt x="91" y="25"/>
                </a:lnTo>
                <a:lnTo>
                  <a:pt x="60" y="42"/>
                </a:lnTo>
                <a:lnTo>
                  <a:pt x="35" y="63"/>
                </a:lnTo>
                <a:lnTo>
                  <a:pt x="17" y="85"/>
                </a:lnTo>
                <a:lnTo>
                  <a:pt x="4" y="111"/>
                </a:lnTo>
                <a:lnTo>
                  <a:pt x="0" y="141"/>
                </a:lnTo>
                <a:lnTo>
                  <a:pt x="0" y="221"/>
                </a:lnTo>
                <a:lnTo>
                  <a:pt x="4" y="250"/>
                </a:lnTo>
                <a:lnTo>
                  <a:pt x="17" y="277"/>
                </a:lnTo>
                <a:lnTo>
                  <a:pt x="35" y="299"/>
                </a:lnTo>
                <a:lnTo>
                  <a:pt x="60" y="320"/>
                </a:lnTo>
                <a:lnTo>
                  <a:pt x="91" y="337"/>
                </a:lnTo>
                <a:lnTo>
                  <a:pt x="121" y="350"/>
                </a:lnTo>
                <a:lnTo>
                  <a:pt x="160" y="359"/>
                </a:lnTo>
                <a:lnTo>
                  <a:pt x="201" y="362"/>
                </a:lnTo>
                <a:lnTo>
                  <a:pt x="968" y="362"/>
                </a:lnTo>
                <a:lnTo>
                  <a:pt x="1009" y="359"/>
                </a:lnTo>
                <a:lnTo>
                  <a:pt x="1048" y="350"/>
                </a:lnTo>
                <a:lnTo>
                  <a:pt x="1078" y="337"/>
                </a:lnTo>
                <a:lnTo>
                  <a:pt x="1109" y="320"/>
                </a:lnTo>
                <a:lnTo>
                  <a:pt x="1134" y="299"/>
                </a:lnTo>
                <a:lnTo>
                  <a:pt x="1152" y="277"/>
                </a:lnTo>
                <a:lnTo>
                  <a:pt x="1165" y="250"/>
                </a:lnTo>
                <a:lnTo>
                  <a:pt x="1169" y="221"/>
                </a:lnTo>
                <a:lnTo>
                  <a:pt x="1169" y="141"/>
                </a:lnTo>
                <a:lnTo>
                  <a:pt x="1165" y="111"/>
                </a:lnTo>
                <a:lnTo>
                  <a:pt x="1152" y="85"/>
                </a:lnTo>
                <a:lnTo>
                  <a:pt x="1134" y="63"/>
                </a:lnTo>
                <a:lnTo>
                  <a:pt x="1109" y="42"/>
                </a:lnTo>
                <a:lnTo>
                  <a:pt x="1078" y="25"/>
                </a:lnTo>
                <a:lnTo>
                  <a:pt x="1048" y="12"/>
                </a:lnTo>
                <a:lnTo>
                  <a:pt x="1009" y="3"/>
                </a:lnTo>
                <a:lnTo>
                  <a:pt x="968" y="0"/>
                </a:lnTo>
                <a:lnTo>
                  <a:pt x="201" y="0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Rectangle 132"/>
          <p:cNvSpPr>
            <a:spLocks noChangeArrowheads="1"/>
          </p:cNvSpPr>
          <p:nvPr/>
        </p:nvSpPr>
        <p:spPr bwMode="auto">
          <a:xfrm>
            <a:off x="4133850" y="1531937"/>
            <a:ext cx="80962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2" name="Rectangle 133"/>
          <p:cNvSpPr>
            <a:spLocks noChangeArrowheads="1"/>
          </p:cNvSpPr>
          <p:nvPr/>
        </p:nvSpPr>
        <p:spPr bwMode="auto">
          <a:xfrm>
            <a:off x="4441825" y="1446212"/>
            <a:ext cx="981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$90 / unit</a:t>
            </a:r>
          </a:p>
        </p:txBody>
      </p:sp>
      <p:sp>
        <p:nvSpPr>
          <p:cNvPr id="26663" name="Rectangle 134"/>
          <p:cNvSpPr>
            <a:spLocks noChangeArrowheads="1"/>
          </p:cNvSpPr>
          <p:nvPr/>
        </p:nvSpPr>
        <p:spPr bwMode="auto">
          <a:xfrm>
            <a:off x="4133850" y="1658937"/>
            <a:ext cx="12207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4" name="Rectangle 135"/>
          <p:cNvSpPr>
            <a:spLocks noChangeArrowheads="1"/>
          </p:cNvSpPr>
          <p:nvPr/>
        </p:nvSpPr>
        <p:spPr bwMode="auto">
          <a:xfrm>
            <a:off x="4032250" y="1662112"/>
            <a:ext cx="1676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110 units / week</a:t>
            </a:r>
          </a:p>
        </p:txBody>
      </p:sp>
      <p:sp>
        <p:nvSpPr>
          <p:cNvPr id="26665" name="Rectangle 136"/>
          <p:cNvSpPr>
            <a:spLocks noChangeArrowheads="1"/>
          </p:cNvSpPr>
          <p:nvPr/>
        </p:nvSpPr>
        <p:spPr bwMode="auto">
          <a:xfrm>
            <a:off x="6599238" y="1531937"/>
            <a:ext cx="895350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6" name="Rectangle 137"/>
          <p:cNvSpPr>
            <a:spLocks noChangeArrowheads="1"/>
          </p:cNvSpPr>
          <p:nvPr/>
        </p:nvSpPr>
        <p:spPr bwMode="auto">
          <a:xfrm>
            <a:off x="6869113" y="1457325"/>
            <a:ext cx="1109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$100 / unit</a:t>
            </a:r>
          </a:p>
        </p:txBody>
      </p:sp>
      <p:sp>
        <p:nvSpPr>
          <p:cNvPr id="26667" name="Rectangle 138"/>
          <p:cNvSpPr>
            <a:spLocks noChangeArrowheads="1"/>
          </p:cNvSpPr>
          <p:nvPr/>
        </p:nvSpPr>
        <p:spPr bwMode="auto">
          <a:xfrm>
            <a:off x="6911975" y="1512887"/>
            <a:ext cx="108108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68" name="Rectangle 139"/>
          <p:cNvSpPr>
            <a:spLocks noChangeArrowheads="1"/>
          </p:cNvSpPr>
          <p:nvPr/>
        </p:nvSpPr>
        <p:spPr bwMode="auto">
          <a:xfrm>
            <a:off x="6661150" y="1657350"/>
            <a:ext cx="15573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60 units / week</a:t>
            </a:r>
          </a:p>
        </p:txBody>
      </p:sp>
      <p:sp>
        <p:nvSpPr>
          <p:cNvPr id="26669" name="Rectangle 140"/>
          <p:cNvSpPr>
            <a:spLocks noChangeArrowheads="1"/>
          </p:cNvSpPr>
          <p:nvPr/>
        </p:nvSpPr>
        <p:spPr bwMode="auto">
          <a:xfrm>
            <a:off x="3621088" y="1584325"/>
            <a:ext cx="295275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0" name="Rectangle 141"/>
          <p:cNvSpPr>
            <a:spLocks noChangeArrowheads="1"/>
          </p:cNvSpPr>
          <p:nvPr/>
        </p:nvSpPr>
        <p:spPr bwMode="auto">
          <a:xfrm>
            <a:off x="3621088" y="1587500"/>
            <a:ext cx="21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P:</a:t>
            </a:r>
          </a:p>
        </p:txBody>
      </p:sp>
      <p:sp>
        <p:nvSpPr>
          <p:cNvPr id="26671" name="Rectangle 142"/>
          <p:cNvSpPr>
            <a:spLocks noChangeArrowheads="1"/>
          </p:cNvSpPr>
          <p:nvPr/>
        </p:nvSpPr>
        <p:spPr bwMode="auto">
          <a:xfrm>
            <a:off x="6134100" y="1565275"/>
            <a:ext cx="3333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2" name="Rectangle 143"/>
          <p:cNvSpPr>
            <a:spLocks noChangeArrowheads="1"/>
          </p:cNvSpPr>
          <p:nvPr/>
        </p:nvSpPr>
        <p:spPr bwMode="auto">
          <a:xfrm>
            <a:off x="6134100" y="1566862"/>
            <a:ext cx="257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Q:</a:t>
            </a:r>
          </a:p>
        </p:txBody>
      </p:sp>
      <p:sp>
        <p:nvSpPr>
          <p:cNvPr id="26673" name="Rectangle 144"/>
          <p:cNvSpPr>
            <a:spLocks noChangeArrowheads="1"/>
          </p:cNvSpPr>
          <p:nvPr/>
        </p:nvSpPr>
        <p:spPr bwMode="auto">
          <a:xfrm>
            <a:off x="4614863" y="2470150"/>
            <a:ext cx="5508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4" name="Rectangle 145"/>
          <p:cNvSpPr>
            <a:spLocks noChangeArrowheads="1"/>
          </p:cNvSpPr>
          <p:nvPr/>
        </p:nvSpPr>
        <p:spPr bwMode="auto">
          <a:xfrm>
            <a:off x="4973638" y="2470150"/>
            <a:ext cx="187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5" name="Rectangle 146"/>
          <p:cNvSpPr>
            <a:spLocks noChangeArrowheads="1"/>
          </p:cNvSpPr>
          <p:nvPr/>
        </p:nvSpPr>
        <p:spPr bwMode="auto">
          <a:xfrm>
            <a:off x="4614863" y="2598737"/>
            <a:ext cx="703262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6" name="Rectangle 147"/>
          <p:cNvSpPr>
            <a:spLocks noChangeArrowheads="1"/>
          </p:cNvSpPr>
          <p:nvPr/>
        </p:nvSpPr>
        <p:spPr bwMode="auto">
          <a:xfrm>
            <a:off x="4670425" y="2690812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77" name="Rectangle 148"/>
          <p:cNvSpPr>
            <a:spLocks noChangeArrowheads="1"/>
          </p:cNvSpPr>
          <p:nvPr/>
        </p:nvSpPr>
        <p:spPr bwMode="auto">
          <a:xfrm>
            <a:off x="7399338" y="2470150"/>
            <a:ext cx="187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678" name="Rectangle 149"/>
          <p:cNvSpPr>
            <a:spLocks noChangeArrowheads="1"/>
          </p:cNvSpPr>
          <p:nvPr/>
        </p:nvSpPr>
        <p:spPr bwMode="auto">
          <a:xfrm>
            <a:off x="6924675" y="2589212"/>
            <a:ext cx="60325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79" name="Rectangle 150"/>
          <p:cNvSpPr>
            <a:spLocks noChangeArrowheads="1"/>
          </p:cNvSpPr>
          <p:nvPr/>
        </p:nvSpPr>
        <p:spPr bwMode="auto">
          <a:xfrm>
            <a:off x="7172325" y="2690812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0" name="Rectangle 151"/>
          <p:cNvSpPr>
            <a:spLocks noChangeArrowheads="1"/>
          </p:cNvSpPr>
          <p:nvPr/>
        </p:nvSpPr>
        <p:spPr bwMode="auto">
          <a:xfrm>
            <a:off x="3654425" y="3241675"/>
            <a:ext cx="5334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1" name="Rectangle 152"/>
          <p:cNvSpPr>
            <a:spLocks noChangeArrowheads="1"/>
          </p:cNvSpPr>
          <p:nvPr/>
        </p:nvSpPr>
        <p:spPr bwMode="auto">
          <a:xfrm>
            <a:off x="4064000" y="3275012"/>
            <a:ext cx="1714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2" name="Rectangle 153"/>
          <p:cNvSpPr>
            <a:spLocks noChangeArrowheads="1"/>
          </p:cNvSpPr>
          <p:nvPr/>
        </p:nvSpPr>
        <p:spPr bwMode="auto">
          <a:xfrm>
            <a:off x="3654425" y="3370262"/>
            <a:ext cx="706438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3" name="Rectangle 154"/>
          <p:cNvSpPr>
            <a:spLocks noChangeArrowheads="1"/>
          </p:cNvSpPr>
          <p:nvPr/>
        </p:nvSpPr>
        <p:spPr bwMode="auto">
          <a:xfrm>
            <a:off x="3835400" y="342265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84" name="Rectangle 155"/>
          <p:cNvSpPr>
            <a:spLocks noChangeArrowheads="1"/>
          </p:cNvSpPr>
          <p:nvPr/>
        </p:nvSpPr>
        <p:spPr bwMode="auto">
          <a:xfrm>
            <a:off x="5692775" y="3232150"/>
            <a:ext cx="53340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5" name="Rectangle 156"/>
          <p:cNvSpPr>
            <a:spLocks noChangeArrowheads="1"/>
          </p:cNvSpPr>
          <p:nvPr/>
        </p:nvSpPr>
        <p:spPr bwMode="auto">
          <a:xfrm>
            <a:off x="6034088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6686" name="Rectangle 157"/>
          <p:cNvSpPr>
            <a:spLocks noChangeArrowheads="1"/>
          </p:cNvSpPr>
          <p:nvPr/>
        </p:nvSpPr>
        <p:spPr bwMode="auto">
          <a:xfrm>
            <a:off x="5692775" y="3359150"/>
            <a:ext cx="60325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7" name="Rectangle 158"/>
          <p:cNvSpPr>
            <a:spLocks noChangeArrowheads="1"/>
          </p:cNvSpPr>
          <p:nvPr/>
        </p:nvSpPr>
        <p:spPr bwMode="auto">
          <a:xfrm>
            <a:off x="5883275" y="3422650"/>
            <a:ext cx="6540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5 min.</a:t>
            </a:r>
          </a:p>
        </p:txBody>
      </p:sp>
      <p:sp>
        <p:nvSpPr>
          <p:cNvPr id="26688" name="Rectangle 159"/>
          <p:cNvSpPr>
            <a:spLocks noChangeArrowheads="1"/>
          </p:cNvSpPr>
          <p:nvPr/>
        </p:nvSpPr>
        <p:spPr bwMode="auto">
          <a:xfrm>
            <a:off x="7831138" y="3221037"/>
            <a:ext cx="5334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89" name="Rectangle 160"/>
          <p:cNvSpPr>
            <a:spLocks noChangeArrowheads="1"/>
          </p:cNvSpPr>
          <p:nvPr/>
        </p:nvSpPr>
        <p:spPr bwMode="auto">
          <a:xfrm>
            <a:off x="8234363" y="3201987"/>
            <a:ext cx="1714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0" name="Rectangle 161"/>
          <p:cNvSpPr>
            <a:spLocks noChangeArrowheads="1"/>
          </p:cNvSpPr>
          <p:nvPr/>
        </p:nvSpPr>
        <p:spPr bwMode="auto">
          <a:xfrm>
            <a:off x="7831138" y="3346450"/>
            <a:ext cx="708025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1" name="Rectangle 162"/>
          <p:cNvSpPr>
            <a:spLocks noChangeArrowheads="1"/>
          </p:cNvSpPr>
          <p:nvPr/>
        </p:nvSpPr>
        <p:spPr bwMode="auto">
          <a:xfrm>
            <a:off x="8005763" y="3422650"/>
            <a:ext cx="782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25 min.</a:t>
            </a:r>
          </a:p>
        </p:txBody>
      </p:sp>
      <p:sp>
        <p:nvSpPr>
          <p:cNvPr id="26692" name="Rectangle 163"/>
          <p:cNvSpPr>
            <a:spLocks noChangeArrowheads="1"/>
          </p:cNvSpPr>
          <p:nvPr/>
        </p:nvSpPr>
        <p:spPr bwMode="auto">
          <a:xfrm>
            <a:off x="3708400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3" name="Rectangle 164"/>
          <p:cNvSpPr>
            <a:spLocks noChangeArrowheads="1"/>
          </p:cNvSpPr>
          <p:nvPr/>
        </p:nvSpPr>
        <p:spPr bwMode="auto">
          <a:xfrm>
            <a:off x="4064000" y="4079875"/>
            <a:ext cx="150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694" name="Rectangle 165"/>
          <p:cNvSpPr>
            <a:spLocks noChangeArrowheads="1"/>
          </p:cNvSpPr>
          <p:nvPr/>
        </p:nvSpPr>
        <p:spPr bwMode="auto">
          <a:xfrm>
            <a:off x="3760788" y="4152900"/>
            <a:ext cx="7826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15 min.</a:t>
            </a:r>
          </a:p>
        </p:txBody>
      </p:sp>
      <p:sp>
        <p:nvSpPr>
          <p:cNvPr id="26695" name="Rectangle 166"/>
          <p:cNvSpPr>
            <a:spLocks noChangeArrowheads="1"/>
          </p:cNvSpPr>
          <p:nvPr/>
        </p:nvSpPr>
        <p:spPr bwMode="auto">
          <a:xfrm>
            <a:off x="5675313" y="4008437"/>
            <a:ext cx="533400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6" name="Rectangle 167"/>
          <p:cNvSpPr>
            <a:spLocks noChangeArrowheads="1"/>
          </p:cNvSpPr>
          <p:nvPr/>
        </p:nvSpPr>
        <p:spPr bwMode="auto">
          <a:xfrm>
            <a:off x="6110288" y="3933825"/>
            <a:ext cx="17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6697" name="Rectangle 168"/>
          <p:cNvSpPr>
            <a:spLocks noChangeArrowheads="1"/>
          </p:cNvSpPr>
          <p:nvPr/>
        </p:nvSpPr>
        <p:spPr bwMode="auto">
          <a:xfrm>
            <a:off x="5883275" y="4152900"/>
            <a:ext cx="782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698" name="Rectangle 169"/>
          <p:cNvSpPr>
            <a:spLocks noChangeArrowheads="1"/>
          </p:cNvSpPr>
          <p:nvPr/>
        </p:nvSpPr>
        <p:spPr bwMode="auto">
          <a:xfrm>
            <a:off x="7815263" y="4008437"/>
            <a:ext cx="549275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699" name="Rectangle 170"/>
          <p:cNvSpPr>
            <a:spLocks noChangeArrowheads="1"/>
          </p:cNvSpPr>
          <p:nvPr/>
        </p:nvSpPr>
        <p:spPr bwMode="auto">
          <a:xfrm>
            <a:off x="8234363" y="4006850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6700" name="Rectangle 171"/>
          <p:cNvSpPr>
            <a:spLocks noChangeArrowheads="1"/>
          </p:cNvSpPr>
          <p:nvPr/>
        </p:nvSpPr>
        <p:spPr bwMode="auto">
          <a:xfrm>
            <a:off x="7815263" y="4138612"/>
            <a:ext cx="7064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1" name="Rectangle 172"/>
          <p:cNvSpPr>
            <a:spLocks noChangeArrowheads="1"/>
          </p:cNvSpPr>
          <p:nvPr/>
        </p:nvSpPr>
        <p:spPr bwMode="auto">
          <a:xfrm>
            <a:off x="7931150" y="4152900"/>
            <a:ext cx="7826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10 min.</a:t>
            </a:r>
          </a:p>
        </p:txBody>
      </p:sp>
      <p:sp>
        <p:nvSpPr>
          <p:cNvPr id="26704" name="Rectangle 175"/>
          <p:cNvSpPr>
            <a:spLocks noChangeArrowheads="1"/>
          </p:cNvSpPr>
          <p:nvPr/>
        </p:nvSpPr>
        <p:spPr bwMode="auto">
          <a:xfrm>
            <a:off x="2668588" y="5886450"/>
            <a:ext cx="373221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6708" name="Line 179"/>
          <p:cNvSpPr>
            <a:spLocks noChangeShapeType="1"/>
          </p:cNvSpPr>
          <p:nvPr/>
        </p:nvSpPr>
        <p:spPr bwMode="auto">
          <a:xfrm flipV="1">
            <a:off x="4138613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09" name="Line 180"/>
          <p:cNvSpPr>
            <a:spLocks noChangeShapeType="1"/>
          </p:cNvSpPr>
          <p:nvPr/>
        </p:nvSpPr>
        <p:spPr bwMode="auto">
          <a:xfrm flipV="1">
            <a:off x="3228975" y="2617787"/>
            <a:ext cx="1212850" cy="14605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0" name="Line 181"/>
          <p:cNvSpPr>
            <a:spLocks noChangeShapeType="1"/>
          </p:cNvSpPr>
          <p:nvPr/>
        </p:nvSpPr>
        <p:spPr bwMode="auto">
          <a:xfrm flipV="1">
            <a:off x="3911600" y="2909887"/>
            <a:ext cx="530225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1" name="Line 182"/>
          <p:cNvSpPr>
            <a:spLocks noChangeShapeType="1"/>
          </p:cNvSpPr>
          <p:nvPr/>
        </p:nvSpPr>
        <p:spPr bwMode="auto">
          <a:xfrm flipH="1" flipV="1">
            <a:off x="5730875" y="2909887"/>
            <a:ext cx="455613" cy="2921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2" name="Line 183"/>
          <p:cNvSpPr>
            <a:spLocks noChangeShapeType="1"/>
          </p:cNvSpPr>
          <p:nvPr/>
        </p:nvSpPr>
        <p:spPr bwMode="auto">
          <a:xfrm flipV="1">
            <a:off x="4973638" y="2032000"/>
            <a:ext cx="0" cy="43815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3" name="Line 184"/>
          <p:cNvSpPr>
            <a:spLocks noChangeShapeType="1"/>
          </p:cNvSpPr>
          <p:nvPr/>
        </p:nvSpPr>
        <p:spPr bwMode="auto">
          <a:xfrm flipV="1">
            <a:off x="7475538" y="2032000"/>
            <a:ext cx="0" cy="365125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4" name="Line 185"/>
          <p:cNvSpPr>
            <a:spLocks noChangeShapeType="1"/>
          </p:cNvSpPr>
          <p:nvPr/>
        </p:nvSpPr>
        <p:spPr bwMode="auto">
          <a:xfrm flipH="1" flipV="1">
            <a:off x="4114800" y="44180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5" name="Line 186"/>
          <p:cNvSpPr>
            <a:spLocks noChangeShapeType="1"/>
          </p:cNvSpPr>
          <p:nvPr/>
        </p:nvSpPr>
        <p:spPr bwMode="auto">
          <a:xfrm flipV="1">
            <a:off x="6172200" y="4494212"/>
            <a:ext cx="0" cy="3048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6" name="Line 187"/>
          <p:cNvSpPr>
            <a:spLocks noChangeShapeType="1"/>
          </p:cNvSpPr>
          <p:nvPr/>
        </p:nvSpPr>
        <p:spPr bwMode="auto">
          <a:xfrm flipV="1">
            <a:off x="6186488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7" name="Line 188"/>
          <p:cNvSpPr>
            <a:spLocks noChangeShapeType="1"/>
          </p:cNvSpPr>
          <p:nvPr/>
        </p:nvSpPr>
        <p:spPr bwMode="auto">
          <a:xfrm flipV="1">
            <a:off x="8385175" y="4446587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8" name="Line 189"/>
          <p:cNvSpPr>
            <a:spLocks noChangeShapeType="1"/>
          </p:cNvSpPr>
          <p:nvPr/>
        </p:nvSpPr>
        <p:spPr bwMode="auto">
          <a:xfrm flipV="1">
            <a:off x="8385175" y="3714750"/>
            <a:ext cx="0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19" name="Line 190"/>
          <p:cNvSpPr>
            <a:spLocks noChangeShapeType="1"/>
          </p:cNvSpPr>
          <p:nvPr/>
        </p:nvSpPr>
        <p:spPr bwMode="auto">
          <a:xfrm flipH="1" flipV="1">
            <a:off x="8081963" y="2909887"/>
            <a:ext cx="379412" cy="292100"/>
          </a:xfrm>
          <a:prstGeom prst="line">
            <a:avLst/>
          </a:prstGeom>
          <a:noFill/>
          <a:ln w="28575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20" name="Line 191"/>
          <p:cNvSpPr>
            <a:spLocks noChangeShapeType="1"/>
          </p:cNvSpPr>
          <p:nvPr/>
        </p:nvSpPr>
        <p:spPr bwMode="auto">
          <a:xfrm flipV="1">
            <a:off x="6400800" y="2817812"/>
            <a:ext cx="381000" cy="381000"/>
          </a:xfrm>
          <a:prstGeom prst="line">
            <a:avLst/>
          </a:prstGeom>
          <a:noFill/>
          <a:ln w="38100">
            <a:solidFill>
              <a:srgbClr val="0804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3"/>
          <p:cNvSpPr txBox="1">
            <a:spLocks noChangeArrowheads="1"/>
          </p:cNvSpPr>
          <p:nvPr/>
        </p:nvSpPr>
        <p:spPr bwMode="gray">
          <a:xfrm>
            <a:off x="0" y="-1"/>
            <a:ext cx="9143999" cy="1066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Impact" pitchFamily="34" charset="0"/>
                <a:ea typeface="ＭＳ Ｐゴシック" pitchFamily="-65" charset="-128"/>
                <a:cs typeface="Impact" pitchFamily="34" charset="0"/>
              </a:rPr>
              <a:t>Practice: A Production System Manufacturing Two Products, P and Q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</a:p>
        </p:txBody>
      </p:sp>
      <p:sp>
        <p:nvSpPr>
          <p:cNvPr id="95" name="Rectangle 174"/>
          <p:cNvSpPr>
            <a:spLocks noChangeArrowheads="1"/>
          </p:cNvSpPr>
          <p:nvPr/>
        </p:nvSpPr>
        <p:spPr bwMode="auto">
          <a:xfrm>
            <a:off x="0" y="571997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Time available at each work center</a:t>
            </a:r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: 2,400 </a:t>
            </a:r>
            <a:r>
              <a:rPr lang="en-US" sz="23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minutes per </a:t>
            </a:r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week.</a:t>
            </a:r>
          </a:p>
          <a:p>
            <a:r>
              <a:rPr lang="en-US" sz="23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O</a:t>
            </a:r>
            <a:r>
              <a:rPr lang="en-US" sz="2300" dirty="0" smtClean="0">
                <a:solidFill>
                  <a:srgbClr val="000000"/>
                </a:solidFill>
                <a:latin typeface="Book Antiqua" pitchFamily="18" charset="0"/>
              </a:rPr>
              <a:t>perating expenses per week: $6,000. All the resources cost the same.</a:t>
            </a:r>
            <a:endParaRPr lang="en-US" sz="23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cxnSp>
        <p:nvCxnSpPr>
          <p:cNvPr id="94" name="Straight Connector 93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What Product to Produce?</a:t>
            </a:r>
          </a:p>
        </p:txBody>
      </p:sp>
      <p:sp>
        <p:nvSpPr>
          <p:cNvPr id="914439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Sales View: Suppose you are the sales manager and you will be paid a 10% commission on the sales Price.  What product do you recommend to produce?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b="0" dirty="0" smtClean="0">
                <a:latin typeface="Book Antiqua" pitchFamily="18" charset="0"/>
                <a:ea typeface="ＭＳ Ｐゴシック" pitchFamily="-65" charset="-128"/>
              </a:rPr>
              <a:t>P: Sales Price  = $90    </a:t>
            </a:r>
            <a:r>
              <a:rPr lang="en-US" sz="2400" b="0" dirty="0" smtClean="0">
                <a:latin typeface="Book Antiqua" pitchFamily="18" charset="0"/>
                <a:ea typeface="ＭＳ Ｐゴシック" pitchFamily="-65" charset="-128"/>
                <a:sym typeface="Wingdings" pitchFamily="2" charset="2"/>
              </a:rPr>
              <a:t> commission /unit = $9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</a:rPr>
              <a:t>Q: Sales Price  = $100 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sym typeface="Wingdings" pitchFamily="2" charset="2"/>
              </a:rPr>
              <a:t> commission /unit = $10</a:t>
            </a:r>
            <a:endParaRPr lang="en-US" sz="2400" b="0" dirty="0">
              <a:latin typeface="Book Antiqua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2819400"/>
            <a:ext cx="91440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Finance  View: Suppose you are the financial manager and are in favor of the product with more profit per unit.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P: Profit Margin = $90 -  45 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 Profit Margin= $45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Q: Profit Margin = $100-40 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 Profit Margin= $60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endParaRPr lang="en-US" sz="2400" b="0" dirty="0">
              <a:latin typeface="Book Antiqua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4419600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Production View: Profit per minute of production time</a:t>
            </a:r>
            <a:endParaRPr lang="en-US" sz="2400" b="0" dirty="0">
              <a:latin typeface="Book Antiqua" pitchFamily="18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76200" y="5029200"/>
          <a:ext cx="3810000" cy="1352550"/>
        </p:xfrm>
        <a:graphic>
          <a:graphicData uri="http://schemas.openxmlformats.org/presentationml/2006/ole">
            <p:oleObj spid="_x0000_s44033" name="Worksheet" r:id="rId4" imgW="1905234" imgH="676405" progId="Excel.Sheet.12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4057650" y="5029200"/>
          <a:ext cx="1066800" cy="1352550"/>
        </p:xfrm>
        <a:graphic>
          <a:graphicData uri="http://schemas.openxmlformats.org/presentationml/2006/ole">
            <p:oleObj spid="_x0000_s44034" name="Worksheet" r:id="rId5" imgW="533634" imgH="676405" progId="Excel.Sheet.12">
              <p:embed/>
            </p:oleObj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5276850" y="5029200"/>
          <a:ext cx="1676400" cy="1352550"/>
        </p:xfrm>
        <a:graphic>
          <a:graphicData uri="http://schemas.openxmlformats.org/presentationml/2006/ole">
            <p:oleObj spid="_x0000_s44035" name="Worksheet" r:id="rId6" imgW="838434" imgH="676405" progId="Excel.Sheet.12">
              <p:embed/>
            </p:oleObj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7105650" y="5029200"/>
          <a:ext cx="1657350" cy="1352550"/>
        </p:xfrm>
        <a:graphic>
          <a:graphicData uri="http://schemas.openxmlformats.org/presentationml/2006/ole">
            <p:oleObj spid="_x0000_s44036" name="Worksheet" r:id="rId7" imgW="828587" imgH="676405" progId="Excel.Sheet.12">
              <p:embed/>
            </p:oleObj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58000" y="23622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P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010400" y="38862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P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686800" y="5867400"/>
            <a:ext cx="457200" cy="48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A04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A04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1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1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9" grpId="0" build="p"/>
      <p:bldP spid="7" grpId="0" build="p"/>
      <p:bldP spid="5" grpId="0" build="p"/>
      <p:bldP spid="11" grpId="0" autoUpdateAnimBg="0"/>
      <p:bldP spid="12" grpId="0" autoUpdateAnimBg="0"/>
      <p:bldP spid="1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What Product to Produce?</a:t>
            </a:r>
          </a:p>
        </p:txBody>
      </p:sp>
      <p:sp>
        <p:nvSpPr>
          <p:cNvPr id="914439" name="Rectangle 7"/>
          <p:cNvSpPr>
            <a:spLocks noChangeArrowheads="1"/>
          </p:cNvSpPr>
          <p:nvPr/>
        </p:nvSpPr>
        <p:spPr bwMode="auto">
          <a:xfrm>
            <a:off x="0" y="914400"/>
            <a:ext cx="9144000" cy="19389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Sales View: Suppose you are the sales manager and you will be paid a 10% commission on the sales Price.  What product do you recommend to produce?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b="0" dirty="0" smtClean="0">
                <a:latin typeface="Book Antiqua" pitchFamily="18" charset="0"/>
                <a:ea typeface="ＭＳ Ｐゴシック" pitchFamily="-65" charset="-128"/>
              </a:rPr>
              <a:t>P: Sales Price  = $90    </a:t>
            </a:r>
            <a:r>
              <a:rPr lang="en-US" sz="2400" b="0" dirty="0" smtClean="0">
                <a:latin typeface="Book Antiqua" pitchFamily="18" charset="0"/>
                <a:ea typeface="ＭＳ Ｐゴシック" pitchFamily="-65" charset="-128"/>
                <a:sym typeface="Wingdings" pitchFamily="2" charset="2"/>
              </a:rPr>
              <a:t> commission /unit = $9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</a:rPr>
              <a:t>Q: Sales Price  = $100 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sym typeface="Wingdings" pitchFamily="2" charset="2"/>
              </a:rPr>
              <a:t> commission /unit = $10</a:t>
            </a:r>
            <a:endParaRPr lang="en-US" sz="2400" b="0" dirty="0">
              <a:latin typeface="Book Antiqua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2819400"/>
            <a:ext cx="91440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Finance  View: Suppose you are the financial manager and are in favor of the product with more profit per unit.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P: Profit Margin = $90 -  45 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 Profit Margin= $45</a:t>
            </a:r>
          </a:p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Q: Profit Margin = $100-40 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 Profit Margin= $60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endParaRPr lang="en-US" sz="2400" b="0" dirty="0">
              <a:latin typeface="Book Antiqua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4419600"/>
            <a:ext cx="91440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20000"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Production View: Profit per minute of production time</a:t>
            </a:r>
            <a:endParaRPr lang="en-US" sz="2400" b="0" dirty="0">
              <a:latin typeface="Book Antiqua" pitchFamily="18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76200" y="5029200"/>
          <a:ext cx="3810000" cy="1352550"/>
        </p:xfrm>
        <a:graphic>
          <a:graphicData uri="http://schemas.openxmlformats.org/presentationml/2006/ole">
            <p:oleObj spid="_x0000_s90114" name="Worksheet" r:id="rId4" imgW="1905234" imgH="676405" progId="Excel.Sheet.12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4057650" y="5029200"/>
          <a:ext cx="1066800" cy="1352550"/>
        </p:xfrm>
        <a:graphic>
          <a:graphicData uri="http://schemas.openxmlformats.org/presentationml/2006/ole">
            <p:oleObj spid="_x0000_s90115" name="Worksheet" r:id="rId5" imgW="533634" imgH="676405" progId="Excel.Sheet.12">
              <p:embed/>
            </p:oleObj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5276850" y="5029200"/>
          <a:ext cx="1676400" cy="1352550"/>
        </p:xfrm>
        <a:graphic>
          <a:graphicData uri="http://schemas.openxmlformats.org/presentationml/2006/ole">
            <p:oleObj spid="_x0000_s90116" name="Worksheet" r:id="rId6" imgW="838434" imgH="676405" progId="Excel.Sheet.12">
              <p:embed/>
            </p:oleObj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7105650" y="5029200"/>
          <a:ext cx="1657350" cy="1352550"/>
        </p:xfrm>
        <a:graphic>
          <a:graphicData uri="http://schemas.openxmlformats.org/presentationml/2006/ole">
            <p:oleObj spid="_x0000_s90117" name="Worksheet" r:id="rId7" imgW="828587" imgH="676405" progId="Excel.Sheet.12">
              <p:embed/>
            </p:oleObj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858000" y="23622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P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010400" y="388620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P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686800" y="5867400"/>
            <a:ext cx="457200" cy="48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A04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A04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91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1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111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439" grpId="0" build="p"/>
      <p:bldP spid="7" grpId="0" build="p"/>
      <p:bldP spid="5" grpId="0" build="p"/>
      <p:bldP spid="11" grpId="0" autoUpdateAnimBg="0"/>
      <p:bldP spid="12" grpId="0" autoUpdateAnimBg="0"/>
      <p:bldP spid="1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838199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Cost World Solution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10995"/>
            <a:ext cx="9144000" cy="4170605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For 50 units of Q,  need 50 (       )  =           min. on B, leaving        min. on B, for product P.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P requires       minutes on B.  So, we can produce                        units of P.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If we sell     units of Q and      units of P, we get 50</a:t>
            </a:r>
            <a:r>
              <a:rPr lang="en-US" sz="2800" kern="1200" dirty="0" smtClean="0">
                <a:ea typeface="ＭＳ Ｐゴシック" charset="-128"/>
                <a:cs typeface="+mn-cs"/>
              </a:rPr>
              <a:t>(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$60) </a:t>
            </a:r>
            <a:r>
              <a:rPr lang="en-US" sz="2800" kern="1200" dirty="0" smtClean="0">
                <a:ea typeface="ＭＳ Ｐゴシック" charset="-128"/>
                <a:cs typeface="+mn-cs"/>
              </a:rPr>
              <a:t>+60</a:t>
            </a: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($45) =            per week.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After factoring in operating expense ($6,000), we</a:t>
            </a:r>
          </a:p>
        </p:txBody>
      </p:sp>
      <p:sp>
        <p:nvSpPr>
          <p:cNvPr id="918532" name="Rectangle 4"/>
          <p:cNvSpPr>
            <a:spLocks noChangeArrowheads="1"/>
          </p:cNvSpPr>
          <p:nvPr/>
        </p:nvSpPr>
        <p:spPr bwMode="auto">
          <a:xfrm>
            <a:off x="4419600" y="1066800"/>
            <a:ext cx="685800" cy="48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30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918533" name="Rectangle 5"/>
          <p:cNvSpPr>
            <a:spLocks noChangeArrowheads="1"/>
          </p:cNvSpPr>
          <p:nvPr/>
        </p:nvSpPr>
        <p:spPr bwMode="auto">
          <a:xfrm>
            <a:off x="5562600" y="106680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1500</a:t>
            </a:r>
          </a:p>
        </p:txBody>
      </p:sp>
      <p:sp>
        <p:nvSpPr>
          <p:cNvPr id="918534" name="Rectangle 6"/>
          <p:cNvSpPr>
            <a:spLocks noChangeArrowheads="1"/>
          </p:cNvSpPr>
          <p:nvPr/>
        </p:nvSpPr>
        <p:spPr bwMode="auto">
          <a:xfrm>
            <a:off x="1600200" y="1295400"/>
            <a:ext cx="800100" cy="78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900</a:t>
            </a:r>
          </a:p>
        </p:txBody>
      </p:sp>
      <p:sp>
        <p:nvSpPr>
          <p:cNvPr id="918535" name="Rectangle 7"/>
          <p:cNvSpPr>
            <a:spLocks noChangeArrowheads="1"/>
          </p:cNvSpPr>
          <p:nvPr/>
        </p:nvSpPr>
        <p:spPr bwMode="auto">
          <a:xfrm>
            <a:off x="3657600" y="2133600"/>
            <a:ext cx="685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15</a:t>
            </a:r>
          </a:p>
        </p:txBody>
      </p:sp>
      <p:sp>
        <p:nvSpPr>
          <p:cNvPr id="918536" name="Rectangle 8"/>
          <p:cNvSpPr>
            <a:spLocks noChangeArrowheads="1"/>
          </p:cNvSpPr>
          <p:nvPr/>
        </p:nvSpPr>
        <p:spPr bwMode="auto">
          <a:xfrm>
            <a:off x="1828800" y="2438400"/>
            <a:ext cx="301625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900/15 = 60</a:t>
            </a:r>
          </a:p>
        </p:txBody>
      </p:sp>
      <p:sp>
        <p:nvSpPr>
          <p:cNvPr id="918537" name="Rectangle 9"/>
          <p:cNvSpPr>
            <a:spLocks noChangeArrowheads="1"/>
          </p:cNvSpPr>
          <p:nvPr/>
        </p:nvSpPr>
        <p:spPr bwMode="auto">
          <a:xfrm>
            <a:off x="4191000" y="3171825"/>
            <a:ext cx="685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60</a:t>
            </a:r>
          </a:p>
        </p:txBody>
      </p:sp>
      <p:sp>
        <p:nvSpPr>
          <p:cNvPr id="918539" name="Rectangle 11"/>
          <p:cNvSpPr>
            <a:spLocks noChangeArrowheads="1"/>
          </p:cNvSpPr>
          <p:nvPr/>
        </p:nvSpPr>
        <p:spPr bwMode="auto">
          <a:xfrm>
            <a:off x="2057400" y="3429000"/>
            <a:ext cx="1371600" cy="70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$5700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8540" name="Rectangle 12"/>
          <p:cNvSpPr>
            <a:spLocks noChangeArrowheads="1"/>
          </p:cNvSpPr>
          <p:nvPr/>
        </p:nvSpPr>
        <p:spPr bwMode="auto">
          <a:xfrm>
            <a:off x="0" y="4953000"/>
            <a:ext cx="4502150" cy="48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3200" dirty="0">
                <a:solidFill>
                  <a:srgbClr val="FF0000"/>
                </a:solidFill>
                <a:latin typeface="Book Antiqua" pitchFamily="18" charset="0"/>
              </a:rPr>
              <a:t>LOSE  $300!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447800" y="3124200"/>
            <a:ext cx="685800" cy="5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5</a:t>
            </a: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76200" y="5410200"/>
            <a:ext cx="9067800" cy="794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Go and Exploit the Constraint– Find the best way to use the constraint 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1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1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1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8532" grpId="0"/>
      <p:bldP spid="918533" grpId="0" autoUpdateAnimBg="0"/>
      <p:bldP spid="918534" grpId="0" autoUpdateAnimBg="0"/>
      <p:bldP spid="918535" grpId="0" autoUpdateAnimBg="0"/>
      <p:bldP spid="918536" grpId="0" autoUpdateAnimBg="0"/>
      <p:bldP spid="918537" grpId="0" autoUpdateAnimBg="0"/>
      <p:bldP spid="918539" grpId="0" autoUpdateAnimBg="0"/>
      <p:bldP spid="918540" grpId="0" autoUpdateAnimBg="0"/>
      <p:bldP spid="13" grpId="0" autoUpdateAnimBg="0"/>
      <p:bldP spid="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Local Settings\Temporary Internet Files\Content.IE5\36SCAQXJ\MPj0315428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"/>
            <a:ext cx="1981200" cy="837698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Think Globally not Locally. </a:t>
            </a:r>
            <a:r>
              <a:rPr lang="en-US" dirty="0" smtClean="0">
                <a:cs typeface="Times New Roman" pitchFamily="18" charset="0"/>
              </a:rPr>
              <a:t>Link Performance of each subsystem (Marketing, Finance, Operations, etc) to the performance of the total system (the Business Enterprise)</a:t>
            </a: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The Goal of a Business Enterprise  is to make more money, … in the present and in the future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Max NPV. </a:t>
            </a:r>
          </a:p>
          <a:p>
            <a:pPr marL="395288" indent="-395288"/>
            <a:r>
              <a:rPr lang="en-US" dirty="0" smtClean="0">
                <a:cs typeface="Times New Roman" pitchFamily="18" charset="0"/>
              </a:rPr>
              <a:t>There is one or at most few constraint(s) determine its output.</a:t>
            </a:r>
          </a:p>
          <a:p>
            <a:pPr marL="395288" indent="-395288"/>
            <a:r>
              <a:rPr lang="en-US" sz="2400" dirty="0" smtClean="0">
                <a:latin typeface="Book Antiqua" pitchFamily="18" charset="0"/>
              </a:rPr>
              <a:t>Just like the links of a chain, the processes within the enterprise work together to generate profit for the stakeholders.  The chain is only as strong as its weakest link.</a:t>
            </a:r>
          </a:p>
          <a:p>
            <a:pPr marL="395288" indent="-395288"/>
            <a:r>
              <a:rPr lang="en-US" dirty="0" smtClean="0"/>
              <a:t>Time lost at a bottleneck resource results in a loss of throughput for the whole enterprise. Time saved a non-bottleneck resources is a mirage. </a:t>
            </a:r>
          </a:p>
          <a:p>
            <a:pPr marL="395288" indent="-395288"/>
            <a:r>
              <a:rPr lang="en-US" dirty="0" smtClean="0"/>
              <a:t>Human Resources and Capital Resources are not variable cost.</a:t>
            </a:r>
          </a:p>
          <a:p>
            <a:pPr marL="395288" indent="-395288"/>
            <a:endParaRPr lang="en-US" sz="2400" b="1" dirty="0" smtClean="0">
              <a:latin typeface="Book Antiqua" pitchFamily="18" charset="0"/>
            </a:endParaRPr>
          </a:p>
          <a:p>
            <a:pPr marL="395288" indent="-395288"/>
            <a:endParaRPr lang="en-US" sz="2400" dirty="0" smtClean="0"/>
          </a:p>
          <a:p>
            <a:pPr>
              <a:buNone/>
            </a:pPr>
            <a:endParaRPr lang="en-US" sz="2400" dirty="0" smtClean="0"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dirty="0" smtClean="0"/>
              <a:t>Theory of Constraints (TOC)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6000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1. Identify The Constraint(s. Can We Meet the Demand  of 100 Ps and 50Qs?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3434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Can </a:t>
            </a:r>
            <a:r>
              <a:rPr lang="en-US" sz="2800" dirty="0" smtClean="0"/>
              <a:t>we satisfy the demand?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Resource requirements for 100 P’s and 50 Q’s:</a:t>
            </a:r>
          </a:p>
          <a:p>
            <a:pPr eaLnBrk="1" hangingPunct="1">
              <a:lnSpc>
                <a:spcPct val="120000"/>
              </a:lnSpc>
              <a:spcBef>
                <a:spcPct val="75000"/>
              </a:spcBef>
              <a:buSzPct val="89000"/>
            </a:pPr>
            <a:r>
              <a:rPr lang="en-US" sz="2800" dirty="0" smtClean="0">
                <a:solidFill>
                  <a:schemeClr val="tx1"/>
                </a:solidFill>
              </a:rPr>
              <a:t>Resource A:  </a:t>
            </a:r>
            <a:r>
              <a:rPr lang="en-US" sz="2800" b="1" dirty="0" smtClean="0">
                <a:solidFill>
                  <a:schemeClr val="tx1"/>
                </a:solidFill>
              </a:rPr>
              <a:t>100 ×     + 50 </a:t>
            </a:r>
            <a:r>
              <a:rPr lang="en-US" b="1" dirty="0" smtClean="0"/>
              <a:t>×</a:t>
            </a:r>
            <a:r>
              <a:rPr lang="en-US" sz="2800" b="1" dirty="0" smtClean="0">
                <a:solidFill>
                  <a:schemeClr val="tx1"/>
                </a:solidFill>
              </a:rPr>
              <a:t>      =	          </a:t>
            </a:r>
            <a:r>
              <a:rPr lang="en-US" sz="2800" dirty="0" smtClean="0">
                <a:solidFill>
                  <a:schemeClr val="tx1"/>
                </a:solidFill>
              </a:rPr>
              <a:t>minutes</a:t>
            </a:r>
          </a:p>
          <a:p>
            <a:pPr>
              <a:lnSpc>
                <a:spcPct val="210000"/>
              </a:lnSpc>
              <a:buSzPct val="89000"/>
            </a:pPr>
            <a:r>
              <a:rPr lang="en-US" sz="2800" dirty="0" smtClean="0">
                <a:solidFill>
                  <a:schemeClr val="tx1"/>
                </a:solidFill>
              </a:rPr>
              <a:t>Resource B:  </a:t>
            </a:r>
            <a:r>
              <a:rPr lang="en-US" sz="2800" b="1" dirty="0" smtClean="0">
                <a:solidFill>
                  <a:schemeClr val="tx1"/>
                </a:solidFill>
              </a:rPr>
              <a:t>100 </a:t>
            </a:r>
            <a:r>
              <a:rPr lang="en-US" b="1" dirty="0" smtClean="0"/>
              <a:t>×      </a:t>
            </a:r>
            <a:r>
              <a:rPr lang="en-US" sz="2800" b="1" dirty="0" smtClean="0">
                <a:solidFill>
                  <a:schemeClr val="tx1"/>
                </a:solidFill>
              </a:rPr>
              <a:t>+ 50 </a:t>
            </a:r>
            <a:r>
              <a:rPr lang="en-US" b="1" dirty="0" smtClean="0"/>
              <a:t>×</a:t>
            </a:r>
            <a:r>
              <a:rPr lang="en-US" sz="2800" b="1" dirty="0" smtClean="0">
                <a:solidFill>
                  <a:schemeClr val="tx1"/>
                </a:solidFill>
              </a:rPr>
              <a:t>       =	          </a:t>
            </a:r>
            <a:r>
              <a:rPr lang="en-US" sz="2800" dirty="0" smtClean="0">
                <a:solidFill>
                  <a:schemeClr val="tx1"/>
                </a:solidFill>
              </a:rPr>
              <a:t>minutes</a:t>
            </a:r>
          </a:p>
          <a:p>
            <a:pPr eaLnBrk="1" hangingPunct="1">
              <a:lnSpc>
                <a:spcPct val="170000"/>
              </a:lnSpc>
              <a:buSzPct val="89000"/>
            </a:pPr>
            <a:r>
              <a:rPr lang="en-US" sz="2800" dirty="0" smtClean="0">
                <a:solidFill>
                  <a:schemeClr val="tx1"/>
                </a:solidFill>
              </a:rPr>
              <a:t>Resource C:  </a:t>
            </a:r>
            <a:r>
              <a:rPr lang="en-US" sz="2800" b="1" dirty="0" smtClean="0">
                <a:solidFill>
                  <a:schemeClr val="tx1"/>
                </a:solidFill>
              </a:rPr>
              <a:t>100 </a:t>
            </a:r>
            <a:r>
              <a:rPr lang="en-US" b="1" dirty="0" smtClean="0"/>
              <a:t>×</a:t>
            </a:r>
            <a:r>
              <a:rPr lang="en-US" sz="2800" b="1" dirty="0" smtClean="0">
                <a:solidFill>
                  <a:schemeClr val="tx1"/>
                </a:solidFill>
              </a:rPr>
              <a:t>     + 50 </a:t>
            </a:r>
            <a:r>
              <a:rPr lang="en-US" b="1" dirty="0" smtClean="0"/>
              <a:t>×</a:t>
            </a:r>
            <a:r>
              <a:rPr lang="en-US" sz="2800" b="1" dirty="0" smtClean="0">
                <a:solidFill>
                  <a:schemeClr val="tx1"/>
                </a:solidFill>
              </a:rPr>
              <a:t>       =	          </a:t>
            </a:r>
            <a:r>
              <a:rPr lang="en-US" sz="2800" dirty="0" smtClean="0">
                <a:solidFill>
                  <a:schemeClr val="tx1"/>
                </a:solidFill>
              </a:rPr>
              <a:t>minutes</a:t>
            </a:r>
          </a:p>
          <a:p>
            <a:pPr eaLnBrk="1" hangingPunct="1">
              <a:lnSpc>
                <a:spcPct val="200000"/>
              </a:lnSpc>
              <a:buSzPct val="89000"/>
            </a:pPr>
            <a:r>
              <a:rPr lang="en-US" sz="2800" dirty="0" smtClean="0">
                <a:solidFill>
                  <a:schemeClr val="tx1"/>
                </a:solidFill>
              </a:rPr>
              <a:t>Resource D:  </a:t>
            </a:r>
            <a:r>
              <a:rPr lang="en-US" sz="2800" b="1" dirty="0" smtClean="0">
                <a:solidFill>
                  <a:schemeClr val="tx1"/>
                </a:solidFill>
              </a:rPr>
              <a:t>100 </a:t>
            </a:r>
            <a:r>
              <a:rPr lang="en-US" b="1" dirty="0" smtClean="0"/>
              <a:t>×</a:t>
            </a:r>
            <a:r>
              <a:rPr lang="en-US" sz="2800" b="1" dirty="0" smtClean="0">
                <a:solidFill>
                  <a:schemeClr val="tx1"/>
                </a:solidFill>
              </a:rPr>
              <a:t>     + 50 </a:t>
            </a:r>
            <a:r>
              <a:rPr lang="en-US" b="1" dirty="0" smtClean="0"/>
              <a:t>×</a:t>
            </a:r>
            <a:r>
              <a:rPr lang="en-US" sz="2800" b="1" dirty="0" smtClean="0">
                <a:solidFill>
                  <a:schemeClr val="tx1"/>
                </a:solidFill>
              </a:rPr>
              <a:t>       =	          </a:t>
            </a:r>
            <a:r>
              <a:rPr lang="en-US" sz="2800" dirty="0" smtClean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915460" name="Rectangle 4"/>
          <p:cNvSpPr>
            <a:spLocks noChangeArrowheads="1"/>
          </p:cNvSpPr>
          <p:nvPr/>
        </p:nvSpPr>
        <p:spPr bwMode="auto">
          <a:xfrm>
            <a:off x="3248642" y="2430154"/>
            <a:ext cx="914400" cy="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itchFamily="18" charset="0"/>
              </a:rPr>
              <a:t>15 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5461" name="Rectangle 5"/>
          <p:cNvSpPr>
            <a:spLocks noChangeArrowheads="1"/>
          </p:cNvSpPr>
          <p:nvPr/>
        </p:nvSpPr>
        <p:spPr bwMode="auto">
          <a:xfrm>
            <a:off x="4652962" y="2446338"/>
            <a:ext cx="681038" cy="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5462" name="Rectangle 6"/>
          <p:cNvSpPr>
            <a:spLocks noChangeArrowheads="1"/>
          </p:cNvSpPr>
          <p:nvPr/>
        </p:nvSpPr>
        <p:spPr bwMode="auto">
          <a:xfrm>
            <a:off x="5512468" y="2438987"/>
            <a:ext cx="1181100" cy="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2000</a:t>
            </a:r>
          </a:p>
        </p:txBody>
      </p:sp>
      <p:sp>
        <p:nvSpPr>
          <p:cNvPr id="915463" name="Rectangle 7"/>
          <p:cNvSpPr>
            <a:spLocks noChangeArrowheads="1"/>
          </p:cNvSpPr>
          <p:nvPr/>
        </p:nvSpPr>
        <p:spPr bwMode="auto">
          <a:xfrm>
            <a:off x="3124200" y="3401784"/>
            <a:ext cx="1066800" cy="54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itchFamily="18" charset="0"/>
              </a:rPr>
              <a:t>15   </a:t>
            </a:r>
            <a:endParaRPr lang="en-US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5464" name="Rectangle 8"/>
          <p:cNvSpPr>
            <a:spLocks noChangeArrowheads="1"/>
          </p:cNvSpPr>
          <p:nvPr/>
        </p:nvSpPr>
        <p:spPr bwMode="auto">
          <a:xfrm>
            <a:off x="4629150" y="3395449"/>
            <a:ext cx="1066800" cy="54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30</a:t>
            </a:r>
          </a:p>
        </p:txBody>
      </p:sp>
      <p:sp>
        <p:nvSpPr>
          <p:cNvPr id="915465" name="Rectangle 9"/>
          <p:cNvSpPr>
            <a:spLocks noChangeArrowheads="1"/>
          </p:cNvSpPr>
          <p:nvPr/>
        </p:nvSpPr>
        <p:spPr bwMode="auto">
          <a:xfrm>
            <a:off x="5467350" y="3398838"/>
            <a:ext cx="1238250" cy="54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3000</a:t>
            </a:r>
          </a:p>
        </p:txBody>
      </p:sp>
      <p:sp>
        <p:nvSpPr>
          <p:cNvPr id="915466" name="Rectangle 10"/>
          <p:cNvSpPr>
            <a:spLocks noChangeArrowheads="1"/>
          </p:cNvSpPr>
          <p:nvPr/>
        </p:nvSpPr>
        <p:spPr bwMode="auto">
          <a:xfrm>
            <a:off x="3178792" y="4297054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Book Antiqua" pitchFamily="18" charset="0"/>
              </a:rPr>
              <a:t>15</a:t>
            </a:r>
          </a:p>
        </p:txBody>
      </p:sp>
      <p:sp>
        <p:nvSpPr>
          <p:cNvPr id="915467" name="Rectangle 11"/>
          <p:cNvSpPr>
            <a:spLocks noChangeArrowheads="1"/>
          </p:cNvSpPr>
          <p:nvPr/>
        </p:nvSpPr>
        <p:spPr bwMode="auto">
          <a:xfrm>
            <a:off x="4629150" y="43243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Book Antiqua" pitchFamily="18" charset="0"/>
              </a:rPr>
              <a:t>5</a:t>
            </a:r>
          </a:p>
        </p:txBody>
      </p:sp>
      <p:sp>
        <p:nvSpPr>
          <p:cNvPr id="915468" name="Rectangle 12"/>
          <p:cNvSpPr>
            <a:spLocks noChangeArrowheads="1"/>
          </p:cNvSpPr>
          <p:nvPr/>
        </p:nvSpPr>
        <p:spPr bwMode="auto">
          <a:xfrm>
            <a:off x="5467350" y="4298950"/>
            <a:ext cx="13144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1750</a:t>
            </a:r>
          </a:p>
        </p:txBody>
      </p:sp>
      <p:sp>
        <p:nvSpPr>
          <p:cNvPr id="915469" name="Rectangle 13"/>
          <p:cNvSpPr>
            <a:spLocks noChangeArrowheads="1"/>
          </p:cNvSpPr>
          <p:nvPr/>
        </p:nvSpPr>
        <p:spPr bwMode="auto">
          <a:xfrm>
            <a:off x="3178792" y="5211454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Book Antiqua" pitchFamily="18" charset="0"/>
              </a:rPr>
              <a:t>15</a:t>
            </a:r>
          </a:p>
        </p:txBody>
      </p:sp>
      <p:sp>
        <p:nvSpPr>
          <p:cNvPr id="915470" name="Rectangle 14"/>
          <p:cNvSpPr>
            <a:spLocks noChangeArrowheads="1"/>
          </p:cNvSpPr>
          <p:nvPr/>
        </p:nvSpPr>
        <p:spPr bwMode="auto">
          <a:xfrm>
            <a:off x="4641850" y="5238750"/>
            <a:ext cx="5254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>
                <a:solidFill>
                  <a:srgbClr val="FF0000"/>
                </a:solidFill>
                <a:latin typeface="Book Antiqua" pitchFamily="18" charset="0"/>
              </a:rPr>
              <a:t>5</a:t>
            </a:r>
          </a:p>
        </p:txBody>
      </p:sp>
      <p:sp>
        <p:nvSpPr>
          <p:cNvPr id="915471" name="Rectangle 15"/>
          <p:cNvSpPr>
            <a:spLocks noChangeArrowheads="1"/>
          </p:cNvSpPr>
          <p:nvPr/>
        </p:nvSpPr>
        <p:spPr bwMode="auto">
          <a:xfrm>
            <a:off x="5467350" y="5213350"/>
            <a:ext cx="1466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b="1" dirty="0">
                <a:solidFill>
                  <a:srgbClr val="FF0000"/>
                </a:solidFill>
                <a:latin typeface="Book Antiqua" pitchFamily="18" charset="0"/>
              </a:rPr>
              <a:t>1750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1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1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1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91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1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91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9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0" dur="500"/>
                                        <p:tgtEl>
                                          <p:spTgt spid="91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91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5460" grpId="0" autoUpdateAnimBg="0"/>
      <p:bldP spid="915461" grpId="0" autoUpdateAnimBg="0"/>
      <p:bldP spid="915462" grpId="0" autoUpdateAnimBg="0"/>
      <p:bldP spid="915463" grpId="0" autoUpdateAnimBg="0"/>
      <p:bldP spid="915464" grpId="0" autoUpdateAnimBg="0"/>
      <p:bldP spid="915465" grpId="0" autoUpdateAnimBg="0"/>
      <p:bldP spid="915466" grpId="0" autoUpdateAnimBg="0"/>
      <p:bldP spid="915467" grpId="0" autoUpdateAnimBg="0"/>
      <p:bldP spid="915468" grpId="0" autoUpdateAnimBg="0"/>
      <p:bldP spid="915469" grpId="0" autoUpdateAnimBg="0"/>
      <p:bldP spid="915470" grpId="0" autoUpdateAnimBg="0"/>
      <p:bldP spid="91547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343400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Resource B is Constraint - Bottleneck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Product		                  	 	</a:t>
            </a:r>
            <a:r>
              <a:rPr lang="en-US" sz="2800" dirty="0" smtClean="0"/>
              <a:t>        </a:t>
            </a:r>
            <a:r>
              <a:rPr lang="en-US" sz="2800" dirty="0" smtClean="0">
                <a:solidFill>
                  <a:schemeClr val="tx1"/>
                </a:solidFill>
              </a:rPr>
              <a:t>P                 Q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Profit $		                    		       45                60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Resource B needed (Min)		       15                 30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Profit per min of Bottl</a:t>
            </a:r>
            <a:r>
              <a:rPr lang="en-US" sz="2800" dirty="0" smtClean="0"/>
              <a:t>eneck    	  45/15 =3     60/30 =2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/>
              <a:t>Per unit of bottleneck Product P creates more profit than Product Q </a:t>
            </a:r>
          </a:p>
          <a:p>
            <a:pPr eaLnBrk="1" hangingPunct="1">
              <a:buSzPct val="89000"/>
              <a:buFont typeface="Wingdings" pitchFamily="2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Produce as much as P, then Q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Throughput World Best 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609600"/>
            <a:ext cx="9144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170605"/>
          </a:xfrm>
          <a:noFill/>
        </p:spPr>
        <p:txBody>
          <a:bodyPr lIns="92075" tIns="46038" rIns="92075" bIns="46038"/>
          <a:lstStyle/>
          <a:p>
            <a:pPr eaLnBrk="1" hangingPunct="1"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For 100 units of P,  need 100 (     )  =           min. on B, leaving        min. on B, for product Q. </a:t>
            </a:r>
          </a:p>
          <a:p>
            <a:pPr eaLnBrk="1" hangingPunct="1"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Each unit of Q requires       minutes on B.  So, we can produce                        units of Q.</a:t>
            </a:r>
          </a:p>
          <a:p>
            <a:pPr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If we sell       units of P and      units of Q, we get 100(      ) +30(      )  =            per week.</a:t>
            </a:r>
          </a:p>
          <a:p>
            <a:pPr eaLnBrk="1" hangingPunct="1">
              <a:lnSpc>
                <a:spcPct val="140000"/>
              </a:lnSpc>
              <a:spcBef>
                <a:spcPct val="50000"/>
              </a:spcBef>
              <a:buSzPct val="89000"/>
              <a:buNone/>
            </a:pPr>
            <a:r>
              <a:rPr lang="en-US" sz="2800" kern="1200" dirty="0" smtClean="0">
                <a:solidFill>
                  <a:schemeClr val="tx1"/>
                </a:solidFill>
                <a:ea typeface="ＭＳ Ｐゴシック" charset="-128"/>
                <a:cs typeface="+mn-cs"/>
              </a:rPr>
              <a:t>After factoring in operating expense ($6,000), </a:t>
            </a:r>
          </a:p>
        </p:txBody>
      </p:sp>
      <p:sp>
        <p:nvSpPr>
          <p:cNvPr id="918532" name="Rectangle 4"/>
          <p:cNvSpPr>
            <a:spLocks noChangeArrowheads="1"/>
          </p:cNvSpPr>
          <p:nvPr/>
        </p:nvSpPr>
        <p:spPr bwMode="auto">
          <a:xfrm>
            <a:off x="4648200" y="1351205"/>
            <a:ext cx="685800" cy="48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15</a:t>
            </a:r>
            <a:endParaRPr lang="en-US" sz="2800" dirty="0">
              <a:latin typeface="Book Antiqua" pitchFamily="18" charset="0"/>
            </a:endParaRPr>
          </a:p>
        </p:txBody>
      </p:sp>
      <p:sp>
        <p:nvSpPr>
          <p:cNvPr id="918533" name="Rectangle 5"/>
          <p:cNvSpPr>
            <a:spLocks noChangeArrowheads="1"/>
          </p:cNvSpPr>
          <p:nvPr/>
        </p:nvSpPr>
        <p:spPr bwMode="auto">
          <a:xfrm>
            <a:off x="5562600" y="1351205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1500</a:t>
            </a:r>
          </a:p>
        </p:txBody>
      </p:sp>
      <p:sp>
        <p:nvSpPr>
          <p:cNvPr id="918534" name="Rectangle 6"/>
          <p:cNvSpPr>
            <a:spLocks noChangeArrowheads="1"/>
          </p:cNvSpPr>
          <p:nvPr/>
        </p:nvSpPr>
        <p:spPr bwMode="auto">
          <a:xfrm>
            <a:off x="1600200" y="1579805"/>
            <a:ext cx="800100" cy="782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900</a:t>
            </a:r>
          </a:p>
        </p:txBody>
      </p:sp>
      <p:sp>
        <p:nvSpPr>
          <p:cNvPr id="918535" name="Rectangle 7"/>
          <p:cNvSpPr>
            <a:spLocks noChangeArrowheads="1"/>
          </p:cNvSpPr>
          <p:nvPr/>
        </p:nvSpPr>
        <p:spPr bwMode="auto">
          <a:xfrm>
            <a:off x="3733800" y="2341805"/>
            <a:ext cx="685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30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8536" name="Rectangle 8"/>
          <p:cNvSpPr>
            <a:spLocks noChangeArrowheads="1"/>
          </p:cNvSpPr>
          <p:nvPr/>
        </p:nvSpPr>
        <p:spPr bwMode="auto">
          <a:xfrm>
            <a:off x="1828800" y="2722805"/>
            <a:ext cx="3016250" cy="64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900/30 </a:t>
            </a:r>
            <a:r>
              <a:rPr lang="en-US" sz="2800" dirty="0">
                <a:solidFill>
                  <a:srgbClr val="FF0000"/>
                </a:solidFill>
                <a:latin typeface="Book Antiqua" pitchFamily="18" charset="0"/>
              </a:rPr>
              <a:t>= </a:t>
            </a: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30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8537" name="Rectangle 9"/>
          <p:cNvSpPr>
            <a:spLocks noChangeArrowheads="1"/>
          </p:cNvSpPr>
          <p:nvPr/>
        </p:nvSpPr>
        <p:spPr bwMode="auto">
          <a:xfrm>
            <a:off x="4283242" y="3424146"/>
            <a:ext cx="685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30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8538" name="Rectangle 10"/>
          <p:cNvSpPr>
            <a:spLocks noChangeArrowheads="1"/>
          </p:cNvSpPr>
          <p:nvPr/>
        </p:nvSpPr>
        <p:spPr bwMode="auto">
          <a:xfrm>
            <a:off x="990600" y="3789605"/>
            <a:ext cx="838200" cy="65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$60  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8539" name="Rectangle 11"/>
          <p:cNvSpPr>
            <a:spLocks noChangeArrowheads="1"/>
          </p:cNvSpPr>
          <p:nvPr/>
        </p:nvSpPr>
        <p:spPr bwMode="auto">
          <a:xfrm>
            <a:off x="2133600" y="3691318"/>
            <a:ext cx="1371600" cy="70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$6300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18540" name="Rectangle 12"/>
          <p:cNvSpPr>
            <a:spLocks noChangeArrowheads="1"/>
          </p:cNvSpPr>
          <p:nvPr/>
        </p:nvSpPr>
        <p:spPr bwMode="auto">
          <a:xfrm>
            <a:off x="0" y="5237405"/>
            <a:ext cx="4502150" cy="48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Book Antiqua" pitchFamily="18" charset="0"/>
              </a:rPr>
              <a:t>Profit  </a:t>
            </a:r>
            <a:r>
              <a:rPr lang="en-US" sz="3200" dirty="0">
                <a:solidFill>
                  <a:srgbClr val="FF0000"/>
                </a:solidFill>
                <a:latin typeface="Book Antiqua" pitchFamily="18" charset="0"/>
              </a:rPr>
              <a:t>$300!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447800" y="3408605"/>
            <a:ext cx="914400" cy="5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100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8245642" y="3364489"/>
            <a:ext cx="838200" cy="61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Book Antiqua" pitchFamily="18" charset="0"/>
              </a:rPr>
              <a:t>$45</a:t>
            </a:r>
            <a:endParaRPr lang="en-US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189038"/>
          </a:xfrm>
          <a:noFill/>
        </p:spPr>
        <p:txBody>
          <a:bodyPr lIns="92075" tIns="46038" rIns="92075" bIns="46038" anchor="ctr"/>
          <a:lstStyle/>
          <a:p>
            <a:r>
              <a:rPr lang="en-US" dirty="0" smtClean="0"/>
              <a:t>2. Exploit the Constraint : Find the </a:t>
            </a:r>
            <a:br>
              <a:rPr lang="en-US" dirty="0" smtClean="0"/>
            </a:br>
            <a:r>
              <a:rPr lang="en-US" dirty="0" smtClean="0"/>
              <a:t>Throughput World Best Solution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" name="Picture 4" descr="MCj0197887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1"/>
            <a:ext cx="1676400" cy="11281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18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1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1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1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1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8532" grpId="0"/>
      <p:bldP spid="918533" grpId="0"/>
      <p:bldP spid="918534" grpId="0"/>
      <p:bldP spid="918535" grpId="0"/>
      <p:bldP spid="918536" grpId="0"/>
      <p:bldP spid="918537" grpId="0"/>
      <p:bldP spid="918538" grpId="0"/>
      <p:bldP spid="918539" grpId="0"/>
      <p:bldP spid="918540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7943</TotalTime>
  <Words>1686</Words>
  <Application>Microsoft Office PowerPoint</Application>
  <PresentationFormat>On-screen Show (4:3)</PresentationFormat>
  <Paragraphs>286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Lean Thinking Final.ppt</vt:lpstr>
      <vt:lpstr>1_Lean Thinking Final</vt:lpstr>
      <vt:lpstr>Lean Thinking Final</vt:lpstr>
      <vt:lpstr>2_Lean Thinking Final</vt:lpstr>
      <vt:lpstr>Worksheet</vt:lpstr>
      <vt:lpstr>Document</vt:lpstr>
      <vt:lpstr>Systems Thinking and the Theory of Constraints</vt:lpstr>
      <vt:lpstr>Practice; Follow the 5 Steps Process</vt:lpstr>
      <vt:lpstr>What Product to Produce?</vt:lpstr>
      <vt:lpstr>What Product to Produce?</vt:lpstr>
      <vt:lpstr>Cost World Solution</vt:lpstr>
      <vt:lpstr>Theory of Constraints (TOC)</vt:lpstr>
      <vt:lpstr>1. Identify The Constraint(s. Can We Meet the Demand  of 100 Ps and 50Qs?</vt:lpstr>
      <vt:lpstr>2. Exploit the Constraint : Find the Throughput World Best Solution</vt:lpstr>
      <vt:lpstr>2. Exploit the Constraint : Find the  Throughput World Best Solution</vt:lpstr>
      <vt:lpstr>2. Exploit the Constraint : Find the  Throughput World Best Solution</vt:lpstr>
      <vt:lpstr>2. Exploit the Constraint : LP Formulation</vt:lpstr>
      <vt:lpstr>2. Exploit the Constraint : LP Formulation and Solution</vt:lpstr>
      <vt:lpstr>Step 3: Subordinate Everything  Else to This Decision</vt:lpstr>
      <vt:lpstr>A Practice on Sensitivity Analysis</vt:lpstr>
      <vt:lpstr>A Practice on Sensitivity Analysis</vt:lpstr>
      <vt:lpstr>Step 4 : Elevate the Constraint(s)</vt:lpstr>
      <vt:lpstr>Step 4 : Elevate the Constraint(s). Do We Try To Sell In Japan?</vt:lpstr>
      <vt:lpstr>Step 4 : Elevate the Constraint(s). Do We Try To Sell In Japan?</vt:lpstr>
      <vt:lpstr>Step 5: If a Constraint Was Broken in previous Steps, Go to Step 1</vt:lpstr>
      <vt:lpstr>Step 5: If a Constraint Was Broken in previous Steps, Go to Step 1</vt:lpstr>
      <vt:lpstr>Slide 21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laptop</cp:lastModifiedBy>
  <cp:revision>187</cp:revision>
  <dcterms:created xsi:type="dcterms:W3CDTF">2008-11-22T01:06:20Z</dcterms:created>
  <dcterms:modified xsi:type="dcterms:W3CDTF">2011-12-05T00:30:04Z</dcterms:modified>
</cp:coreProperties>
</file>