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740" r:id="rId1"/>
  </p:sldMasterIdLst>
  <p:notesMasterIdLst>
    <p:notesMasterId r:id="rId25"/>
  </p:notesMasterIdLst>
  <p:handoutMasterIdLst>
    <p:handoutMasterId r:id="rId26"/>
  </p:handoutMasterIdLst>
  <p:sldIdLst>
    <p:sldId id="477" r:id="rId2"/>
    <p:sldId id="351" r:id="rId3"/>
    <p:sldId id="352" r:id="rId4"/>
    <p:sldId id="392" r:id="rId5"/>
    <p:sldId id="387" r:id="rId6"/>
    <p:sldId id="389" r:id="rId7"/>
    <p:sldId id="628" r:id="rId8"/>
    <p:sldId id="629" r:id="rId9"/>
    <p:sldId id="390" r:id="rId10"/>
    <p:sldId id="394" r:id="rId11"/>
    <p:sldId id="395" r:id="rId12"/>
    <p:sldId id="630" r:id="rId13"/>
    <p:sldId id="632" r:id="rId14"/>
    <p:sldId id="642" r:id="rId15"/>
    <p:sldId id="643" r:id="rId16"/>
    <p:sldId id="644" r:id="rId17"/>
    <p:sldId id="633" r:id="rId18"/>
    <p:sldId id="634" r:id="rId19"/>
    <p:sldId id="650" r:id="rId20"/>
    <p:sldId id="635" r:id="rId21"/>
    <p:sldId id="636" r:id="rId22"/>
    <p:sldId id="637" r:id="rId23"/>
    <p:sldId id="386" r:id="rId24"/>
  </p:sldIdLst>
  <p:sldSz cx="12192000" cy="685800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75A0A0-ED53-4CD2-91E9-959D77AA7F40}">
          <p14:sldIdLst>
            <p14:sldId id="477"/>
            <p14:sldId id="351"/>
            <p14:sldId id="352"/>
            <p14:sldId id="392"/>
            <p14:sldId id="387"/>
            <p14:sldId id="389"/>
            <p14:sldId id="628"/>
            <p14:sldId id="629"/>
            <p14:sldId id="390"/>
            <p14:sldId id="394"/>
            <p14:sldId id="395"/>
            <p14:sldId id="630"/>
            <p14:sldId id="632"/>
            <p14:sldId id="642"/>
            <p14:sldId id="643"/>
            <p14:sldId id="644"/>
            <p14:sldId id="633"/>
            <p14:sldId id="634"/>
            <p14:sldId id="650"/>
            <p14:sldId id="635"/>
            <p14:sldId id="636"/>
            <p14:sldId id="637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8" userDrawn="1">
          <p15:clr>
            <a:srgbClr val="A4A3A4"/>
          </p15:clr>
        </p15:guide>
        <p15:guide id="2" pos="298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ef-Vaziri , Ardavan" initials="A,A" lastIdx="2" clrIdx="0">
    <p:extLst>
      <p:ext uri="{19B8F6BF-5375-455C-9EA6-DF929625EA0E}">
        <p15:presenceInfo xmlns:p15="http://schemas.microsoft.com/office/powerpoint/2012/main" userId="S::ardavan.asef-vaziri@csun.edu::6881700c-bd5e-4111-a757-cbc9491e8d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D62"/>
    <a:srgbClr val="424860"/>
    <a:srgbClr val="353A4E"/>
    <a:srgbClr val="363B4F"/>
    <a:srgbClr val="3E445B"/>
    <a:srgbClr val="4665A6"/>
    <a:srgbClr val="043B5A"/>
    <a:srgbClr val="FFFFFF"/>
    <a:srgbClr val="B8B8B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31" autoAdjust="0"/>
    <p:restoredTop sz="86951" autoAdjust="0"/>
  </p:normalViewPr>
  <p:slideViewPr>
    <p:cSldViewPr>
      <p:cViewPr varScale="1">
        <p:scale>
          <a:sx n="90" d="100"/>
          <a:sy n="90" d="100"/>
        </p:scale>
        <p:origin x="117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4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16" y="60"/>
      </p:cViewPr>
      <p:guideLst>
        <p:guide orient="horz" pos="2218"/>
        <p:guide pos="298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52"/>
            <a:ext cx="3078048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429" y="-1552"/>
            <a:ext cx="3078047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568"/>
            <a:ext cx="3078048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429" y="8916568"/>
            <a:ext cx="3078047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4AF56A66-A16D-4DDE-BF06-390EB7CDF1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7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1T05:00:44.0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52"/>
            <a:ext cx="3078048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429" y="-1552"/>
            <a:ext cx="3078047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4975" y="711200"/>
            <a:ext cx="6234113" cy="3506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380" y="4458284"/>
            <a:ext cx="5209715" cy="422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5" tIns="47598" rIns="95195" bIns="475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568"/>
            <a:ext cx="3078048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429" y="8916568"/>
            <a:ext cx="3078047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5A0BD41A-4BE2-453E-B10D-012B00A477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4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65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A145B-80FC-4DD1-A75E-E22B44A0F78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95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5B4F8E-AD77-4B6B-8C0A-2E727F751EA4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823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2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959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14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A145B-80FC-4DD1-A75E-E22B44A0F78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7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A145B-80FC-4DD1-A75E-E22B44A0F78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105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2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68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6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47B0E-CA58-4AAF-BB20-B4F6C7AD30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13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83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19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D3CEE-7D04-4FE4-B077-44CB85FA8072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34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02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D3CEE-7D04-4FE4-B077-44CB85FA8072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34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D3CEE-7D04-4FE4-B077-44CB85FA8072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81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7859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D3CEE-7D04-4FE4-B077-44CB85FA8072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07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6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8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4220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75274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633305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812022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95993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62531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757077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63955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7138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-12192"/>
            <a:ext cx="1219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2062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-15998" y="0"/>
            <a:ext cx="1220799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15CCA-083B-4BCC-B9AF-275D3659D6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590774"/>
            <a:ext cx="12192000" cy="588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143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8" y="640080"/>
            <a:ext cx="12192000" cy="5836920"/>
          </a:xfrm>
          <a:prstGeom prst="rect">
            <a:avLst/>
          </a:prstGeom>
        </p:spPr>
        <p:txBody>
          <a:bodyPr/>
          <a:lstStyle>
            <a:lvl1pPr>
              <a:buSzPct val="88000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>
              <a:buClrTx/>
              <a:defRPr sz="18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-29183" y="0"/>
            <a:ext cx="1225685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77042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876"/>
            <a:ext cx="11887200" cy="4530725"/>
          </a:xfr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0"/>
            <a:ext cx="1185756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1518101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11829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42139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21243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48411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 noGrp="1" noRot="1" noMove="1" noResize="1" noEditPoints="1" noAdjustHandles="1" noChangeArrowheads="1" noChangeShapeType="1"/>
          </p:cNvCxnSpPr>
          <p:nvPr userDrawn="1"/>
        </p:nvCxnSpPr>
        <p:spPr bwMode="auto">
          <a:xfrm>
            <a:off x="27460" y="6675227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flipV="1">
            <a:off x="-8237" y="6678406"/>
            <a:ext cx="12227697" cy="27601"/>
          </a:xfrm>
          <a:prstGeom prst="line">
            <a:avLst/>
          </a:prstGeom>
          <a:solidFill>
            <a:schemeClr val="accent1"/>
          </a:solidFill>
          <a:ln w="371475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57"/>
          <p:cNvSpPr txBox="1"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11318919" y="6598094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bg1"/>
                </a:solidFill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 Box 57"/>
          <p:cNvSpPr txBox="1">
            <a:spLocks noChangeArrowheads="1"/>
          </p:cNvSpPr>
          <p:nvPr userDrawn="1"/>
        </p:nvSpPr>
        <p:spPr bwMode="auto">
          <a:xfrm>
            <a:off x="-20581" y="6550224"/>
            <a:ext cx="95586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1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A</a:t>
            </a:r>
            <a:r>
              <a:rPr lang="en-US" sz="1400" b="1" i="1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rdavan Asef-Vaziri</a:t>
            </a:r>
            <a:endParaRPr lang="en-US" sz="1400" b="1" i="1" kern="1200" dirty="0">
              <a:ln>
                <a:noFill/>
              </a:ln>
              <a:solidFill>
                <a:schemeClr val="bg1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C44B36-7709-44F4-ADD7-4F4D66BCE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0" y="-7873"/>
            <a:ext cx="12192000" cy="589737"/>
          </a:xfrm>
          <a:prstGeom prst="rect">
            <a:avLst/>
          </a:prstGeom>
          <a:solidFill>
            <a:srgbClr val="A80000"/>
          </a:solidFill>
          <a:ln w="9525" cap="flat" cmpd="sng" algn="ctr">
            <a:solidFill>
              <a:srgbClr val="A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A80000"/>
              </a:highlight>
              <a:latin typeface="Verdana" pitchFamily="-112" charset="0"/>
            </a:endParaRPr>
          </a:p>
        </p:txBody>
      </p:sp>
      <p:sp>
        <p:nvSpPr>
          <p:cNvPr id="14" name="Rectangle 50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 bwMode="gray">
          <a:xfrm>
            <a:off x="0" y="0"/>
            <a:ext cx="12192000" cy="589738"/>
          </a:xfrm>
          <a:prstGeom prst="rect">
            <a:avLst/>
          </a:prstGeom>
          <a:noFill/>
          <a:ln w="9525">
            <a:solidFill>
              <a:srgbClr val="A500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981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54" r:id="rId5"/>
    <p:sldLayoutId id="2147483756" r:id="rId6"/>
    <p:sldLayoutId id="2147483757" r:id="rId7"/>
    <p:sldLayoutId id="2147483758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highlight>
            <a:srgbClr val="A80000"/>
          </a:highlight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6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Excel_Worksheet8.xlsx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7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9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10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Excel_Worksheet13.xlsx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12.xlsx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.xls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4.xlsx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3.xlsx"/><Relationship Id="rId11" Type="http://schemas.openxmlformats.org/officeDocument/2006/relationships/image" Target="../media/image9.emf"/><Relationship Id="rId5" Type="http://schemas.openxmlformats.org/officeDocument/2006/relationships/image" Target="../media/image7.emf"/><Relationship Id="rId10" Type="http://schemas.openxmlformats.org/officeDocument/2006/relationships/package" Target="../embeddings/Microsoft_Excel_Worksheet5.xlsx"/><Relationship Id="rId4" Type="http://schemas.openxmlformats.org/officeDocument/2006/relationships/package" Target="../embeddings/Microsoft_Excel_Worksheet2.xlsx"/><Relationship Id="rId9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BA75EE-FFBB-4EBF-B68A-A56828899D45}"/>
              </a:ext>
            </a:extLst>
          </p:cNvPr>
          <p:cNvSpPr txBox="1"/>
          <p:nvPr/>
        </p:nvSpPr>
        <p:spPr>
          <a:xfrm>
            <a:off x="3352800" y="685800"/>
            <a:ext cx="56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Linear Programing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&amp;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Sensitivity Analysis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FA8BC19-5778-4489-BD4E-DDE73FA0BC7A}"/>
                  </a:ext>
                </a:extLst>
              </p14:cNvPr>
              <p14:cNvContentPartPr/>
              <p14:nvPr/>
            </p14:nvContentPartPr>
            <p14:xfrm>
              <a:off x="13440344" y="2225580"/>
              <a:ext cx="360" cy="45719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FA8BC19-5778-4489-BD4E-DDE73FA0BC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31344" y="1082605"/>
                <a:ext cx="18000" cy="228595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!!Picture 4">
            <a:extLst>
              <a:ext uri="{FF2B5EF4-FFF2-40B4-BE49-F238E27FC236}">
                <a16:creationId xmlns:a16="http://schemas.microsoft.com/office/drawing/2014/main" id="{B1EDF75D-70D6-413B-9CCF-738D9A650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3581400"/>
            <a:ext cx="3154956" cy="1688152"/>
          </a:xfrm>
          <a:prstGeom prst="rect">
            <a:avLst/>
          </a:prstGeom>
        </p:spPr>
      </p:pic>
      <p:pic>
        <p:nvPicPr>
          <p:cNvPr id="14" name="Picture 13" descr="A picture containing shoji, window, building&#10;&#10;Description automatically generated">
            <a:extLst>
              <a:ext uri="{FF2B5EF4-FFF2-40B4-BE49-F238E27FC236}">
                <a16:creationId xmlns:a16="http://schemas.microsoft.com/office/drawing/2014/main" id="{5BC44481-98CF-448B-9743-773D1BF66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68" y="126510"/>
            <a:ext cx="12289852" cy="670490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8924B92-9597-431B-ABBE-440857F74AA0}"/>
              </a:ext>
            </a:extLst>
          </p:cNvPr>
          <p:cNvSpPr txBox="1"/>
          <p:nvPr/>
        </p:nvSpPr>
        <p:spPr>
          <a:xfrm>
            <a:off x="3124200" y="568853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Calligraphy" panose="03010101010101010101" pitchFamily="66" charset="0"/>
              </a:rPr>
              <a:t>Ardavan Asef-Vaziri</a:t>
            </a:r>
          </a:p>
        </p:txBody>
      </p:sp>
    </p:spTree>
    <p:extLst>
      <p:ext uri="{BB962C8B-B14F-4D97-AF65-F5344CB8AC3E}">
        <p14:creationId xmlns:p14="http://schemas.microsoft.com/office/powerpoint/2010/main" val="7735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8860" y="572386"/>
            <a:ext cx="12200860" cy="5980814"/>
          </a:xfrm>
        </p:spPr>
        <p:txBody>
          <a:bodyPr/>
          <a:lstStyle/>
          <a:p>
            <a:pPr marL="395288" indent="-395288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Book Antiqua" panose="02040602050305030304" pitchFamily="18" charset="0"/>
              </a:rPr>
              <a:t>Three shortcomings in the cost world: Costs can be reduced at most by what they are. Downsizing is a threat to workforce. Thinks locally; an increase in the cost of an engine of $30 would have decreased the cost of the transmission by $80. The center producing the engine is reluctant to do so.</a:t>
            </a:r>
          </a:p>
          <a:p>
            <a:pPr marL="395288" indent="-395288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Book Antiqua" panose="02040602050305030304" pitchFamily="18" charset="0"/>
              </a:rPr>
              <a:t>Instead of strengthening the weakest link (improving Throughput in the throughput world), we focus on improving cost efficiency at the current level of performance- that is improving Operating Expenses in the cost world.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Book Antiqua" panose="02040602050305030304" pitchFamily="18" charset="0"/>
              </a:rPr>
              <a:t>Chain of 10 links, each with carrying capacity of 100 lbs. except for one with only 50 lbs. For cost reduction, we cut out portions of each strong link; make an efficient chain; every link is carrying exactly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</a:rPr>
              <a:t>same load of 50. The enterprise is now locked into the current performance level; it now has ten links, any one of which can break. In the future, if improved performance is desired, it will have to work all ten links in the chain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Book Antiqua" panose="02040602050305030304" pitchFamily="18" charset="0"/>
              </a:rPr>
              <a:t>If business picks up, it will be harder to recruit employees due to the fear of being fired in the next downsize.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0668001" cy="609599"/>
          </a:xfrm>
        </p:spPr>
        <p:txBody>
          <a:bodyPr/>
          <a:lstStyle/>
          <a:p>
            <a:r>
              <a:rPr lang="en-US" dirty="0"/>
              <a:t>Cost World</a:t>
            </a:r>
          </a:p>
        </p:txBody>
      </p:sp>
    </p:spTree>
    <p:extLst>
      <p:ext uri="{BB962C8B-B14F-4D97-AF65-F5344CB8AC3E}">
        <p14:creationId xmlns:p14="http://schemas.microsoft.com/office/powerpoint/2010/main" val="108645789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0417176" cy="609600"/>
          </a:xfrm>
        </p:spPr>
        <p:txBody>
          <a:bodyPr>
            <a:normAutofit/>
          </a:bodyPr>
          <a:lstStyle/>
          <a:p>
            <a:r>
              <a:rPr lang="en-US" dirty="0"/>
              <a:t>The 5 Step TOC Focusing Process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29093"/>
            <a:ext cx="11963400" cy="2625725"/>
          </a:xfrm>
        </p:spPr>
        <p:txBody>
          <a:bodyPr/>
          <a:lstStyle/>
          <a:p>
            <a:pPr>
              <a:buSzPct val="89000"/>
              <a:buNone/>
            </a:pPr>
            <a:r>
              <a:rPr lang="en-US" sz="2400" dirty="0">
                <a:latin typeface="Book Antiqua" panose="02040602050305030304" pitchFamily="18" charset="0"/>
              </a:rPr>
              <a:t>Step 1: Identify the System’s Constraint(s)</a:t>
            </a:r>
          </a:p>
          <a:p>
            <a:pPr marL="1433513" indent="-1433513">
              <a:buSzPct val="89000"/>
              <a:buNone/>
            </a:pPr>
            <a:r>
              <a:rPr lang="en-US" sz="2400" dirty="0">
                <a:latin typeface="Book Antiqua" panose="02040602050305030304" pitchFamily="18" charset="0"/>
              </a:rPr>
              <a:t>Step 2: Determine how to Exploit the System’s Constraints</a:t>
            </a:r>
          </a:p>
          <a:p>
            <a:pPr marL="1433513" indent="-1433513">
              <a:buSzPct val="89000"/>
              <a:buNone/>
            </a:pPr>
            <a:r>
              <a:rPr lang="en-US" sz="2400" dirty="0">
                <a:latin typeface="Book Antiqua" panose="02040602050305030304" pitchFamily="18" charset="0"/>
              </a:rPr>
              <a:t>Step 3: Subordinate Everything Else to that Decision</a:t>
            </a:r>
          </a:p>
          <a:p>
            <a:pPr marL="1433513" indent="-1433513">
              <a:buSzPct val="89000"/>
              <a:buNone/>
            </a:pPr>
            <a:r>
              <a:rPr lang="en-US" sz="2400" dirty="0">
                <a:latin typeface="Book Antiqua" panose="02040602050305030304" pitchFamily="18" charset="0"/>
              </a:rPr>
              <a:t>Step 4:Elevate the System’s Constraints</a:t>
            </a:r>
          </a:p>
          <a:p>
            <a:pPr marL="1433513" indent="-1433513">
              <a:buSzPct val="89000"/>
              <a:buNone/>
            </a:pPr>
            <a:r>
              <a:rPr lang="en-US" sz="2400" dirty="0">
                <a:latin typeface="Book Antiqua" panose="02040602050305030304" pitchFamily="18" charset="0"/>
              </a:rPr>
              <a:t>Step 5: If a Constraint Was Broken in previous Steps, Go to Step 1</a:t>
            </a:r>
            <a:endParaRPr lang="en-US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90" y="3070951"/>
            <a:ext cx="11835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3513" indent="-1433513">
              <a:buSzPct val="89000"/>
            </a:pP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</a:rPr>
              <a:t>Performance of subsystems to be linked to the performance of the total system.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3539705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3513" indent="-1433513">
              <a:buSzPct val="89000"/>
            </a:pP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</a:rPr>
              <a:t>The 5-Steps in a continuing Process. </a:t>
            </a:r>
          </a:p>
        </p:txBody>
      </p:sp>
    </p:spTree>
    <p:extLst>
      <p:ext uri="{BB962C8B-B14F-4D97-AF65-F5344CB8AC3E}">
        <p14:creationId xmlns:p14="http://schemas.microsoft.com/office/powerpoint/2010/main" val="4252561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4"/>
            <a:ext cx="12115800" cy="533398"/>
          </a:xfr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2. Exploit the Constraint : LP Formulation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8600" y="649547"/>
            <a:ext cx="3962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Book Antiqua" pitchFamily="18" charset="0"/>
              </a:rPr>
              <a:t>Decision Variables</a:t>
            </a:r>
          </a:p>
          <a:p>
            <a:r>
              <a:rPr lang="en-US" sz="2000" b="1" i="1" dirty="0">
                <a:latin typeface="Book Antiqua" pitchFamily="18" charset="0"/>
              </a:rPr>
              <a:t>P : Volume of Product P</a:t>
            </a:r>
          </a:p>
          <a:p>
            <a:r>
              <a:rPr lang="en-US" sz="2000" b="1" i="1" dirty="0">
                <a:latin typeface="Book Antiqua" pitchFamily="18" charset="0"/>
              </a:rPr>
              <a:t>Q : Volume of Product Q </a:t>
            </a:r>
          </a:p>
          <a:p>
            <a:r>
              <a:rPr lang="en-US" sz="2000" b="1" i="1" dirty="0">
                <a:latin typeface="Book Antiqua" pitchFamily="18" charset="0"/>
              </a:rPr>
              <a:t> </a:t>
            </a:r>
          </a:p>
          <a:p>
            <a:r>
              <a:rPr lang="en-US" sz="2000" b="1" i="1" dirty="0">
                <a:solidFill>
                  <a:srgbClr val="FF0066"/>
                </a:solidFill>
                <a:latin typeface="Book Antiqua" pitchFamily="18" charset="0"/>
                <a:sym typeface="Symbol" pitchFamily="18" charset="2"/>
              </a:rPr>
              <a:t>Resource A</a:t>
            </a:r>
          </a:p>
          <a:p>
            <a:r>
              <a:rPr lang="en-US" sz="2000" b="1" i="1" dirty="0">
                <a:solidFill>
                  <a:srgbClr val="FF0066"/>
                </a:solidFill>
                <a:latin typeface="Book Antiqua" pitchFamily="18" charset="0"/>
              </a:rPr>
              <a:t>15P+ 10Q</a:t>
            </a:r>
            <a:r>
              <a:rPr lang="en-US" sz="2000" b="1" i="1" dirty="0">
                <a:solidFill>
                  <a:srgbClr val="FF0066"/>
                </a:solidFill>
                <a:latin typeface="Book Antiqua" pitchFamily="18" charset="0"/>
                <a:sym typeface="Symbol" pitchFamily="18" charset="2"/>
              </a:rPr>
              <a:t></a:t>
            </a:r>
            <a:r>
              <a:rPr lang="en-US" sz="2000" b="1" i="1" dirty="0">
                <a:solidFill>
                  <a:srgbClr val="FF0066"/>
                </a:solidFill>
                <a:latin typeface="Book Antiqua" pitchFamily="18" charset="0"/>
              </a:rPr>
              <a:t> </a:t>
            </a:r>
            <a:r>
              <a:rPr lang="en-US" sz="2000" b="1" i="1" dirty="0">
                <a:solidFill>
                  <a:srgbClr val="FF0066"/>
                </a:solidFill>
                <a:latin typeface="Book Antiqua" pitchFamily="18" charset="0"/>
                <a:sym typeface="Symbol" pitchFamily="18" charset="2"/>
              </a:rPr>
              <a:t> 2400</a:t>
            </a:r>
          </a:p>
          <a:p>
            <a:endParaRPr lang="en-US" sz="2000" b="1" i="1" dirty="0">
              <a:latin typeface="Book Antiqua" pitchFamily="18" charset="0"/>
            </a:endParaRPr>
          </a:p>
          <a:p>
            <a:r>
              <a:rPr lang="en-US" sz="2000" b="1" i="1" dirty="0">
                <a:solidFill>
                  <a:srgbClr val="FF0000"/>
                </a:solidFill>
                <a:latin typeface="Book Antiqua" pitchFamily="18" charset="0"/>
                <a:sym typeface="Symbol" pitchFamily="18" charset="2"/>
              </a:rPr>
              <a:t>Resource B</a:t>
            </a:r>
          </a:p>
          <a:p>
            <a:r>
              <a:rPr lang="en-US" sz="2000" b="1" i="1" dirty="0">
                <a:solidFill>
                  <a:srgbClr val="FF0000"/>
                </a:solidFill>
                <a:latin typeface="Book Antiqua" pitchFamily="18" charset="0"/>
              </a:rPr>
              <a:t>15P+ 30Q</a:t>
            </a:r>
            <a:r>
              <a:rPr lang="en-US" sz="2000" b="1" i="1" dirty="0">
                <a:solidFill>
                  <a:srgbClr val="FF0000"/>
                </a:solidFill>
                <a:latin typeface="Book Antiqua" pitchFamily="18" charset="0"/>
                <a:sym typeface="Symbol" pitchFamily="18" charset="2"/>
              </a:rPr>
              <a:t></a:t>
            </a:r>
            <a:r>
              <a:rPr lang="en-US" sz="2000" b="1" i="1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Book Antiqua" pitchFamily="18" charset="0"/>
                <a:sym typeface="Symbol" pitchFamily="18" charset="2"/>
              </a:rPr>
              <a:t> 2400</a:t>
            </a:r>
          </a:p>
          <a:p>
            <a:endParaRPr lang="en-US" sz="2000" b="1" i="1" dirty="0">
              <a:latin typeface="Book Antiqua" pitchFamily="18" charset="0"/>
              <a:sym typeface="Symbol" pitchFamily="18" charset="2"/>
            </a:endParaRPr>
          </a:p>
          <a:p>
            <a:r>
              <a:rPr lang="en-US" sz="2000" b="1" i="1" dirty="0">
                <a:solidFill>
                  <a:srgbClr val="FF9900"/>
                </a:solidFill>
                <a:latin typeface="Book Antiqua" pitchFamily="18" charset="0"/>
                <a:sym typeface="Symbol" pitchFamily="18" charset="2"/>
              </a:rPr>
              <a:t>Resource C</a:t>
            </a:r>
          </a:p>
          <a:p>
            <a:r>
              <a:rPr lang="en-US" sz="2000" b="1" i="1" dirty="0">
                <a:solidFill>
                  <a:srgbClr val="FF9900"/>
                </a:solidFill>
                <a:latin typeface="Book Antiqua" pitchFamily="18" charset="0"/>
              </a:rPr>
              <a:t>15P+ 5Q</a:t>
            </a:r>
            <a:r>
              <a:rPr lang="en-US" sz="2000" b="1" i="1" dirty="0">
                <a:solidFill>
                  <a:srgbClr val="FF9900"/>
                </a:solidFill>
                <a:latin typeface="Book Antiqua" pitchFamily="18" charset="0"/>
                <a:sym typeface="Symbol" pitchFamily="18" charset="2"/>
              </a:rPr>
              <a:t></a:t>
            </a:r>
            <a:r>
              <a:rPr lang="en-US" sz="2000" b="1" i="1" dirty="0">
                <a:solidFill>
                  <a:srgbClr val="FF9900"/>
                </a:solidFill>
                <a:latin typeface="Book Antiqua" pitchFamily="18" charset="0"/>
              </a:rPr>
              <a:t> </a:t>
            </a:r>
            <a:r>
              <a:rPr lang="en-US" sz="2000" b="1" i="1" dirty="0">
                <a:solidFill>
                  <a:srgbClr val="FF9900"/>
                </a:solidFill>
                <a:latin typeface="Book Antiqua" pitchFamily="18" charset="0"/>
                <a:sym typeface="Symbol" pitchFamily="18" charset="2"/>
              </a:rPr>
              <a:t> 2400</a:t>
            </a:r>
          </a:p>
          <a:p>
            <a:endParaRPr lang="en-US" sz="2000" b="1" i="1" dirty="0">
              <a:solidFill>
                <a:srgbClr val="FF9900"/>
              </a:solidFill>
              <a:latin typeface="Book Antiqua" pitchFamily="18" charset="0"/>
              <a:sym typeface="Symbol" pitchFamily="18" charset="2"/>
            </a:endParaRPr>
          </a:p>
          <a:p>
            <a:r>
              <a:rPr lang="en-US" sz="2000" b="1" i="1" dirty="0">
                <a:solidFill>
                  <a:srgbClr val="FF9900"/>
                </a:solidFill>
                <a:latin typeface="Book Antiqua" pitchFamily="18" charset="0"/>
                <a:sym typeface="Symbol" pitchFamily="18" charset="2"/>
              </a:rPr>
              <a:t>Resource D</a:t>
            </a:r>
          </a:p>
          <a:p>
            <a:r>
              <a:rPr lang="en-US" sz="2000" b="1" i="1" dirty="0">
                <a:solidFill>
                  <a:srgbClr val="FF9900"/>
                </a:solidFill>
                <a:latin typeface="Book Antiqua" pitchFamily="18" charset="0"/>
              </a:rPr>
              <a:t>15P+ 5Q</a:t>
            </a:r>
            <a:r>
              <a:rPr lang="en-US" sz="2000" b="1" i="1" dirty="0">
                <a:solidFill>
                  <a:srgbClr val="FF9900"/>
                </a:solidFill>
                <a:latin typeface="Book Antiqua" pitchFamily="18" charset="0"/>
                <a:sym typeface="Symbol" pitchFamily="18" charset="2"/>
              </a:rPr>
              <a:t></a:t>
            </a:r>
            <a:r>
              <a:rPr lang="en-US" sz="2000" b="1" i="1" dirty="0">
                <a:solidFill>
                  <a:srgbClr val="FF9900"/>
                </a:solidFill>
                <a:latin typeface="Book Antiqua" pitchFamily="18" charset="0"/>
              </a:rPr>
              <a:t> </a:t>
            </a:r>
            <a:r>
              <a:rPr lang="en-US" sz="2000" b="1" i="1" dirty="0">
                <a:solidFill>
                  <a:srgbClr val="FF9900"/>
                </a:solidFill>
                <a:latin typeface="Book Antiqua" pitchFamily="18" charset="0"/>
                <a:sym typeface="Symbol" pitchFamily="18" charset="2"/>
              </a:rPr>
              <a:t> 2400</a:t>
            </a:r>
          </a:p>
          <a:p>
            <a:endParaRPr lang="en-US" b="1" i="1" dirty="0">
              <a:sym typeface="Symbol" pitchFamily="18" charset="2"/>
            </a:endParaRPr>
          </a:p>
          <a:p>
            <a:endParaRPr lang="en-US" b="1" dirty="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715000" y="2478881"/>
            <a:ext cx="46482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Book Antiqua" pitchFamily="18" charset="0"/>
                <a:sym typeface="Symbol" pitchFamily="18" charset="2"/>
              </a:rPr>
              <a:t>Market for P</a:t>
            </a:r>
          </a:p>
          <a:p>
            <a:r>
              <a:rPr lang="en-US" b="1" i="1" dirty="0">
                <a:solidFill>
                  <a:srgbClr val="FF0000"/>
                </a:solidFill>
                <a:latin typeface="Book Antiqua" pitchFamily="18" charset="0"/>
              </a:rPr>
              <a:t>P </a:t>
            </a:r>
            <a:r>
              <a:rPr lang="en-US" b="1" i="1" baseline="-25000" dirty="0">
                <a:solidFill>
                  <a:srgbClr val="FF0000"/>
                </a:solidFill>
                <a:latin typeface="Book Antiqua" pitchFamily="18" charset="0"/>
              </a:rPr>
              <a:t>         </a:t>
            </a:r>
            <a:r>
              <a:rPr lang="en-US" b="1" i="1" dirty="0">
                <a:solidFill>
                  <a:srgbClr val="FF0000"/>
                </a:solidFill>
                <a:latin typeface="Book Antiqua" pitchFamily="18" charset="0"/>
                <a:sym typeface="Symbol" pitchFamily="18" charset="2"/>
              </a:rPr>
              <a:t></a:t>
            </a:r>
            <a:r>
              <a:rPr lang="en-US" b="1" i="1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Book Antiqua" pitchFamily="18" charset="0"/>
                <a:sym typeface="Symbol" pitchFamily="18" charset="2"/>
              </a:rPr>
              <a:t> 100</a:t>
            </a:r>
          </a:p>
          <a:p>
            <a:endParaRPr lang="en-US" b="1" i="1" dirty="0">
              <a:solidFill>
                <a:srgbClr val="FF0000"/>
              </a:solidFill>
              <a:latin typeface="Book Antiqua" pitchFamily="18" charset="0"/>
              <a:sym typeface="Symbol" pitchFamily="18" charset="2"/>
            </a:endParaRPr>
          </a:p>
          <a:p>
            <a:r>
              <a:rPr lang="en-US" b="1" i="1" dirty="0">
                <a:solidFill>
                  <a:srgbClr val="FF0000"/>
                </a:solidFill>
                <a:latin typeface="Book Antiqua" pitchFamily="18" charset="0"/>
                <a:sym typeface="Symbol" pitchFamily="18" charset="2"/>
              </a:rPr>
              <a:t>Market for Q</a:t>
            </a:r>
          </a:p>
          <a:p>
            <a:r>
              <a:rPr lang="en-US" b="1" i="1" dirty="0">
                <a:solidFill>
                  <a:srgbClr val="FF0000"/>
                </a:solidFill>
                <a:latin typeface="Book Antiqua" pitchFamily="18" charset="0"/>
              </a:rPr>
              <a:t>      Q </a:t>
            </a:r>
            <a:r>
              <a:rPr lang="en-US" b="1" i="1" baseline="-25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Book Antiqua" pitchFamily="18" charset="0"/>
                <a:sym typeface="Symbol" pitchFamily="18" charset="2"/>
              </a:rPr>
              <a:t></a:t>
            </a:r>
            <a:r>
              <a:rPr lang="en-US" b="1" i="1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Book Antiqua" pitchFamily="18" charset="0"/>
                <a:sym typeface="Symbol" pitchFamily="18" charset="2"/>
              </a:rPr>
              <a:t> 50</a:t>
            </a:r>
          </a:p>
          <a:p>
            <a:endParaRPr lang="en-US" b="1" i="1" dirty="0">
              <a:latin typeface="Book Antiqua" pitchFamily="18" charset="0"/>
            </a:endParaRPr>
          </a:p>
          <a:p>
            <a:r>
              <a:rPr lang="en-US" b="1" dirty="0">
                <a:latin typeface="Book Antiqua" pitchFamily="18" charset="0"/>
              </a:rPr>
              <a:t>Objective Function 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Book Antiqua" pitchFamily="18" charset="0"/>
              </a:rPr>
              <a:t>Maximize</a:t>
            </a:r>
            <a:r>
              <a:rPr lang="en-US" b="1" i="1" dirty="0">
                <a:solidFill>
                  <a:srgbClr val="00863D"/>
                </a:solidFill>
                <a:latin typeface="Book Antiqua" pitchFamily="18" charset="0"/>
              </a:rPr>
              <a:t> Z = 45P+60Q-6000</a:t>
            </a:r>
          </a:p>
          <a:p>
            <a:endParaRPr lang="en-US" b="1" i="1" dirty="0">
              <a:latin typeface="Book Antiqua" pitchFamily="18" charset="0"/>
            </a:endParaRPr>
          </a:p>
          <a:p>
            <a:endParaRPr lang="en-US" b="1" i="1" dirty="0">
              <a:latin typeface="Book Antiqua" pitchFamily="18" charset="0"/>
            </a:endParaRPr>
          </a:p>
          <a:p>
            <a:r>
              <a:rPr lang="en-US" b="1" i="1" dirty="0">
                <a:latin typeface="Book Antiqua" pitchFamily="18" charset="0"/>
              </a:rPr>
              <a:t>Nonnegativity</a:t>
            </a:r>
          </a:p>
          <a:p>
            <a:r>
              <a:rPr lang="en-US" b="1" i="1" dirty="0">
                <a:latin typeface="Book Antiqua" pitchFamily="18" charset="0"/>
              </a:rPr>
              <a:t>P</a:t>
            </a:r>
            <a:r>
              <a:rPr lang="en-US" b="1" i="1" baseline="-25000" dirty="0">
                <a:latin typeface="Book Antiqua" pitchFamily="18" charset="0"/>
              </a:rPr>
              <a:t> </a:t>
            </a:r>
            <a:r>
              <a:rPr lang="en-US" b="1" i="1" dirty="0">
                <a:latin typeface="Book Antiqua" pitchFamily="18" charset="0"/>
                <a:sym typeface="Symbol" pitchFamily="18" charset="2"/>
              </a:rPr>
              <a:t></a:t>
            </a:r>
            <a:r>
              <a:rPr lang="en-US" b="1" i="1" dirty="0">
                <a:latin typeface="Book Antiqua" pitchFamily="18" charset="0"/>
              </a:rPr>
              <a:t> 0, Q</a:t>
            </a:r>
            <a:r>
              <a:rPr lang="en-US" b="1" i="1" dirty="0">
                <a:latin typeface="Book Antiqua" pitchFamily="18" charset="0"/>
                <a:sym typeface="Symbol" pitchFamily="18" charset="2"/>
              </a:rPr>
              <a:t></a:t>
            </a:r>
            <a:r>
              <a:rPr lang="en-US" b="1" i="1" dirty="0">
                <a:latin typeface="Book Antiqua" pitchFamily="18" charset="0"/>
              </a:rPr>
              <a:t> 0</a:t>
            </a:r>
          </a:p>
          <a:p>
            <a:endParaRPr lang="en-US" b="1" dirty="0">
              <a:latin typeface="Times New Roman" pitchFamily="18" charset="0"/>
            </a:endParaRP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4957098" y="954881"/>
          <a:ext cx="571090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Worksheet" r:id="rId4" imgW="3905341" imgH="885952" progId="Excel.Sheet.12">
                  <p:embed/>
                </p:oleObj>
              </mc:Choice>
              <mc:Fallback>
                <p:oleObj name="Worksheet" r:id="rId4" imgW="3905341" imgH="885952" progId="Excel.Sheet.12">
                  <p:embed/>
                  <p:pic>
                    <p:nvPicPr>
                      <p:cNvPr id="553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098" y="954881"/>
                        <a:ext cx="5710903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088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524000" y="609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Verdana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dirty="0"/>
              <a:t>LP Formulation and Solution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A1152B8-77AF-4108-9235-2050B06D6F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074475"/>
              </p:ext>
            </p:extLst>
          </p:nvPr>
        </p:nvGraphicFramePr>
        <p:xfrm>
          <a:off x="190500" y="679708"/>
          <a:ext cx="6727639" cy="276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Worksheet" r:id="rId4" imgW="4724342" imgH="1943061" progId="Excel.Sheet.12">
                  <p:embed/>
                </p:oleObj>
              </mc:Choice>
              <mc:Fallback>
                <p:oleObj name="Worksheet" r:id="rId4" imgW="4724342" imgH="19430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" y="679708"/>
                        <a:ext cx="6727639" cy="2767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4CCFBFE-3180-4832-8C85-2AD9B3531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731149"/>
              </p:ext>
            </p:extLst>
          </p:nvPr>
        </p:nvGraphicFramePr>
        <p:xfrm>
          <a:off x="214313" y="3552825"/>
          <a:ext cx="6724650" cy="276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Worksheet" r:id="rId6" imgW="4724342" imgH="1943061" progId="Excel.Sheet.12">
                  <p:embed/>
                </p:oleObj>
              </mc:Choice>
              <mc:Fallback>
                <p:oleObj name="Worksheet" r:id="rId6" imgW="4724342" imgH="19430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4313" y="3552825"/>
                        <a:ext cx="6724650" cy="2767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812777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279522"/>
              </p:ext>
            </p:extLst>
          </p:nvPr>
        </p:nvGraphicFramePr>
        <p:xfrm>
          <a:off x="6781800" y="612221"/>
          <a:ext cx="4991100" cy="2816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Worksheet" r:id="rId4" imgW="5181600" imgH="2924045" progId="Excel.Sheet.12">
                  <p:embed/>
                </p:oleObj>
              </mc:Choice>
              <mc:Fallback>
                <p:oleObj name="Worksheet" r:id="rId4" imgW="5181600" imgH="2924045" progId="Excel.Sheet.12">
                  <p:embed/>
                  <p:pic>
                    <p:nvPicPr>
                      <p:cNvPr id="10547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612221"/>
                        <a:ext cx="4991100" cy="2816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Grp="1"/>
          </p:cNvSpPr>
          <p:nvPr>
            <p:ph type="title"/>
          </p:nvPr>
        </p:nvSpPr>
        <p:spPr bwMode="auto">
          <a:xfrm>
            <a:off x="-37214" y="0"/>
            <a:ext cx="12229214" cy="609600"/>
          </a:xfr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dirty="0"/>
              <a:t>A Practice on Sensitivity Analysis</a:t>
            </a:r>
            <a:r>
              <a:rPr lang="en-US" sz="4000" dirty="0"/>
              <a:t>  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152400" y="673395"/>
            <a:ext cx="480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88000"/>
              <a:defRPr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What is the value of the objective function? Z= 45(100) + 60(?)-6000!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173526" y="2546497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8000"/>
              <a:defRPr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Shadow prices?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171754" y="3429000"/>
            <a:ext cx="1222921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20000"/>
              </a:spcBef>
              <a:buClr>
                <a:schemeClr val="tx1"/>
              </a:buClr>
              <a:buSzPct val="88000"/>
              <a:defRPr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2400(Shadow Price A)+ 2400(Shadow Price C)+2400(Shadow Price C) + 2400(Shadow Price D)+100(Shadow Price P) + 50(Shadow Price Q). </a:t>
            </a: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304800" y="4410740"/>
            <a:ext cx="967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2400(0)+ 2400(2)+2400(0) +2400(0)+100(15)+ 50(0).</a:t>
            </a:r>
          </a:p>
          <a:p>
            <a:pPr lvl="0"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4800+1500 = 6300</a:t>
            </a:r>
          </a:p>
          <a:p>
            <a:pPr lvl="0"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Is the objective function Z = 6300?</a:t>
            </a:r>
          </a:p>
          <a:p>
            <a:pPr lvl="0"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6300-6000 = 300 </a:t>
            </a:r>
          </a:p>
        </p:txBody>
      </p:sp>
    </p:spTree>
    <p:extLst>
      <p:ext uri="{BB962C8B-B14F-4D97-AF65-F5344CB8AC3E}">
        <p14:creationId xmlns:p14="http://schemas.microsoft.com/office/powerpoint/2010/main" val="386281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422139"/>
              </p:ext>
            </p:extLst>
          </p:nvPr>
        </p:nvGraphicFramePr>
        <p:xfrm>
          <a:off x="4648200" y="1517194"/>
          <a:ext cx="7315200" cy="412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Worksheet" r:id="rId4" imgW="5181600" imgH="2924039" progId="Excel.Sheet.12">
                  <p:embed/>
                </p:oleObj>
              </mc:Choice>
              <mc:Fallback>
                <p:oleObj name="Worksheet" r:id="rId4" imgW="5181600" imgH="2924039" progId="Excel.Sheet.12">
                  <p:embed/>
                  <p:pic>
                    <p:nvPicPr>
                      <p:cNvPr id="10547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517194"/>
                        <a:ext cx="7315200" cy="4128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609599"/>
          </a:xfr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A Practice on Sensitivity Analysis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0" y="609599"/>
            <a:ext cx="8991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88000"/>
              <a:defRPr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How many units of product Q?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88000"/>
              <a:defRPr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What is the value of the objective function? 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88000"/>
              <a:defRPr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Z=  45(100) + 60(?)-6000 = 300.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88000"/>
              <a:defRPr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4500+60X2-6000=300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88000"/>
              <a:defRPr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60X2 = 1800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88000"/>
              <a:defRPr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X2 = 30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3C0EA41-27FC-4FFA-A85E-79DDE7F16FC9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5791201"/>
            <a:ext cx="12192000" cy="914400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SzPct val="89000"/>
              <a:buFont typeface="Wingdings" pitchFamily="2" charset="2"/>
              <a:buNone/>
            </a:pPr>
            <a:r>
              <a:rPr lang="en-US" sz="2400" kern="1200">
                <a:latin typeface="Book Antiqua" panose="02040602050305030304" pitchFamily="18" charset="0"/>
                <a:ea typeface="ＭＳ Ｐゴシック" charset="-128"/>
                <a:cs typeface="+mn-cs"/>
              </a:rPr>
              <a:t>How much additional profit can we make if market for P increases from 110 to 111; by 1 unit.</a:t>
            </a:r>
            <a:endParaRPr lang="en-US" sz="2400" kern="1200" dirty="0">
              <a:latin typeface="Book Antiqua" panose="02040602050305030304" pitchFamily="18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909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524000" y="609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Verdana" pitchFamily="-112" charset="0"/>
            </a:endParaRPr>
          </a:p>
        </p:txBody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>
          <a:xfrm>
            <a:off x="-1" y="609599"/>
            <a:ext cx="12192001" cy="4267201"/>
          </a:xfrm>
        </p:spPr>
        <p:txBody>
          <a:bodyPr/>
          <a:lstStyle/>
          <a:p>
            <a:pPr marL="236538" indent="-236538">
              <a:buNone/>
            </a:pPr>
            <a:r>
              <a:rPr lang="en-US" sz="2400" dirty="0">
                <a:latin typeface="Book Antiqua" panose="02040602050305030304" pitchFamily="18" charset="0"/>
              </a:rPr>
              <a:t>Keep Resource B running at all times. </a:t>
            </a:r>
          </a:p>
          <a:p>
            <a:pPr marL="236538" indent="-236538">
              <a:buNone/>
            </a:pPr>
            <a:r>
              <a:rPr lang="en-US" sz="2400" dirty="0">
                <a:latin typeface="Book Antiqua" panose="02040602050305030304" pitchFamily="18" charset="0"/>
              </a:rPr>
              <a:t>Resource B can first work on RM2 for products P and Q, during which Resource A would be processing RM3 to feed Resource B to process RM3 for Q.</a:t>
            </a:r>
          </a:p>
          <a:p>
            <a:pPr marL="236538" indent="-236538">
              <a:buNone/>
              <a:defRPr/>
            </a:pPr>
            <a:r>
              <a:rPr lang="en-US" sz="2400" dirty="0">
                <a:latin typeface="Book Antiqua" panose="02040602050305030304" pitchFamily="18" charset="0"/>
              </a:rPr>
              <a:t>Do not allow starvation of B by purchased material RM2 or by output of Process A. Do not allow blockage of B by  D. </a:t>
            </a:r>
          </a:p>
          <a:p>
            <a:pPr marL="236538" indent="-236538">
              <a:buNone/>
              <a:defRPr/>
            </a:pPr>
            <a:r>
              <a:rPr lang="en-US" sz="2400" dirty="0">
                <a:latin typeface="Book Antiqua" panose="02040602050305030304" pitchFamily="18" charset="0"/>
              </a:rPr>
              <a:t>Minimize the number of switches (Setups) of Process B from RM2 to RM3-Through-A and vice versa.</a:t>
            </a:r>
          </a:p>
          <a:p>
            <a:pPr marL="236538" indent="-236538">
              <a:buNone/>
              <a:defRPr/>
            </a:pPr>
            <a:r>
              <a:rPr lang="en-US" sz="2400" dirty="0">
                <a:latin typeface="Book Antiqua" panose="02040602050305030304" pitchFamily="18" charset="0"/>
              </a:rPr>
              <a:t>Minimize variability at Process B. Minimize variability at Process A and also in purchasing and arrival of RM2. </a:t>
            </a:r>
          </a:p>
          <a:p>
            <a:pPr marL="236538" indent="-236538">
              <a:buNone/>
              <a:defRPr/>
            </a:pPr>
            <a:r>
              <a:rPr lang="en-US" sz="2400" dirty="0">
                <a:latin typeface="Book Antiqua" panose="02040602050305030304" pitchFamily="18" charset="0"/>
              </a:rPr>
              <a:t>Do not miss even a single order of Product P.</a:t>
            </a:r>
          </a:p>
          <a:p>
            <a:pPr marL="236538" indent="-236538">
              <a:buNone/>
            </a:pPr>
            <a:r>
              <a:rPr lang="en-US" sz="2400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 bwMode="auto">
          <a:xfrm>
            <a:off x="-10633" y="-22676"/>
            <a:ext cx="9144000" cy="632275"/>
          </a:xfr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3: Subordinate Everything Else to This Decision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33367" y="3915684"/>
            <a:ext cx="2743200" cy="233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63831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609600"/>
          </a:xfr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Step 4 : Elevate the Constraint(s)</a:t>
            </a:r>
          </a:p>
        </p:txBody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>
          <a:xfrm>
            <a:off x="0" y="609600"/>
            <a:ext cx="12192000" cy="5105400"/>
          </a:xfrm>
        </p:spPr>
        <p:txBody>
          <a:bodyPr/>
          <a:lstStyle/>
          <a:p>
            <a:pPr marL="728663" indent="-609600"/>
            <a:r>
              <a:rPr lang="en-US" sz="2400" dirty="0">
                <a:latin typeface="Book Antiqua" panose="02040602050305030304" pitchFamily="18" charset="0"/>
              </a:rPr>
              <a:t>The bottleneck has now been exploited</a:t>
            </a:r>
          </a:p>
          <a:p>
            <a:pPr marL="728663" indent="-609600"/>
            <a:r>
              <a:rPr lang="en-US" sz="2400" dirty="0">
                <a:latin typeface="Book Antiqua" panose="02040602050305030304" pitchFamily="18" charset="0"/>
              </a:rPr>
              <a:t>Besides Resource B, we have found a market bottleneck. </a:t>
            </a:r>
          </a:p>
          <a:p>
            <a:pPr marL="801688" lvl="1" indent="-344488"/>
            <a:r>
              <a:rPr lang="en-US" sz="2400" dirty="0">
                <a:latin typeface="Book Antiqua" panose="02040602050305030304" pitchFamily="18" charset="0"/>
              </a:rPr>
              <a:t>Generate more demand for Product P</a:t>
            </a:r>
          </a:p>
          <a:p>
            <a:pPr marL="801688" lvl="1" indent="-344488"/>
            <a:r>
              <a:rPr lang="en-US" sz="2400" dirty="0">
                <a:latin typeface="Book Antiqua" panose="02040602050305030304" pitchFamily="18" charset="0"/>
              </a:rPr>
              <a:t>Buy another Resource B</a:t>
            </a:r>
          </a:p>
          <a:p>
            <a:pPr marL="728663" indent="-609600"/>
            <a:r>
              <a:rPr lang="en-US" sz="2400" dirty="0">
                <a:latin typeface="Book Antiqua" panose="02040602050305030304" pitchFamily="18" charset="0"/>
              </a:rPr>
              <a:t>The Marketing Director: A Great Market in Japan ! But the price discount, transportation cost, and other out of country costs adds up to 20% of the domestic sales price.  Production costs remains as before. </a:t>
            </a:r>
          </a:p>
        </p:txBody>
      </p:sp>
    </p:spTree>
    <p:extLst>
      <p:ext uri="{BB962C8B-B14F-4D97-AF65-F5344CB8AC3E}">
        <p14:creationId xmlns:p14="http://schemas.microsoft.com/office/powerpoint/2010/main" val="49772537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524000" y="609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Verdana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54566" y="-6808"/>
            <a:ext cx="12246566" cy="608011"/>
          </a:xfrm>
        </p:spPr>
        <p:txBody>
          <a:bodyPr/>
          <a:lstStyle/>
          <a:p>
            <a:r>
              <a:rPr lang="en-US" dirty="0"/>
              <a:t>Step 4 : Do We Try To Sell In Japan?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65463" y="1139825"/>
            <a:ext cx="5894388" cy="1873250"/>
            <a:chOff x="1104" y="1080"/>
            <a:chExt cx="3713" cy="1180"/>
          </a:xfrm>
        </p:grpSpPr>
        <p:graphicFrame>
          <p:nvGraphicFramePr>
            <p:cNvPr id="16" name="Object 4"/>
            <p:cNvGraphicFramePr>
              <a:graphicFrameLocks/>
            </p:cNvGraphicFramePr>
            <p:nvPr/>
          </p:nvGraphicFramePr>
          <p:xfrm>
            <a:off x="1106" y="1080"/>
            <a:ext cx="3711" cy="1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8" name="Document" r:id="rId4" imgW="5930428" imgH="1888720" progId="Word.Document.8">
                    <p:embed/>
                  </p:oleObj>
                </mc:Choice>
                <mc:Fallback>
                  <p:oleObj name="Document" r:id="rId4" imgW="5930428" imgH="1888720" progId="Word.Document.8">
                    <p:embed/>
                    <p:pic>
                      <p:nvPicPr>
                        <p:cNvPr id="16" name="Object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6" y="1080"/>
                          <a:ext cx="3711" cy="1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1104" y="1393"/>
              <a:ext cx="0" cy="7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832101" y="3048001"/>
            <a:ext cx="5946775" cy="2995613"/>
            <a:chOff x="1005" y="2222"/>
            <a:chExt cx="3746" cy="1887"/>
          </a:xfrm>
        </p:grpSpPr>
        <p:graphicFrame>
          <p:nvGraphicFramePr>
            <p:cNvPr id="19" name="Object 7"/>
            <p:cNvGraphicFramePr>
              <a:graphicFrameLocks/>
            </p:cNvGraphicFramePr>
            <p:nvPr/>
          </p:nvGraphicFramePr>
          <p:xfrm>
            <a:off x="1005" y="2222"/>
            <a:ext cx="3746" cy="1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9" name="Document" r:id="rId6" imgW="6044788" imgH="2995543" progId="Word.Document.8">
                    <p:embed/>
                  </p:oleObj>
                </mc:Choice>
                <mc:Fallback>
                  <p:oleObj name="Document" r:id="rId6" imgW="6044788" imgH="2995543" progId="Word.Document.8">
                    <p:embed/>
                    <p:pic>
                      <p:nvPicPr>
                        <p:cNvPr id="19" name="Object 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5" y="2222"/>
                          <a:ext cx="3746" cy="1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1008" y="2545"/>
              <a:ext cx="0" cy="14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8775700" y="3505201"/>
            <a:ext cx="2273300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Book Antiqua" pitchFamily="18" charset="0"/>
              </a:rPr>
              <a:t>$/Constraint </a:t>
            </a:r>
          </a:p>
          <a:p>
            <a:r>
              <a:rPr lang="en-US" sz="2200" dirty="0">
                <a:solidFill>
                  <a:srgbClr val="0070C0"/>
                </a:solidFill>
                <a:latin typeface="Book Antiqua" pitchFamily="18" charset="0"/>
              </a:rPr>
              <a:t>Minute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9064625" y="4232276"/>
            <a:ext cx="33855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9064625" y="4613276"/>
            <a:ext cx="33855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Book Antiqua" pitchFamily="18" charset="0"/>
              </a:rPr>
              <a:t>2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8988426" y="4994276"/>
            <a:ext cx="56938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Book Antiqua" pitchFamily="18" charset="0"/>
              </a:rPr>
              <a:t>1.8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8928101" y="5486401"/>
            <a:ext cx="72327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Book Antiqua" pitchFamily="18" charset="0"/>
              </a:rPr>
              <a:t>1.33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096000" y="2209800"/>
            <a:ext cx="2895600" cy="2211388"/>
            <a:chOff x="4572000" y="2209800"/>
            <a:chExt cx="2895600" cy="2211388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rot="10800000">
              <a:off x="6629400" y="4419600"/>
              <a:ext cx="8382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rot="10800000">
              <a:off x="4572000" y="2209800"/>
              <a:ext cx="2895600" cy="2209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3447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6F3D01-8A68-4360-969B-D369B42A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dirty="0"/>
              <a:t>Go To Japan?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1408B0D-0C55-4553-9956-90607C1574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" y="1219200"/>
          <a:ext cx="11833412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Worksheet" r:id="rId3" imgW="6286630" imgH="1943061" progId="Excel.Sheet.12">
                  <p:embed/>
                </p:oleObj>
              </mc:Choice>
              <mc:Fallback>
                <p:oleObj name="Worksheet" r:id="rId3" imgW="6286630" imgH="1943061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1408B0D-0C55-4553-9956-90607C1574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1219200"/>
                        <a:ext cx="11833412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389747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15800" cy="580686"/>
          </a:xfrm>
          <a:noFill/>
          <a:ln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Practice; Follow the 5 Steps Process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89090" y="1327600"/>
            <a:ext cx="7126710" cy="4035425"/>
            <a:chOff x="1864890" y="1450975"/>
            <a:chExt cx="7126710" cy="4035425"/>
          </a:xfrm>
        </p:grpSpPr>
        <p:sp>
          <p:nvSpPr>
            <p:cNvPr id="913411" name="Oval 3"/>
            <p:cNvSpPr>
              <a:spLocks noChangeArrowheads="1"/>
            </p:cNvSpPr>
            <p:nvPr/>
          </p:nvSpPr>
          <p:spPr bwMode="auto">
            <a:xfrm>
              <a:off x="1864890" y="1772640"/>
              <a:ext cx="1600200" cy="981074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12" name="Rectangle 4"/>
            <p:cNvSpPr>
              <a:spLocks noChangeArrowheads="1"/>
            </p:cNvSpPr>
            <p:nvPr/>
          </p:nvSpPr>
          <p:spPr bwMode="auto">
            <a:xfrm>
              <a:off x="6707188" y="2401888"/>
              <a:ext cx="1289050" cy="585787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13" name="Rectangle 5"/>
            <p:cNvSpPr>
              <a:spLocks noChangeArrowheads="1"/>
            </p:cNvSpPr>
            <p:nvPr/>
          </p:nvSpPr>
          <p:spPr bwMode="auto">
            <a:xfrm>
              <a:off x="4346575" y="2466975"/>
              <a:ext cx="1308100" cy="530225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14" name="Rectangle 6"/>
            <p:cNvSpPr>
              <a:spLocks noChangeArrowheads="1"/>
            </p:cNvSpPr>
            <p:nvPr/>
          </p:nvSpPr>
          <p:spPr bwMode="auto">
            <a:xfrm>
              <a:off x="7599363" y="4011613"/>
              <a:ext cx="1382712" cy="439737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15" name="Rectangle 7"/>
            <p:cNvSpPr>
              <a:spLocks noChangeArrowheads="1"/>
            </p:cNvSpPr>
            <p:nvPr/>
          </p:nvSpPr>
          <p:spPr bwMode="auto">
            <a:xfrm>
              <a:off x="5443538" y="3203575"/>
              <a:ext cx="1349375" cy="525463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16" name="Rectangle 8"/>
            <p:cNvSpPr>
              <a:spLocks noChangeArrowheads="1"/>
            </p:cNvSpPr>
            <p:nvPr/>
          </p:nvSpPr>
          <p:spPr bwMode="auto">
            <a:xfrm>
              <a:off x="5494338" y="4011613"/>
              <a:ext cx="1212850" cy="439737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17" name="Rectangle 9"/>
            <p:cNvSpPr>
              <a:spLocks noChangeArrowheads="1"/>
            </p:cNvSpPr>
            <p:nvPr/>
          </p:nvSpPr>
          <p:spPr bwMode="auto">
            <a:xfrm>
              <a:off x="3446463" y="4011613"/>
              <a:ext cx="1289050" cy="439737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18" name="Rectangle 10"/>
            <p:cNvSpPr>
              <a:spLocks noChangeArrowheads="1"/>
            </p:cNvSpPr>
            <p:nvPr/>
          </p:nvSpPr>
          <p:spPr bwMode="auto">
            <a:xfrm>
              <a:off x="7599363" y="3203575"/>
              <a:ext cx="1316037" cy="525463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19" name="Rectangle 11"/>
            <p:cNvSpPr>
              <a:spLocks noChangeArrowheads="1"/>
            </p:cNvSpPr>
            <p:nvPr/>
          </p:nvSpPr>
          <p:spPr bwMode="auto">
            <a:xfrm>
              <a:off x="3446463" y="3206750"/>
              <a:ext cx="1289050" cy="512763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sz="1600"/>
            </a:p>
          </p:txBody>
        </p:sp>
        <p:sp>
          <p:nvSpPr>
            <p:cNvPr id="913421" name="Rectangle 13"/>
            <p:cNvSpPr>
              <a:spLocks noChangeArrowheads="1"/>
            </p:cNvSpPr>
            <p:nvPr/>
          </p:nvSpPr>
          <p:spPr bwMode="auto">
            <a:xfrm>
              <a:off x="1880697" y="2138204"/>
              <a:ext cx="1577900" cy="254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Purchased Part</a:t>
              </a:r>
            </a:p>
          </p:txBody>
        </p:sp>
        <p:sp>
          <p:nvSpPr>
            <p:cNvPr id="913423" name="Rectangle 15"/>
            <p:cNvSpPr>
              <a:spLocks noChangeArrowheads="1"/>
            </p:cNvSpPr>
            <p:nvPr/>
          </p:nvSpPr>
          <p:spPr bwMode="auto">
            <a:xfrm>
              <a:off x="2238319" y="2330450"/>
              <a:ext cx="913722" cy="254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$5 / unit</a:t>
              </a:r>
            </a:p>
          </p:txBody>
        </p:sp>
        <p:sp>
          <p:nvSpPr>
            <p:cNvPr id="913424" name="Oval 16"/>
            <p:cNvSpPr>
              <a:spLocks noChangeArrowheads="1"/>
            </p:cNvSpPr>
            <p:nvPr/>
          </p:nvSpPr>
          <p:spPr bwMode="auto">
            <a:xfrm>
              <a:off x="3370263" y="4743450"/>
              <a:ext cx="1306512" cy="742950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25" name="Oval 17"/>
            <p:cNvSpPr>
              <a:spLocks noChangeArrowheads="1"/>
            </p:cNvSpPr>
            <p:nvPr/>
          </p:nvSpPr>
          <p:spPr bwMode="auto">
            <a:xfrm>
              <a:off x="5341938" y="4743450"/>
              <a:ext cx="1425575" cy="742950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26" name="Oval 18"/>
            <p:cNvSpPr>
              <a:spLocks noChangeArrowheads="1"/>
            </p:cNvSpPr>
            <p:nvPr/>
          </p:nvSpPr>
          <p:spPr bwMode="auto">
            <a:xfrm>
              <a:off x="7599363" y="4741863"/>
              <a:ext cx="1392237" cy="742950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27" name="Rectangle 19"/>
            <p:cNvSpPr>
              <a:spLocks noChangeArrowheads="1"/>
            </p:cNvSpPr>
            <p:nvPr/>
          </p:nvSpPr>
          <p:spPr bwMode="auto">
            <a:xfrm>
              <a:off x="3825875" y="4743450"/>
              <a:ext cx="44563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RM1</a:t>
              </a:r>
            </a:p>
          </p:txBody>
        </p:sp>
        <p:sp>
          <p:nvSpPr>
            <p:cNvPr id="913428" name="Rectangle 20"/>
            <p:cNvSpPr>
              <a:spLocks noChangeArrowheads="1"/>
            </p:cNvSpPr>
            <p:nvPr/>
          </p:nvSpPr>
          <p:spPr bwMode="auto">
            <a:xfrm>
              <a:off x="3622675" y="4943475"/>
              <a:ext cx="769938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29" name="Rectangle 21"/>
            <p:cNvSpPr>
              <a:spLocks noChangeArrowheads="1"/>
            </p:cNvSpPr>
            <p:nvPr/>
          </p:nvSpPr>
          <p:spPr bwMode="auto">
            <a:xfrm>
              <a:off x="3675063" y="4964113"/>
              <a:ext cx="79989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$20 per</a:t>
              </a:r>
            </a:p>
          </p:txBody>
        </p:sp>
        <p:sp>
          <p:nvSpPr>
            <p:cNvPr id="913430" name="Rectangle 22"/>
            <p:cNvSpPr>
              <a:spLocks noChangeArrowheads="1"/>
            </p:cNvSpPr>
            <p:nvPr/>
          </p:nvSpPr>
          <p:spPr bwMode="auto">
            <a:xfrm>
              <a:off x="3622675" y="5073650"/>
              <a:ext cx="412750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31" name="Rectangle 23"/>
            <p:cNvSpPr>
              <a:spLocks noChangeArrowheads="1"/>
            </p:cNvSpPr>
            <p:nvPr/>
          </p:nvSpPr>
          <p:spPr bwMode="auto">
            <a:xfrm>
              <a:off x="3902075" y="5183188"/>
              <a:ext cx="39594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unit</a:t>
              </a:r>
            </a:p>
          </p:txBody>
        </p:sp>
        <p:sp>
          <p:nvSpPr>
            <p:cNvPr id="913432" name="Rectangle 24"/>
            <p:cNvSpPr>
              <a:spLocks noChangeArrowheads="1"/>
            </p:cNvSpPr>
            <p:nvPr/>
          </p:nvSpPr>
          <p:spPr bwMode="auto">
            <a:xfrm>
              <a:off x="5797550" y="4743450"/>
              <a:ext cx="44563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RM2</a:t>
              </a:r>
            </a:p>
          </p:txBody>
        </p:sp>
        <p:sp>
          <p:nvSpPr>
            <p:cNvPr id="913433" name="Rectangle 25"/>
            <p:cNvSpPr>
              <a:spLocks noChangeArrowheads="1"/>
            </p:cNvSpPr>
            <p:nvPr/>
          </p:nvSpPr>
          <p:spPr bwMode="auto">
            <a:xfrm>
              <a:off x="5621338" y="4943475"/>
              <a:ext cx="776287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34" name="Rectangle 26"/>
            <p:cNvSpPr>
              <a:spLocks noChangeArrowheads="1"/>
            </p:cNvSpPr>
            <p:nvPr/>
          </p:nvSpPr>
          <p:spPr bwMode="auto">
            <a:xfrm>
              <a:off x="5645150" y="4964113"/>
              <a:ext cx="79989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$20 per</a:t>
              </a:r>
            </a:p>
          </p:txBody>
        </p:sp>
        <p:sp>
          <p:nvSpPr>
            <p:cNvPr id="913435" name="Rectangle 27"/>
            <p:cNvSpPr>
              <a:spLocks noChangeArrowheads="1"/>
            </p:cNvSpPr>
            <p:nvPr/>
          </p:nvSpPr>
          <p:spPr bwMode="auto">
            <a:xfrm>
              <a:off x="5621338" y="5073650"/>
              <a:ext cx="415925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36" name="Rectangle 28"/>
            <p:cNvSpPr>
              <a:spLocks noChangeArrowheads="1"/>
            </p:cNvSpPr>
            <p:nvPr/>
          </p:nvSpPr>
          <p:spPr bwMode="auto">
            <a:xfrm>
              <a:off x="5797550" y="5183188"/>
              <a:ext cx="44132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unit</a:t>
              </a:r>
            </a:p>
          </p:txBody>
        </p:sp>
        <p:sp>
          <p:nvSpPr>
            <p:cNvPr id="913437" name="Rectangle 29"/>
            <p:cNvSpPr>
              <a:spLocks noChangeArrowheads="1"/>
            </p:cNvSpPr>
            <p:nvPr/>
          </p:nvSpPr>
          <p:spPr bwMode="auto">
            <a:xfrm>
              <a:off x="7778750" y="4814888"/>
              <a:ext cx="587375" cy="195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38" name="Rectangle 30"/>
            <p:cNvSpPr>
              <a:spLocks noChangeArrowheads="1"/>
            </p:cNvSpPr>
            <p:nvPr/>
          </p:nvSpPr>
          <p:spPr bwMode="auto">
            <a:xfrm>
              <a:off x="8072438" y="4743450"/>
              <a:ext cx="44563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RM3</a:t>
              </a:r>
            </a:p>
          </p:txBody>
        </p:sp>
        <p:sp>
          <p:nvSpPr>
            <p:cNvPr id="913439" name="Rectangle 31"/>
            <p:cNvSpPr>
              <a:spLocks noChangeArrowheads="1"/>
            </p:cNvSpPr>
            <p:nvPr/>
          </p:nvSpPr>
          <p:spPr bwMode="auto">
            <a:xfrm>
              <a:off x="7778750" y="4943475"/>
              <a:ext cx="776288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40" name="Rectangle 32"/>
            <p:cNvSpPr>
              <a:spLocks noChangeArrowheads="1"/>
            </p:cNvSpPr>
            <p:nvPr/>
          </p:nvSpPr>
          <p:spPr bwMode="auto">
            <a:xfrm>
              <a:off x="7996238" y="4964113"/>
              <a:ext cx="79989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$20 per</a:t>
              </a:r>
            </a:p>
          </p:txBody>
        </p:sp>
        <p:sp>
          <p:nvSpPr>
            <p:cNvPr id="913441" name="Rectangle 33"/>
            <p:cNvSpPr>
              <a:spLocks noChangeArrowheads="1"/>
            </p:cNvSpPr>
            <p:nvPr/>
          </p:nvSpPr>
          <p:spPr bwMode="auto">
            <a:xfrm>
              <a:off x="7778750" y="5073650"/>
              <a:ext cx="414338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42" name="Rectangle 34"/>
            <p:cNvSpPr>
              <a:spLocks noChangeArrowheads="1"/>
            </p:cNvSpPr>
            <p:nvPr/>
          </p:nvSpPr>
          <p:spPr bwMode="auto">
            <a:xfrm>
              <a:off x="8148638" y="5183188"/>
              <a:ext cx="39594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unit</a:t>
              </a:r>
            </a:p>
          </p:txBody>
        </p:sp>
        <p:sp>
          <p:nvSpPr>
            <p:cNvPr id="913443" name="Freeform 35"/>
            <p:cNvSpPr>
              <a:spLocks/>
            </p:cNvSpPr>
            <p:nvPr/>
          </p:nvSpPr>
          <p:spPr bwMode="auto">
            <a:xfrm>
              <a:off x="3902075" y="1450975"/>
              <a:ext cx="1819275" cy="585788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57" y="3"/>
                </a:cxn>
                <a:cxn ang="0">
                  <a:pos x="119" y="12"/>
                </a:cxn>
                <a:cxn ang="0">
                  <a:pos x="89" y="25"/>
                </a:cxn>
                <a:cxn ang="0">
                  <a:pos x="58" y="42"/>
                </a:cxn>
                <a:cxn ang="0">
                  <a:pos x="34" y="63"/>
                </a:cxn>
                <a:cxn ang="0">
                  <a:pos x="17" y="85"/>
                </a:cxn>
                <a:cxn ang="0">
                  <a:pos x="4" y="111"/>
                </a:cxn>
                <a:cxn ang="0">
                  <a:pos x="0" y="141"/>
                </a:cxn>
                <a:cxn ang="0">
                  <a:pos x="0" y="221"/>
                </a:cxn>
                <a:cxn ang="0">
                  <a:pos x="4" y="250"/>
                </a:cxn>
                <a:cxn ang="0">
                  <a:pos x="17" y="277"/>
                </a:cxn>
                <a:cxn ang="0">
                  <a:pos x="34" y="299"/>
                </a:cxn>
                <a:cxn ang="0">
                  <a:pos x="58" y="320"/>
                </a:cxn>
                <a:cxn ang="0">
                  <a:pos x="89" y="337"/>
                </a:cxn>
                <a:cxn ang="0">
                  <a:pos x="119" y="350"/>
                </a:cxn>
                <a:cxn ang="0">
                  <a:pos x="157" y="359"/>
                </a:cxn>
                <a:cxn ang="0">
                  <a:pos x="197" y="362"/>
                </a:cxn>
                <a:cxn ang="0">
                  <a:pos x="949" y="362"/>
                </a:cxn>
                <a:cxn ang="0">
                  <a:pos x="989" y="359"/>
                </a:cxn>
                <a:cxn ang="0">
                  <a:pos x="1026" y="350"/>
                </a:cxn>
                <a:cxn ang="0">
                  <a:pos x="1057" y="337"/>
                </a:cxn>
                <a:cxn ang="0">
                  <a:pos x="1087" y="320"/>
                </a:cxn>
                <a:cxn ang="0">
                  <a:pos x="1111" y="299"/>
                </a:cxn>
                <a:cxn ang="0">
                  <a:pos x="1128" y="277"/>
                </a:cxn>
                <a:cxn ang="0">
                  <a:pos x="1142" y="250"/>
                </a:cxn>
                <a:cxn ang="0">
                  <a:pos x="1145" y="221"/>
                </a:cxn>
                <a:cxn ang="0">
                  <a:pos x="1145" y="141"/>
                </a:cxn>
                <a:cxn ang="0">
                  <a:pos x="1142" y="111"/>
                </a:cxn>
                <a:cxn ang="0">
                  <a:pos x="1128" y="85"/>
                </a:cxn>
                <a:cxn ang="0">
                  <a:pos x="1111" y="63"/>
                </a:cxn>
                <a:cxn ang="0">
                  <a:pos x="1087" y="42"/>
                </a:cxn>
                <a:cxn ang="0">
                  <a:pos x="1057" y="25"/>
                </a:cxn>
                <a:cxn ang="0">
                  <a:pos x="1026" y="12"/>
                </a:cxn>
                <a:cxn ang="0">
                  <a:pos x="989" y="3"/>
                </a:cxn>
                <a:cxn ang="0">
                  <a:pos x="949" y="0"/>
                </a:cxn>
                <a:cxn ang="0">
                  <a:pos x="197" y="0"/>
                </a:cxn>
              </a:cxnLst>
              <a:rect l="0" t="0" r="r" b="b"/>
              <a:pathLst>
                <a:path w="1146" h="363">
                  <a:moveTo>
                    <a:pt x="197" y="0"/>
                  </a:moveTo>
                  <a:lnTo>
                    <a:pt x="157" y="3"/>
                  </a:lnTo>
                  <a:lnTo>
                    <a:pt x="119" y="12"/>
                  </a:lnTo>
                  <a:lnTo>
                    <a:pt x="89" y="25"/>
                  </a:lnTo>
                  <a:lnTo>
                    <a:pt x="58" y="42"/>
                  </a:lnTo>
                  <a:lnTo>
                    <a:pt x="34" y="63"/>
                  </a:lnTo>
                  <a:lnTo>
                    <a:pt x="17" y="85"/>
                  </a:lnTo>
                  <a:lnTo>
                    <a:pt x="4" y="111"/>
                  </a:lnTo>
                  <a:lnTo>
                    <a:pt x="0" y="141"/>
                  </a:lnTo>
                  <a:lnTo>
                    <a:pt x="0" y="221"/>
                  </a:lnTo>
                  <a:lnTo>
                    <a:pt x="4" y="250"/>
                  </a:lnTo>
                  <a:lnTo>
                    <a:pt x="17" y="277"/>
                  </a:lnTo>
                  <a:lnTo>
                    <a:pt x="34" y="299"/>
                  </a:lnTo>
                  <a:lnTo>
                    <a:pt x="58" y="320"/>
                  </a:lnTo>
                  <a:lnTo>
                    <a:pt x="89" y="337"/>
                  </a:lnTo>
                  <a:lnTo>
                    <a:pt x="119" y="350"/>
                  </a:lnTo>
                  <a:lnTo>
                    <a:pt x="157" y="359"/>
                  </a:lnTo>
                  <a:lnTo>
                    <a:pt x="197" y="362"/>
                  </a:lnTo>
                  <a:lnTo>
                    <a:pt x="949" y="362"/>
                  </a:lnTo>
                  <a:lnTo>
                    <a:pt x="989" y="359"/>
                  </a:lnTo>
                  <a:lnTo>
                    <a:pt x="1026" y="350"/>
                  </a:lnTo>
                  <a:lnTo>
                    <a:pt x="1057" y="337"/>
                  </a:lnTo>
                  <a:lnTo>
                    <a:pt x="1087" y="320"/>
                  </a:lnTo>
                  <a:lnTo>
                    <a:pt x="1111" y="299"/>
                  </a:lnTo>
                  <a:lnTo>
                    <a:pt x="1128" y="277"/>
                  </a:lnTo>
                  <a:lnTo>
                    <a:pt x="1142" y="250"/>
                  </a:lnTo>
                  <a:lnTo>
                    <a:pt x="1145" y="221"/>
                  </a:lnTo>
                  <a:lnTo>
                    <a:pt x="1145" y="141"/>
                  </a:lnTo>
                  <a:lnTo>
                    <a:pt x="1142" y="111"/>
                  </a:lnTo>
                  <a:lnTo>
                    <a:pt x="1128" y="85"/>
                  </a:lnTo>
                  <a:lnTo>
                    <a:pt x="1111" y="63"/>
                  </a:lnTo>
                  <a:lnTo>
                    <a:pt x="1087" y="42"/>
                  </a:lnTo>
                  <a:lnTo>
                    <a:pt x="1057" y="25"/>
                  </a:lnTo>
                  <a:lnTo>
                    <a:pt x="1026" y="12"/>
                  </a:lnTo>
                  <a:lnTo>
                    <a:pt x="989" y="3"/>
                  </a:lnTo>
                  <a:lnTo>
                    <a:pt x="949" y="0"/>
                  </a:lnTo>
                  <a:lnTo>
                    <a:pt x="197" y="0"/>
                  </a:lnTo>
                </a:path>
              </a:pathLst>
            </a:custGeom>
            <a:noFill/>
            <a:ln w="50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13444" name="Freeform 36"/>
            <p:cNvSpPr>
              <a:spLocks/>
            </p:cNvSpPr>
            <p:nvPr/>
          </p:nvSpPr>
          <p:spPr bwMode="auto">
            <a:xfrm>
              <a:off x="6376988" y="1484313"/>
              <a:ext cx="1847850" cy="554037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60" y="3"/>
                </a:cxn>
                <a:cxn ang="0">
                  <a:pos x="121" y="12"/>
                </a:cxn>
                <a:cxn ang="0">
                  <a:pos x="91" y="25"/>
                </a:cxn>
                <a:cxn ang="0">
                  <a:pos x="60" y="42"/>
                </a:cxn>
                <a:cxn ang="0">
                  <a:pos x="35" y="63"/>
                </a:cxn>
                <a:cxn ang="0">
                  <a:pos x="17" y="85"/>
                </a:cxn>
                <a:cxn ang="0">
                  <a:pos x="4" y="111"/>
                </a:cxn>
                <a:cxn ang="0">
                  <a:pos x="0" y="141"/>
                </a:cxn>
                <a:cxn ang="0">
                  <a:pos x="0" y="221"/>
                </a:cxn>
                <a:cxn ang="0">
                  <a:pos x="4" y="250"/>
                </a:cxn>
                <a:cxn ang="0">
                  <a:pos x="17" y="277"/>
                </a:cxn>
                <a:cxn ang="0">
                  <a:pos x="35" y="299"/>
                </a:cxn>
                <a:cxn ang="0">
                  <a:pos x="60" y="320"/>
                </a:cxn>
                <a:cxn ang="0">
                  <a:pos x="91" y="337"/>
                </a:cxn>
                <a:cxn ang="0">
                  <a:pos x="121" y="350"/>
                </a:cxn>
                <a:cxn ang="0">
                  <a:pos x="160" y="359"/>
                </a:cxn>
                <a:cxn ang="0">
                  <a:pos x="201" y="362"/>
                </a:cxn>
                <a:cxn ang="0">
                  <a:pos x="968" y="362"/>
                </a:cxn>
                <a:cxn ang="0">
                  <a:pos x="1009" y="359"/>
                </a:cxn>
                <a:cxn ang="0">
                  <a:pos x="1048" y="350"/>
                </a:cxn>
                <a:cxn ang="0">
                  <a:pos x="1078" y="337"/>
                </a:cxn>
                <a:cxn ang="0">
                  <a:pos x="1109" y="320"/>
                </a:cxn>
                <a:cxn ang="0">
                  <a:pos x="1134" y="299"/>
                </a:cxn>
                <a:cxn ang="0">
                  <a:pos x="1152" y="277"/>
                </a:cxn>
                <a:cxn ang="0">
                  <a:pos x="1165" y="250"/>
                </a:cxn>
                <a:cxn ang="0">
                  <a:pos x="1169" y="221"/>
                </a:cxn>
                <a:cxn ang="0">
                  <a:pos x="1169" y="141"/>
                </a:cxn>
                <a:cxn ang="0">
                  <a:pos x="1165" y="111"/>
                </a:cxn>
                <a:cxn ang="0">
                  <a:pos x="1152" y="85"/>
                </a:cxn>
                <a:cxn ang="0">
                  <a:pos x="1134" y="63"/>
                </a:cxn>
                <a:cxn ang="0">
                  <a:pos x="1109" y="42"/>
                </a:cxn>
                <a:cxn ang="0">
                  <a:pos x="1078" y="25"/>
                </a:cxn>
                <a:cxn ang="0">
                  <a:pos x="1048" y="12"/>
                </a:cxn>
                <a:cxn ang="0">
                  <a:pos x="1009" y="3"/>
                </a:cxn>
                <a:cxn ang="0">
                  <a:pos x="968" y="0"/>
                </a:cxn>
                <a:cxn ang="0">
                  <a:pos x="201" y="0"/>
                </a:cxn>
              </a:cxnLst>
              <a:rect l="0" t="0" r="r" b="b"/>
              <a:pathLst>
                <a:path w="1170" h="363">
                  <a:moveTo>
                    <a:pt x="201" y="0"/>
                  </a:moveTo>
                  <a:lnTo>
                    <a:pt x="160" y="3"/>
                  </a:lnTo>
                  <a:lnTo>
                    <a:pt x="121" y="12"/>
                  </a:lnTo>
                  <a:lnTo>
                    <a:pt x="91" y="25"/>
                  </a:lnTo>
                  <a:lnTo>
                    <a:pt x="60" y="42"/>
                  </a:lnTo>
                  <a:lnTo>
                    <a:pt x="35" y="63"/>
                  </a:lnTo>
                  <a:lnTo>
                    <a:pt x="17" y="85"/>
                  </a:lnTo>
                  <a:lnTo>
                    <a:pt x="4" y="111"/>
                  </a:lnTo>
                  <a:lnTo>
                    <a:pt x="0" y="141"/>
                  </a:lnTo>
                  <a:lnTo>
                    <a:pt x="0" y="221"/>
                  </a:lnTo>
                  <a:lnTo>
                    <a:pt x="4" y="250"/>
                  </a:lnTo>
                  <a:lnTo>
                    <a:pt x="17" y="277"/>
                  </a:lnTo>
                  <a:lnTo>
                    <a:pt x="35" y="299"/>
                  </a:lnTo>
                  <a:lnTo>
                    <a:pt x="60" y="320"/>
                  </a:lnTo>
                  <a:lnTo>
                    <a:pt x="91" y="337"/>
                  </a:lnTo>
                  <a:lnTo>
                    <a:pt x="121" y="350"/>
                  </a:lnTo>
                  <a:lnTo>
                    <a:pt x="160" y="359"/>
                  </a:lnTo>
                  <a:lnTo>
                    <a:pt x="201" y="362"/>
                  </a:lnTo>
                  <a:lnTo>
                    <a:pt x="968" y="362"/>
                  </a:lnTo>
                  <a:lnTo>
                    <a:pt x="1009" y="359"/>
                  </a:lnTo>
                  <a:lnTo>
                    <a:pt x="1048" y="350"/>
                  </a:lnTo>
                  <a:lnTo>
                    <a:pt x="1078" y="337"/>
                  </a:lnTo>
                  <a:lnTo>
                    <a:pt x="1109" y="320"/>
                  </a:lnTo>
                  <a:lnTo>
                    <a:pt x="1134" y="299"/>
                  </a:lnTo>
                  <a:lnTo>
                    <a:pt x="1152" y="277"/>
                  </a:lnTo>
                  <a:lnTo>
                    <a:pt x="1165" y="250"/>
                  </a:lnTo>
                  <a:lnTo>
                    <a:pt x="1169" y="221"/>
                  </a:lnTo>
                  <a:lnTo>
                    <a:pt x="1169" y="141"/>
                  </a:lnTo>
                  <a:lnTo>
                    <a:pt x="1165" y="111"/>
                  </a:lnTo>
                  <a:lnTo>
                    <a:pt x="1152" y="85"/>
                  </a:lnTo>
                  <a:lnTo>
                    <a:pt x="1134" y="63"/>
                  </a:lnTo>
                  <a:lnTo>
                    <a:pt x="1109" y="42"/>
                  </a:lnTo>
                  <a:lnTo>
                    <a:pt x="1078" y="25"/>
                  </a:lnTo>
                  <a:lnTo>
                    <a:pt x="1048" y="12"/>
                  </a:lnTo>
                  <a:lnTo>
                    <a:pt x="1009" y="3"/>
                  </a:lnTo>
                  <a:lnTo>
                    <a:pt x="968" y="0"/>
                  </a:lnTo>
                  <a:lnTo>
                    <a:pt x="201" y="0"/>
                  </a:lnTo>
                </a:path>
              </a:pathLst>
            </a:custGeom>
            <a:noFill/>
            <a:ln w="50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13445" name="Rectangle 37"/>
            <p:cNvSpPr>
              <a:spLocks noChangeArrowheads="1"/>
            </p:cNvSpPr>
            <p:nvPr/>
          </p:nvSpPr>
          <p:spPr bwMode="auto">
            <a:xfrm>
              <a:off x="4048125" y="1536700"/>
              <a:ext cx="809625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46" name="Rectangle 38"/>
            <p:cNvSpPr>
              <a:spLocks noChangeArrowheads="1"/>
            </p:cNvSpPr>
            <p:nvPr/>
          </p:nvSpPr>
          <p:spPr bwMode="auto">
            <a:xfrm>
              <a:off x="4356100" y="1450975"/>
              <a:ext cx="102271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$90 / unit</a:t>
              </a:r>
            </a:p>
          </p:txBody>
        </p:sp>
        <p:sp>
          <p:nvSpPr>
            <p:cNvPr id="913447" name="Rectangle 39"/>
            <p:cNvSpPr>
              <a:spLocks noChangeArrowheads="1"/>
            </p:cNvSpPr>
            <p:nvPr/>
          </p:nvSpPr>
          <p:spPr bwMode="auto">
            <a:xfrm>
              <a:off x="4048125" y="1663700"/>
              <a:ext cx="1220788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48" name="Rectangle 40"/>
            <p:cNvSpPr>
              <a:spLocks noChangeArrowheads="1"/>
            </p:cNvSpPr>
            <p:nvPr/>
          </p:nvSpPr>
          <p:spPr bwMode="auto">
            <a:xfrm>
              <a:off x="3943195" y="1666875"/>
              <a:ext cx="17360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100 units / week</a:t>
              </a:r>
            </a:p>
          </p:txBody>
        </p:sp>
        <p:sp>
          <p:nvSpPr>
            <p:cNvPr id="913449" name="Rectangle 41"/>
            <p:cNvSpPr>
              <a:spLocks noChangeArrowheads="1"/>
            </p:cNvSpPr>
            <p:nvPr/>
          </p:nvSpPr>
          <p:spPr bwMode="auto">
            <a:xfrm>
              <a:off x="6513513" y="1536700"/>
              <a:ext cx="89535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50" name="Rectangle 42"/>
            <p:cNvSpPr>
              <a:spLocks noChangeArrowheads="1"/>
            </p:cNvSpPr>
            <p:nvPr/>
          </p:nvSpPr>
          <p:spPr bwMode="auto">
            <a:xfrm>
              <a:off x="6783388" y="1524000"/>
              <a:ext cx="11525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$100 / unit</a:t>
              </a:r>
            </a:p>
          </p:txBody>
        </p:sp>
        <p:sp>
          <p:nvSpPr>
            <p:cNvPr id="913451" name="Rectangle 43"/>
            <p:cNvSpPr>
              <a:spLocks noChangeArrowheads="1"/>
            </p:cNvSpPr>
            <p:nvPr/>
          </p:nvSpPr>
          <p:spPr bwMode="auto">
            <a:xfrm>
              <a:off x="6513513" y="1663700"/>
              <a:ext cx="1103312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52" name="Rectangle 44"/>
            <p:cNvSpPr>
              <a:spLocks noChangeArrowheads="1"/>
            </p:cNvSpPr>
            <p:nvPr/>
          </p:nvSpPr>
          <p:spPr bwMode="auto">
            <a:xfrm>
              <a:off x="6476456" y="1743075"/>
              <a:ext cx="160620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50 units / week</a:t>
              </a:r>
            </a:p>
          </p:txBody>
        </p:sp>
        <p:sp>
          <p:nvSpPr>
            <p:cNvPr id="913453" name="Rectangle 45"/>
            <p:cNvSpPr>
              <a:spLocks noChangeArrowheads="1"/>
            </p:cNvSpPr>
            <p:nvPr/>
          </p:nvSpPr>
          <p:spPr bwMode="auto">
            <a:xfrm>
              <a:off x="3535363" y="1589088"/>
              <a:ext cx="295275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54" name="Rectangle 46"/>
            <p:cNvSpPr>
              <a:spLocks noChangeArrowheads="1"/>
            </p:cNvSpPr>
            <p:nvPr/>
          </p:nvSpPr>
          <p:spPr bwMode="auto">
            <a:xfrm>
              <a:off x="3535363" y="1592263"/>
              <a:ext cx="21640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P:</a:t>
              </a:r>
            </a:p>
          </p:txBody>
        </p:sp>
        <p:sp>
          <p:nvSpPr>
            <p:cNvPr id="913455" name="Rectangle 47"/>
            <p:cNvSpPr>
              <a:spLocks noChangeArrowheads="1"/>
            </p:cNvSpPr>
            <p:nvPr/>
          </p:nvSpPr>
          <p:spPr bwMode="auto">
            <a:xfrm>
              <a:off x="6048375" y="1570038"/>
              <a:ext cx="333375" cy="204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56" name="Rectangle 48"/>
            <p:cNvSpPr>
              <a:spLocks noChangeArrowheads="1"/>
            </p:cNvSpPr>
            <p:nvPr/>
          </p:nvSpPr>
          <p:spPr bwMode="auto">
            <a:xfrm>
              <a:off x="6048375" y="1571625"/>
              <a:ext cx="25487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Q:</a:t>
              </a:r>
            </a:p>
          </p:txBody>
        </p:sp>
        <p:sp>
          <p:nvSpPr>
            <p:cNvPr id="913457" name="Rectangle 49"/>
            <p:cNvSpPr>
              <a:spLocks noChangeArrowheads="1"/>
            </p:cNvSpPr>
            <p:nvPr/>
          </p:nvSpPr>
          <p:spPr bwMode="auto">
            <a:xfrm>
              <a:off x="4529138" y="2474913"/>
              <a:ext cx="550862" cy="195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58" name="Rectangle 50"/>
            <p:cNvSpPr>
              <a:spLocks noChangeArrowheads="1"/>
            </p:cNvSpPr>
            <p:nvPr/>
          </p:nvSpPr>
          <p:spPr bwMode="auto">
            <a:xfrm>
              <a:off x="4887913" y="2474913"/>
              <a:ext cx="1586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913459" name="Rectangle 51"/>
            <p:cNvSpPr>
              <a:spLocks noChangeArrowheads="1"/>
            </p:cNvSpPr>
            <p:nvPr/>
          </p:nvSpPr>
          <p:spPr bwMode="auto">
            <a:xfrm>
              <a:off x="4529138" y="2603500"/>
              <a:ext cx="703262" cy="19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60" name="Rectangle 52"/>
            <p:cNvSpPr>
              <a:spLocks noChangeArrowheads="1"/>
            </p:cNvSpPr>
            <p:nvPr/>
          </p:nvSpPr>
          <p:spPr bwMode="auto">
            <a:xfrm>
              <a:off x="4584700" y="2695575"/>
              <a:ext cx="79348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15 min.</a:t>
              </a:r>
            </a:p>
          </p:txBody>
        </p:sp>
        <p:sp>
          <p:nvSpPr>
            <p:cNvPr id="913461" name="Rectangle 53"/>
            <p:cNvSpPr>
              <a:spLocks noChangeArrowheads="1"/>
            </p:cNvSpPr>
            <p:nvPr/>
          </p:nvSpPr>
          <p:spPr bwMode="auto">
            <a:xfrm>
              <a:off x="7313613" y="2474913"/>
              <a:ext cx="158698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913462" name="Rectangle 54"/>
            <p:cNvSpPr>
              <a:spLocks noChangeArrowheads="1"/>
            </p:cNvSpPr>
            <p:nvPr/>
          </p:nvSpPr>
          <p:spPr bwMode="auto">
            <a:xfrm>
              <a:off x="6838950" y="2593975"/>
              <a:ext cx="603250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63" name="Rectangle 55"/>
            <p:cNvSpPr>
              <a:spLocks noChangeArrowheads="1"/>
            </p:cNvSpPr>
            <p:nvPr/>
          </p:nvSpPr>
          <p:spPr bwMode="auto">
            <a:xfrm>
              <a:off x="7086600" y="2695575"/>
              <a:ext cx="66364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5 min.</a:t>
              </a:r>
            </a:p>
          </p:txBody>
        </p:sp>
        <p:sp>
          <p:nvSpPr>
            <p:cNvPr id="913464" name="Rectangle 56"/>
            <p:cNvSpPr>
              <a:spLocks noChangeArrowheads="1"/>
            </p:cNvSpPr>
            <p:nvPr/>
          </p:nvSpPr>
          <p:spPr bwMode="auto">
            <a:xfrm>
              <a:off x="3568700" y="3246438"/>
              <a:ext cx="533400" cy="195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65" name="Rectangle 57"/>
            <p:cNvSpPr>
              <a:spLocks noChangeArrowheads="1"/>
            </p:cNvSpPr>
            <p:nvPr/>
          </p:nvSpPr>
          <p:spPr bwMode="auto">
            <a:xfrm>
              <a:off x="3978275" y="3279775"/>
              <a:ext cx="142668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913466" name="Rectangle 58"/>
            <p:cNvSpPr>
              <a:spLocks noChangeArrowheads="1"/>
            </p:cNvSpPr>
            <p:nvPr/>
          </p:nvSpPr>
          <p:spPr bwMode="auto">
            <a:xfrm>
              <a:off x="3568700" y="3375025"/>
              <a:ext cx="706438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67" name="Rectangle 59"/>
            <p:cNvSpPr>
              <a:spLocks noChangeArrowheads="1"/>
            </p:cNvSpPr>
            <p:nvPr/>
          </p:nvSpPr>
          <p:spPr bwMode="auto">
            <a:xfrm>
              <a:off x="3749675" y="3427413"/>
              <a:ext cx="79348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10 min.</a:t>
              </a:r>
            </a:p>
          </p:txBody>
        </p:sp>
        <p:sp>
          <p:nvSpPr>
            <p:cNvPr id="913468" name="Rectangle 60"/>
            <p:cNvSpPr>
              <a:spLocks noChangeArrowheads="1"/>
            </p:cNvSpPr>
            <p:nvPr/>
          </p:nvSpPr>
          <p:spPr bwMode="auto">
            <a:xfrm>
              <a:off x="5607050" y="3236913"/>
              <a:ext cx="533400" cy="192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69" name="Rectangle 61"/>
            <p:cNvSpPr>
              <a:spLocks noChangeArrowheads="1"/>
            </p:cNvSpPr>
            <p:nvPr/>
          </p:nvSpPr>
          <p:spPr bwMode="auto">
            <a:xfrm>
              <a:off x="5948363" y="3206750"/>
              <a:ext cx="14266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913470" name="Rectangle 62"/>
            <p:cNvSpPr>
              <a:spLocks noChangeArrowheads="1"/>
            </p:cNvSpPr>
            <p:nvPr/>
          </p:nvSpPr>
          <p:spPr bwMode="auto">
            <a:xfrm>
              <a:off x="5607050" y="3363913"/>
              <a:ext cx="603250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71" name="Rectangle 63"/>
            <p:cNvSpPr>
              <a:spLocks noChangeArrowheads="1"/>
            </p:cNvSpPr>
            <p:nvPr/>
          </p:nvSpPr>
          <p:spPr bwMode="auto">
            <a:xfrm>
              <a:off x="5797550" y="3427413"/>
              <a:ext cx="66364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5 min.</a:t>
              </a:r>
            </a:p>
          </p:txBody>
        </p:sp>
        <p:sp>
          <p:nvSpPr>
            <p:cNvPr id="913472" name="Rectangle 64"/>
            <p:cNvSpPr>
              <a:spLocks noChangeArrowheads="1"/>
            </p:cNvSpPr>
            <p:nvPr/>
          </p:nvSpPr>
          <p:spPr bwMode="auto">
            <a:xfrm>
              <a:off x="7745413" y="3225800"/>
              <a:ext cx="533400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73" name="Rectangle 65"/>
            <p:cNvSpPr>
              <a:spLocks noChangeArrowheads="1"/>
            </p:cNvSpPr>
            <p:nvPr/>
          </p:nvSpPr>
          <p:spPr bwMode="auto">
            <a:xfrm>
              <a:off x="8148638" y="3206750"/>
              <a:ext cx="14106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913474" name="Rectangle 66"/>
            <p:cNvSpPr>
              <a:spLocks noChangeArrowheads="1"/>
            </p:cNvSpPr>
            <p:nvPr/>
          </p:nvSpPr>
          <p:spPr bwMode="auto">
            <a:xfrm>
              <a:off x="7745413" y="3351213"/>
              <a:ext cx="708025" cy="195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75" name="Rectangle 67"/>
            <p:cNvSpPr>
              <a:spLocks noChangeArrowheads="1"/>
            </p:cNvSpPr>
            <p:nvPr/>
          </p:nvSpPr>
          <p:spPr bwMode="auto">
            <a:xfrm>
              <a:off x="7920038" y="3427413"/>
              <a:ext cx="79348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15 min.</a:t>
              </a:r>
            </a:p>
          </p:txBody>
        </p:sp>
        <p:sp>
          <p:nvSpPr>
            <p:cNvPr id="913476" name="Rectangle 68"/>
            <p:cNvSpPr>
              <a:spLocks noChangeArrowheads="1"/>
            </p:cNvSpPr>
            <p:nvPr/>
          </p:nvSpPr>
          <p:spPr bwMode="auto">
            <a:xfrm>
              <a:off x="3622675" y="4013200"/>
              <a:ext cx="549275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77" name="Rectangle 69"/>
            <p:cNvSpPr>
              <a:spLocks noChangeArrowheads="1"/>
            </p:cNvSpPr>
            <p:nvPr/>
          </p:nvSpPr>
          <p:spPr bwMode="auto">
            <a:xfrm>
              <a:off x="3978275" y="4084638"/>
              <a:ext cx="150813" cy="172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16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913478" name="Rectangle 70"/>
            <p:cNvSpPr>
              <a:spLocks noChangeArrowheads="1"/>
            </p:cNvSpPr>
            <p:nvPr/>
          </p:nvSpPr>
          <p:spPr bwMode="auto">
            <a:xfrm>
              <a:off x="3675063" y="4157663"/>
              <a:ext cx="793487" cy="245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600">
                  <a:solidFill>
                    <a:srgbClr val="000000"/>
                  </a:solidFill>
                </a:rPr>
                <a:t>15 min.</a:t>
              </a:r>
            </a:p>
          </p:txBody>
        </p:sp>
        <p:sp>
          <p:nvSpPr>
            <p:cNvPr id="913479" name="Rectangle 71"/>
            <p:cNvSpPr>
              <a:spLocks noChangeArrowheads="1"/>
            </p:cNvSpPr>
            <p:nvPr/>
          </p:nvSpPr>
          <p:spPr bwMode="auto">
            <a:xfrm>
              <a:off x="5589588" y="4013200"/>
              <a:ext cx="533400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80" name="Rectangle 72"/>
            <p:cNvSpPr>
              <a:spLocks noChangeArrowheads="1"/>
            </p:cNvSpPr>
            <p:nvPr/>
          </p:nvSpPr>
          <p:spPr bwMode="auto">
            <a:xfrm>
              <a:off x="6024563" y="3975187"/>
              <a:ext cx="141064" cy="282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913481" name="Rectangle 73"/>
            <p:cNvSpPr>
              <a:spLocks noChangeArrowheads="1"/>
            </p:cNvSpPr>
            <p:nvPr/>
          </p:nvSpPr>
          <p:spPr bwMode="auto">
            <a:xfrm>
              <a:off x="5797550" y="4157663"/>
              <a:ext cx="793487" cy="245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600" dirty="0">
                  <a:solidFill>
                    <a:srgbClr val="000000"/>
                  </a:solidFill>
                </a:rPr>
                <a:t>15 min.</a:t>
              </a:r>
            </a:p>
          </p:txBody>
        </p:sp>
        <p:sp>
          <p:nvSpPr>
            <p:cNvPr id="913482" name="Rectangle 74"/>
            <p:cNvSpPr>
              <a:spLocks noChangeArrowheads="1"/>
            </p:cNvSpPr>
            <p:nvPr/>
          </p:nvSpPr>
          <p:spPr bwMode="auto">
            <a:xfrm>
              <a:off x="7729538" y="4013200"/>
              <a:ext cx="549275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83" name="Rectangle 75"/>
            <p:cNvSpPr>
              <a:spLocks noChangeArrowheads="1"/>
            </p:cNvSpPr>
            <p:nvPr/>
          </p:nvSpPr>
          <p:spPr bwMode="auto">
            <a:xfrm>
              <a:off x="8148638" y="4011613"/>
              <a:ext cx="141064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913484" name="Rectangle 76"/>
            <p:cNvSpPr>
              <a:spLocks noChangeArrowheads="1"/>
            </p:cNvSpPr>
            <p:nvPr/>
          </p:nvSpPr>
          <p:spPr bwMode="auto">
            <a:xfrm>
              <a:off x="7729538" y="4143375"/>
              <a:ext cx="706437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85" name="Rectangle 77"/>
            <p:cNvSpPr>
              <a:spLocks noChangeArrowheads="1"/>
            </p:cNvSpPr>
            <p:nvPr/>
          </p:nvSpPr>
          <p:spPr bwMode="auto">
            <a:xfrm>
              <a:off x="7845425" y="4157663"/>
              <a:ext cx="79348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10 min.</a:t>
              </a:r>
            </a:p>
          </p:txBody>
        </p:sp>
        <p:sp>
          <p:nvSpPr>
            <p:cNvPr id="913492" name="Line 84"/>
            <p:cNvSpPr>
              <a:spLocks noChangeShapeType="1"/>
            </p:cNvSpPr>
            <p:nvPr/>
          </p:nvSpPr>
          <p:spPr bwMode="auto">
            <a:xfrm flipV="1">
              <a:off x="4052888" y="3719513"/>
              <a:ext cx="0" cy="292100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93" name="Line 85"/>
            <p:cNvSpPr>
              <a:spLocks noChangeShapeType="1"/>
            </p:cNvSpPr>
            <p:nvPr/>
          </p:nvSpPr>
          <p:spPr bwMode="auto">
            <a:xfrm>
              <a:off x="3535362" y="2401888"/>
              <a:ext cx="820737" cy="220662"/>
            </a:xfrm>
            <a:prstGeom prst="line">
              <a:avLst/>
            </a:prstGeom>
            <a:noFill/>
            <a:ln w="38100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94" name="Line 86"/>
            <p:cNvSpPr>
              <a:spLocks noChangeShapeType="1"/>
            </p:cNvSpPr>
            <p:nvPr/>
          </p:nvSpPr>
          <p:spPr bwMode="auto">
            <a:xfrm flipV="1">
              <a:off x="3825875" y="2914650"/>
              <a:ext cx="530225" cy="292100"/>
            </a:xfrm>
            <a:prstGeom prst="line">
              <a:avLst/>
            </a:prstGeom>
            <a:noFill/>
            <a:ln w="38100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95" name="Line 87"/>
            <p:cNvSpPr>
              <a:spLocks noChangeShapeType="1"/>
            </p:cNvSpPr>
            <p:nvPr/>
          </p:nvSpPr>
          <p:spPr bwMode="auto">
            <a:xfrm flipH="1" flipV="1">
              <a:off x="5645150" y="2914650"/>
              <a:ext cx="455613" cy="292100"/>
            </a:xfrm>
            <a:prstGeom prst="line">
              <a:avLst/>
            </a:prstGeom>
            <a:noFill/>
            <a:ln w="38100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96" name="Line 88"/>
            <p:cNvSpPr>
              <a:spLocks noChangeShapeType="1"/>
            </p:cNvSpPr>
            <p:nvPr/>
          </p:nvSpPr>
          <p:spPr bwMode="auto">
            <a:xfrm flipV="1">
              <a:off x="4887913" y="2036763"/>
              <a:ext cx="0" cy="438150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97" name="Line 89"/>
            <p:cNvSpPr>
              <a:spLocks noChangeShapeType="1"/>
            </p:cNvSpPr>
            <p:nvPr/>
          </p:nvSpPr>
          <p:spPr bwMode="auto">
            <a:xfrm flipV="1">
              <a:off x="7389813" y="2036763"/>
              <a:ext cx="0" cy="365125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98" name="Line 90"/>
            <p:cNvSpPr>
              <a:spLocks noChangeShapeType="1"/>
            </p:cNvSpPr>
            <p:nvPr/>
          </p:nvSpPr>
          <p:spPr bwMode="auto">
            <a:xfrm flipH="1" flipV="1">
              <a:off x="4029075" y="4422775"/>
              <a:ext cx="0" cy="304800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99" name="Line 91"/>
            <p:cNvSpPr>
              <a:spLocks noChangeShapeType="1"/>
            </p:cNvSpPr>
            <p:nvPr/>
          </p:nvSpPr>
          <p:spPr bwMode="auto">
            <a:xfrm flipV="1">
              <a:off x="6086475" y="4498975"/>
              <a:ext cx="0" cy="304800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500" name="Line 92"/>
            <p:cNvSpPr>
              <a:spLocks noChangeShapeType="1"/>
            </p:cNvSpPr>
            <p:nvPr/>
          </p:nvSpPr>
          <p:spPr bwMode="auto">
            <a:xfrm flipV="1">
              <a:off x="6100763" y="3719513"/>
              <a:ext cx="0" cy="292100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501" name="Line 93"/>
            <p:cNvSpPr>
              <a:spLocks noChangeShapeType="1"/>
            </p:cNvSpPr>
            <p:nvPr/>
          </p:nvSpPr>
          <p:spPr bwMode="auto">
            <a:xfrm flipV="1">
              <a:off x="8299450" y="4451350"/>
              <a:ext cx="0" cy="292100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502" name="Line 94"/>
            <p:cNvSpPr>
              <a:spLocks noChangeShapeType="1"/>
            </p:cNvSpPr>
            <p:nvPr/>
          </p:nvSpPr>
          <p:spPr bwMode="auto">
            <a:xfrm flipV="1">
              <a:off x="8299450" y="3719513"/>
              <a:ext cx="0" cy="292100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503" name="Line 95"/>
            <p:cNvSpPr>
              <a:spLocks noChangeShapeType="1"/>
            </p:cNvSpPr>
            <p:nvPr/>
          </p:nvSpPr>
          <p:spPr bwMode="auto">
            <a:xfrm flipH="1" flipV="1">
              <a:off x="7996238" y="2914650"/>
              <a:ext cx="379412" cy="292100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504" name="Line 96"/>
            <p:cNvSpPr>
              <a:spLocks noChangeShapeType="1"/>
            </p:cNvSpPr>
            <p:nvPr/>
          </p:nvSpPr>
          <p:spPr bwMode="auto">
            <a:xfrm flipV="1">
              <a:off x="6315075" y="2822575"/>
              <a:ext cx="381000" cy="381000"/>
            </a:xfrm>
            <a:prstGeom prst="line">
              <a:avLst/>
            </a:prstGeom>
            <a:noFill/>
            <a:ln w="38100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92" name="Rectangle 3"/>
          <p:cNvSpPr txBox="1">
            <a:spLocks/>
          </p:cNvSpPr>
          <p:nvPr/>
        </p:nvSpPr>
        <p:spPr bwMode="auto">
          <a:xfrm>
            <a:off x="28724" y="666411"/>
            <a:ext cx="1216327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endParaRPr lang="en-US" sz="2400" kern="0" dirty="0">
              <a:latin typeface="Book Antiqua" pitchFamily="18" charset="0"/>
              <a:ea typeface="ＭＳ Ｐゴシック" pitchFamily="-65" charset="-128"/>
              <a:cs typeface="Book Antiqua" pitchFamily="18" charset="0"/>
            </a:endParaRPr>
          </a:p>
        </p:txBody>
      </p:sp>
      <p:sp>
        <p:nvSpPr>
          <p:cNvPr id="93" name="Rectangle 3"/>
          <p:cNvSpPr txBox="1">
            <a:spLocks/>
          </p:cNvSpPr>
          <p:nvPr/>
        </p:nvSpPr>
        <p:spPr bwMode="auto">
          <a:xfrm>
            <a:off x="13761" y="751005"/>
            <a:ext cx="5742513" cy="572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spcBef>
                <a:spcPct val="20000"/>
              </a:spcBef>
              <a:buClr>
                <a:schemeClr val="tx1"/>
              </a:buClr>
              <a:buSzPct val="88000"/>
              <a:buFont typeface="Wingdings" panose="05000000000000000000" pitchFamily="2" charset="2"/>
              <a:buChar char="p"/>
            </a:pPr>
            <a:r>
              <a:rPr lang="en-US" sz="2400" dirty="0">
                <a:latin typeface="Book Antiqua" pitchFamily="18" charset="0"/>
              </a:rPr>
              <a:t>Two products, P and Q. 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tx1"/>
              </a:buClr>
              <a:buSzPct val="88000"/>
              <a:buFont typeface="Wingdings" panose="05000000000000000000" pitchFamily="2" charset="2"/>
              <a:buChar char="p"/>
            </a:pPr>
            <a:r>
              <a:rPr lang="en-US" sz="2400" dirty="0">
                <a:latin typeface="Book Antiqua" pitchFamily="18" charset="0"/>
              </a:rPr>
              <a:t>Weekly demand for P is 100 units &amp; for Q is 50 units. 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tx1"/>
              </a:buClr>
              <a:buSzPct val="88000"/>
              <a:buFont typeface="Wingdings" panose="05000000000000000000" pitchFamily="2" charset="2"/>
              <a:buChar char="p"/>
            </a:pPr>
            <a:r>
              <a:rPr lang="en-US" sz="2400" dirty="0">
                <a:latin typeface="Book Antiqua" pitchFamily="18" charset="0"/>
              </a:rPr>
              <a:t>Operating expenses /week: 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tx1"/>
              </a:buClr>
              <a:buSzPct val="88000"/>
              <a:buFont typeface="Wingdings" panose="05000000000000000000" pitchFamily="2" charset="2"/>
              <a:buChar char="p"/>
            </a:pPr>
            <a:r>
              <a:rPr lang="en-US" sz="2400" dirty="0">
                <a:latin typeface="Book Antiqua" pitchFamily="18" charset="0"/>
              </a:rPr>
              <a:t>$2000 administrative costs for the manager working as OM/FIN/MKT manager. 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tx1"/>
              </a:buClr>
              <a:buSzPct val="88000"/>
              <a:buFont typeface="Wingdings" panose="05000000000000000000" pitchFamily="2" charset="2"/>
              <a:buChar char="p"/>
            </a:pPr>
            <a:r>
              <a:rPr lang="en-US" sz="2400" dirty="0">
                <a:latin typeface="Book Antiqua" pitchFamily="18" charset="0"/>
              </a:rPr>
              <a:t>$4000 non- -administrative costs for the 4 operators working at the work-centers A, B, C, and D. 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tx1"/>
              </a:buClr>
              <a:buSzPct val="88000"/>
              <a:buFont typeface="Wingdings" panose="05000000000000000000" pitchFamily="2" charset="2"/>
              <a:buChar char="p"/>
            </a:pPr>
            <a:r>
              <a:rPr lang="en-US" sz="2400" dirty="0">
                <a:latin typeface="Book Antiqua" pitchFamily="18" charset="0"/>
              </a:rPr>
              <a:t>Time available at each work center is 2,400 minutes per week.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68338"/>
            <a:ext cx="121920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Book Antiqua" panose="02040602050305030304" pitchFamily="18" charset="0"/>
                <a:cs typeface="Microsoft Sans Serif" pitchFamily="34" charset="0"/>
              </a:rPr>
              <a:t>We do not go to Japan. Is there something else we can do?</a:t>
            </a:r>
          </a:p>
          <a:p>
            <a:pPr marL="342900" lvl="3" indent="-342900">
              <a:lnSpc>
                <a:spcPct val="90000"/>
              </a:lnSpc>
              <a:buSzPct val="75000"/>
              <a:buFont typeface="Wingdings" pitchFamily="2" charset="2"/>
              <a:buChar char="p"/>
            </a:pPr>
            <a:r>
              <a:rPr lang="en-US" sz="2800" dirty="0">
                <a:latin typeface="Book Antiqua" panose="02040602050305030304" pitchFamily="18" charset="0"/>
              </a:rPr>
              <a:t>Let’s buy another machine!  Which one?</a:t>
            </a:r>
          </a:p>
          <a:p>
            <a:pPr marL="342900" lvl="3" indent="-342900">
              <a:lnSpc>
                <a:spcPct val="90000"/>
              </a:lnSpc>
              <a:buSzPct val="75000"/>
              <a:buFont typeface="Wingdings" pitchFamily="2" charset="2"/>
              <a:buChar char="p"/>
            </a:pPr>
            <a:r>
              <a:rPr lang="en-US" sz="2800" dirty="0">
                <a:latin typeface="Book Antiqua" panose="02040602050305030304" pitchFamily="18" charset="0"/>
              </a:rPr>
              <a:t>Cost of the machine = $100,000. </a:t>
            </a:r>
          </a:p>
          <a:p>
            <a:pPr marL="342900" lvl="3" indent="-342900">
              <a:lnSpc>
                <a:spcPct val="90000"/>
              </a:lnSpc>
              <a:buSzPct val="75000"/>
              <a:buFont typeface="Wingdings" pitchFamily="2" charset="2"/>
              <a:buChar char="p"/>
            </a:pPr>
            <a:r>
              <a:rPr lang="en-US" sz="2800" dirty="0">
                <a:latin typeface="Book Antiqua" panose="02040602050305030304" pitchFamily="18" charset="0"/>
              </a:rPr>
              <a:t>Cost of operator: $400 per week.</a:t>
            </a:r>
          </a:p>
          <a:p>
            <a:pPr marL="342900" lvl="3" indent="-342900">
              <a:lnSpc>
                <a:spcPct val="90000"/>
              </a:lnSpc>
              <a:buSzPct val="75000"/>
              <a:buFont typeface="Wingdings" pitchFamily="2" charset="2"/>
              <a:buChar char="p"/>
            </a:pPr>
            <a:r>
              <a:rPr lang="en-US" sz="2800" dirty="0">
                <a:latin typeface="Book Antiqua" panose="02040602050305030304" pitchFamily="18" charset="0"/>
              </a:rPr>
              <a:t>What is weekly operating expense now?</a:t>
            </a:r>
          </a:p>
          <a:p>
            <a:pPr marL="342900" lvl="3" indent="-342900">
              <a:lnSpc>
                <a:spcPct val="90000"/>
              </a:lnSpc>
              <a:buSzPct val="75000"/>
              <a:buNone/>
            </a:pPr>
            <a:endParaRPr lang="en-US" sz="2400" dirty="0">
              <a:solidFill>
                <a:srgbClr val="367236"/>
              </a:solidFill>
              <a:latin typeface="Book Antiqua" panose="02040602050305030304" pitchFamily="18" charset="0"/>
            </a:endParaRPr>
          </a:p>
          <a:p>
            <a:pPr marL="342900" lvl="3" indent="-342900">
              <a:lnSpc>
                <a:spcPct val="90000"/>
              </a:lnSpc>
              <a:buSzPct val="75000"/>
              <a:buFont typeface="Wingdings" pitchFamily="2" charset="2"/>
              <a:buChar char="p"/>
            </a:pPr>
            <a:endParaRPr lang="en-US" sz="2400" dirty="0">
              <a:solidFill>
                <a:srgbClr val="367236"/>
              </a:solidFill>
              <a:latin typeface="Book Antiqua" panose="02040602050305030304" pitchFamily="18" charset="0"/>
            </a:endParaRPr>
          </a:p>
          <a:p>
            <a:pPr marL="342900" lvl="3" indent="-342900">
              <a:lnSpc>
                <a:spcPct val="90000"/>
              </a:lnSpc>
              <a:buSzPct val="75000"/>
              <a:buFont typeface="Wingdings" pitchFamily="2" charset="2"/>
              <a:buChar char="p"/>
            </a:pPr>
            <a:endParaRPr lang="en-US" sz="2400" dirty="0">
              <a:solidFill>
                <a:srgbClr val="367236"/>
              </a:solidFill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Book Antiqua" panose="02040602050305030304" pitchFamily="18" charset="0"/>
              <a:cs typeface="Microsoft Sans Serif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410200" y="533400"/>
            <a:ext cx="389850" cy="68429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C00000"/>
                </a:solidFill>
                <a:latin typeface="Book Antiqua" pitchFamily="18" charset="0"/>
              </a:rPr>
              <a:t>2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00" y="1135717"/>
            <a:ext cx="404278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Book Antiqua" pitchFamily="18" charset="0"/>
              </a:rPr>
              <a:t>B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858000" y="2514600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Book Antiqua" pitchFamily="18" charset="0"/>
              </a:rPr>
              <a:t>$6,400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dirty="0"/>
              <a:t>Step 4 : Do We Try To Sell In Japan?</a:t>
            </a:r>
          </a:p>
        </p:txBody>
      </p:sp>
    </p:spTree>
    <p:extLst>
      <p:ext uri="{BB962C8B-B14F-4D97-AF65-F5344CB8AC3E}">
        <p14:creationId xmlns:p14="http://schemas.microsoft.com/office/powerpoint/2010/main" val="1185317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524000" y="609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Verdana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38099"/>
            <a:ext cx="12192000" cy="609599"/>
          </a:xfrm>
        </p:spPr>
        <p:txBody>
          <a:bodyPr/>
          <a:lstStyle/>
          <a:p>
            <a:r>
              <a:rPr lang="en-US" dirty="0"/>
              <a:t>Step 5: Where is the New Constraint?</a:t>
            </a:r>
          </a:p>
        </p:txBody>
      </p:sp>
      <p:graphicFrame>
        <p:nvGraphicFramePr>
          <p:cNvPr id="106500" name="Object 4"/>
          <p:cNvGraphicFramePr>
            <a:graphicFrameLocks noChangeAspect="1"/>
          </p:cNvGraphicFramePr>
          <p:nvPr/>
        </p:nvGraphicFramePr>
        <p:xfrm>
          <a:off x="2514600" y="3914079"/>
          <a:ext cx="6934200" cy="2410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Worksheet" r:id="rId4" imgW="5562803" imgH="1933711" progId="Excel.Sheet.12">
                  <p:embed/>
                </p:oleObj>
              </mc:Choice>
              <mc:Fallback>
                <p:oleObj name="Worksheet" r:id="rId4" imgW="5562803" imgH="1933711" progId="Excel.Sheet.12">
                  <p:embed/>
                  <p:pic>
                    <p:nvPicPr>
                      <p:cNvPr id="1065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14079"/>
                        <a:ext cx="6934200" cy="2410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1" name="Object 5"/>
          <p:cNvGraphicFramePr>
            <a:graphicFrameLocks noChangeAspect="1"/>
          </p:cNvGraphicFramePr>
          <p:nvPr/>
        </p:nvGraphicFramePr>
        <p:xfrm>
          <a:off x="2514599" y="1219200"/>
          <a:ext cx="6865496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Worksheet" r:id="rId6" imgW="5267269" imgH="1914632" progId="Excel.Sheet.12">
                  <p:embed/>
                </p:oleObj>
              </mc:Choice>
              <mc:Fallback>
                <p:oleObj name="Worksheet" r:id="rId6" imgW="5267269" imgH="1914632" progId="Excel.Sheet.12">
                  <p:embed/>
                  <p:pic>
                    <p:nvPicPr>
                      <p:cNvPr id="1065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599" y="1219200"/>
                        <a:ext cx="6865496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>
            <a:off x="1524000" y="1143000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57553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524000" y="609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Verdana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0634" y="6919"/>
            <a:ext cx="12278833" cy="602682"/>
          </a:xfrm>
        </p:spPr>
        <p:txBody>
          <a:bodyPr/>
          <a:lstStyle/>
          <a:p>
            <a:r>
              <a:rPr lang="en-US" dirty="0"/>
              <a:t>Step 5: If a Constraint Was Broken in previous Steps, Go to Step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609599"/>
            <a:ext cx="1211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80P, 50Q,0PJ, 70QJ</a:t>
            </a:r>
          </a:p>
          <a:p>
            <a:r>
              <a:rPr lang="en-US" sz="2400" dirty="0">
                <a:latin typeface="Book Antiqua" pitchFamily="18" charset="0"/>
              </a:rPr>
              <a:t>Total Profit = 3000</a:t>
            </a:r>
          </a:p>
          <a:p>
            <a:r>
              <a:rPr lang="en-US" sz="2400" dirty="0">
                <a:latin typeface="Book Antiqua" pitchFamily="18" charset="0"/>
              </a:rPr>
              <a:t>What is the payback period?</a:t>
            </a:r>
          </a:p>
          <a:p>
            <a:r>
              <a:rPr lang="en-US" sz="2400" dirty="0">
                <a:latin typeface="Book Antiqua" pitchFamily="18" charset="0"/>
              </a:rPr>
              <a:t>100000/3000 = 33.33 weeks</a:t>
            </a:r>
          </a:p>
          <a:p>
            <a:r>
              <a:rPr lang="en-US" sz="2400" dirty="0">
                <a:latin typeface="Book Antiqua" pitchFamily="18" charset="0"/>
              </a:rPr>
              <a:t>What is the payback period?</a:t>
            </a:r>
          </a:p>
          <a:p>
            <a:r>
              <a:rPr lang="en-US" sz="2400" dirty="0">
                <a:latin typeface="Book Antiqua" pitchFamily="18" charset="0"/>
              </a:rPr>
              <a:t>100000/(3000-300) = 37.03 weeks</a:t>
            </a:r>
          </a:p>
          <a:p>
            <a:r>
              <a:rPr lang="en-US" sz="2400" dirty="0">
                <a:latin typeface="Book Antiqua" pitchFamily="18" charset="0"/>
              </a:rPr>
              <a:t>The domestic P had the max profit per minute on B. Why we have not satisfied all the domestic demand. </a:t>
            </a:r>
          </a:p>
        </p:txBody>
      </p:sp>
    </p:spTree>
    <p:extLst>
      <p:ext uri="{BB962C8B-B14F-4D97-AF65-F5344CB8AC3E}">
        <p14:creationId xmlns:p14="http://schemas.microsoft.com/office/powerpoint/2010/main" val="314903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647700"/>
            <a:ext cx="12115800" cy="5562600"/>
          </a:xfrm>
        </p:spPr>
        <p:txBody>
          <a:bodyPr/>
          <a:lstStyle/>
          <a:p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Link Performance of each subsystem (Marketing, Finance, Operations, etc) to the performance of the total system.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Operating expenses – human recourses are fixed costs. Do not treat them as variable costs. Do not assign their wage and salary to the units of products.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Decision should promote a growth strategy. Throughput World: Profit Maximization. Limited only by our imaginations. </a:t>
            </a:r>
          </a:p>
          <a:p>
            <a:pPr marL="395288" indent="-395288"/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Think globally not locally. There is one or at most few constraint(s) determines limiting a system to achieve its best.</a:t>
            </a:r>
          </a:p>
          <a:p>
            <a:pPr marL="395288" indent="-395288"/>
            <a:r>
              <a:rPr lang="en-US" sz="2400" dirty="0">
                <a:latin typeface="Book Antiqua" panose="02040602050305030304" pitchFamily="18" charset="0"/>
              </a:rPr>
              <a:t>Just like the links of a chain, the processes within the enterprise work together to generate profit for the stakeholders. </a:t>
            </a:r>
          </a:p>
          <a:p>
            <a:pPr marL="395288" indent="-395288"/>
            <a:r>
              <a:rPr lang="en-US" sz="2400" dirty="0">
                <a:latin typeface="Book Antiqua" panose="02040602050305030304" pitchFamily="18" charset="0"/>
              </a:rPr>
              <a:t>The chain is only as strong as its weakest link.</a:t>
            </a:r>
          </a:p>
          <a:p>
            <a:pPr marL="395288" indent="-395288"/>
            <a:r>
              <a:rPr lang="en-US" sz="2400" dirty="0">
                <a:latin typeface="Book Antiqua" panose="02040602050305030304" pitchFamily="18" charset="0"/>
              </a:rPr>
              <a:t>Go and Exploit the Constraint– Find the best way to use the constraint and elevate it.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7088"/>
            <a:ext cx="12192000" cy="609600"/>
          </a:xfrm>
        </p:spPr>
        <p:txBody>
          <a:bodyPr/>
          <a:lstStyle/>
          <a:p>
            <a:r>
              <a:rPr lang="en-US" dirty="0"/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2584418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"/>
            <a:ext cx="12192000" cy="609598"/>
          </a:xfr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Cost World Views –Sales View, Cost Accounting View</a:t>
            </a:r>
          </a:p>
        </p:txBody>
      </p:sp>
      <p:sp>
        <p:nvSpPr>
          <p:cNvPr id="914439" name="Rectangle 7"/>
          <p:cNvSpPr>
            <a:spLocks noChangeArrowheads="1"/>
          </p:cNvSpPr>
          <p:nvPr/>
        </p:nvSpPr>
        <p:spPr bwMode="auto">
          <a:xfrm>
            <a:off x="0" y="615259"/>
            <a:ext cx="12192000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20000"/>
            </a:pPr>
            <a:r>
              <a:rPr lang="en-US" sz="2400" b="1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Sales View: 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Suppose you are the sales manager and you will be paid a 10% commission on the sales Price.  What product do you recommend to produce?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</a:rPr>
              <a:t>P: Sales Price = $90    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sym typeface="Wingdings" pitchFamily="2" charset="2"/>
              </a:rPr>
              <a:t> commission /unit = $9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</a:rPr>
              <a:t>Q: Sales Price = $100  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sym typeface="Wingdings" pitchFamily="2" charset="2"/>
              </a:rPr>
              <a:t> commission /unit = $10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29400" y="1708669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 b="1" dirty="0">
                <a:solidFill>
                  <a:srgbClr val="00863D"/>
                </a:solidFill>
                <a:latin typeface="Book Antiqua" pitchFamily="18" charset="0"/>
              </a:rPr>
              <a:t>Q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2219990"/>
            <a:ext cx="12192000" cy="4247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  <a:buSzPct val="120000"/>
            </a:pP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Cost Accounting View- Standard Costing. </a:t>
            </a:r>
            <a:r>
              <a:rPr lang="en-US" sz="2400" dirty="0">
                <a:latin typeface="Book Antiqua" pitchFamily="18" charset="0"/>
              </a:rPr>
              <a:t>Overhead – operating expense - is $6000 per week.</a:t>
            </a:r>
          </a:p>
          <a:p>
            <a:pPr>
              <a:spcAft>
                <a:spcPts val="1200"/>
              </a:spcAft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</a:rPr>
              <a:t>Standard cost accounting attempts to absorb all the overhead costs of production into the product cost using a 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single cost driver</a:t>
            </a:r>
            <a:r>
              <a:rPr lang="en-US" sz="2400" dirty="0">
                <a:latin typeface="Book Antiqua" pitchFamily="18" charset="0"/>
              </a:rPr>
              <a:t>. Usually the 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overheads </a:t>
            </a:r>
            <a:r>
              <a:rPr lang="en-US" sz="2400" dirty="0">
                <a:solidFill>
                  <a:schemeClr val="accent4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are directly allocated among the various products in proportion to the 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cost driver of direct labor cost.</a:t>
            </a:r>
            <a:r>
              <a:rPr lang="en-US" sz="2400" dirty="0">
                <a:latin typeface="Book Antiqua" pitchFamily="18" charset="0"/>
              </a:rPr>
              <a:t> </a:t>
            </a:r>
          </a:p>
          <a:p>
            <a:pPr>
              <a:spcAft>
                <a:spcPts val="1200"/>
              </a:spcAft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</a:rPr>
              <a:t>The choice of the cost driver depends on the nature of the business.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</a:rPr>
              <a:t>We assume  operating expense is allocated 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in proportion to the potential market </a:t>
            </a:r>
            <a:r>
              <a:rPr lang="en-US" sz="2400" dirty="0">
                <a:latin typeface="Book Antiqua" panose="02040602050305030304" pitchFamily="18" charset="0"/>
              </a:rPr>
              <a:t>(50+100 =150). </a:t>
            </a:r>
          </a:p>
          <a:p>
            <a:pPr marL="0" indent="0">
              <a:buSzPct val="100000"/>
              <a:buNone/>
            </a:pPr>
            <a:r>
              <a:rPr lang="en-US" sz="2400" dirty="0">
                <a:latin typeface="Book Antiqua" panose="02040602050305030304" pitchFamily="18" charset="0"/>
              </a:rPr>
              <a:t>If we can satisfy all the demand, then overhead is 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$6000/150 = $40 per unit of product</a:t>
            </a:r>
            <a:r>
              <a:rPr lang="en-US" sz="2400" dirty="0">
                <a:latin typeface="Book Antiqua" panose="02040602050305030304" pitchFamily="18" charset="0"/>
              </a:rPr>
              <a:t>. </a:t>
            </a:r>
          </a:p>
          <a:p>
            <a:pPr marL="0" indent="0">
              <a:buSzPct val="100000"/>
              <a:buNone/>
            </a:pPr>
            <a:r>
              <a:rPr lang="en-US" sz="2400" dirty="0">
                <a:latin typeface="Book Antiqua" panose="02040602050305030304" pitchFamily="18" charset="0"/>
              </a:rPr>
              <a:t>If the total demand is 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not satisfied</a:t>
            </a:r>
            <a:r>
              <a:rPr lang="en-US" sz="2400" dirty="0">
                <a:latin typeface="Book Antiqua" panose="02040602050305030304" pitchFamily="18" charset="0"/>
              </a:rPr>
              <a:t>,  overhead per unit of product is 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&gt; $40</a:t>
            </a:r>
            <a:r>
              <a:rPr lang="en-US" sz="2400" dirty="0">
                <a:latin typeface="Book Antiqua" panose="02040602050305030304" pitchFamily="18" charset="0"/>
              </a:rPr>
              <a:t>.</a:t>
            </a:r>
          </a:p>
          <a:p>
            <a:pPr>
              <a:spcAft>
                <a:spcPts val="1200"/>
              </a:spcAft>
              <a:buClr>
                <a:schemeClr val="accent1"/>
              </a:buClr>
              <a:buSzPct val="120000"/>
            </a:pPr>
            <a:endParaRPr lang="en-US" sz="2400" dirty="0"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4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14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14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autoRev="1" fill="hold"/>
                                        <p:tgtEl>
                                          <p:spTgt spid="914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63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914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63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914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439" grpId="0" uiExpand="1" build="p"/>
      <p:bldP spid="11" grpId="0" autoUpdateAnimBg="0"/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1999" cy="533401"/>
          </a:xfrm>
          <a:noFill/>
          <a:ln/>
        </p:spPr>
        <p:txBody>
          <a:bodyPr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Standard Costing, Activity Based Costing – Cost World View 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4809" y="672451"/>
            <a:ext cx="12236301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Product Cost-Standard Costing	P                               Q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Material                        		5+20+20 = 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45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         20+20 = 40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Operating Expense     		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40   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                         40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</a:rPr>
              <a:t>Standard Costing Total Cost          85                             80 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543800" y="180975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 b="1" dirty="0">
                <a:solidFill>
                  <a:srgbClr val="00863D"/>
                </a:solidFill>
                <a:latin typeface="Book Antiqua" pitchFamily="18" charset="0"/>
              </a:rPr>
              <a:t>Q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9110" y="2321355"/>
            <a:ext cx="12192000" cy="46012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20000"/>
            </a:pP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Activity Based Costing (ABC). 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ABC is an alternative generally accepted accounting principle (GAAP). Instead of direct allocation the overhead costs to the products, 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overheads are allocated to activities, and then activity costs are allocated to the products.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In the ABC of our example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, administrative cost is allocated based on the 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time spent on each product. 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Our manager spends 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80% of his time on P ($1600) and 20% on Q ($400).  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Perhaps because product P is a new product and needs more operations/marketing efforts. These costs are then allocated to the units of products based on the potential number of units produced. 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$1600/</a:t>
            </a:r>
            <a:r>
              <a:rPr lang="en-US" altLang="zh-CN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10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0 = $</a:t>
            </a:r>
            <a:r>
              <a:rPr lang="en-US" altLang="zh-CN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16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(P) and $400/</a:t>
            </a:r>
            <a:r>
              <a:rPr lang="en-US" altLang="zh-CN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50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= $</a:t>
            </a:r>
            <a:r>
              <a:rPr lang="en-US" altLang="zh-CN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8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(Q). </a:t>
            </a:r>
          </a:p>
          <a:p>
            <a:pPr>
              <a:buClr>
                <a:schemeClr val="accent1"/>
              </a:buClr>
              <a:buSzPct val="120000"/>
            </a:pPr>
            <a:endParaRPr lang="en-US" sz="2400" dirty="0"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  <a:p>
            <a:pPr>
              <a:buClr>
                <a:schemeClr val="accent1"/>
              </a:buClr>
              <a:buSzPct val="120000"/>
            </a:pP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5506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autoUpdateAnimBg="0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"/>
            <a:ext cx="12192000" cy="609598"/>
          </a:xfr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What Product to Produce? Cost World Solution.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0" y="547672"/>
            <a:ext cx="12192000" cy="34163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Non-administrative costs are allocated based on the 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potential number of units produced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. 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Total Market P (100) and Q(50)  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$4000 /150 = 26.7 per unit. 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                                      		P                               Q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Material                        		45          	         40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Operating Expense- Admin     	</a:t>
            </a:r>
            <a:r>
              <a:rPr lang="en-US" altLang="zh-CN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16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                              </a:t>
            </a:r>
            <a:r>
              <a:rPr lang="en-US" altLang="zh-CN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8</a:t>
            </a:r>
            <a:endParaRPr lang="en-US" sz="2400" b="1" dirty="0">
              <a:solidFill>
                <a:srgbClr val="C00000"/>
              </a:solidFill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Operating Expense- Non-Admin  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26.7 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                        26.7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ABC Total Cost          		</a:t>
            </a:r>
            <a:r>
              <a:rPr lang="en-US" altLang="zh-CN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87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.7                          7</a:t>
            </a:r>
            <a:r>
              <a:rPr lang="en-US" altLang="zh-CN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4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.7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848600" y="3332738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 b="1" dirty="0">
                <a:solidFill>
                  <a:srgbClr val="00863D"/>
                </a:solidFill>
                <a:latin typeface="Book Antiqua" pitchFamily="18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506106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2"/>
            <a:ext cx="12191999" cy="594867"/>
          </a:xfr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Finance View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74056" y="715637"/>
            <a:ext cx="12017943" cy="26776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20000"/>
            </a:pP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Finance View: 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Suppose the financial manager prefers the product with higher profit per unit. 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Lets look into the profit using different approaches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Standard Costing 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			P 		Q 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Sales Price 				$90 		$100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Total Costs 				$85 		$80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Gross Income			$5 		$20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162800" y="2618682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 b="1" dirty="0">
                <a:solidFill>
                  <a:srgbClr val="00863D"/>
                </a:solidFill>
                <a:latin typeface="Book Antiqua" pitchFamily="18" charset="0"/>
              </a:rPr>
              <a:t>Q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74056" y="3459540"/>
            <a:ext cx="12017943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20000"/>
            </a:pP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ABC Costing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				P 		Q 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Sales Price 				$90 		$100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Total costs				$</a:t>
            </a:r>
            <a:r>
              <a:rPr lang="en-US" altLang="zh-CN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87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. 7	            $7</a:t>
            </a:r>
            <a:r>
              <a:rPr lang="en-US" altLang="zh-CN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4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. 7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Gross Income 			$</a:t>
            </a:r>
            <a:r>
              <a:rPr lang="en-US" altLang="zh-CN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2.3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	 	$2</a:t>
            </a:r>
            <a:r>
              <a:rPr lang="en-US" altLang="zh-CN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5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.3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363438" y="4422888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 b="1" dirty="0">
                <a:solidFill>
                  <a:srgbClr val="00863D"/>
                </a:solidFill>
                <a:latin typeface="Book Antiqua" pitchFamily="18" charset="0"/>
              </a:rPr>
              <a:t>Q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4056" y="5105918"/>
            <a:ext cx="12017944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20000"/>
            </a:pP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Marginal Contribution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P: Profit Margin =  $90 - 45  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  <a:sym typeface="Wingdings" pitchFamily="2" charset="2"/>
              </a:rPr>
              <a:t> Profit Margin= $45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Q: Profit Margin = $100-40  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  <a:sym typeface="Wingdings" pitchFamily="2" charset="2"/>
              </a:rPr>
              <a:t> Profit Margin= $60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935972" y="5829997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 b="1" dirty="0">
                <a:solidFill>
                  <a:srgbClr val="00863D"/>
                </a:solidFill>
                <a:latin typeface="Book Antiqua" pitchFamily="18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313805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5" grpId="0" autoUpdateAnimBg="0"/>
      <p:bldP spid="16" grpId="0" build="p"/>
      <p:bldP spid="17" grpId="0" autoUpdateAnimBg="0"/>
      <p:bldP spid="8" grpId="0" build="p"/>
      <p:bldP spid="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dirty="0"/>
              <a:t>Facility Layout : Job Shop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71774" y="1857828"/>
            <a:ext cx="4343400" cy="3886200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Book Antiqua" panose="0204060205030503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97283" name="Rectangle 4"/>
          <p:cNvSpPr>
            <a:spLocks noChangeArrowheads="1"/>
          </p:cNvSpPr>
          <p:nvPr/>
        </p:nvSpPr>
        <p:spPr bwMode="auto">
          <a:xfrm>
            <a:off x="2924174" y="2162628"/>
            <a:ext cx="1447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600" dirty="0">
                <a:latin typeface="Book Antiqua" panose="02040602050305030304" pitchFamily="18" charset="0"/>
              </a:rPr>
              <a:t>A</a:t>
            </a:r>
          </a:p>
        </p:txBody>
      </p:sp>
      <p:sp>
        <p:nvSpPr>
          <p:cNvPr id="97284" name="Rectangle 5"/>
          <p:cNvSpPr>
            <a:spLocks noChangeArrowheads="1"/>
          </p:cNvSpPr>
          <p:nvPr/>
        </p:nvSpPr>
        <p:spPr bwMode="auto">
          <a:xfrm>
            <a:off x="2924174" y="4143828"/>
            <a:ext cx="1447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600" dirty="0">
                <a:latin typeface="Book Antiqua" panose="02040602050305030304" pitchFamily="18" charset="0"/>
              </a:rPr>
              <a:t>C</a:t>
            </a:r>
          </a:p>
        </p:txBody>
      </p:sp>
      <p:sp>
        <p:nvSpPr>
          <p:cNvPr id="97285" name="Rectangle 6"/>
          <p:cNvSpPr>
            <a:spLocks noChangeArrowheads="1"/>
          </p:cNvSpPr>
          <p:nvPr/>
        </p:nvSpPr>
        <p:spPr bwMode="auto">
          <a:xfrm>
            <a:off x="5514974" y="2162628"/>
            <a:ext cx="1447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600" dirty="0">
                <a:latin typeface="Book Antiqua" panose="02040602050305030304" pitchFamily="18" charset="0"/>
              </a:rPr>
              <a:t>B</a:t>
            </a:r>
          </a:p>
        </p:txBody>
      </p:sp>
      <p:sp>
        <p:nvSpPr>
          <p:cNvPr id="97286" name="Rectangle 7"/>
          <p:cNvSpPr>
            <a:spLocks noChangeArrowheads="1"/>
          </p:cNvSpPr>
          <p:nvPr/>
        </p:nvSpPr>
        <p:spPr bwMode="auto">
          <a:xfrm>
            <a:off x="5514974" y="4143828"/>
            <a:ext cx="1447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600" dirty="0">
                <a:latin typeface="Book Antiqua" panose="02040602050305030304" pitchFamily="18" charset="0"/>
              </a:rPr>
              <a:t>D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47800" y="2157866"/>
            <a:ext cx="1247776" cy="461963"/>
            <a:chOff x="1134" y="1908"/>
            <a:chExt cx="786" cy="291"/>
          </a:xfrm>
        </p:grpSpPr>
        <p:sp>
          <p:nvSpPr>
            <p:cNvPr id="97299" name="Text Box 9"/>
            <p:cNvSpPr txBox="1">
              <a:spLocks noChangeArrowheads="1"/>
            </p:cNvSpPr>
            <p:nvPr/>
          </p:nvSpPr>
          <p:spPr bwMode="auto">
            <a:xfrm>
              <a:off x="1134" y="1908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dirty="0">
                  <a:latin typeface="Book Antiqua" panose="02040602050305030304" pitchFamily="18" charset="0"/>
                </a:rPr>
                <a:t>RM1</a:t>
              </a:r>
            </a:p>
          </p:txBody>
        </p:sp>
        <p:sp>
          <p:nvSpPr>
            <p:cNvPr id="97300" name="Line 10"/>
            <p:cNvSpPr>
              <a:spLocks noChangeShapeType="1"/>
            </p:cNvSpPr>
            <p:nvPr/>
          </p:nvSpPr>
          <p:spPr bwMode="auto">
            <a:xfrm>
              <a:off x="1200" y="2160"/>
              <a:ext cx="720" cy="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3624262" y="3511324"/>
            <a:ext cx="0" cy="632505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 rot="5400000">
            <a:off x="5935664" y="1141412"/>
            <a:ext cx="1019175" cy="412752"/>
            <a:chOff x="1296" y="3196"/>
            <a:chExt cx="642" cy="260"/>
          </a:xfrm>
        </p:grpSpPr>
        <p:sp>
          <p:nvSpPr>
            <p:cNvPr id="97297" name="Text Box 17"/>
            <p:cNvSpPr txBox="1">
              <a:spLocks noChangeArrowheads="1"/>
            </p:cNvSpPr>
            <p:nvPr/>
          </p:nvSpPr>
          <p:spPr bwMode="auto">
            <a:xfrm>
              <a:off x="1296" y="3196"/>
              <a:ext cx="642" cy="233"/>
            </a:xfrm>
            <a:prstGeom prst="rect">
              <a:avLst/>
            </a:prstGeom>
            <a:noFill/>
            <a:ln w="76200">
              <a:noFill/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</a:lstStyle>
            <a:p>
              <a:r>
                <a:rPr lang="en-US" sz="2400" dirty="0">
                  <a:latin typeface="Book Antiqua" panose="02040602050305030304" pitchFamily="18" charset="0"/>
                  <a:cs typeface="Times New Roman" panose="02020603050405020304" pitchFamily="18" charset="0"/>
                </a:rPr>
                <a:t>RM 2</a:t>
              </a:r>
            </a:p>
          </p:txBody>
        </p:sp>
        <p:sp>
          <p:nvSpPr>
            <p:cNvPr id="97298" name="Line 18"/>
            <p:cNvSpPr>
              <a:spLocks noChangeShapeType="1"/>
            </p:cNvSpPr>
            <p:nvPr/>
          </p:nvSpPr>
          <p:spPr bwMode="auto">
            <a:xfrm>
              <a:off x="1344" y="3456"/>
              <a:ext cx="576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4462463" y="3548517"/>
            <a:ext cx="914399" cy="56514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grpSp>
        <p:nvGrpSpPr>
          <p:cNvPr id="24" name="Group 16"/>
          <p:cNvGrpSpPr>
            <a:grpSpLocks/>
          </p:cNvGrpSpPr>
          <p:nvPr/>
        </p:nvGrpSpPr>
        <p:grpSpPr bwMode="auto">
          <a:xfrm>
            <a:off x="1476374" y="2619828"/>
            <a:ext cx="1219200" cy="398464"/>
            <a:chOff x="1152" y="3205"/>
            <a:chExt cx="768" cy="251"/>
          </a:xfrm>
        </p:grpSpPr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1152" y="3205"/>
              <a:ext cx="624" cy="233"/>
            </a:xfrm>
            <a:prstGeom prst="rect">
              <a:avLst/>
            </a:prstGeom>
            <a:noFill/>
            <a:ln w="76200">
              <a:noFill/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</a:lstStyle>
            <a:p>
              <a:r>
                <a:rPr lang="en-US" sz="2400" dirty="0">
                  <a:latin typeface="Book Antiqua" panose="02040602050305030304" pitchFamily="18" charset="0"/>
                  <a:cs typeface="Times New Roman" panose="02020603050405020304" pitchFamily="18" charset="0"/>
                </a:rPr>
                <a:t>RM3</a:t>
              </a:r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1200" y="3447"/>
              <a:ext cx="720" cy="9"/>
            </a:xfrm>
            <a:prstGeom prst="line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28" name="Line 20"/>
          <p:cNvSpPr>
            <a:spLocks noChangeShapeType="1"/>
          </p:cNvSpPr>
          <p:nvPr/>
        </p:nvSpPr>
        <p:spPr bwMode="auto">
          <a:xfrm flipV="1">
            <a:off x="4480832" y="4924878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 flipV="1">
            <a:off x="4469493" y="4620078"/>
            <a:ext cx="9144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 flipV="1">
            <a:off x="4495572" y="2819400"/>
            <a:ext cx="914400" cy="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 flipH="1">
            <a:off x="6200774" y="3509283"/>
            <a:ext cx="0" cy="632505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5" name="Line 20"/>
          <p:cNvSpPr>
            <a:spLocks noChangeShapeType="1"/>
          </p:cNvSpPr>
          <p:nvPr/>
        </p:nvSpPr>
        <p:spPr bwMode="auto">
          <a:xfrm flipV="1">
            <a:off x="7201533" y="4452634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 flipV="1">
            <a:off x="7201533" y="4380211"/>
            <a:ext cx="9144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7" name="Line 20"/>
          <p:cNvSpPr>
            <a:spLocks noChangeShapeType="1"/>
          </p:cNvSpPr>
          <p:nvPr/>
        </p:nvSpPr>
        <p:spPr bwMode="auto">
          <a:xfrm flipV="1">
            <a:off x="7191374" y="5180142"/>
            <a:ext cx="914400" cy="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 flipV="1">
            <a:off x="7191374" y="5101560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8482013" y="4249222"/>
            <a:ext cx="18764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Book Antiqua" panose="02040602050305030304" pitchFamily="18" charset="0"/>
              </a:rPr>
              <a:t>Product P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8482013" y="4934036"/>
            <a:ext cx="1774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Book Antiqua" panose="02040602050305030304" pitchFamily="18" charset="0"/>
              </a:rPr>
              <a:t>Product Q</a:t>
            </a:r>
          </a:p>
        </p:txBody>
      </p:sp>
      <p:grpSp>
        <p:nvGrpSpPr>
          <p:cNvPr id="41" name="Group 16"/>
          <p:cNvGrpSpPr>
            <a:grpSpLocks/>
          </p:cNvGrpSpPr>
          <p:nvPr/>
        </p:nvGrpSpPr>
        <p:grpSpPr bwMode="auto">
          <a:xfrm rot="5400000">
            <a:off x="6031587" y="5843815"/>
            <a:ext cx="1001713" cy="417515"/>
            <a:chOff x="1344" y="3196"/>
            <a:chExt cx="631" cy="263"/>
          </a:xfrm>
        </p:grpSpPr>
        <p:sp>
          <p:nvSpPr>
            <p:cNvPr id="42" name="Text Box 17"/>
            <p:cNvSpPr txBox="1">
              <a:spLocks noChangeArrowheads="1"/>
            </p:cNvSpPr>
            <p:nvPr/>
          </p:nvSpPr>
          <p:spPr bwMode="auto">
            <a:xfrm>
              <a:off x="1351" y="3196"/>
              <a:ext cx="624" cy="233"/>
            </a:xfrm>
            <a:prstGeom prst="rect">
              <a:avLst/>
            </a:prstGeom>
            <a:noFill/>
            <a:ln w="76200">
              <a:noFill/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</a:lstStyle>
            <a:p>
              <a:r>
                <a:rPr lang="en-US" sz="2400" dirty="0">
                  <a:latin typeface="Book Antiqua" panose="02040602050305030304" pitchFamily="18" charset="0"/>
                  <a:cs typeface="Times New Roman" panose="02020603050405020304" pitchFamily="18" charset="0"/>
                </a:rPr>
                <a:t>  PP</a:t>
              </a:r>
            </a:p>
          </p:txBody>
        </p:sp>
        <p:sp>
          <p:nvSpPr>
            <p:cNvPr id="43" name="Line 18"/>
            <p:cNvSpPr>
              <a:spLocks noChangeShapeType="1"/>
            </p:cNvSpPr>
            <p:nvPr/>
          </p:nvSpPr>
          <p:spPr bwMode="auto">
            <a:xfrm>
              <a:off x="1344" y="3456"/>
              <a:ext cx="553" cy="3"/>
            </a:xfrm>
            <a:prstGeom prst="line">
              <a:avLst/>
            </a:prstGeom>
            <a:noFill/>
            <a:ln w="76200">
              <a:solidFill>
                <a:srgbClr val="F2B800"/>
              </a:solidFill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44" name="Line 20"/>
          <p:cNvSpPr>
            <a:spLocks noChangeShapeType="1"/>
          </p:cNvSpPr>
          <p:nvPr/>
        </p:nvSpPr>
        <p:spPr bwMode="auto">
          <a:xfrm flipV="1">
            <a:off x="7194478" y="4525963"/>
            <a:ext cx="914400" cy="0"/>
          </a:xfrm>
          <a:prstGeom prst="line">
            <a:avLst/>
          </a:prstGeom>
          <a:noFill/>
          <a:ln w="76200">
            <a:solidFill>
              <a:srgbClr val="F2B8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graphicFrame>
        <p:nvGraphicFramePr>
          <p:cNvPr id="46" name="Object 1"/>
          <p:cNvGraphicFramePr>
            <a:graphicFrameLocks noChangeAspect="1"/>
          </p:cNvGraphicFramePr>
          <p:nvPr/>
        </p:nvGraphicFramePr>
        <p:xfrm>
          <a:off x="7183170" y="955531"/>
          <a:ext cx="3402833" cy="1202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Worksheet" r:id="rId4" imgW="1904977" imgH="676350" progId="Excel.Sheet.12">
                  <p:embed/>
                </p:oleObj>
              </mc:Choice>
              <mc:Fallback>
                <p:oleObj name="Worksheet" r:id="rId4" imgW="1904977" imgH="676350" progId="Excel.Sheet.12">
                  <p:embed/>
                  <p:pic>
                    <p:nvPicPr>
                      <p:cNvPr id="4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3170" y="955531"/>
                        <a:ext cx="3402833" cy="1202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"/>
          <p:cNvGraphicFramePr>
            <a:graphicFrameLocks noChangeAspect="1"/>
          </p:cNvGraphicFramePr>
          <p:nvPr/>
        </p:nvGraphicFramePr>
        <p:xfrm>
          <a:off x="8909602" y="2242657"/>
          <a:ext cx="16764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Worksheet" r:id="rId6" imgW="838434" imgH="676405" progId="Excel.Sheet.12">
                  <p:embed/>
                </p:oleObj>
              </mc:Choice>
              <mc:Fallback>
                <p:oleObj name="Worksheet" r:id="rId6" imgW="838434" imgH="676405" progId="Excel.Sheet.12">
                  <p:embed/>
                  <p:pic>
                    <p:nvPicPr>
                      <p:cNvPr id="4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9602" y="2242657"/>
                        <a:ext cx="16764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E04AD9FD-4309-4162-A8FE-8F0FADC5A773}"/>
              </a:ext>
            </a:extLst>
          </p:cNvPr>
          <p:cNvSpPr/>
          <p:nvPr/>
        </p:nvSpPr>
        <p:spPr bwMode="auto">
          <a:xfrm>
            <a:off x="7180488" y="4163053"/>
            <a:ext cx="1077686" cy="569099"/>
          </a:xfrm>
          <a:prstGeom prst="right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24C8BC85-13EA-4A68-906A-3A113A2A5B59}"/>
              </a:ext>
            </a:extLst>
          </p:cNvPr>
          <p:cNvSpPr/>
          <p:nvPr/>
        </p:nvSpPr>
        <p:spPr bwMode="auto">
          <a:xfrm>
            <a:off x="7203112" y="4841876"/>
            <a:ext cx="1077686" cy="569099"/>
          </a:xfrm>
          <a:prstGeom prst="right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470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8" grpId="0" animBg="1"/>
      <p:bldP spid="29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4" grpId="0" animBg="1"/>
      <p:bldP spid="5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68000" cy="609600"/>
          </a:xfrm>
        </p:spPr>
        <p:txBody>
          <a:bodyPr/>
          <a:lstStyle/>
          <a:p>
            <a:r>
              <a:rPr lang="en-US" dirty="0"/>
              <a:t>Financial Throughput and Fixed Operating Costs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half" idx="1"/>
          </p:nvPr>
        </p:nvSpPr>
        <p:spPr>
          <a:xfrm>
            <a:off x="-26582" y="598967"/>
            <a:ext cx="12142382" cy="587803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Financial throughput is the rate at which the enterprise generates money. </a:t>
            </a:r>
            <a:r>
              <a:rPr lang="en-US" sz="2400" dirty="0">
                <a:latin typeface="Book Antiqua" panose="02040602050305030304" pitchFamily="18" charset="0"/>
              </a:rPr>
              <a:t>By selling one unit of product we generate P dollars, at the same time we incur V dollars pure variable cost. Pure variable cost is the cost directly  related to the production of one additional unit -  such as raw material. It does not include fixed costs such as salary, rent, and depreciation. Since we produce and sell Q units per unit of time. </a:t>
            </a:r>
          </a:p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The financial throughput is defined as Q(P-V).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latin typeface="Book Antiqua" panose="02040602050305030304" pitchFamily="18" charset="0"/>
              </a:rPr>
              <a:t>Fixed Operating Expenses (F) include all costs not directly related to production of one additional unit. That includes costs such as human and capital resources. </a:t>
            </a:r>
          </a:p>
          <a:p>
            <a:pPr>
              <a:buNone/>
            </a:pPr>
            <a:r>
              <a:rPr lang="en-US" sz="2400" dirty="0">
                <a:latin typeface="Book Antiqua" panose="02040602050305030304" pitchFamily="18" charset="0"/>
              </a:rPr>
              <a:t>F = $6,000 per week </a:t>
            </a:r>
          </a:p>
          <a:p>
            <a:pPr>
              <a:buNone/>
            </a:pPr>
            <a:r>
              <a:rPr lang="en-US" sz="2400" dirty="0">
                <a:latin typeface="Book Antiqua" panose="02040602050305030304" pitchFamily="18" charset="0"/>
              </a:rPr>
              <a:t>P1= $90 and V1 = $45 per unit</a:t>
            </a:r>
          </a:p>
          <a:p>
            <a:pPr>
              <a:buNone/>
            </a:pPr>
            <a:r>
              <a:rPr lang="en-US" sz="2400" dirty="0">
                <a:latin typeface="Book Antiqua" panose="02040602050305030304" pitchFamily="18" charset="0"/>
              </a:rPr>
              <a:t>P2= $100 and V2= 40 per unit</a:t>
            </a:r>
          </a:p>
          <a:p>
            <a:pPr>
              <a:buNone/>
            </a:pPr>
            <a:r>
              <a:rPr lang="en-US" sz="2400" dirty="0">
                <a:latin typeface="Book Antiqua" panose="02040602050305030304" pitchFamily="18" charset="0"/>
              </a:rPr>
              <a:t>Incoming $ per unit of product is  </a:t>
            </a:r>
          </a:p>
          <a:p>
            <a:pPr>
              <a:buNone/>
            </a:pPr>
            <a:r>
              <a:rPr lang="en-US" sz="2400" dirty="0">
                <a:latin typeface="Book Antiqua" panose="02040602050305030304" pitchFamily="18" charset="0"/>
              </a:rPr>
              <a:t>90-45 = $45 for product P</a:t>
            </a:r>
          </a:p>
          <a:p>
            <a:pPr>
              <a:buNone/>
            </a:pPr>
            <a:r>
              <a:rPr lang="en-US" sz="2400" dirty="0">
                <a:latin typeface="Book Antiqua" panose="02040602050305030304" pitchFamily="18" charset="0"/>
              </a:rPr>
              <a:t>100-50 = $60 for product Q. </a:t>
            </a:r>
          </a:p>
        </p:txBody>
      </p:sp>
    </p:spTree>
    <p:extLst>
      <p:ext uri="{BB962C8B-B14F-4D97-AF65-F5344CB8AC3E}">
        <p14:creationId xmlns:p14="http://schemas.microsoft.com/office/powerpoint/2010/main" val="2954282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3"/>
            <a:ext cx="12268200" cy="602600"/>
          </a:xfr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Cost World Solution – Production View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3036" y="701971"/>
            <a:ext cx="1216896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20000"/>
            </a:pP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Production View: 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Minutes of production or profit per minute of  production time</a:t>
            </a:r>
            <a:endParaRPr lang="en-US" sz="2400" dirty="0">
              <a:latin typeface="Book Antiqua" pitchFamily="18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1600200" y="1828800"/>
          <a:ext cx="381000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Worksheet" r:id="rId4" imgW="1905234" imgH="676405" progId="Excel.Sheet.12">
                  <p:embed/>
                </p:oleObj>
              </mc:Choice>
              <mc:Fallback>
                <p:oleObj name="Worksheet" r:id="rId4" imgW="1905234" imgH="676405" progId="Excel.Sheet.12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828800"/>
                        <a:ext cx="3810000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5581650" y="1828800"/>
          <a:ext cx="106680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Worksheet" r:id="rId6" imgW="533634" imgH="676405" progId="Excel.Sheet.12">
                  <p:embed/>
                </p:oleObj>
              </mc:Choice>
              <mc:Fallback>
                <p:oleObj name="Worksheet" r:id="rId6" imgW="533634" imgH="676405" progId="Excel.Sheet.12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650" y="1828800"/>
                        <a:ext cx="1066800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6800850" y="1828800"/>
          <a:ext cx="167640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Worksheet" r:id="rId8" imgW="838434" imgH="676405" progId="Excel.Sheet.12">
                  <p:embed/>
                </p:oleObj>
              </mc:Choice>
              <mc:Fallback>
                <p:oleObj name="Worksheet" r:id="rId8" imgW="838434" imgH="676405" progId="Excel.Sheet.12">
                  <p:embed/>
                  <p:pic>
                    <p:nvPicPr>
                      <p:cNvPr id="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850" y="1828800"/>
                        <a:ext cx="1676400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8629650" y="1828800"/>
          <a:ext cx="165735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Worksheet" r:id="rId10" imgW="828587" imgH="676405" progId="Excel.Sheet.12">
                  <p:embed/>
                </p:oleObj>
              </mc:Choice>
              <mc:Fallback>
                <p:oleObj name="Worksheet" r:id="rId10" imgW="828587" imgH="676405" progId="Excel.Sheet.12">
                  <p:embed/>
                  <p:pic>
                    <p:nvPicPr>
                      <p:cNvPr id="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9650" y="1828800"/>
                        <a:ext cx="1657350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867400" y="1238025"/>
            <a:ext cx="457200" cy="48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863D"/>
                </a:solidFill>
                <a:latin typeface="Book Antiqua" pitchFamily="18" charset="0"/>
              </a:rPr>
              <a:t>Q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9144000" y="1190986"/>
            <a:ext cx="457200" cy="48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863D"/>
                </a:solidFill>
                <a:latin typeface="Book Antiqua" pitchFamily="18" charset="0"/>
              </a:rPr>
              <a:t>Q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-1" y="3338390"/>
            <a:ext cx="12168963" cy="311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>
              <a:spcBef>
                <a:spcPts val="0"/>
              </a:spcBef>
              <a:buSzPct val="89000"/>
              <a:buNone/>
            </a:pPr>
            <a:r>
              <a:rPr lang="en-US" dirty="0">
                <a:ea typeface="ＭＳ Ｐゴシック" charset="-128"/>
                <a:cs typeface="+mn-cs"/>
              </a:rPr>
              <a:t>For 50 units of Q, need 50 (    )  =         min. on B, leaving         min. on B, for product P. </a:t>
            </a:r>
          </a:p>
          <a:p>
            <a:pPr>
              <a:spcBef>
                <a:spcPts val="0"/>
              </a:spcBef>
              <a:buSzPct val="89000"/>
              <a:buNone/>
            </a:pPr>
            <a:r>
              <a:rPr lang="en-US" dirty="0">
                <a:ea typeface="ＭＳ Ｐゴシック" charset="-128"/>
                <a:cs typeface="+mn-cs"/>
              </a:rPr>
              <a:t>Each unit of P requires       minutes on B.  So, we can produce                        units of P.</a:t>
            </a:r>
          </a:p>
          <a:p>
            <a:pPr>
              <a:spcBef>
                <a:spcPts val="0"/>
              </a:spcBef>
              <a:buSzPct val="89000"/>
              <a:buNone/>
            </a:pPr>
            <a:r>
              <a:rPr lang="en-US" dirty="0">
                <a:ea typeface="ＭＳ Ｐゴシック" charset="-128"/>
                <a:cs typeface="+mn-cs"/>
              </a:rPr>
              <a:t>If we sell     units of Q and      units of P, we get 50(      ) +60(      ) =            per week.</a:t>
            </a:r>
          </a:p>
          <a:p>
            <a:pPr>
              <a:spcBef>
                <a:spcPts val="0"/>
              </a:spcBef>
              <a:buSzPct val="89000"/>
              <a:buNone/>
            </a:pPr>
            <a:r>
              <a:rPr lang="en-US" dirty="0">
                <a:ea typeface="ＭＳ Ｐゴシック" charset="-128"/>
                <a:cs typeface="+mn-cs"/>
              </a:rPr>
              <a:t>After factoring in operating expense ($6,000), we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604882" y="3398426"/>
            <a:ext cx="685800" cy="42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30</a:t>
            </a: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4419600" y="3385059"/>
            <a:ext cx="990600" cy="42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1500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7658100" y="3222828"/>
            <a:ext cx="800100" cy="62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60000"/>
              </a:lnSpc>
            </a:pP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900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3143250" y="3706515"/>
            <a:ext cx="685800" cy="49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15</a:t>
            </a: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8354978" y="3637853"/>
            <a:ext cx="3016250" cy="56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900/15 = 60</a:t>
            </a: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3604882" y="4070025"/>
            <a:ext cx="685800" cy="49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60</a:t>
            </a: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8931794" y="3904566"/>
            <a:ext cx="1371600" cy="62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60000"/>
              </a:lnSpc>
            </a:pP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$5700</a:t>
            </a: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1257300" y="4059866"/>
            <a:ext cx="685800" cy="49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50</a:t>
            </a: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6783129" y="3987666"/>
            <a:ext cx="838200" cy="53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$60  </a:t>
            </a: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7935878" y="4003615"/>
            <a:ext cx="838200" cy="53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 $45  </a:t>
            </a:r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6648450" y="4529200"/>
            <a:ext cx="4502150" cy="39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LOSE  $300!</a:t>
            </a:r>
          </a:p>
        </p:txBody>
      </p:sp>
    </p:spTree>
    <p:extLst>
      <p:ext uri="{BB962C8B-B14F-4D97-AF65-F5344CB8AC3E}">
        <p14:creationId xmlns:p14="http://schemas.microsoft.com/office/powerpoint/2010/main" val="4171710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autoUpdateAnimBg="0"/>
      <p:bldP spid="14" grpId="0" autoUpdateAnimBg="0"/>
      <p:bldP spid="25" grpId="0" build="allAtOnce"/>
      <p:bldP spid="26" grpId="0"/>
      <p:bldP spid="27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32" grpId="0" autoUpdateAnimBg="0"/>
      <p:bldP spid="33" grpId="0" autoUpdateAnimBg="0"/>
      <p:bldP spid="34" grpId="0"/>
      <p:bldP spid="35" grpId="0"/>
      <p:bldP spid="36" grpId="0" autoUpdateAnimBg="0"/>
    </p:bldLst>
  </p:timing>
</p:sld>
</file>

<file path=ppt/theme/theme1.xml><?xml version="1.0" encoding="utf-8"?>
<a:theme xmlns:a="http://schemas.openxmlformats.org/drawingml/2006/main" name="Lean Thinking Final">
  <a:themeElements>
    <a:clrScheme name="Custom 22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C000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62287</TotalTime>
  <Words>2147</Words>
  <Application>Microsoft Office PowerPoint</Application>
  <PresentationFormat>Widescreen</PresentationFormat>
  <Paragraphs>260</Paragraphs>
  <Slides>23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Book Antiqua</vt:lpstr>
      <vt:lpstr>Garamond</vt:lpstr>
      <vt:lpstr>Impact</vt:lpstr>
      <vt:lpstr>Lucida Calligraphy</vt:lpstr>
      <vt:lpstr>MS Reference Sans Serif</vt:lpstr>
      <vt:lpstr>Times New Roman</vt:lpstr>
      <vt:lpstr>Verdana</vt:lpstr>
      <vt:lpstr>Wingdings</vt:lpstr>
      <vt:lpstr>Lean Thinking Final</vt:lpstr>
      <vt:lpstr>Worksheet</vt:lpstr>
      <vt:lpstr>Document</vt:lpstr>
      <vt:lpstr>Microsoft Excel Worksheet</vt:lpstr>
      <vt:lpstr>PowerPoint Presentation</vt:lpstr>
      <vt:lpstr>Practice; Follow the 5 Steps Process</vt:lpstr>
      <vt:lpstr>Cost World Views –Sales View, Cost Accounting View</vt:lpstr>
      <vt:lpstr>Standard Costing, Activity Based Costing – Cost World View </vt:lpstr>
      <vt:lpstr>What Product to Produce? Cost World Solution.</vt:lpstr>
      <vt:lpstr>Finance View</vt:lpstr>
      <vt:lpstr>Facility Layout : Job Shop</vt:lpstr>
      <vt:lpstr>Financial Throughput and Fixed Operating Costs</vt:lpstr>
      <vt:lpstr>Cost World Solution – Production View</vt:lpstr>
      <vt:lpstr>Cost World</vt:lpstr>
      <vt:lpstr>The 5 Step TOC Focusing Process</vt:lpstr>
      <vt:lpstr>2. Exploit the Constraint : LP Formulation</vt:lpstr>
      <vt:lpstr>LP Formulation and Solution</vt:lpstr>
      <vt:lpstr>A Practice on Sensitivity Analysis  </vt:lpstr>
      <vt:lpstr>A Practice on Sensitivity Analysis</vt:lpstr>
      <vt:lpstr>3: Subordinate Everything Else to This Decision</vt:lpstr>
      <vt:lpstr>Step 4 : Elevate the Constraint(s)</vt:lpstr>
      <vt:lpstr>Step 4 : Do We Try To Sell In Japan?</vt:lpstr>
      <vt:lpstr>Go To Japan? </vt:lpstr>
      <vt:lpstr>Step 4 : Do We Try To Sell In Japan?</vt:lpstr>
      <vt:lpstr>Step 5: Where is the New Constraint?</vt:lpstr>
      <vt:lpstr>Step 5: If a Constraint Was Broken in previous Steps, Go to Step 1</vt:lpstr>
      <vt:lpstr>Lessons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Greys Sosic</dc:creator>
  <cp:lastModifiedBy>Asef-Vaziri , Ardavan</cp:lastModifiedBy>
  <cp:revision>1229</cp:revision>
  <cp:lastPrinted>2021-08-25T16:42:58Z</cp:lastPrinted>
  <dcterms:created xsi:type="dcterms:W3CDTF">1995-06-17T23:31:02Z</dcterms:created>
  <dcterms:modified xsi:type="dcterms:W3CDTF">2024-02-18T16:27:19Z</dcterms:modified>
</cp:coreProperties>
</file>