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</p:sldMasterIdLst>
  <p:notesMasterIdLst>
    <p:notesMasterId r:id="rId10"/>
  </p:notesMasterIdLst>
  <p:handoutMasterIdLst>
    <p:handoutMasterId r:id="rId11"/>
  </p:handoutMasterIdLst>
  <p:sldIdLst>
    <p:sldId id="1076" r:id="rId3"/>
    <p:sldId id="1077" r:id="rId4"/>
    <p:sldId id="682" r:id="rId5"/>
    <p:sldId id="684" r:id="rId6"/>
    <p:sldId id="687" r:id="rId7"/>
    <p:sldId id="1078" r:id="rId8"/>
    <p:sldId id="1079" r:id="rId9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ad Time, Re-Order Point, Cycle Service Level, and Fill Rate" id="{3EC62C8C-1CD3-48AE-9EC5-BB75C9EF389B}">
          <p14:sldIdLst/>
        </p14:section>
        <p14:section name="Distribution Networks" id="{CBF897CB-F095-4EC8-813C-F4FE1233AA74}">
          <p14:sldIdLst/>
        </p14:section>
        <p14:section name="Capacity- Product Mix Multi-Product Flow       Ardavan Asef-Vaziri " id="{81716136-F53A-4A39-8C10-022D6D687C2C}">
          <p14:sldIdLst/>
        </p14:section>
        <p14:section name="Cross-Training For Mass-Customization" id="{1AA1C36B-B084-470B-B03B-1D3397408496}">
          <p14:sldIdLst>
            <p14:sldId id="1076"/>
            <p14:sldId id="1077"/>
            <p14:sldId id="682"/>
            <p14:sldId id="684"/>
            <p14:sldId id="687"/>
            <p14:sldId id="1078"/>
            <p14:sldId id="10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2" autoAdjust="0"/>
    <p:restoredTop sz="90482" autoAdjust="0"/>
  </p:normalViewPr>
  <p:slideViewPr>
    <p:cSldViewPr>
      <p:cViewPr varScale="1">
        <p:scale>
          <a:sx n="99" d="100"/>
          <a:sy n="99" d="100"/>
        </p:scale>
        <p:origin x="59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-16446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0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Supply Chain Management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BAF09ED-607B-4E2E-B82A-E1213F58A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Basic Models in Supply Chain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5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ZcrYdB-EUs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03791-EB61-4FCE-931B-875F19F46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Cross-Training For Mass-Customization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A3309-3054-449A-A390-1B5B1C14ECB9}"/>
              </a:ext>
            </a:extLst>
          </p:cNvPr>
          <p:cNvSpPr txBox="1"/>
          <p:nvPr/>
        </p:nvSpPr>
        <p:spPr>
          <a:xfrm>
            <a:off x="4612769" y="6291293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Kunstler Script" panose="030304020206070D0D06" pitchFamily="66" charset="0"/>
              </a:rPr>
              <a:t>Ardavan Asef-Vaziri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694CEF-BDB6-4895-82C8-F0783D114D09}"/>
              </a:ext>
            </a:extLst>
          </p:cNvPr>
          <p:cNvSpPr/>
          <p:nvPr/>
        </p:nvSpPr>
        <p:spPr>
          <a:xfrm>
            <a:off x="2819400" y="3511797"/>
            <a:ext cx="9296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0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Parts of the slides of this lectures were prepared over my teaching lifetime based on the material that I have learned &amp; benefited from this book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that I have learned from the following book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9F7157-4063-4823-95B5-B619FA82E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521322"/>
            <a:ext cx="25336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2028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8F05-37EB-4562-9A48-ACC6CD273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nline Media 2" title="Mass Customization, CrosTraining, and Linear Programming">
            <a:hlinkClick r:id="" action="ppaction://media"/>
            <a:extLst>
              <a:ext uri="{FF2B5EF4-FFF2-40B4-BE49-F238E27FC236}">
                <a16:creationId xmlns:a16="http://schemas.microsoft.com/office/drawing/2014/main" id="{43AD037C-0D9E-4D0B-BB45-D777870EA17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07950"/>
            <a:ext cx="12329115" cy="696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06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DBA6AA-A6AD-454F-89D2-701B9F57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18848"/>
          </a:xfrm>
        </p:spPr>
        <p:txBody>
          <a:bodyPr/>
          <a:lstStyle/>
          <a:p>
            <a:r>
              <a:rPr lang="en-US" dirty="0"/>
              <a:t>Door and Window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78EE4C2-F954-4465-B8A5-FDB3734CC06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0" y="762000"/>
            <a:ext cx="60198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  <a:cs typeface="Arial" panose="020B0604020202020204" pitchFamily="34" charset="0"/>
              </a:rPr>
              <a:t>Two products (Product1 and Product2) and three resources (Resource1, </a:t>
            </a:r>
            <a:r>
              <a:rPr lang="en-US" altLang="en-US" sz="2400" dirty="0">
                <a:latin typeface="Book Antiqua" panose="02040602050305030304" pitchFamily="18" charset="0"/>
              </a:rPr>
              <a:t>Resource2, Resource3). 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Contribution Margin of product 1 and Product2 are $300 and $500, respectively.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Product1 needs 1 hour of Resource1, nothing of Resource2, and 3 hours of resource3. Product2 needs nothing from Resource1, 2 hours of Resource2, and 2 hours of resource3.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Available hours of resources 1, 2, 3 are 4, 12, 18, respectively.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Formulate the Problem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Solve the problem using solver in excel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altLang="en-US" sz="2400" dirty="0"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43E65BC-CEC1-4F8E-B6C0-E19FB513579F}"/>
              </a:ext>
            </a:extLst>
          </p:cNvPr>
          <p:cNvGrpSpPr/>
          <p:nvPr/>
        </p:nvGrpSpPr>
        <p:grpSpPr>
          <a:xfrm>
            <a:off x="5791200" y="1066800"/>
            <a:ext cx="6323012" cy="3429000"/>
            <a:chOff x="1830388" y="260350"/>
            <a:chExt cx="8837612" cy="4905376"/>
          </a:xfrm>
        </p:grpSpPr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AB281816-8FE8-4980-9D62-B451EFD0BF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388" y="260350"/>
              <a:ext cx="8837612" cy="453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id="{67E00E79-BE3E-44A3-ACC5-767E145A64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8275" y="2960689"/>
              <a:ext cx="2286000" cy="162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>
              <a:extLst>
                <a:ext uri="{FF2B5EF4-FFF2-40B4-BE49-F238E27FC236}">
                  <a16:creationId xmlns:a16="http://schemas.microsoft.com/office/drawing/2014/main" id="{A3B5FB8E-1944-4429-9EC8-F226CBEF92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3536951"/>
              <a:ext cx="2286000" cy="162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DC02097-B37B-48E6-A53C-934011C4A7E6}"/>
              </a:ext>
            </a:extLst>
          </p:cNvPr>
          <p:cNvGrpSpPr/>
          <p:nvPr/>
        </p:nvGrpSpPr>
        <p:grpSpPr>
          <a:xfrm>
            <a:off x="5968637" y="4570041"/>
            <a:ext cx="6019800" cy="1054002"/>
            <a:chOff x="1524001" y="5235576"/>
            <a:chExt cx="9143999" cy="1622425"/>
          </a:xfrm>
        </p:grpSpPr>
        <p:pic>
          <p:nvPicPr>
            <p:cNvPr id="10" name="Picture 5">
              <a:extLst>
                <a:ext uri="{FF2B5EF4-FFF2-40B4-BE49-F238E27FC236}">
                  <a16:creationId xmlns:a16="http://schemas.microsoft.com/office/drawing/2014/main" id="{E7826162-944A-41AE-B778-5C5E23340E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538" y="5235576"/>
              <a:ext cx="4589462" cy="162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>
              <a:extLst>
                <a:ext uri="{FF2B5EF4-FFF2-40B4-BE49-F238E27FC236}">
                  <a16:creationId xmlns:a16="http://schemas.microsoft.com/office/drawing/2014/main" id="{941684BA-FD4E-4A83-8F31-36C408B671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9578" y="5246688"/>
              <a:ext cx="2879725" cy="161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>
              <a:extLst>
                <a:ext uri="{FF2B5EF4-FFF2-40B4-BE49-F238E27FC236}">
                  <a16:creationId xmlns:a16="http://schemas.microsoft.com/office/drawing/2014/main" id="{88373E5C-C450-47D7-AE73-3BEC725D7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1" y="5265738"/>
              <a:ext cx="1558925" cy="159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813052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BE2C0-5131-4D7E-BC02-F1CEDB13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261"/>
            <a:ext cx="12192000" cy="533400"/>
          </a:xfrm>
        </p:spPr>
        <p:txBody>
          <a:bodyPr/>
          <a:lstStyle/>
          <a:p>
            <a:r>
              <a:rPr lang="en-US" dirty="0"/>
              <a:t>Formulation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B4C3EBF-35E2-45EE-90E0-A45C6C5CF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914400"/>
            <a:ext cx="27815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Objective Function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CC0066"/>
                </a:solidFill>
                <a:latin typeface="Times" panose="02020603050405020304" pitchFamily="18" charset="0"/>
              </a:rPr>
              <a:t>Z = 300X1 +500X2</a:t>
            </a:r>
            <a:endParaRPr lang="en-US" altLang="en-US" sz="2400" i="1" baseline="-25000" dirty="0">
              <a:solidFill>
                <a:srgbClr val="CC0066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Constraints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</a:rPr>
              <a:t>Resource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</a:rPr>
              <a:t>X1                </a:t>
            </a: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</a:rPr>
              <a:t> 4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</a:rPr>
              <a:t>Resource 2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</a:rPr>
              <a:t>             2X2</a:t>
            </a:r>
            <a:r>
              <a:rPr lang="en-US" altLang="en-US" sz="2400" b="1" i="1" baseline="-25000" dirty="0">
                <a:solidFill>
                  <a:srgbClr val="FF9900"/>
                </a:solidFill>
                <a:latin typeface="Times" panose="02020603050405020304" pitchFamily="18" charset="0"/>
              </a:rPr>
              <a:t>  </a:t>
            </a: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</a:rPr>
              <a:t>  12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Resource 3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</a:rPr>
              <a:t>3X1+ 2X2 </a:t>
            </a: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18</a:t>
            </a:r>
            <a:endParaRPr lang="en-US" altLang="en-US" sz="2400" b="1" i="1" dirty="0">
              <a:solidFill>
                <a:srgbClr val="00B050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Times" panose="02020603050405020304" pitchFamily="18" charset="0"/>
              </a:rPr>
              <a:t>Nonnegativity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Times" panose="02020603050405020304" pitchFamily="18" charset="0"/>
                <a:sym typeface="Symbol" panose="05050102010706020507" pitchFamily="18" charset="2"/>
              </a:rPr>
              <a:t>X1</a:t>
            </a:r>
            <a:r>
              <a:rPr lang="en-US" altLang="en-US" sz="2400" b="1" i="1" dirty="0">
                <a:latin typeface="Times" panose="02020603050405020304" pitchFamily="18" charset="0"/>
              </a:rPr>
              <a:t> 0, X2</a:t>
            </a:r>
            <a:r>
              <a:rPr lang="en-US" altLang="en-US" sz="2400" b="1" i="1" dirty="0">
                <a:latin typeface="Times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en-US" sz="2400" b="1" i="1" dirty="0">
                <a:latin typeface="Times" panose="02020603050405020304" pitchFamily="18" charset="0"/>
              </a:rPr>
              <a:t> 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8CD9D6-EA06-4B1D-B988-B2EBB7B77332}"/>
              </a:ext>
            </a:extLst>
          </p:cNvPr>
          <p:cNvGrpSpPr/>
          <p:nvPr/>
        </p:nvGrpSpPr>
        <p:grpSpPr>
          <a:xfrm>
            <a:off x="3519371" y="1344967"/>
            <a:ext cx="8249194" cy="3328289"/>
            <a:chOff x="3519371" y="1344967"/>
            <a:chExt cx="8249194" cy="332828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1A4EB81-4396-49B9-93C5-D9B27F0C5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19371" y="1344967"/>
              <a:ext cx="8249194" cy="332828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275ECDA-E351-422D-AA40-69471FB9DB44}"/>
                </a:ext>
              </a:extLst>
            </p:cNvPr>
            <p:cNvSpPr/>
            <p:nvPr/>
          </p:nvSpPr>
          <p:spPr bwMode="auto">
            <a:xfrm>
              <a:off x="4038600" y="1889364"/>
              <a:ext cx="7719249" cy="27838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Verdana" pitchFamily="-112" charset="0"/>
              </a:endParaRPr>
            </a:p>
          </p:txBody>
        </p:sp>
      </p:grp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9F29784-0318-4078-8857-F7521A8724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22725" y="1889125"/>
          <a:ext cx="7331075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4" imgW="3667282" imgH="1295400" progId="Excel.Sheet.12">
                  <p:embed/>
                </p:oleObj>
              </mc:Choice>
              <mc:Fallback>
                <p:oleObj name="Worksheet" r:id="rId4" imgW="3667282" imgH="12954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9F29784-0318-4078-8857-F7521A8724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2725" y="1889125"/>
                        <a:ext cx="7331075" cy="256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4980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60762C-8481-4892-83DA-47CC459C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9600"/>
          </a:xfrm>
        </p:spPr>
        <p:txBody>
          <a:bodyPr/>
          <a:lstStyle/>
          <a:p>
            <a:r>
              <a:rPr lang="en-US" dirty="0"/>
              <a:t>Solver Optimal Solution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D7DEE90-82DC-4FE4-965E-CD34815313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952500"/>
          <a:ext cx="8844243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3667282" imgH="1295400" progId="Excel.Sheet.12">
                  <p:embed/>
                </p:oleObj>
              </mc:Choice>
              <mc:Fallback>
                <p:oleObj name="Worksheet" r:id="rId3" imgW="3667282" imgH="129540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D7DEE90-82DC-4FE4-965E-CD34815313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952500"/>
                        <a:ext cx="8844243" cy="312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8878E59F-86BE-498C-8EB1-FB0F5B837260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152400" y="4267200"/>
            <a:ext cx="12039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  <a:cs typeface="Arial" panose="020B0604020202020204" pitchFamily="34" charset="0"/>
              </a:rPr>
              <a:t>We can increase capacity of Sta-1 from 4 to 5 hours at a cost of $55. What is your decision?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  <a:cs typeface="Arial" panose="020B0604020202020204" pitchFamily="34" charset="0"/>
              </a:rPr>
              <a:t>We can increase either the capacity of  Sta-2 from 12 to 13 hours,  or the capacity of  Sta-3 form 18 to 19 hours at a cost of $110. What is your decision?  </a:t>
            </a:r>
          </a:p>
        </p:txBody>
      </p:sp>
    </p:spTree>
    <p:extLst>
      <p:ext uri="{BB962C8B-B14F-4D97-AF65-F5344CB8AC3E}">
        <p14:creationId xmlns:p14="http://schemas.microsoft.com/office/powerpoint/2010/main" val="7507064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CFD5475-6860-4DFB-937B-3146C083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Windoor n&amp; Flexible Windoor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FA9A5DB-FC64-4D47-966D-A47F01517E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387" y="762000"/>
          <a:ext cx="9538904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4667161" imgH="1304964" progId="Excel.Sheet.12">
                  <p:embed/>
                </p:oleObj>
              </mc:Choice>
              <mc:Fallback>
                <p:oleObj name="Worksheet" r:id="rId3" imgW="4667161" imgH="130496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FA9A5DB-FC64-4D47-966D-A47F01517E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387" y="762000"/>
                        <a:ext cx="9538904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823F5AB-2E52-4097-A58B-57870794C5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733800"/>
          <a:ext cx="955837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5" imgW="4676731" imgH="1304964" progId="Excel.Sheet.12">
                  <p:embed/>
                </p:oleObj>
              </mc:Choice>
              <mc:Fallback>
                <p:oleObj name="Worksheet" r:id="rId5" imgW="4676731" imgH="1304964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823F5AB-2E52-4097-A58B-57870794C5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3733800"/>
                        <a:ext cx="9558372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58648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CFD5475-6860-4DFB-937B-3146C083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Flexible 3-Products and 3-Resources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A03A02E-EE69-4673-8987-009D37897B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14" y="638175"/>
          <a:ext cx="9677956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3" imgW="5524677" imgH="1304964" progId="Excel.Sheet.12">
                  <p:embed/>
                </p:oleObj>
              </mc:Choice>
              <mc:Fallback>
                <p:oleObj name="Worksheet" r:id="rId3" imgW="5524677" imgH="1304964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A03A02E-EE69-4673-8987-009D37897B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14" y="638175"/>
                        <a:ext cx="9677956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19D908B-4EBA-4F2D-A560-EDFF64251F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6826" y="3971926"/>
          <a:ext cx="9711324" cy="2285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Worksheet" r:id="rId5" imgW="5543816" imgH="1304964" progId="Excel.Sheet.12">
                  <p:embed/>
                </p:oleObj>
              </mc:Choice>
              <mc:Fallback>
                <p:oleObj name="Worksheet" r:id="rId5" imgW="5543816" imgH="1304964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19D908B-4EBA-4F2D-A560-EDFF64251F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56826" y="3971926"/>
                        <a:ext cx="9711324" cy="2285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042201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31192</TotalTime>
  <Words>248</Words>
  <Application>Microsoft Office PowerPoint</Application>
  <PresentationFormat>Widescreen</PresentationFormat>
  <Paragraphs>29</Paragraphs>
  <Slides>7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Book Antiqua</vt:lpstr>
      <vt:lpstr>Garamond</vt:lpstr>
      <vt:lpstr>Impact</vt:lpstr>
      <vt:lpstr>Kunstler Script</vt:lpstr>
      <vt:lpstr>MS Reference Sans Serif</vt:lpstr>
      <vt:lpstr>Noto Sans Symbols</vt:lpstr>
      <vt:lpstr>Times</vt:lpstr>
      <vt:lpstr>Times New Roman</vt:lpstr>
      <vt:lpstr>Verdana</vt:lpstr>
      <vt:lpstr>Wingdings</vt:lpstr>
      <vt:lpstr>Lean Thinking Final</vt:lpstr>
      <vt:lpstr>508 Lecture</vt:lpstr>
      <vt:lpstr>Worksheet</vt:lpstr>
      <vt:lpstr>Cross-Training For Mass-Customization</vt:lpstr>
      <vt:lpstr>PowerPoint Presentation</vt:lpstr>
      <vt:lpstr>Door and Window</vt:lpstr>
      <vt:lpstr>Formulation</vt:lpstr>
      <vt:lpstr>Solver Optimal Solution</vt:lpstr>
      <vt:lpstr>Base Windoor n&amp; Flexible Windoor</vt:lpstr>
      <vt:lpstr>Base and Flexible 3-Products and 3-Resources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657</cp:revision>
  <cp:lastPrinted>2021-08-25T16:42:58Z</cp:lastPrinted>
  <dcterms:created xsi:type="dcterms:W3CDTF">1995-06-17T23:31:02Z</dcterms:created>
  <dcterms:modified xsi:type="dcterms:W3CDTF">2021-11-03T19:56:32Z</dcterms:modified>
</cp:coreProperties>
</file>