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0" r:id="rId1"/>
  </p:sldMasterIdLst>
  <p:notesMasterIdLst>
    <p:notesMasterId r:id="rId20"/>
  </p:notesMasterIdLst>
  <p:handoutMasterIdLst>
    <p:handoutMasterId r:id="rId21"/>
  </p:handoutMasterIdLst>
  <p:sldIdLst>
    <p:sldId id="477" r:id="rId2"/>
    <p:sldId id="596" r:id="rId3"/>
    <p:sldId id="478" r:id="rId4"/>
    <p:sldId id="591" r:id="rId5"/>
    <p:sldId id="592" r:id="rId6"/>
    <p:sldId id="593" r:id="rId7"/>
    <p:sldId id="594" r:id="rId8"/>
    <p:sldId id="595" r:id="rId9"/>
    <p:sldId id="597" r:id="rId10"/>
    <p:sldId id="598" r:id="rId11"/>
    <p:sldId id="606" r:id="rId12"/>
    <p:sldId id="607" r:id="rId13"/>
    <p:sldId id="608" r:id="rId14"/>
    <p:sldId id="609" r:id="rId15"/>
    <p:sldId id="574" r:id="rId16"/>
    <p:sldId id="603" r:id="rId17"/>
    <p:sldId id="604" r:id="rId18"/>
    <p:sldId id="605" r:id="rId19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75A0A0-ED53-4CD2-91E9-959D77AA7F40}">
          <p14:sldIdLst>
            <p14:sldId id="477"/>
            <p14:sldId id="596"/>
            <p14:sldId id="478"/>
            <p14:sldId id="591"/>
            <p14:sldId id="592"/>
            <p14:sldId id="593"/>
            <p14:sldId id="594"/>
            <p14:sldId id="595"/>
            <p14:sldId id="597"/>
            <p14:sldId id="598"/>
            <p14:sldId id="606"/>
            <p14:sldId id="607"/>
            <p14:sldId id="608"/>
            <p14:sldId id="609"/>
            <p14:sldId id="574"/>
            <p14:sldId id="603"/>
            <p14:sldId id="604"/>
            <p14:sldId id="6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2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D62"/>
    <a:srgbClr val="424860"/>
    <a:srgbClr val="353A4E"/>
    <a:srgbClr val="363B4F"/>
    <a:srgbClr val="3E445B"/>
    <a:srgbClr val="4665A6"/>
    <a:srgbClr val="043B5A"/>
    <a:srgbClr val="FFFFFF"/>
    <a:srgbClr val="B8B8B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6531" autoAdjust="0"/>
    <p:restoredTop sz="86951" autoAdjust="0"/>
  </p:normalViewPr>
  <p:slideViewPr>
    <p:cSldViewPr>
      <p:cViewPr varScale="1">
        <p:scale>
          <a:sx n="105" d="100"/>
          <a:sy n="105" d="100"/>
        </p:scale>
        <p:origin x="123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60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4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340D4C6-B8DD-4F75-AE68-33721F7EC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5647CC5-A153-477E-A76A-2AF459F128B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F847467-5468-40D6-B651-5B836F312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AC83116-9A5A-42E2-8965-C23962EE8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340D4C6-B8DD-4F75-AE68-33721F7EC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5647CC5-A153-477E-A76A-2AF459F128B5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F847467-5468-40D6-B651-5B836F312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AC83116-9A5A-42E2-8965-C23962EE8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20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340D4C6-B8DD-4F75-AE68-33721F7EC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5647CC5-A153-477E-A76A-2AF459F128B5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F847467-5468-40D6-B651-5B836F312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AC83116-9A5A-42E2-8965-C23962EE8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05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340D4C6-B8DD-4F75-AE68-33721F7EC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5647CC5-A153-477E-A76A-2AF459F128B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F847467-5468-40D6-B651-5B836F312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AC83116-9A5A-42E2-8965-C23962EE8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0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-12192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15998" y="0"/>
            <a:ext cx="122079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5CCA-083B-4BCC-B9AF-275D3659D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90774"/>
            <a:ext cx="12192000" cy="5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" y="640080"/>
            <a:ext cx="12192000" cy="583692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29183" y="0"/>
            <a:ext cx="122568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4BA5CE-7A49-458E-8F2C-1152A7958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F03C8AE-555F-42A5-BB37-0CBB06BA2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ED6E8A-CCA5-4A82-9381-C5D68A293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95CEB-E010-43A9-8B4C-B112CEF85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03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Grp="1" noRot="1" noMove="1" noResize="1" noEditPoints="1" noAdjustHandles="1" noChangeArrowheads="1" noChangeShapeType="1"/>
          </p:cNvCxnSpPr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8237" y="654453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Linear Programing, Sensitivity Analysis, Based on Hillier &amp; Hillier Book, Ardavan Asef-Vaziri</a:t>
            </a:r>
            <a:endParaRPr lang="en-US" sz="1400" b="1" i="1" kern="1200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BA75EE-FFBB-4EBF-B68A-A56828899D45}"/>
              </a:ext>
            </a:extLst>
          </p:cNvPr>
          <p:cNvSpPr txBox="1"/>
          <p:nvPr/>
        </p:nvSpPr>
        <p:spPr>
          <a:xfrm>
            <a:off x="3352800" y="54060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Sensitivity Analysis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14:cNvPr>
              <p14:cNvContentPartPr/>
              <p14:nvPr/>
            </p14:nvContentPartPr>
            <p14:xfrm>
              <a:off x="13440344" y="2225580"/>
              <a:ext cx="360" cy="4571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31344" y="1082605"/>
                <a:ext cx="18000" cy="228595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!!Picture 4">
            <a:extLst>
              <a:ext uri="{FF2B5EF4-FFF2-40B4-BE49-F238E27FC236}">
                <a16:creationId xmlns:a16="http://schemas.microsoft.com/office/drawing/2014/main" id="{B1EDF75D-70D6-413B-9CCF-738D9A650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244" y="1981200"/>
            <a:ext cx="3154956" cy="1688152"/>
          </a:xfrm>
          <a:prstGeom prst="rect">
            <a:avLst/>
          </a:prstGeom>
        </p:spPr>
      </p:pic>
      <p:pic>
        <p:nvPicPr>
          <p:cNvPr id="14" name="Picture 13" descr="A picture containing shoji, window, building&#10;&#10;Description automatically generated">
            <a:extLst>
              <a:ext uri="{FF2B5EF4-FFF2-40B4-BE49-F238E27FC236}">
                <a16:creationId xmlns:a16="http://schemas.microsoft.com/office/drawing/2014/main" id="{5BC44481-98CF-448B-9743-773D1BF66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1" y="96035"/>
            <a:ext cx="12216421" cy="6664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8924B92-9597-431B-ABBE-440857F74AA0}"/>
              </a:ext>
            </a:extLst>
          </p:cNvPr>
          <p:cNvSpPr txBox="1"/>
          <p:nvPr/>
        </p:nvSpPr>
        <p:spPr>
          <a:xfrm>
            <a:off x="3124200" y="568853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Vladimir Script" panose="03050402040407070305" pitchFamily="66" charset="0"/>
              </a:rPr>
              <a:t>Ardavan Asef-Vaziri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B4CC1-4870-4DAD-BA1A-D5B6A998F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428" y="1560569"/>
            <a:ext cx="3240141" cy="3947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B75E4-AEBD-4A21-A8FE-501363CBC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4339" y="3408429"/>
            <a:ext cx="3009524" cy="22571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46E0-75EC-4AEB-A3AE-4CAEBF98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Practice: Questions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C4AB24-F80A-4B41-9187-1F9D44568F3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597408"/>
            <a:ext cx="12039600" cy="6092825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MS Reference Sans Serif" pitchFamily="34" charset="0"/>
                <a:ea typeface="ＭＳ Ｐゴシック" pitchFamily="-65" charset="-128"/>
                <a:cs typeface="MS Reference Sans Serif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S Reference Sans Serif" pitchFamily="34" charset="0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altLang="en-US" sz="2000" kern="0">
                <a:latin typeface="Book Antiqua" panose="02040602050305030304" pitchFamily="18" charset="0"/>
              </a:rPr>
              <a:t>What is the optimal objective function value for this problem?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a.	It cannot be determined from the given information.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b.	$900.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c.	$987.5.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d.	$875.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e.	$19375.</a:t>
            </a:r>
          </a:p>
          <a:p>
            <a:r>
              <a:rPr lang="en-US" altLang="en-US" sz="2000" kern="0">
                <a:latin typeface="Book Antiqua" panose="02040602050305030304" pitchFamily="18" charset="0"/>
              </a:rPr>
              <a:t>What is the allowable range for the objective function coefficient for Product 3?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a.	0.71 ≤ </a:t>
            </a:r>
            <a:r>
              <a:rPr lang="en-US" altLang="en-US" sz="2000" i="1" kern="0">
                <a:latin typeface="Book Antiqua" panose="02040602050305030304" pitchFamily="18" charset="0"/>
              </a:rPr>
              <a:t>P3</a:t>
            </a:r>
            <a:r>
              <a:rPr lang="en-US" altLang="en-US" sz="2000" kern="0">
                <a:latin typeface="Book Antiqua" panose="02040602050305030304" pitchFamily="18" charset="0"/>
              </a:rPr>
              <a:t> ≤ 5.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b.	20 ≤ </a:t>
            </a:r>
            <a:r>
              <a:rPr lang="en-US" altLang="en-US" sz="2000" i="1" kern="0">
                <a:latin typeface="Book Antiqua" panose="02040602050305030304" pitchFamily="18" charset="0"/>
              </a:rPr>
              <a:t>P3</a:t>
            </a:r>
            <a:r>
              <a:rPr lang="en-US" altLang="en-US" sz="2000" kern="0">
                <a:latin typeface="Book Antiqua" panose="02040602050305030304" pitchFamily="18" charset="0"/>
              </a:rPr>
              <a:t> ≤ 25.71.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c. 	0 .71≤ </a:t>
            </a:r>
            <a:r>
              <a:rPr lang="en-US" altLang="en-US" sz="2000" i="1" kern="0">
                <a:latin typeface="Book Antiqua" panose="02040602050305030304" pitchFamily="18" charset="0"/>
              </a:rPr>
              <a:t>P3</a:t>
            </a:r>
            <a:r>
              <a:rPr lang="en-US" altLang="en-US" sz="2000" kern="0">
                <a:latin typeface="Book Antiqua" panose="02040602050305030304" pitchFamily="18" charset="0"/>
              </a:rPr>
              <a:t> ≤ 25.71.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d.	25 ≤ </a:t>
            </a:r>
            <a:r>
              <a:rPr lang="en-US" altLang="en-US" sz="2000" i="1" kern="0">
                <a:latin typeface="Book Antiqua" panose="02040602050305030304" pitchFamily="18" charset="0"/>
              </a:rPr>
              <a:t>P3</a:t>
            </a:r>
            <a:r>
              <a:rPr lang="en-US" altLang="en-US" sz="2000" kern="0">
                <a:latin typeface="Book Antiqua" panose="02040602050305030304" pitchFamily="18" charset="0"/>
              </a:rPr>
              <a:t> ≤ 25.71.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e.	non of the above.</a:t>
            </a:r>
          </a:p>
          <a:p>
            <a:r>
              <a:rPr lang="en-US" altLang="en-US" sz="2000" kern="0">
                <a:latin typeface="Book Antiqua" panose="02040602050305030304" pitchFamily="18" charset="0"/>
              </a:rPr>
              <a:t>What is the allowable range of the right-hand-side for Resource1?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a.	500 ≤ RHS1 ≤ ∞.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b.	0 ≤ RHS1 ≤ 500.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c.	100 ≤ RHS1 ≤ ∞.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d.	400 ≤ RHS1 ≤ ∞.</a:t>
            </a:r>
            <a:br>
              <a:rPr lang="en-US" altLang="en-US" sz="2000" kern="0">
                <a:latin typeface="Book Antiqua" panose="02040602050305030304" pitchFamily="18" charset="0"/>
              </a:rPr>
            </a:br>
            <a:r>
              <a:rPr lang="en-US" altLang="en-US" sz="2000" kern="0">
                <a:latin typeface="Book Antiqua" panose="02040602050305030304" pitchFamily="18" charset="0"/>
              </a:rPr>
              <a:t>e.	-∞ ≤ RHS1 ≤ 400.</a:t>
            </a:r>
            <a:endParaRPr lang="en-US" altLang="en-US" sz="2000" kern="0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3A73D-4A46-4C49-B884-7391F3C4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02724"/>
            <a:ext cx="2362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Times" panose="02020603050405020304" pitchFamily="18" charset="0"/>
              </a:rPr>
              <a:t>0(15)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Times" panose="02020603050405020304" pitchFamily="18" charset="0"/>
              </a:rPr>
              <a:t>500(20)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375(25</a:t>
            </a:r>
            <a:r>
              <a:rPr lang="en-US" altLang="en-US" sz="2200" dirty="0">
                <a:solidFill>
                  <a:srgbClr val="FF0000"/>
                </a:solidFill>
                <a:latin typeface="Times" panose="02020603050405020304" pitchFamily="18" charset="0"/>
              </a:rPr>
              <a:t>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Times" panose="02020603050405020304" pitchFamily="18" charset="0"/>
              </a:rPr>
              <a:t>= 19375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333CC"/>
                </a:solidFill>
                <a:latin typeface="Times" panose="02020603050405020304" pitchFamily="18" charset="0"/>
              </a:rPr>
              <a:t>(e)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5FBB7-B640-4434-AC61-C30813EA7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0536" y="2858990"/>
            <a:ext cx="43490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25+0.71 = 25.71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25-5 = 20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20 to 25.71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333CC"/>
                </a:solidFill>
                <a:latin typeface="Book Antiqua" panose="02040602050305030304" pitchFamily="18" charset="0"/>
              </a:rPr>
              <a:t>(b)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C2222-9D24-42A1-AA43-7D5A33D8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699" y="4545013"/>
            <a:ext cx="29557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Book Antiqua" panose="02040602050305030304" pitchFamily="18" charset="0"/>
              </a:rPr>
              <a:t>500+ ∞ = ∞</a:t>
            </a:r>
            <a:endParaRPr lang="en-US" altLang="en-US" sz="2200" dirty="0">
              <a:solidFill>
                <a:srgbClr val="FF0000"/>
              </a:solidFill>
              <a:latin typeface="Book Antiqua" panose="02040602050305030304" pitchFamily="18" charset="0"/>
              <a:sym typeface="Wingdings" panose="05000000000000000000" pitchFamily="2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500-100=400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400 to ∞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333CC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3078498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EEA8-8CB1-4EA9-92F2-9FFAC82E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8719-C74E-4082-A9DD-FB232F2559EF}"/>
              </a:ext>
            </a:extLst>
          </p:cNvPr>
          <p:cNvSpPr txBox="1"/>
          <p:nvPr/>
        </p:nvSpPr>
        <p:spPr>
          <a:xfrm>
            <a:off x="0" y="597408"/>
            <a:ext cx="12192000" cy="561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coefficient for Product2 in the objective function changes to $24, then the objective function value: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	will increase by $24.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	will increase by $120,000.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	will increase by $2000.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	will remain the same.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	can only be discovered by resolving the problem.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coefficient for Product1 in the objective function changes to $5, then the objective function value: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	will increase by $5.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	is $0.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	will increase by $10.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	will remain the same.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	can only be discovered by resolving the problem.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coefficient of Product2 in the objective function changes to $15, then: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	the original solution remains optimal.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	the problem must be resolved to find the optimal solution.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	the optimal solution will decrease by 2500.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	the shadow price will decrease by 5.</a:t>
            </a:r>
            <a:b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	the optimal solution will increase by 2500.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981EF-B9C5-4566-B52B-BC979EA4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926814"/>
            <a:ext cx="39163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</a:rPr>
              <a:t>Product 2: 20</a:t>
            </a: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  <a:sym typeface="Wingdings" panose="05000000000000000000" pitchFamily="2" charset="2"/>
              </a:rPr>
              <a:t> 24 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4 is within the range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Final values remain the same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Instead of 500(20) we will have 500(24)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500(4) = 2000 increase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(c)</a:t>
            </a:r>
            <a:endParaRPr lang="en-US" altLang="en-US" sz="1600" dirty="0">
              <a:solidFill>
                <a:srgbClr val="3333CC"/>
              </a:solidFill>
              <a:latin typeface="Times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607B5-7AE7-4F82-B6BD-28EC8BBBA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895600"/>
            <a:ext cx="5003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</a:rPr>
              <a:t>Product 1:  15</a:t>
            </a: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  <a:sym typeface="Wingdings" panose="05000000000000000000" pitchFamily="2" charset="2"/>
              </a:rPr>
              <a:t> 5; </a:t>
            </a: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10,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allowable decrease ∞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10 is within the range; Final values remain the same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Still we produce 0 units of product 1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The objective function will remain the same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(d)</a:t>
            </a:r>
            <a:endParaRPr lang="en-US" altLang="en-US" sz="1600" dirty="0">
              <a:solidFill>
                <a:srgbClr val="3333CC"/>
              </a:solidFill>
              <a:latin typeface="Times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41E44-4819-412C-B123-612C3230A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610704"/>
            <a:ext cx="3916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</a:rPr>
              <a:t>Product 2: 20</a:t>
            </a: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  <a:sym typeface="Wingdings" panose="05000000000000000000" pitchFamily="2" charset="2"/>
              </a:rPr>
              <a:t> 15 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5 is out of range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(b) </a:t>
            </a:r>
          </a:p>
        </p:txBody>
      </p:sp>
    </p:spTree>
    <p:extLst>
      <p:ext uri="{BB962C8B-B14F-4D97-AF65-F5344CB8AC3E}">
        <p14:creationId xmlns:p14="http://schemas.microsoft.com/office/powerpoint/2010/main" val="765576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6788-C892-45F9-A707-EB0A5FC0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3F2C9-DF63-4ECC-A1C8-93BC15E5BBAC}"/>
              </a:ext>
            </a:extLst>
          </p:cNvPr>
          <p:cNvSpPr txBox="1"/>
          <p:nvPr/>
        </p:nvSpPr>
        <p:spPr>
          <a:xfrm>
            <a:off x="152400" y="620445"/>
            <a:ext cx="12039600" cy="561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right-hand side of Resource1 increases, then the objective function value: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will increase.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will decrease.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	will decrease then increase.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	will remain the same.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	will increase then decrease.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right-hand side of Resource2 changes to 370, then the objective function value: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will increase by $370.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will increase by $350.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	will increase by $250.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	will remain the same.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	can only be discovered by resolving the problem.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right-hand side of Resource3 changes to 130, then: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the original solution remains optimal.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the problem must be resolved to find the optimal solution.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	the objective function will decrease by 130.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	the objective function will decrease by 3000.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	 the objective function will increase by 3000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8C694-8730-4F61-AF58-893B49F56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954595"/>
            <a:ext cx="48593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</a:rPr>
              <a:t>R1 </a:t>
            </a: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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B050"/>
                </a:solidFill>
                <a:latin typeface="Times" panose="02020603050405020304" pitchFamily="18" charset="0"/>
              </a:rPr>
              <a:t>R1 </a:t>
            </a:r>
            <a:r>
              <a:rPr lang="en-US" altLang="en-US" sz="1600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 </a:t>
            </a:r>
            <a:r>
              <a:rPr lang="en-US" altLang="en-US" sz="1600" dirty="0">
                <a:solidFill>
                  <a:srgbClr val="00B050"/>
                </a:solidFill>
                <a:latin typeface="Times" panose="02020603050405020304" pitchFamily="18" charset="0"/>
              </a:rPr>
              <a:t>∞</a:t>
            </a:r>
            <a:endParaRPr lang="en-US" altLang="en-US" sz="1600" dirty="0">
              <a:solidFill>
                <a:srgbClr val="00B050"/>
              </a:solidFill>
              <a:latin typeface="Times" panose="02020603050405020304" pitchFamily="18" charset="0"/>
              <a:sym typeface="Symbol" panose="05050102010706020507" pitchFamily="18" charset="2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Any change then is within the range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Shadow prices will remain the same; still 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Therefore, no change in the objective function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(d)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338A9-063D-42A0-9ECE-BB13A8C62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199" y="2826543"/>
            <a:ext cx="4859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</a:rPr>
              <a:t>R2 from 350 to 370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</a:rPr>
              <a:t>20 </a:t>
            </a: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 allowable increase 50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B05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Within the range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Shadow prices will remain the same; still 12.5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20(12.5) = 250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(c)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EDC3D-CCDC-4EA6-B2E1-EA837FD29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512" y="5562600"/>
            <a:ext cx="2124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</a:rPr>
              <a:t>R2 from 100 to 130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</a:rPr>
              <a:t>30</a:t>
            </a:r>
            <a:r>
              <a:rPr lang="en-US" altLang="en-US" sz="1600" dirty="0">
                <a:solidFill>
                  <a:srgbClr val="FF0000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 out of range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CC"/>
                </a:solidFill>
                <a:latin typeface="Times" panose="02020603050405020304" pitchFamily="18" charset="0"/>
                <a:sym typeface="Symbol" panose="05050102010706020507" pitchFamily="18" charset="2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355431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6788-C892-45F9-A707-EB0A5FC0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One Parameter – But in One 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69E800-3289-4EFB-85FF-4812F75BC5FD}"/>
              </a:ext>
            </a:extLst>
          </p:cNvPr>
          <p:cNvSpPr txBox="1"/>
          <p:nvPr/>
        </p:nvSpPr>
        <p:spPr>
          <a:xfrm>
            <a:off x="0" y="762000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If the sum of the ratio of (Change)/(Change in the Corresponding Direction) &lt;=1</a:t>
            </a:r>
          </a:p>
          <a:p>
            <a:r>
              <a:rPr lang="en-US" altLang="en-US" sz="24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Things remain the same.</a:t>
            </a:r>
          </a:p>
          <a:p>
            <a:endParaRPr lang="en-US" altLang="en-US" sz="2400" kern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n-US" altLang="en-US" sz="24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If we are talking about profit, the production plan remains the same.</a:t>
            </a:r>
          </a:p>
          <a:p>
            <a:r>
              <a:rPr lang="en-US" altLang="en-US" sz="24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If we are talking about RHS, the shadow prices  remain  the same.</a:t>
            </a:r>
          </a:p>
        </p:txBody>
      </p:sp>
    </p:spTree>
    <p:extLst>
      <p:ext uri="{BB962C8B-B14F-4D97-AF65-F5344CB8AC3E}">
        <p14:creationId xmlns:p14="http://schemas.microsoft.com/office/powerpoint/2010/main" val="148962685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6788-C892-45F9-A707-EB0A5FC0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One Parameter – But in One Table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EFD82-E3D5-46DF-A71E-62F5903B967E}"/>
              </a:ext>
            </a:extLst>
          </p:cNvPr>
          <p:cNvSpPr txBox="1"/>
          <p:nvPr/>
        </p:nvSpPr>
        <p:spPr>
          <a:xfrm>
            <a:off x="152400" y="597408"/>
            <a:ext cx="12039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If the objective coefficients of Product1 is increased by 1 and the objective coefficient of product3 is decreased by 2, then:                   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a. the objective function will decrease.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b. the objective function will increase.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c. the optimal solution will remain the same.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d. the shadow prices will remain the same.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e. can only be discovered by resolving the problem.</a:t>
            </a:r>
          </a:p>
          <a:p>
            <a:pPr>
              <a:spcAft>
                <a:spcPts val="600"/>
              </a:spcAft>
            </a:pP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If the right-hand side of all three resources, each increases by 10 units: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a. the optimal solution remains the same. The objective function value will increase.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b. the optimal solution will change. The objective function value will increase.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c. the optimal solution and the shadow prices will remain the same.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d. the optimal solution and  the shadow prices both will change.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e. can only be discovered by resolving the problem. </a:t>
            </a:r>
          </a:p>
          <a:p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If the right-hand side of resouses1 and 2 each decreases by 20 and the right hand side of resource 3 increases by 5: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a.	the objective function value will increase by 250.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b.	the objective function value will decrease by 250.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c.	the objective function value will remain the same.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d.	the optimal solution will remain the same.</a:t>
            </a:r>
            <a:b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altLang="en-US" sz="18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e.	 can only be discovered by resolving the problem.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FF038-E91C-42EE-93DF-29DEEC43D224}"/>
              </a:ext>
            </a:extLst>
          </p:cNvPr>
          <p:cNvSpPr txBox="1"/>
          <p:nvPr/>
        </p:nvSpPr>
        <p:spPr>
          <a:xfrm>
            <a:off x="8030461" y="4711561"/>
            <a:ext cx="39243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R1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sym typeface="Symbol"/>
              </a:rPr>
              <a:t>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20, R2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sym typeface="Symbol"/>
              </a:rPr>
              <a:t>20, R3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sym typeface="Symbol"/>
              </a:rPr>
              <a:t>5</a:t>
            </a:r>
          </a:p>
          <a:p>
            <a:pPr algn="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R1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sym typeface="Symbol"/>
              </a:rPr>
              <a:t> 100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, R2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sym typeface="Symbol"/>
              </a:rPr>
              <a:t>50, R3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sym typeface="Symbol"/>
              </a:rPr>
              <a:t>25</a:t>
            </a:r>
          </a:p>
          <a:p>
            <a:pPr algn="r">
              <a:defRPr/>
            </a:pPr>
            <a:r>
              <a:rPr lang="en-US" dirty="0">
                <a:solidFill>
                  <a:srgbClr val="3333CC"/>
                </a:solidFill>
                <a:latin typeface="Book Antiqua" panose="02040602050305030304" pitchFamily="18" charset="0"/>
                <a:sym typeface="Symbol"/>
              </a:rPr>
              <a:t>0.4+0.4+0.2 ≤ 1</a:t>
            </a:r>
          </a:p>
          <a:p>
            <a:pPr algn="r">
              <a:defRPr/>
            </a:pPr>
            <a:r>
              <a:rPr lang="en-US" dirty="0">
                <a:solidFill>
                  <a:srgbClr val="3333CC"/>
                </a:solidFill>
                <a:latin typeface="Book Antiqua" panose="02040602050305030304" pitchFamily="18" charset="0"/>
                <a:sym typeface="Symbol"/>
              </a:rPr>
              <a:t>Shadow prices will remain the same</a:t>
            </a:r>
          </a:p>
          <a:p>
            <a:pPr algn="r">
              <a:defRPr/>
            </a:pPr>
            <a:r>
              <a:rPr lang="en-US" dirty="0">
                <a:solidFill>
                  <a:srgbClr val="3333CC"/>
                </a:solidFill>
                <a:latin typeface="Book Antiqua" panose="02040602050305030304" pitchFamily="18" charset="0"/>
                <a:sym typeface="Symbol"/>
              </a:rPr>
              <a:t>0(-20)+12.5(-20)+100(5) = 250</a:t>
            </a:r>
          </a:p>
          <a:p>
            <a:pPr algn="r">
              <a:defRPr/>
            </a:pPr>
            <a:r>
              <a:rPr lang="en-US" dirty="0">
                <a:solidFill>
                  <a:srgbClr val="3333CC"/>
                </a:solidFill>
                <a:latin typeface="Book Antiqua" panose="02040602050305030304" pitchFamily="18" charset="0"/>
                <a:sym typeface="Symbol"/>
              </a:rPr>
              <a:t>(a)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1D5D7-2559-457E-B268-ECB4E1974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805122"/>
            <a:ext cx="3924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Book Antiqua" panose="02040602050305030304" pitchFamily="18" charset="0"/>
              </a:rPr>
              <a:t>P1: </a:t>
            </a:r>
            <a:r>
              <a:rPr lang="en-US" altLang="en-US" sz="1800" dirty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1, P3 2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P1  1.25, P2 5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(1/1.25)+(2/5) &gt;1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(e)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B8F18-F318-4C62-BD7F-1A05049C3714}"/>
              </a:ext>
            </a:extLst>
          </p:cNvPr>
          <p:cNvSpPr txBox="1"/>
          <p:nvPr/>
        </p:nvSpPr>
        <p:spPr>
          <a:xfrm>
            <a:off x="8192386" y="2383744"/>
            <a:ext cx="360045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</a:rPr>
              <a:t>R1, R2, R3: </a:t>
            </a:r>
            <a:r>
              <a:rPr lang="en-US" dirty="0">
                <a:solidFill>
                  <a:srgbClr val="FF0000"/>
                </a:solidFill>
                <a:latin typeface="Book Antiqua" panose="02040602050305030304" pitchFamily="18" charset="0"/>
                <a:sym typeface="Symbol"/>
              </a:rPr>
              <a:t>10</a:t>
            </a:r>
          </a:p>
          <a:p>
            <a:pPr algn="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sym typeface="Symbol"/>
              </a:rPr>
              <a:t>R1 ∞, R2 50, R3 25</a:t>
            </a:r>
          </a:p>
          <a:p>
            <a:pPr algn="r">
              <a:defRPr/>
            </a:pPr>
            <a:r>
              <a:rPr lang="en-US" dirty="0">
                <a:solidFill>
                  <a:srgbClr val="3333CC"/>
                </a:solidFill>
                <a:latin typeface="Book Antiqua" panose="02040602050305030304" pitchFamily="18" charset="0"/>
                <a:sym typeface="Symbol"/>
              </a:rPr>
              <a:t>10/ ∞ + 10/50+10/25 ≤1</a:t>
            </a:r>
          </a:p>
          <a:p>
            <a:pPr algn="r">
              <a:defRPr/>
            </a:pPr>
            <a:r>
              <a:rPr lang="en-US" dirty="0">
                <a:solidFill>
                  <a:srgbClr val="3333CC"/>
                </a:solidFill>
                <a:latin typeface="Book Antiqua" panose="02040602050305030304" pitchFamily="18" charset="0"/>
                <a:sym typeface="Symbol"/>
              </a:rPr>
              <a:t>Shadow prices will remain the same</a:t>
            </a:r>
          </a:p>
          <a:p>
            <a:pPr algn="r">
              <a:defRPr/>
            </a:pPr>
            <a:r>
              <a:rPr lang="en-US" dirty="0">
                <a:solidFill>
                  <a:srgbClr val="3333CC"/>
                </a:solidFill>
                <a:latin typeface="Book Antiqua" panose="02040602050305030304" pitchFamily="18" charset="0"/>
                <a:sym typeface="Symbol"/>
              </a:rPr>
              <a:t>0(10)+12.5(10)+100(10) = 1125</a:t>
            </a:r>
          </a:p>
          <a:p>
            <a:pPr algn="r">
              <a:defRPr/>
            </a:pPr>
            <a:r>
              <a:rPr lang="en-US" dirty="0">
                <a:solidFill>
                  <a:srgbClr val="3333CC"/>
                </a:solidFill>
                <a:latin typeface="Book Antiqua" panose="02040602050305030304" pitchFamily="18" charset="0"/>
                <a:sym typeface="Symbol"/>
              </a:rPr>
              <a:t>(b)</a:t>
            </a:r>
          </a:p>
          <a:p>
            <a:pPr algn="r">
              <a:defRPr/>
            </a:pPr>
            <a:r>
              <a:rPr lang="en-US" dirty="0">
                <a:solidFill>
                  <a:srgbClr val="3333CC"/>
                </a:solidFill>
                <a:latin typeface="Book Antiqua" panose="02040602050305030304" pitchFamily="18" charset="0"/>
                <a:sym typeface="Symbo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659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0D3F6DD4-0717-4F38-A97A-065DF845F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Impact" panose="020B0806030902050204" pitchFamily="34" charset="0"/>
              </a:rPr>
              <a:t>Assignment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2F1C77F-E131-4966-A6C8-7159E5C3B6B8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152400" y="648714"/>
            <a:ext cx="11887200" cy="50482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latin typeface="Book Antiqua" panose="02040602050305030304" pitchFamily="18" charset="0"/>
              </a:rPr>
              <a:t>The following 12Questions refer to the following sensitivity report.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br>
              <a:rPr lang="en-US" altLang="en-US" sz="2000" dirty="0">
                <a:latin typeface="Book Antiqua" panose="02040602050305030304" pitchFamily="18" charset="0"/>
              </a:rPr>
            </a:br>
            <a:endParaRPr lang="en-US" altLang="en-US" sz="2000" dirty="0">
              <a:latin typeface="Book Antiqua" panose="02040602050305030304" pitchFamily="18" charset="0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5AA8C973-6160-4E77-99E8-F86880AA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9388"/>
            <a:ext cx="9144000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0D3F6DD4-0717-4F38-A97A-065DF845F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Impact" panose="020B0806030902050204" pitchFamily="34" charset="0"/>
              </a:rPr>
              <a:t>Assignment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CB642F-C414-4D02-93D1-0C0C3773E28E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76200" y="597476"/>
            <a:ext cx="11887200" cy="5955724"/>
          </a:xfrm>
        </p:spPr>
        <p:txBody>
          <a:bodyPr/>
          <a:lstStyle/>
          <a:p>
            <a:r>
              <a:rPr lang="en-US" altLang="en-US" sz="2000" dirty="0">
                <a:latin typeface="Book Antiqua" panose="02040602050305030304" pitchFamily="18" charset="0"/>
              </a:rPr>
              <a:t>What is the optimal objective function value for this problem?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a.	it cannot be determined from the given information.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b.	$1,200.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c.	$975.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d.	$8,250.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e.	$500.</a:t>
            </a:r>
          </a:p>
          <a:p>
            <a:r>
              <a:rPr lang="en-US" altLang="en-US" sz="2000" dirty="0">
                <a:latin typeface="Book Antiqua" panose="02040602050305030304" pitchFamily="18" charset="0"/>
              </a:rPr>
              <a:t>What is the allowable range for the objective function coefficient for Activity 3?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a.	150 ≤ A3 ≤ ∞.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b.	0 ≤ A3 ≤ 650.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c. 	0 ≤ A3 ≤ 250.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d.	400 ≤ A3 ≤ ∞.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e.	300 ≤ A3 ≤ 500.</a:t>
            </a:r>
          </a:p>
          <a:p>
            <a:r>
              <a:rPr lang="en-US" altLang="en-US" sz="2000" dirty="0">
                <a:latin typeface="Book Antiqua" panose="02040602050305030304" pitchFamily="18" charset="0"/>
              </a:rPr>
              <a:t>What is the allowable range of the right-hand-side for Resource A?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a.	0 ≤ RHSA ≤ 60.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b.	0 ≤ RHSA ≤ 110.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c.	60 ≤ RHSA ≤ 110.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d.	110 ≤ RHSA ≤ 160.</a:t>
            </a:r>
            <a:br>
              <a:rPr lang="en-US" altLang="en-US" sz="2000" dirty="0">
                <a:latin typeface="Book Antiqua" panose="02040602050305030304" pitchFamily="18" charset="0"/>
              </a:rPr>
            </a:br>
            <a:r>
              <a:rPr lang="en-US" altLang="en-US" sz="2000" dirty="0">
                <a:latin typeface="Book Antiqua" panose="02040602050305030304" pitchFamily="18" charset="0"/>
              </a:rPr>
              <a:t>e.	0 ≤ RHSA ≤ 160.</a:t>
            </a:r>
          </a:p>
        </p:txBody>
      </p:sp>
    </p:spTree>
    <p:extLst>
      <p:ext uri="{BB962C8B-B14F-4D97-AF65-F5344CB8AC3E}">
        <p14:creationId xmlns:p14="http://schemas.microsoft.com/office/powerpoint/2010/main" val="10856761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0D3F6DD4-0717-4F38-A97A-065DF845F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Impact" panose="020B0806030902050204" pitchFamily="34" charset="0"/>
              </a:rPr>
              <a:t>Assignment 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9E74655-6F4F-4790-B86F-5BF24B0E340A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0" y="576211"/>
            <a:ext cx="12192000" cy="6237287"/>
          </a:xfrm>
        </p:spPr>
        <p:txBody>
          <a:bodyPr/>
          <a:lstStyle/>
          <a:p>
            <a:r>
              <a:rPr lang="en-US" altLang="en-US" sz="1900" dirty="0">
                <a:latin typeface="Book Antiqua" panose="02040602050305030304" pitchFamily="18" charset="0"/>
              </a:rPr>
              <a:t>If the coefficient for Activity 2 in the objective function changes to $400, then the objective function value: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a.	will increase by $7,500.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b.	will increase by $2,750.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c.	will increase by $100.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d.	will remain the same.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e.	can only be discovered by resolving the problem.</a:t>
            </a:r>
          </a:p>
          <a:p>
            <a:r>
              <a:rPr lang="en-US" altLang="en-US" sz="1900" dirty="0">
                <a:latin typeface="Book Antiqua" panose="02040602050305030304" pitchFamily="18" charset="0"/>
              </a:rPr>
              <a:t>If the coefficient for Activity 1 in the objective function changes to $50, then the objective function value: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a.	will decrease by $450.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b.	is $0.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c.	will decrease by $2750.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d.	will remain the same.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e.	can only be discovered by resolving the problem.</a:t>
            </a:r>
          </a:p>
          <a:p>
            <a:r>
              <a:rPr lang="en-US" altLang="en-US" sz="1900" dirty="0">
                <a:latin typeface="Book Antiqua" panose="02040602050305030304" pitchFamily="18" charset="0"/>
              </a:rPr>
              <a:t>If the coefficient of Activity 2 in the objective function changes to $100, then: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a.	the original solution remains optimal. The objective function value decreases.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b.	the problem must be resolved to find the optimal solution.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c.	the shadow prices will remain the same.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d.	the original solution and the objective function value remain the same.</a:t>
            </a:r>
            <a:br>
              <a:rPr lang="en-US" altLang="en-US" sz="1900" dirty="0">
                <a:latin typeface="Book Antiqua" panose="02040602050305030304" pitchFamily="18" charset="0"/>
              </a:rPr>
            </a:br>
            <a:r>
              <a:rPr lang="en-US" altLang="en-US" sz="1900" dirty="0">
                <a:latin typeface="Book Antiqua" panose="02040602050305030304" pitchFamily="18" charset="0"/>
              </a:rPr>
              <a:t>e.	none of the above.</a:t>
            </a:r>
          </a:p>
        </p:txBody>
      </p:sp>
    </p:spTree>
    <p:extLst>
      <p:ext uri="{BB962C8B-B14F-4D97-AF65-F5344CB8AC3E}">
        <p14:creationId xmlns:p14="http://schemas.microsoft.com/office/powerpoint/2010/main" val="13669760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0D3F6DD4-0717-4F38-A97A-065DF845F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01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Impact" panose="020B0806030902050204" pitchFamily="34" charset="0"/>
              </a:rPr>
              <a:t>Assignment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5B672F-3823-4BC1-B09E-1B7A820C873E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152400" y="597476"/>
            <a:ext cx="12039600" cy="6237287"/>
          </a:xfrm>
        </p:spPr>
        <p:txBody>
          <a:bodyPr/>
          <a:lstStyle/>
          <a:p>
            <a:r>
              <a:rPr lang="en-US" altLang="en-US" sz="1700" dirty="0">
                <a:latin typeface="Book Antiqua" panose="02040602050305030304" pitchFamily="18" charset="0"/>
              </a:rPr>
              <a:t>If the objective coefficients of Activity 2 and Activity 3 are both decreased by $100, then:</a:t>
            </a:r>
            <a:br>
              <a:rPr lang="en-US" altLang="en-US" sz="1700" dirty="0">
                <a:latin typeface="Book Antiqua" panose="02040602050305030304" pitchFamily="18" charset="0"/>
              </a:rPr>
            </a:br>
            <a:r>
              <a:rPr lang="en-US" altLang="en-US" sz="1700" dirty="0">
                <a:latin typeface="Book Antiqua" panose="02040602050305030304" pitchFamily="18" charset="0"/>
              </a:rPr>
              <a:t>a.	the objective function will decrease by 2750. </a:t>
            </a:r>
          </a:p>
          <a:p>
            <a:pPr>
              <a:buFontTx/>
              <a:buNone/>
            </a:pPr>
            <a:r>
              <a:rPr lang="en-US" altLang="en-US" sz="1700" dirty="0">
                <a:latin typeface="Book Antiqua" panose="02040602050305030304" pitchFamily="18" charset="0"/>
              </a:rPr>
              <a:t>	b.	 the objective function will decrease by less than 2750. </a:t>
            </a:r>
          </a:p>
          <a:p>
            <a:pPr>
              <a:buFontTx/>
              <a:buNone/>
            </a:pPr>
            <a:r>
              <a:rPr lang="en-US" altLang="en-US" sz="1700" dirty="0">
                <a:latin typeface="Book Antiqua" panose="02040602050305030304" pitchFamily="18" charset="0"/>
              </a:rPr>
              <a:t>	c.	 the objective function will decrease by more than 2750. </a:t>
            </a:r>
          </a:p>
          <a:p>
            <a:pPr>
              <a:buFontTx/>
              <a:buNone/>
            </a:pPr>
            <a:r>
              <a:rPr lang="en-US" altLang="en-US" sz="1700" dirty="0">
                <a:latin typeface="Book Antiqua" panose="02040602050305030304" pitchFamily="18" charset="0"/>
              </a:rPr>
              <a:t>	d.	 The objective function will remain the same. </a:t>
            </a:r>
          </a:p>
          <a:p>
            <a:pPr>
              <a:buFontTx/>
              <a:buNone/>
            </a:pPr>
            <a:r>
              <a:rPr lang="en-US" altLang="en-US" sz="1700" dirty="0">
                <a:latin typeface="Book Antiqua" panose="02040602050305030304" pitchFamily="18" charset="0"/>
              </a:rPr>
              <a:t>	e.	 can only be discovered by resolving the problem. </a:t>
            </a:r>
          </a:p>
          <a:p>
            <a:r>
              <a:rPr lang="en-US" altLang="en-US" sz="1700" dirty="0">
                <a:latin typeface="Book Antiqua" panose="02040602050305030304" pitchFamily="18" charset="0"/>
              </a:rPr>
              <a:t>If the right-hand side of Resource C is increased by 40, and the right-hand side of Resource B is decreased by 20, then:</a:t>
            </a:r>
            <a:br>
              <a:rPr lang="en-US" altLang="en-US" sz="1700" dirty="0">
                <a:latin typeface="Book Antiqua" panose="02040602050305030304" pitchFamily="18" charset="0"/>
              </a:rPr>
            </a:br>
            <a:r>
              <a:rPr lang="en-US" altLang="en-US" sz="1700" dirty="0">
                <a:latin typeface="Book Antiqua" panose="02040602050305030304" pitchFamily="18" charset="0"/>
              </a:rPr>
              <a:t>a.	the optimal solution remains the same.</a:t>
            </a:r>
            <a:br>
              <a:rPr lang="en-US" altLang="en-US" sz="1700" dirty="0">
                <a:latin typeface="Book Antiqua" panose="02040602050305030304" pitchFamily="18" charset="0"/>
              </a:rPr>
            </a:br>
            <a:r>
              <a:rPr lang="en-US" altLang="en-US" sz="1700" dirty="0">
                <a:latin typeface="Book Antiqua" panose="02040602050305030304" pitchFamily="18" charset="0"/>
              </a:rPr>
              <a:t>b.	the objective function value increases by 1500.</a:t>
            </a:r>
            <a:br>
              <a:rPr lang="en-US" altLang="en-US" sz="1700" dirty="0">
                <a:latin typeface="Book Antiqua" panose="02040602050305030304" pitchFamily="18" charset="0"/>
              </a:rPr>
            </a:br>
            <a:r>
              <a:rPr lang="en-US" altLang="en-US" sz="1700" dirty="0">
                <a:latin typeface="Book Antiqua" panose="02040602050305030304" pitchFamily="18" charset="0"/>
              </a:rPr>
              <a:t>c.	the shadow prices remain the same.</a:t>
            </a:r>
            <a:br>
              <a:rPr lang="en-US" altLang="en-US" sz="1700" dirty="0">
                <a:latin typeface="Book Antiqua" panose="02040602050305030304" pitchFamily="18" charset="0"/>
              </a:rPr>
            </a:br>
            <a:r>
              <a:rPr lang="en-US" altLang="en-US" sz="1700" dirty="0">
                <a:latin typeface="Book Antiqua" panose="02040602050305030304" pitchFamily="18" charset="0"/>
              </a:rPr>
              <a:t>d.	 can only be discovered by resolving the problem. </a:t>
            </a:r>
          </a:p>
          <a:p>
            <a:pPr>
              <a:buFontTx/>
              <a:buNone/>
            </a:pPr>
            <a:r>
              <a:rPr lang="en-US" altLang="en-US" sz="1700" dirty="0">
                <a:latin typeface="Book Antiqua" panose="02040602050305030304" pitchFamily="18" charset="0"/>
              </a:rPr>
              <a:t>	e.	the objective function value decreases by 1500.</a:t>
            </a:r>
            <a:br>
              <a:rPr lang="en-US" altLang="en-US" sz="1700" dirty="0">
                <a:latin typeface="Book Antiqua" panose="02040602050305030304" pitchFamily="18" charset="0"/>
              </a:rPr>
            </a:br>
            <a:endParaRPr lang="en-US" altLang="en-US" sz="1700" dirty="0">
              <a:latin typeface="Book Antiqua" panose="02040602050305030304" pitchFamily="18" charset="0"/>
            </a:endParaRPr>
          </a:p>
          <a:p>
            <a:r>
              <a:rPr lang="en-US" altLang="en-US" sz="1700" dirty="0">
                <a:latin typeface="Book Antiqua" panose="02040602050305030304" pitchFamily="18" charset="0"/>
              </a:rPr>
              <a:t>If the right-hand side of Resource A is increased by 25, and the right-hand side of Resource B is decreased by 20, then:</a:t>
            </a:r>
            <a:br>
              <a:rPr lang="en-US" altLang="en-US" sz="1700" dirty="0">
                <a:latin typeface="Book Antiqua" panose="02040602050305030304" pitchFamily="18" charset="0"/>
              </a:rPr>
            </a:br>
            <a:r>
              <a:rPr lang="en-US" altLang="en-US" sz="1700" dirty="0">
                <a:latin typeface="Book Antiqua" panose="02040602050305030304" pitchFamily="18" charset="0"/>
              </a:rPr>
              <a:t>a.	the optimal solution remains the same.</a:t>
            </a:r>
            <a:br>
              <a:rPr lang="en-US" altLang="en-US" sz="1700" dirty="0">
                <a:latin typeface="Book Antiqua" panose="02040602050305030304" pitchFamily="18" charset="0"/>
              </a:rPr>
            </a:br>
            <a:r>
              <a:rPr lang="en-US" altLang="en-US" sz="1700" dirty="0">
                <a:latin typeface="Book Antiqua" panose="02040602050305030304" pitchFamily="18" charset="0"/>
              </a:rPr>
              <a:t>b.	the objective function value increases by 1500.</a:t>
            </a:r>
            <a:br>
              <a:rPr lang="en-US" altLang="en-US" sz="1700" dirty="0">
                <a:latin typeface="Book Antiqua" panose="02040602050305030304" pitchFamily="18" charset="0"/>
              </a:rPr>
            </a:br>
            <a:r>
              <a:rPr lang="en-US" altLang="en-US" sz="1700" dirty="0">
                <a:latin typeface="Book Antiqua" panose="02040602050305030304" pitchFamily="18" charset="0"/>
              </a:rPr>
              <a:t>c.	the objective function value remains the same.</a:t>
            </a:r>
            <a:br>
              <a:rPr lang="en-US" altLang="en-US" sz="1700" dirty="0">
                <a:latin typeface="Book Antiqua" panose="02040602050305030304" pitchFamily="18" charset="0"/>
              </a:rPr>
            </a:br>
            <a:r>
              <a:rPr lang="en-US" altLang="en-US" sz="1700" dirty="0">
                <a:latin typeface="Book Antiqua" panose="02040602050305030304" pitchFamily="18" charset="0"/>
              </a:rPr>
              <a:t>d.	can only be discovered by resolving the problem. </a:t>
            </a:r>
          </a:p>
          <a:p>
            <a:pPr>
              <a:buFontTx/>
              <a:buNone/>
            </a:pPr>
            <a:r>
              <a:rPr lang="en-US" altLang="en-US" sz="1700" dirty="0">
                <a:latin typeface="Book Antiqua" panose="02040602050305030304" pitchFamily="18" charset="0"/>
              </a:rPr>
              <a:t>	e.	the objective function value decreases by 1500.</a:t>
            </a:r>
          </a:p>
        </p:txBody>
      </p:sp>
    </p:spTree>
    <p:extLst>
      <p:ext uri="{BB962C8B-B14F-4D97-AF65-F5344CB8AC3E}">
        <p14:creationId xmlns:p14="http://schemas.microsoft.com/office/powerpoint/2010/main" val="17029406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137F-4AD5-469C-96A0-2A181C9E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13104FE-CE7F-40A5-951E-5E7506AB5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18673"/>
            <a:ext cx="1211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dirty="0">
                <a:latin typeface="Book Antiqua" panose="02040602050305030304" pitchFamily="18" charset="0"/>
              </a:rPr>
              <a:t>What is the optimal Objective function value for this problem?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What is the allowable range for changes in the objective coefficient for Product 2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What is the allowable range for changes in the RHS for Resource 3.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If the coefficient of Product 2  in the objective function is changed to 7, what will happen to the value of the objective function?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If the coefficient of Product 1 in the objective function is changed to  8,  what will happen to the value of the objective function?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If the RHS of Resource 2 is increased by 2 , what will happen to the objective function.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If the RHS of Resource 1 is increased by 2, what will happen to the objective function.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If the RHS of Resource 2 is decreased by 10, what will happen to the objective function.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AF15A-8BD7-47CE-AA8E-88DADE05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67188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4502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B725-6DA9-469F-882F-34C4582D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Sensitivity</a:t>
            </a:r>
            <a:endParaRPr lang="en-US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DE20154-F537-4049-A639-123D592F9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54542"/>
            <a:ext cx="38417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BB79A589-6E05-4AE8-98C8-6BCBBE81E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82" y="644080"/>
            <a:ext cx="3778252" cy="15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147B937C-668F-4D56-A4D8-ADBC18C48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2165999"/>
            <a:ext cx="5111750" cy="43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280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5879-3BF5-489F-8D46-AF77E506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Analysis- Changing Cells-The Decision Variables</a:t>
            </a:r>
          </a:p>
        </p:txBody>
      </p:sp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ABA66C75-718B-4CEA-8075-EDEB555D55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1" y="800101"/>
          <a:ext cx="7993063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4899756" imgH="824557" progId="Excel.Sheet.8">
                  <p:embed/>
                </p:oleObj>
              </mc:Choice>
              <mc:Fallback>
                <p:oleObj name="Worksheet" r:id="rId3" imgW="4899756" imgH="824557" progId="Excel.Sheet.8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76409200-919E-48C8-B34D-696ADD6BBB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800101"/>
                        <a:ext cx="7993063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E8675C82-79E8-431D-B4AA-78FFC3DB9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7" y="2144714"/>
            <a:ext cx="121689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dirty="0">
                <a:latin typeface="Book Antiqua" panose="02040602050305030304" pitchFamily="18" charset="0"/>
              </a:rPr>
              <a:t>Final Value: The value of the Decision variables in the optimal solution</a:t>
            </a:r>
          </a:p>
          <a:p>
            <a:pPr lvl="2"/>
            <a:endParaRPr lang="en-US" altLang="en-US" dirty="0">
              <a:latin typeface="Book Antiqua" panose="02040602050305030304" pitchFamily="18" charset="0"/>
            </a:endParaRPr>
          </a:p>
          <a:p>
            <a:r>
              <a:rPr lang="en-US" altLang="en-US" dirty="0">
                <a:latin typeface="Book Antiqua" panose="02040602050305030304" pitchFamily="18" charset="0"/>
              </a:rPr>
              <a:t>Reduced Cost: Increase in the objective function value per unit increase in the value of a </a:t>
            </a:r>
            <a:r>
              <a:rPr lang="en-US" altLang="en-US" dirty="0">
                <a:solidFill>
                  <a:srgbClr val="CC3300"/>
                </a:solidFill>
                <a:latin typeface="Book Antiqua" panose="02040602050305030304" pitchFamily="18" charset="0"/>
              </a:rPr>
              <a:t>zero-valued variable </a:t>
            </a:r>
            <a:r>
              <a:rPr lang="en-US" altLang="en-US" dirty="0">
                <a:latin typeface="Book Antiqua" panose="02040602050305030304" pitchFamily="18" charset="0"/>
              </a:rPr>
              <a:t>(a product that the model has  decided  not to produce).</a:t>
            </a:r>
          </a:p>
          <a:p>
            <a:pPr lvl="2"/>
            <a:endParaRPr lang="en-US" altLang="en-US" dirty="0">
              <a:solidFill>
                <a:srgbClr val="CC3300"/>
              </a:solidFill>
              <a:latin typeface="Book Antiqua" panose="02040602050305030304" pitchFamily="18" charset="0"/>
            </a:endParaRPr>
          </a:p>
          <a:p>
            <a:r>
              <a:rPr lang="en-US" altLang="en-US" dirty="0">
                <a:latin typeface="Book Antiqua" panose="02040602050305030304" pitchFamily="18" charset="0"/>
              </a:rPr>
              <a:t>Allowable: Defines the range of increase or decrease in the objective function coefficients for which the current optimal solution will not change</a:t>
            </a:r>
          </a:p>
        </p:txBody>
      </p:sp>
    </p:spTree>
    <p:extLst>
      <p:ext uri="{BB962C8B-B14F-4D97-AF65-F5344CB8AC3E}">
        <p14:creationId xmlns:p14="http://schemas.microsoft.com/office/powerpoint/2010/main" val="3886138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137F-4AD5-469C-96A0-2A181C9E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Analysis- Constraints- Shadow Prices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E1E85B2-82E7-447A-9A6E-81FD33371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14600"/>
            <a:ext cx="12039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dirty="0">
                <a:latin typeface="Book Antiqua" panose="02040602050305030304" pitchFamily="18" charset="0"/>
              </a:rPr>
              <a:t>Shadow price: The change in the value of the objective function per unit increase in the right hand side of the constraint:  Z</a:t>
            </a:r>
            <a:r>
              <a:rPr lang="en-US" altLang="en-US" dirty="0">
                <a:latin typeface="Book Antiqua" panose="02040602050305030304" pitchFamily="18" charset="0"/>
                <a:sym typeface="Symbol" panose="05050102010706020507" pitchFamily="18" charset="2"/>
              </a:rPr>
              <a:t></a:t>
            </a:r>
            <a:r>
              <a:rPr lang="en-US" altLang="en-US" dirty="0">
                <a:latin typeface="Book Antiqua" panose="02040602050305030304" pitchFamily="18" charset="0"/>
              </a:rPr>
              <a:t> = (Shadow Price)(RHS</a:t>
            </a:r>
            <a:r>
              <a:rPr lang="en-US" altLang="en-US" dirty="0">
                <a:latin typeface="Book Antiqua" panose="02040602050305030304" pitchFamily="18" charset="0"/>
                <a:sym typeface="Symbol" panose="05050102010706020507" pitchFamily="18" charset="2"/>
              </a:rPr>
              <a:t></a:t>
            </a:r>
            <a:r>
              <a:rPr lang="en-US" altLang="en-US" dirty="0">
                <a:latin typeface="Book Antiqua" panose="02040602050305030304" pitchFamily="18" charset="0"/>
              </a:rPr>
              <a:t>).</a:t>
            </a:r>
          </a:p>
          <a:p>
            <a:endParaRPr lang="en-US" altLang="en-US" dirty="0">
              <a:latin typeface="Book Antiqua" panose="02040602050305030304" pitchFamily="18" charset="0"/>
            </a:endParaRPr>
          </a:p>
          <a:p>
            <a:r>
              <a:rPr lang="en-US" altLang="en-US" dirty="0">
                <a:latin typeface="Book Antiqua" panose="02040602050305030304" pitchFamily="18" charset="0"/>
              </a:rPr>
              <a:t>Constraint: The current value of the right hand side of the R.H. Side constraint (the amount of the resource that is available).</a:t>
            </a:r>
          </a:p>
          <a:p>
            <a:endParaRPr lang="en-US" altLang="en-US" dirty="0">
              <a:latin typeface="Book Antiqua" panose="02040602050305030304" pitchFamily="18" charset="0"/>
            </a:endParaRPr>
          </a:p>
          <a:p>
            <a:r>
              <a:rPr lang="en-US" altLang="en-US" dirty="0">
                <a:latin typeface="Book Antiqua" panose="02040602050305030304" pitchFamily="18" charset="0"/>
              </a:rPr>
              <a:t>Allowable: The </a:t>
            </a:r>
            <a:r>
              <a:rPr lang="en-US" altLang="en-US" b="1" dirty="0">
                <a:latin typeface="Book Antiqua" panose="02040602050305030304" pitchFamily="18" charset="0"/>
              </a:rPr>
              <a:t>range</a:t>
            </a:r>
            <a:r>
              <a:rPr lang="en-US" altLang="en-US" dirty="0">
                <a:latin typeface="Book Antiqua" panose="02040602050305030304" pitchFamily="18" charset="0"/>
              </a:rPr>
              <a:t> of changes in the RHS for which the shadow prices remain the same. The objective function value can also be calculated by using the shadow prices and RHSs.</a:t>
            </a:r>
          </a:p>
          <a:p>
            <a:pPr lvl="2"/>
            <a:endParaRPr lang="en-US" alt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68B93529-F439-4E7F-9B99-95F7A8346D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601250"/>
              </p:ext>
            </p:extLst>
          </p:nvPr>
        </p:nvGraphicFramePr>
        <p:xfrm>
          <a:off x="1862139" y="725488"/>
          <a:ext cx="7056437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Worksheet" r:id="rId3" imgW="4899756" imgH="981478" progId="Excel.Sheet.8">
                  <p:embed/>
                </p:oleObj>
              </mc:Choice>
              <mc:Fallback>
                <p:oleObj name="Worksheet" r:id="rId3" imgW="4899756" imgH="981478" progId="Excel.Sheet.8">
                  <p:embed/>
                  <p:pic>
                    <p:nvPicPr>
                      <p:cNvPr id="2050" name="Object 6">
                        <a:extLst>
                          <a:ext uri="{FF2B5EF4-FFF2-40B4-BE49-F238E27FC236}">
                            <a16:creationId xmlns:a16="http://schemas.microsoft.com/office/drawing/2014/main" id="{6D832EF3-D0A2-4115-AA26-276E21DE39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9" y="725488"/>
                        <a:ext cx="7056437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703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137F-4AD5-469C-96A0-2A181C9E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- </a:t>
            </a:r>
            <a:r>
              <a:rPr lang="en-US" altLang="en-US" dirty="0"/>
              <a:t>Change the profit to 7 </a:t>
            </a:r>
            <a:endParaRPr lang="en-US" dirty="0"/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49BA4739-23A2-4D96-80AF-C3A609FA35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029908"/>
              </p:ext>
            </p:extLst>
          </p:nvPr>
        </p:nvGraphicFramePr>
        <p:xfrm>
          <a:off x="2971800" y="4648200"/>
          <a:ext cx="8424863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Worksheet" r:id="rId3" imgW="4899756" imgH="824557" progId="Excel.Sheet.8">
                  <p:embed/>
                </p:oleObj>
              </mc:Choice>
              <mc:Fallback>
                <p:oleObj name="Worksheet" r:id="rId3" imgW="4899756" imgH="824557" progId="Excel.Sheet.8">
                  <p:embed/>
                  <p:pic>
                    <p:nvPicPr>
                      <p:cNvPr id="386057" name="Object 9">
                        <a:extLst>
                          <a:ext uri="{FF2B5EF4-FFF2-40B4-BE49-F238E27FC236}">
                            <a16:creationId xmlns:a16="http://schemas.microsoft.com/office/drawing/2014/main" id="{F34A4580-5F01-4298-AAE1-A1CB8354480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48200"/>
                        <a:ext cx="8424863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3">
            <a:extLst>
              <a:ext uri="{FF2B5EF4-FFF2-40B4-BE49-F238E27FC236}">
                <a16:creationId xmlns:a16="http://schemas.microsoft.com/office/drawing/2014/main" id="{6B2158B5-7873-4F02-AE3D-DFD67E58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5314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844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137F-4AD5-469C-96A0-2A181C9E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- </a:t>
            </a:r>
            <a:r>
              <a:rPr lang="en-US" altLang="en-US" dirty="0"/>
              <a:t>Change the profit to 8 </a:t>
            </a:r>
            <a:endParaRPr lang="en-US" dirty="0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EDABB6AE-4FF8-4E97-AFAB-A4EAF8EA8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10339"/>
              </p:ext>
            </p:extLst>
          </p:nvPr>
        </p:nvGraphicFramePr>
        <p:xfrm>
          <a:off x="1066800" y="4777581"/>
          <a:ext cx="8424863" cy="141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Worksheet" r:id="rId3" imgW="4899756" imgH="824557" progId="Excel.Sheet.8">
                  <p:embed/>
                </p:oleObj>
              </mc:Choice>
              <mc:Fallback>
                <p:oleObj name="Worksheet" r:id="rId3" imgW="4899756" imgH="824557" progId="Excel.Sheet.8">
                  <p:embed/>
                  <p:pic>
                    <p:nvPicPr>
                      <p:cNvPr id="411652" name="Object 4">
                        <a:extLst>
                          <a:ext uri="{FF2B5EF4-FFF2-40B4-BE49-F238E27FC236}">
                            <a16:creationId xmlns:a16="http://schemas.microsoft.com/office/drawing/2014/main" id="{D0FE8117-922B-4FEF-8B5B-10D3E603788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77581"/>
                        <a:ext cx="8424863" cy="141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810F251-A7E1-4508-8680-A319DF23C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5314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64CF53-1661-4183-A290-B17CCC4D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86" y="1371600"/>
            <a:ext cx="5314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198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137F-4AD5-469C-96A0-2A181C9E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0CC70A3-E721-4A5C-82E3-777E62482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5" y="675331"/>
            <a:ext cx="560158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dirty="0">
                <a:latin typeface="Book Antiqua" panose="02040602050305030304" pitchFamily="18" charset="0"/>
              </a:rPr>
              <a:t>Given the following problem</a:t>
            </a:r>
          </a:p>
          <a:p>
            <a:pPr lvl="1"/>
            <a:endParaRPr lang="en-US" altLang="en-US" dirty="0">
              <a:latin typeface="Book Antiqua" panose="02040602050305030304" pitchFamily="18" charset="0"/>
            </a:endParaRP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Maximize Z = 3x1 + 5x2 </a:t>
            </a: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Subject to: the following constraints</a:t>
            </a:r>
          </a:p>
          <a:p>
            <a:pPr lvl="1"/>
            <a:r>
              <a:rPr lang="en-US" altLang="en-US" dirty="0">
                <a:latin typeface="Book Antiqua" panose="02040602050305030304" pitchFamily="18" charset="0"/>
              </a:rPr>
              <a:t>		</a:t>
            </a:r>
          </a:p>
          <a:p>
            <a:pPr lvl="3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    x1 + 3x2 ≤ 14</a:t>
            </a:r>
          </a:p>
          <a:p>
            <a:pPr lvl="3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latin typeface="Book Antiqua" panose="02040602050305030304" pitchFamily="18" charset="0"/>
              </a:rPr>
              <a:t>  3x1 + 2x2 ≤ 15 </a:t>
            </a:r>
          </a:p>
          <a:p>
            <a:r>
              <a:rPr lang="en-US" altLang="en-US" dirty="0">
                <a:latin typeface="Book Antiqua" panose="02040602050305030304" pitchFamily="18" charset="0"/>
              </a:rPr>
              <a:t>x1, x2 ≥ 0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4EA66EDF-B103-4ECD-A052-C4722722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3" y="3722319"/>
            <a:ext cx="1162315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dirty="0">
                <a:latin typeface="Book Antiqua" panose="02040602050305030304" pitchFamily="18" charset="0"/>
              </a:rPr>
              <a:t>For the production combination of 3 units of product 1 and 3 units of product 2,  shadow price of which resource is equal to 0 ?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	A)	Resource 1 (only)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	B)	Resource  2 (only)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	C)	both Resource 1 and Resource 2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	D)	neither Resource 1 nor resource 2. </a:t>
            </a:r>
          </a:p>
          <a:p>
            <a:pPr lvl="2"/>
            <a:r>
              <a:rPr lang="en-US" altLang="en-US" dirty="0">
                <a:latin typeface="Book Antiqua" panose="02040602050305030304" pitchFamily="18" charset="0"/>
              </a:rPr>
              <a:t>	E)   	can only be discovered by the sensitivity report </a:t>
            </a:r>
          </a:p>
          <a:p>
            <a:endParaRPr lang="en-US" altLang="en-US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65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46E0-75EC-4AEB-A3AE-4CAEBF980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Practice: Given the following Sensitivity Analysis Report </a:t>
            </a:r>
            <a:endParaRPr lang="en-US" dirty="0"/>
          </a:p>
        </p:txBody>
      </p:sp>
      <p:graphicFrame>
        <p:nvGraphicFramePr>
          <p:cNvPr id="3" name="Object 16">
            <a:extLst>
              <a:ext uri="{FF2B5EF4-FFF2-40B4-BE49-F238E27FC236}">
                <a16:creationId xmlns:a16="http://schemas.microsoft.com/office/drawing/2014/main" id="{0A9A47BC-D53B-4867-B658-8DC77D8CE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469763"/>
              </p:ext>
            </p:extLst>
          </p:nvPr>
        </p:nvGraphicFramePr>
        <p:xfrm>
          <a:off x="1981200" y="838200"/>
          <a:ext cx="8101013" cy="315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Worksheet" r:id="rId3" imgW="5408779" imgH="2107641" progId="Excel.Sheet.8">
                  <p:embed/>
                </p:oleObj>
              </mc:Choice>
              <mc:Fallback>
                <p:oleObj name="Worksheet" r:id="rId3" imgW="5408779" imgH="2107641" progId="Excel.Sheet.8">
                  <p:embed/>
                  <p:pic>
                    <p:nvPicPr>
                      <p:cNvPr id="4100" name="Object 16">
                        <a:extLst>
                          <a:ext uri="{FF2B5EF4-FFF2-40B4-BE49-F238E27FC236}">
                            <a16:creationId xmlns:a16="http://schemas.microsoft.com/office/drawing/2014/main" id="{744264E7-EA4F-4A27-9092-8EFBEC114B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838200"/>
                        <a:ext cx="8101013" cy="315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8329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61636</TotalTime>
  <Words>2388</Words>
  <Application>Microsoft Office PowerPoint</Application>
  <PresentationFormat>Widescreen</PresentationFormat>
  <Paragraphs>147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Book Antiqua</vt:lpstr>
      <vt:lpstr>Calibri</vt:lpstr>
      <vt:lpstr>Garamond</vt:lpstr>
      <vt:lpstr>Impact</vt:lpstr>
      <vt:lpstr>MS Reference Sans Serif</vt:lpstr>
      <vt:lpstr>Times</vt:lpstr>
      <vt:lpstr>Times New Roman</vt:lpstr>
      <vt:lpstr>Verdana</vt:lpstr>
      <vt:lpstr>Vladimir Script</vt:lpstr>
      <vt:lpstr>Wingdings</vt:lpstr>
      <vt:lpstr>Lean Thinking Final</vt:lpstr>
      <vt:lpstr>Worksheet</vt:lpstr>
      <vt:lpstr>PowerPoint Presentation</vt:lpstr>
      <vt:lpstr>Practice </vt:lpstr>
      <vt:lpstr>Sensitivity</vt:lpstr>
      <vt:lpstr>Sensitivity Analysis- Changing Cells-The Decision Variables</vt:lpstr>
      <vt:lpstr>Sensitivity Analysis- Constraints- Shadow Prices</vt:lpstr>
      <vt:lpstr>Sensitivity Analysis - Change the profit to 7 </vt:lpstr>
      <vt:lpstr>Sensitivity Analysis - Change the profit to 8 </vt:lpstr>
      <vt:lpstr>Practice </vt:lpstr>
      <vt:lpstr>Practice: Given the following Sensitivity Analysis Report </vt:lpstr>
      <vt:lpstr>Practice: Questions</vt:lpstr>
      <vt:lpstr>PowerPoint Presentation</vt:lpstr>
      <vt:lpstr>PowerPoint Presentation</vt:lpstr>
      <vt:lpstr>More Than One Parameter – But in One Table</vt:lpstr>
      <vt:lpstr>More Than One Parameter – But in One Table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1217</cp:revision>
  <cp:lastPrinted>2021-08-25T16:42:58Z</cp:lastPrinted>
  <dcterms:created xsi:type="dcterms:W3CDTF">1995-06-17T23:31:02Z</dcterms:created>
  <dcterms:modified xsi:type="dcterms:W3CDTF">2024-02-18T17:55:08Z</dcterms:modified>
</cp:coreProperties>
</file>