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</p:sldMasterIdLst>
  <p:notesMasterIdLst>
    <p:notesMasterId r:id="rId29"/>
  </p:notesMasterIdLst>
  <p:handoutMasterIdLst>
    <p:handoutMasterId r:id="rId30"/>
  </p:handoutMasterIdLst>
  <p:sldIdLst>
    <p:sldId id="477" r:id="rId2"/>
    <p:sldId id="1435" r:id="rId3"/>
    <p:sldId id="1437" r:id="rId4"/>
    <p:sldId id="1436" r:id="rId5"/>
    <p:sldId id="351" r:id="rId6"/>
    <p:sldId id="354" r:id="rId7"/>
    <p:sldId id="397" r:id="rId8"/>
    <p:sldId id="396" r:id="rId9"/>
    <p:sldId id="395" r:id="rId10"/>
    <p:sldId id="361" r:id="rId11"/>
    <p:sldId id="362" r:id="rId12"/>
    <p:sldId id="384" r:id="rId13"/>
    <p:sldId id="385" r:id="rId14"/>
    <p:sldId id="394" r:id="rId15"/>
    <p:sldId id="364" r:id="rId16"/>
    <p:sldId id="365" r:id="rId17"/>
    <p:sldId id="366" r:id="rId18"/>
    <p:sldId id="1438" r:id="rId19"/>
    <p:sldId id="1439" r:id="rId20"/>
    <p:sldId id="1441" r:id="rId21"/>
    <p:sldId id="1442" r:id="rId22"/>
    <p:sldId id="377" r:id="rId23"/>
    <p:sldId id="378" r:id="rId24"/>
    <p:sldId id="379" r:id="rId25"/>
    <p:sldId id="380" r:id="rId26"/>
    <p:sldId id="381" r:id="rId27"/>
    <p:sldId id="382" r:id="rId28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5A0A0-ED53-4CD2-91E9-959D77AA7F40}">
          <p14:sldIdLst>
            <p14:sldId id="477"/>
            <p14:sldId id="1435"/>
            <p14:sldId id="1437"/>
            <p14:sldId id="1436"/>
            <p14:sldId id="351"/>
            <p14:sldId id="354"/>
            <p14:sldId id="397"/>
            <p14:sldId id="396"/>
            <p14:sldId id="395"/>
            <p14:sldId id="361"/>
            <p14:sldId id="362"/>
            <p14:sldId id="384"/>
            <p14:sldId id="385"/>
            <p14:sldId id="394"/>
            <p14:sldId id="364"/>
            <p14:sldId id="365"/>
            <p14:sldId id="366"/>
            <p14:sldId id="1438"/>
            <p14:sldId id="1439"/>
            <p14:sldId id="1441"/>
            <p14:sldId id="1442"/>
            <p14:sldId id="377"/>
            <p14:sldId id="378"/>
            <p14:sldId id="379"/>
            <p14:sldId id="380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2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62"/>
    <a:srgbClr val="424860"/>
    <a:srgbClr val="353A4E"/>
    <a:srgbClr val="363B4F"/>
    <a:srgbClr val="3E445B"/>
    <a:srgbClr val="4665A6"/>
    <a:srgbClr val="043B5A"/>
    <a:srgbClr val="FFFFFF"/>
    <a:srgbClr val="B8B8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6951" autoAdjust="0"/>
  </p:normalViewPr>
  <p:slideViewPr>
    <p:cSldViewPr>
      <p:cViewPr varScale="1">
        <p:scale>
          <a:sx n="90" d="100"/>
          <a:sy n="90" d="100"/>
        </p:scale>
        <p:origin x="17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6E97F-C389-49F1-AA2E-EE3AF0F71B70}" type="slidenum">
              <a:rPr lang="en-US"/>
              <a:pPr/>
              <a:t>22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155EA-0E0C-4CE5-8C7B-B31894904B8D}" type="slidenum">
              <a:rPr lang="en-US"/>
              <a:pPr/>
              <a:t>23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DE618-EC5B-48CC-96E8-87802F736969}" type="slidenum">
              <a:rPr lang="en-US"/>
              <a:pPr/>
              <a:t>24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547DC-52FA-43BA-B901-BE0D584CAFBF}" type="slidenum">
              <a:rPr lang="en-US"/>
              <a:pPr/>
              <a:t>25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6F442-5843-4249-A072-1C013A09E0AC}" type="slidenum">
              <a:rPr lang="en-US"/>
              <a:pPr/>
              <a:t>26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F66C3-2F46-460A-8522-94690D6803CA}" type="slidenum">
              <a:rPr lang="en-US"/>
              <a:pPr/>
              <a:t>27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87706-1CD0-45D3-A0DF-436D6466F447}" type="slidenum">
              <a:rPr lang="en-US"/>
              <a:pPr/>
              <a:t>5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7BC6B-04C2-4CBE-8C80-920360FCD59D}" type="slidenum">
              <a:rPr lang="en-US"/>
              <a:pPr/>
              <a:t>6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31747-3C5C-4B78-8DB3-C5A577534192}" type="slidenum">
              <a:rPr lang="en-US"/>
              <a:pPr/>
              <a:t>9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E1006-734E-4CEF-8035-ED65CB859B45}" type="slidenum">
              <a:rPr lang="en-US"/>
              <a:pPr/>
              <a:t>10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1B570-EF8C-428C-A4E1-A4D6BC355A6B}" type="slidenum">
              <a:rPr lang="en-US"/>
              <a:pPr/>
              <a:t>11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1B570-EF8C-428C-A4E1-A4D6BC355A6B}" type="slidenum">
              <a:rPr lang="en-US"/>
              <a:pPr/>
              <a:t>12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1B570-EF8C-428C-A4E1-A4D6BC355A6B}" type="slidenum">
              <a:rPr lang="en-US"/>
              <a:pPr/>
              <a:t>13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1B570-EF8C-428C-A4E1-A4D6BC355A6B}" type="slidenum">
              <a:rPr lang="en-US"/>
              <a:pPr/>
              <a:t>14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1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-12192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640080"/>
            <a:ext cx="12192000" cy="583692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"/>
            <a:ext cx="12192000" cy="589738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" y="597408"/>
            <a:ext cx="12170664" cy="58033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buFont typeface="Arial" pitchFamily="34" charset="0"/>
              <a:buChar char="–"/>
              <a:defRPr sz="2200"/>
            </a:lvl3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47886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99454D-EEDF-4AA3-9607-755096ADF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371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Linear Programming, Problem Formulation, Ardavan Asef-Vaziri</a:t>
            </a:r>
            <a:endParaRPr lang="en-US" sz="1400" b="1" i="1" kern="1200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3" r:id="rId5"/>
    <p:sldLayoutId id="2147483754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3352800" y="6858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Linear Programming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Problem Formulation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0"/>
              <a:ext cx="360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1344" y="1082605"/>
                <a:ext cx="18000" cy="228595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!!Picture 4">
            <a:extLst>
              <a:ext uri="{FF2B5EF4-FFF2-40B4-BE49-F238E27FC236}">
                <a16:creationId xmlns:a16="http://schemas.microsoft.com/office/drawing/2014/main" id="{B1EDF75D-70D6-413B-9CCF-738D9A65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44" y="1981200"/>
            <a:ext cx="3154956" cy="1688152"/>
          </a:xfrm>
          <a:prstGeom prst="rect">
            <a:avLst/>
          </a:prstGeom>
        </p:spPr>
      </p:pic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26" y="76545"/>
            <a:ext cx="12289852" cy="6704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8924B92-9597-431B-ABBE-440857F74AA0}"/>
              </a:ext>
            </a:extLst>
          </p:cNvPr>
          <p:cNvSpPr txBox="1"/>
          <p:nvPr/>
        </p:nvSpPr>
        <p:spPr>
          <a:xfrm>
            <a:off x="3124200" y="56885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Ardavan Asef-Vaziri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79BB6-FD7E-4AD6-9EC0-B72229665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21" y="2460710"/>
            <a:ext cx="2519690" cy="3070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504EF7-9DAA-4E5F-90AC-CD0DA84CD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3855422"/>
            <a:ext cx="2340351" cy="17552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-1" y="-3932"/>
            <a:ext cx="121671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SAVE-IT Company : Narrative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24808" y="612741"/>
            <a:ext cx="12167191" cy="50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Availability and cost of the solid waste materials M1, M2, M3, and M4 per week are given below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Material	Pounds available / week	Treatment cost / pound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M1			3000					3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M2			2000					6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M3			4000					4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M4			1000					5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Due to environmental considerations, a budget  of $30000/week  should be used to treat these material. 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Furthermore, for each material, at least half of the pounds per week available should be collected and treated.</a:t>
            </a:r>
          </a:p>
        </p:txBody>
      </p:sp>
    </p:spTree>
    <p:extLst>
      <p:ext uri="{BB962C8B-B14F-4D97-AF65-F5344CB8AC3E}">
        <p14:creationId xmlns:p14="http://schemas.microsoft.com/office/powerpoint/2010/main" val="113161310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0" y="9819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SAVE-IT Co. Mixture Specification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400" y="762000"/>
            <a:ext cx="9290538" cy="589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/>
                </a:solidFill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</a:rPr>
              <a:t>A1: </a:t>
            </a:r>
            <a:r>
              <a:rPr lang="en-US" altLang="en-US" sz="2400" b="1" dirty="0">
                <a:latin typeface="Book Antiqua" pitchFamily="18" charset="0"/>
              </a:rPr>
              <a:t>weight of solid waste 1 in grade A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A1, A2, A2, A4, B1, B2, B3, B4, C1, C2, C3, C4</a:t>
            </a:r>
            <a:endParaRPr lang="en-US" altLang="en-US" sz="2400" b="1" i="1" dirty="0">
              <a:solidFill>
                <a:srgbClr val="FF0066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Mixture Specifications: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Grade A: 	A1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  0.3 (A1+A2+A3+A4)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		A2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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 0.4 (A1+A2+A3+A4)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		A3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  0.5 (A1+A2+A3+A4)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		A4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= 0.2 (A1+A2+A3+A4)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Grade B: 	B1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  0.5(B1+B2+B3+B4)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		B2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  0.1(B1+B2+B3+B4)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		B4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= 0.1(B1+B2+B3+B4)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</a:rPr>
              <a:t>Grade C: 	C1 </a:t>
            </a:r>
            <a:r>
              <a:rPr lang="en-US" altLang="en-US" sz="2400" b="1" i="1" dirty="0">
                <a:solidFill>
                  <a:srgbClr val="D519B1"/>
                </a:solidFill>
                <a:latin typeface="Book Antiqua" pitchFamily="18" charset="0"/>
                <a:sym typeface="Symbol" pitchFamily="18" charset="2"/>
              </a:rPr>
              <a:t>  0.3 (C1+C2+C3+C4)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2400" b="1" i="1" dirty="0">
              <a:solidFill>
                <a:srgbClr val="D519B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059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SAVE-IT Co. Material Availability and usage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9290538" cy="539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Availability of material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Symbol" pitchFamily="18" charset="2"/>
              </a:rPr>
              <a:t>A1+B1+C1   3000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Symbol" pitchFamily="18" charset="2"/>
              </a:rPr>
              <a:t>A2+B2+C2   2000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Symbol" pitchFamily="18" charset="2"/>
              </a:rPr>
              <a:t>A3+B3+C3   4000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Symbol" pitchFamily="18" charset="2"/>
              </a:rPr>
              <a:t>A4+B4+C4   1000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At least half of the material treated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70C0"/>
                </a:solidFill>
                <a:latin typeface="Book Antiqua" pitchFamily="18" charset="0"/>
                <a:sym typeface="Symbol" pitchFamily="18" charset="2"/>
              </a:rPr>
              <a:t>A1+B1+C1   1500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70C0"/>
                </a:solidFill>
                <a:latin typeface="Book Antiqua" pitchFamily="18" charset="0"/>
                <a:sym typeface="Symbol" pitchFamily="18" charset="2"/>
              </a:rPr>
              <a:t>A2+B2+C2   1000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70C0"/>
                </a:solidFill>
                <a:latin typeface="Book Antiqua" pitchFamily="18" charset="0"/>
                <a:sym typeface="Symbol" pitchFamily="18" charset="2"/>
              </a:rPr>
              <a:t>A3+B3+C3   2000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70C0"/>
                </a:solidFill>
                <a:latin typeface="Book Antiqua" pitchFamily="18" charset="0"/>
                <a:sym typeface="Symbol" pitchFamily="18" charset="2"/>
              </a:rPr>
              <a:t>A4+B4+C4  500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i="1" dirty="0">
              <a:solidFill>
                <a:srgbClr val="0070C0"/>
              </a:solidFill>
              <a:latin typeface="Book Antiqua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3533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0" y="2364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SAVE-IT Co. Treatment and Processing Costs, and Profit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400" y="825210"/>
            <a:ext cx="12039600" cy="490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Spend all the treatment budget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92D050"/>
                </a:solidFill>
                <a:latin typeface="Book Antiqua" pitchFamily="18" charset="0"/>
                <a:sym typeface="Symbol" pitchFamily="18" charset="2"/>
              </a:rPr>
              <a:t>3(A1+B1+C1)+6(A2+B2+C2)+4(A3+B3+C3)+5(A4+B4+C4) </a:t>
            </a:r>
            <a:r>
              <a:rPr lang="en-US" altLang="en-US" sz="24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=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400" b="1" i="1" dirty="0">
                <a:solidFill>
                  <a:srgbClr val="92D050"/>
                </a:solidFill>
                <a:latin typeface="Book Antiqua" pitchFamily="18" charset="0"/>
                <a:sym typeface="Symbol" pitchFamily="18" charset="2"/>
              </a:rPr>
              <a:t>30000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Maximize profit Z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sym typeface="Symbol" pitchFamily="18" charset="2"/>
              </a:rPr>
              <a:t>(8.5-3)(A1+A2+A3+A4)+(7-2.5) (B1+B2+B3+B4)+(5.5-2) (C1+C2+C3+C4)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sym typeface="Symbol" pitchFamily="18" charset="2"/>
              </a:rPr>
              <a:t>– </a:t>
            </a:r>
            <a:r>
              <a:rPr lang="en-US" altLang="en-US" sz="24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3(A1+B1+C1)-6(A2+B2+C2)-4(A3+B3+C3)-5(A4+B4+C4))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i="1" dirty="0">
              <a:solidFill>
                <a:srgbClr val="FF0000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latin typeface="Book Antiqua" pitchFamily="18" charset="0"/>
              </a:rPr>
              <a:t>A1, A2, A1, A4, B1, B2, B3, B4, C1, C2, C3, C4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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i="1" dirty="0">
              <a:solidFill>
                <a:srgbClr val="92D050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i="1" dirty="0">
              <a:solidFill>
                <a:srgbClr val="0070C0"/>
              </a:solidFill>
              <a:latin typeface="Book Antiqua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47236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Text Box 3"/>
          <p:cNvSpPr txBox="1">
            <a:spLocks noChangeArrowheads="1"/>
          </p:cNvSpPr>
          <p:nvPr/>
        </p:nvSpPr>
        <p:spPr bwMode="auto">
          <a:xfrm>
            <a:off x="-12405" y="-51375"/>
            <a:ext cx="12227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SAVE-IT Co. Treatment and Processing Costs, and Profit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92628"/>
              </p:ext>
            </p:extLst>
          </p:nvPr>
        </p:nvGraphicFramePr>
        <p:xfrm>
          <a:off x="1447800" y="762000"/>
          <a:ext cx="907342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5686304" imgH="3486192" progId="Excel.Sheet.12">
                  <p:embed/>
                </p:oleObj>
              </mc:Choice>
              <mc:Fallback>
                <p:oleObj name="Worksheet" r:id="rId4" imgW="5686304" imgH="3486192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762000"/>
                        <a:ext cx="907342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770663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-33670" y="24313"/>
            <a:ext cx="122256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Capital budgeting : Narrative representation </a:t>
            </a:r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59365" y="644530"/>
            <a:ext cx="12039600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There are 3 investment projects offered to the public.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We may invest in any portion of one or more projects.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Investment requirements of each project in each year ( in millions of dollars) is given below. The Net Present Value (NPV) of total cash flow is also given.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Year		Project 1	Project 2	Project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0		40		80		90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1		60		80		60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2		90		80		20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3		10		70		60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NPV		45		70		50</a:t>
            </a:r>
          </a:p>
        </p:txBody>
      </p:sp>
    </p:spTree>
    <p:extLst>
      <p:ext uri="{BB962C8B-B14F-4D97-AF65-F5344CB8AC3E}">
        <p14:creationId xmlns:p14="http://schemas.microsoft.com/office/powerpoint/2010/main" val="1855693882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Capital budgeting : Narrative representation </a:t>
            </a: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37214" y="762000"/>
            <a:ext cx="1215478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If we invest in 5% of project 1, then we need to invest 2, 3, 4.5, and 0.5 million dollars in years 0, 1, 2, 3 respectively. The NPV of our investment would be also equal to 5% of the NPV of this project, i.e. 2.25 million dollars.</a:t>
            </a:r>
          </a:p>
          <a:p>
            <a:endParaRPr lang="en-US" altLang="en-US" sz="2400" dirty="0">
              <a:latin typeface="Book Antiqua" pitchFamily="18" charset="0"/>
            </a:endParaRPr>
          </a:p>
          <a:p>
            <a:r>
              <a:rPr lang="en-US" altLang="en-US" sz="2400" dirty="0">
                <a:latin typeface="Book Antiqua" pitchFamily="18" charset="0"/>
              </a:rPr>
              <a:t>Year		Project 1	5% of Project 1</a:t>
            </a:r>
          </a:p>
          <a:p>
            <a:r>
              <a:rPr lang="en-US" altLang="en-US" sz="2400" dirty="0">
                <a:latin typeface="Book Antiqua" pitchFamily="18" charset="0"/>
              </a:rPr>
              <a:t>0		40			2</a:t>
            </a:r>
          </a:p>
          <a:p>
            <a:r>
              <a:rPr lang="en-US" altLang="en-US" sz="2400" dirty="0">
                <a:latin typeface="Book Antiqua" pitchFamily="18" charset="0"/>
              </a:rPr>
              <a:t>1		60			3</a:t>
            </a:r>
          </a:p>
          <a:p>
            <a:r>
              <a:rPr lang="en-US" altLang="en-US" sz="2400" dirty="0">
                <a:latin typeface="Book Antiqua" pitchFamily="18" charset="0"/>
              </a:rPr>
              <a:t>2		90			4.5</a:t>
            </a:r>
          </a:p>
          <a:p>
            <a:r>
              <a:rPr lang="en-US" altLang="en-US" sz="2400" dirty="0">
                <a:latin typeface="Book Antiqua" pitchFamily="18" charset="0"/>
              </a:rPr>
              <a:t>3		10			0.5		</a:t>
            </a:r>
          </a:p>
          <a:p>
            <a:r>
              <a:rPr lang="en-US" altLang="en-US" sz="2400" b="1" dirty="0">
                <a:latin typeface="Book Antiqua" pitchFamily="18" charset="0"/>
              </a:rPr>
              <a:t>NPV		45			2.25</a:t>
            </a:r>
            <a:endParaRPr lang="en-US" alt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83175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Text Box 3"/>
          <p:cNvSpPr txBox="1">
            <a:spLocks noChangeArrowheads="1"/>
          </p:cNvSpPr>
          <p:nvPr/>
        </p:nvSpPr>
        <p:spPr bwMode="auto">
          <a:xfrm>
            <a:off x="5316" y="0"/>
            <a:ext cx="113484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Capital budgeting : Narrative representation 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1196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Based on our budget forecasts,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Our total available money to invest in year</a:t>
            </a:r>
            <a:r>
              <a:rPr lang="en-US" altLang="en-US" sz="2400" b="1" dirty="0">
                <a:latin typeface="Book Antiqua" pitchFamily="18" charset="0"/>
              </a:rPr>
              <a:t> 0</a:t>
            </a:r>
            <a:r>
              <a:rPr lang="en-US" altLang="en-US" sz="2400" dirty="0">
                <a:latin typeface="Book Antiqua" pitchFamily="18" charset="0"/>
              </a:rPr>
              <a:t> is 25M.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Our total available money to invest in years </a:t>
            </a:r>
            <a:r>
              <a:rPr lang="en-US" altLang="en-US" sz="2400" b="1" dirty="0">
                <a:latin typeface="Book Antiqua" pitchFamily="18" charset="0"/>
              </a:rPr>
              <a:t>0 and 1</a:t>
            </a:r>
            <a:r>
              <a:rPr lang="en-US" altLang="en-US" sz="2400" dirty="0">
                <a:latin typeface="Book Antiqua" pitchFamily="18" charset="0"/>
              </a:rPr>
              <a:t> is 45M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Our total available money to invest in years </a:t>
            </a:r>
            <a:r>
              <a:rPr lang="en-US" altLang="en-US" sz="2400" b="1" dirty="0">
                <a:latin typeface="Book Antiqua" pitchFamily="18" charset="0"/>
              </a:rPr>
              <a:t>0, 1, 2</a:t>
            </a:r>
            <a:r>
              <a:rPr lang="en-US" altLang="en-US" sz="2400" dirty="0">
                <a:latin typeface="Book Antiqua" pitchFamily="18" charset="0"/>
              </a:rPr>
              <a:t>  is 65M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Our total available money to invest in years </a:t>
            </a:r>
            <a:r>
              <a:rPr lang="en-US" altLang="en-US" sz="2400" b="1" dirty="0">
                <a:latin typeface="Book Antiqua" pitchFamily="18" charset="0"/>
              </a:rPr>
              <a:t>0, 1, 2, 3</a:t>
            </a:r>
            <a:r>
              <a:rPr lang="en-US" altLang="en-US" sz="2400" dirty="0">
                <a:latin typeface="Book Antiqua" pitchFamily="18" charset="0"/>
              </a:rPr>
              <a:t>  is 80M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To clarify, in year 0 we can not invest more than 25M.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In year 1 we can invest 45M minus what we have invested in year 0.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The same is true for years 2 and 3.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The objective is to maximize the NPV of our investments</a:t>
            </a:r>
          </a:p>
        </p:txBody>
      </p:sp>
    </p:spTree>
    <p:extLst>
      <p:ext uri="{BB962C8B-B14F-4D97-AF65-F5344CB8AC3E}">
        <p14:creationId xmlns:p14="http://schemas.microsoft.com/office/powerpoint/2010/main" val="818645125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8E12D19-3FC7-4DEE-827E-3A1A7EFB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11963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</a:t>
            </a:r>
            <a:r>
              <a:rPr lang="en-US" altLang="en-US" sz="2400" dirty="0">
                <a:latin typeface="Book Antiqua" pitchFamily="18" charset="0"/>
              </a:rPr>
              <a:t> = proportion of project 1 invested by us.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</a:t>
            </a:r>
            <a:r>
              <a:rPr lang="en-US" altLang="en-US" sz="2400" dirty="0">
                <a:latin typeface="Book Antiqua" pitchFamily="18" charset="0"/>
              </a:rPr>
              <a:t> = proportion of project 2 invested by us.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</a:t>
            </a:r>
            <a:r>
              <a:rPr lang="en-US" altLang="en-US" sz="2400" dirty="0">
                <a:latin typeface="Book Antiqua" pitchFamily="18" charset="0"/>
              </a:rPr>
              <a:t> = proportion of project 3 invested by us.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Maximize  NPV  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Z  =  45X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1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  + 70 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2 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+ 50 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endParaRPr lang="en-US" altLang="en-US" sz="2400" b="1" i="1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subject to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339933"/>
                </a:solidFill>
                <a:latin typeface="Book Antiqua" pitchFamily="18" charset="0"/>
              </a:rPr>
              <a:t>Year 0 :  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40 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 + 80 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 + 90 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3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   25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  <a:sym typeface="Symbol" pitchFamily="18" charset="2"/>
              </a:rPr>
              <a:t>Year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 1 : </a:t>
            </a:r>
            <a:r>
              <a:rPr lang="en-US" altLang="en-US" sz="2400" i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Investment in year 0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 + Investment in year 1   45</a:t>
            </a:r>
          </a:p>
          <a:p>
            <a:pPr>
              <a:spcBef>
                <a:spcPct val="50000"/>
              </a:spcBef>
            </a:pPr>
            <a:endParaRPr lang="en-US" altLang="en-US" sz="2400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Investment in year 1 = 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400" b="1" dirty="0">
                <a:latin typeface="Book Antiqua" pitchFamily="18" charset="0"/>
              </a:rPr>
              <a:t>60 X</a:t>
            </a:r>
            <a:r>
              <a:rPr lang="en-US" altLang="en-US" sz="2400" b="1" baseline="-25000" dirty="0">
                <a:latin typeface="Book Antiqua" pitchFamily="18" charset="0"/>
              </a:rPr>
              <a:t>1 </a:t>
            </a:r>
            <a:r>
              <a:rPr lang="en-US" altLang="en-US" sz="2400" b="1" dirty="0">
                <a:latin typeface="Book Antiqua" pitchFamily="18" charset="0"/>
              </a:rPr>
              <a:t>  +  80 X</a:t>
            </a:r>
            <a:r>
              <a:rPr lang="en-US" altLang="en-US" sz="2400" b="1" baseline="-25000" dirty="0">
                <a:latin typeface="Book Antiqua" pitchFamily="18" charset="0"/>
              </a:rPr>
              <a:t>2</a:t>
            </a:r>
            <a:r>
              <a:rPr lang="en-US" altLang="en-US" sz="2400" b="1" dirty="0">
                <a:latin typeface="Book Antiqua" pitchFamily="18" charset="0"/>
              </a:rPr>
              <a:t> +  60 X</a:t>
            </a:r>
            <a:r>
              <a:rPr lang="en-US" altLang="en-US" sz="2400" b="1" baseline="-25000" dirty="0">
                <a:latin typeface="Book Antiqua" pitchFamily="18" charset="0"/>
              </a:rPr>
              <a:t>3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2400" i="1" dirty="0"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684746D-4003-4C56-A3DC-09A7D779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Capital budgeting  : Formulation</a:t>
            </a:r>
          </a:p>
        </p:txBody>
      </p:sp>
    </p:spTree>
    <p:extLst>
      <p:ext uri="{BB962C8B-B14F-4D97-AF65-F5344CB8AC3E}">
        <p14:creationId xmlns:p14="http://schemas.microsoft.com/office/powerpoint/2010/main" val="13027449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3FBC1B4-2CE4-442D-8CAC-D26B86D6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120396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Maximize  NPV  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Z  =  45X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1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  + 70 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2 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+ 50 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endParaRPr lang="en-US" altLang="en-US" sz="2400" b="1" i="1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subject to 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339933"/>
                </a:solidFill>
                <a:latin typeface="Book Antiqua" pitchFamily="18" charset="0"/>
              </a:rPr>
              <a:t>Year 0 :  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40X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+ 80X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 + 90X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3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   25</a:t>
            </a:r>
          </a:p>
          <a:p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Investment in year 0 = 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40X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1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  +  80X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2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+  90X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3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 </a:t>
            </a:r>
          </a:p>
          <a:p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Investment in year 1 = 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400" b="1" dirty="0">
                <a:latin typeface="Book Antiqua" pitchFamily="18" charset="0"/>
              </a:rPr>
              <a:t>60X</a:t>
            </a:r>
            <a:r>
              <a:rPr lang="en-US" altLang="en-US" sz="2400" b="1" baseline="-25000" dirty="0">
                <a:latin typeface="Book Antiqua" pitchFamily="18" charset="0"/>
              </a:rPr>
              <a:t>1 </a:t>
            </a:r>
            <a:r>
              <a:rPr lang="en-US" altLang="en-US" sz="2400" b="1" dirty="0">
                <a:latin typeface="Book Antiqua" pitchFamily="18" charset="0"/>
              </a:rPr>
              <a:t>  +  80X</a:t>
            </a:r>
            <a:r>
              <a:rPr lang="en-US" altLang="en-US" sz="2400" b="1" baseline="-25000" dirty="0">
                <a:latin typeface="Book Antiqua" pitchFamily="18" charset="0"/>
              </a:rPr>
              <a:t>2</a:t>
            </a:r>
            <a:r>
              <a:rPr lang="en-US" altLang="en-US" sz="2400" b="1" dirty="0">
                <a:latin typeface="Book Antiqua" pitchFamily="18" charset="0"/>
              </a:rPr>
              <a:t> + 60 X</a:t>
            </a:r>
            <a:r>
              <a:rPr lang="en-US" altLang="en-US" sz="2400" b="1" baseline="-25000" dirty="0">
                <a:latin typeface="Book Antiqua" pitchFamily="18" charset="0"/>
              </a:rPr>
              <a:t>3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 </a:t>
            </a:r>
          </a:p>
          <a:p>
            <a:endParaRPr lang="en-US" altLang="en-US" sz="2400" dirty="0">
              <a:latin typeface="Book Antiqua" pitchFamily="18" charset="0"/>
              <a:sym typeface="Symbol" pitchFamily="18" charset="2"/>
            </a:endParaRPr>
          </a:p>
          <a:p>
            <a:r>
              <a:rPr lang="en-US" altLang="en-US" sz="2400" dirty="0">
                <a:latin typeface="Book Antiqua" pitchFamily="18" charset="0"/>
                <a:sym typeface="Symbol" pitchFamily="18" charset="2"/>
              </a:rPr>
              <a:t>Year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 1 : </a:t>
            </a:r>
            <a:r>
              <a:rPr lang="en-US" altLang="en-US" sz="2400" b="1" dirty="0">
                <a:latin typeface="Book Antiqua" pitchFamily="18" charset="0"/>
              </a:rPr>
              <a:t>60 X</a:t>
            </a:r>
            <a:r>
              <a:rPr lang="en-US" altLang="en-US" sz="2400" b="1" baseline="-25000" dirty="0">
                <a:latin typeface="Book Antiqua" pitchFamily="18" charset="0"/>
              </a:rPr>
              <a:t>1</a:t>
            </a:r>
            <a:r>
              <a:rPr lang="en-US" altLang="en-US" sz="2400" b="1" dirty="0">
                <a:latin typeface="Book Antiqua" pitchFamily="18" charset="0"/>
              </a:rPr>
              <a:t>   + 80 X</a:t>
            </a:r>
            <a:r>
              <a:rPr lang="en-US" altLang="en-US" sz="2400" b="1" baseline="-25000" dirty="0">
                <a:latin typeface="Book Antiqua" pitchFamily="18" charset="0"/>
              </a:rPr>
              <a:t>2</a:t>
            </a:r>
            <a:r>
              <a:rPr lang="en-US" altLang="en-US" sz="2400" b="1" dirty="0">
                <a:latin typeface="Book Antiqua" pitchFamily="18" charset="0"/>
              </a:rPr>
              <a:t> + 60 X</a:t>
            </a:r>
            <a:r>
              <a:rPr lang="en-US" altLang="en-US" sz="2400" b="1" baseline="-25000" dirty="0">
                <a:latin typeface="Book Antiqua" pitchFamily="18" charset="0"/>
              </a:rPr>
              <a:t>3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40 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1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  + 80 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2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+ 90 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3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  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  45</a:t>
            </a:r>
            <a:endParaRPr lang="en-US" altLang="en-US" sz="2400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altLang="en-US" sz="2400" dirty="0">
                <a:latin typeface="Book Antiqua" pitchFamily="18" charset="0"/>
                <a:sym typeface="Symbol" pitchFamily="18" charset="2"/>
              </a:rPr>
              <a:t>Year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 1 : 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b="1" dirty="0">
                <a:latin typeface="Book Antiqua" pitchFamily="18" charset="0"/>
              </a:rPr>
              <a:t>100</a:t>
            </a: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latin typeface="Book Antiqua" pitchFamily="18" charset="0"/>
              </a:rPr>
              <a:t>1</a:t>
            </a:r>
            <a:r>
              <a:rPr lang="en-US" altLang="en-US" sz="2400" b="1" i="1" dirty="0">
                <a:latin typeface="Book Antiqua" pitchFamily="18" charset="0"/>
              </a:rPr>
              <a:t>   + 160 X</a:t>
            </a:r>
            <a:r>
              <a:rPr lang="en-US" altLang="en-US" sz="2400" b="1" baseline="-25000" dirty="0">
                <a:latin typeface="Book Antiqua" pitchFamily="18" charset="0"/>
              </a:rPr>
              <a:t>2</a:t>
            </a:r>
            <a:r>
              <a:rPr lang="en-US" altLang="en-US" sz="2400" b="1" i="1" dirty="0">
                <a:latin typeface="Book Antiqua" pitchFamily="18" charset="0"/>
              </a:rPr>
              <a:t> + 150 X</a:t>
            </a:r>
            <a:r>
              <a:rPr lang="en-US" altLang="en-US" sz="2400" b="1" baseline="-25000" dirty="0">
                <a:latin typeface="Book Antiqua" pitchFamily="18" charset="0"/>
              </a:rPr>
              <a:t>3</a:t>
            </a:r>
            <a:r>
              <a:rPr lang="en-US" altLang="en-US" sz="2400" b="1" i="1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45</a:t>
            </a:r>
          </a:p>
          <a:p>
            <a:endParaRPr lang="en-US" altLang="en-US" sz="2400" dirty="0">
              <a:solidFill>
                <a:srgbClr val="CC66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altLang="en-US" sz="2400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Year 2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 :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90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+ 80X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+ 20 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+ 100</a:t>
            </a: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latin typeface="Book Antiqua" pitchFamily="18" charset="0"/>
              </a:rPr>
              <a:t>1  </a:t>
            </a:r>
            <a:r>
              <a:rPr lang="en-US" altLang="en-US" sz="2400" b="1" i="1" dirty="0">
                <a:latin typeface="Book Antiqua" pitchFamily="18" charset="0"/>
              </a:rPr>
              <a:t> + 160 X</a:t>
            </a:r>
            <a:r>
              <a:rPr lang="en-US" altLang="en-US" sz="2400" b="1" i="1" baseline="-25000" dirty="0">
                <a:latin typeface="Book Antiqua" pitchFamily="18" charset="0"/>
              </a:rPr>
              <a:t>2</a:t>
            </a:r>
            <a:r>
              <a:rPr lang="en-US" altLang="en-US" sz="2400" b="1" i="1" dirty="0">
                <a:latin typeface="Book Antiqua" pitchFamily="18" charset="0"/>
              </a:rPr>
              <a:t> + 150 X</a:t>
            </a:r>
            <a:r>
              <a:rPr lang="en-US" altLang="en-US" sz="2400" b="1" i="1" baseline="-25000" dirty="0">
                <a:latin typeface="Book Antiqua" pitchFamily="18" charset="0"/>
              </a:rPr>
              <a:t>3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65</a:t>
            </a:r>
          </a:p>
          <a:p>
            <a:r>
              <a:rPr lang="en-US" altLang="en-US" sz="2400" b="1" baseline="-25000" dirty="0">
                <a:latin typeface="Book Antiqua" pitchFamily="18" charset="0"/>
              </a:rPr>
              <a:t> </a:t>
            </a:r>
            <a:r>
              <a:rPr lang="en-US" altLang="en-US" sz="2400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Year 2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 :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190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+ 240X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+ 170 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65</a:t>
            </a:r>
          </a:p>
          <a:p>
            <a:endParaRPr lang="en-US" altLang="en-US" sz="2400" dirty="0">
              <a:solidFill>
                <a:srgbClr val="FF00FF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altLang="en-US" sz="2400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Year 3</a:t>
            </a:r>
            <a:r>
              <a:rPr lang="en-US" altLang="en-US" sz="2400" b="1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 : 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10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 + 70X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 + 60 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3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+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190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+ 240X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+ 170 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80</a:t>
            </a:r>
          </a:p>
          <a:p>
            <a:r>
              <a:rPr lang="en-US" altLang="en-US" sz="2400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Year 3</a:t>
            </a:r>
            <a:r>
              <a:rPr lang="en-US" altLang="en-US" sz="2400" b="1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 : 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200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 + 310X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 + 230 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3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80</a:t>
            </a:r>
          </a:p>
          <a:p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 </a:t>
            </a:r>
            <a:r>
              <a:rPr lang="en-US" altLang="en-US" sz="2400" dirty="0">
                <a:latin typeface="Book Antiqua" pitchFamily="18" charset="0"/>
              </a:rPr>
              <a:t>, X</a:t>
            </a:r>
            <a:r>
              <a:rPr lang="en-US" altLang="en-US" sz="2400" baseline="-25000" dirty="0">
                <a:latin typeface="Book Antiqua" pitchFamily="18" charset="0"/>
              </a:rPr>
              <a:t>2</a:t>
            </a:r>
            <a:r>
              <a:rPr lang="en-US" altLang="en-US" sz="2400" dirty="0">
                <a:latin typeface="Book Antiqua" pitchFamily="18" charset="0"/>
              </a:rPr>
              <a:t>, X</a:t>
            </a:r>
            <a:r>
              <a:rPr lang="en-US" altLang="en-US" sz="2400" baseline="-25000" dirty="0">
                <a:latin typeface="Book Antiqua" pitchFamily="18" charset="0"/>
              </a:rPr>
              <a:t>3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 </a:t>
            </a:r>
            <a:r>
              <a:rPr lang="en-US" altLang="en-US" sz="2400" i="1" dirty="0">
                <a:latin typeface="Book Antiqua" pitchFamily="18" charset="0"/>
              </a:rPr>
              <a:t> </a:t>
            </a:r>
            <a:r>
              <a:rPr lang="en-US" altLang="en-US" sz="2400" dirty="0">
                <a:latin typeface="Book Antiqua" pitchFamily="18" charset="0"/>
              </a:rPr>
              <a:t> 0.</a:t>
            </a:r>
          </a:p>
          <a:p>
            <a:pPr>
              <a:spcBef>
                <a:spcPct val="50000"/>
              </a:spcBef>
            </a:pPr>
            <a:endParaRPr lang="en-US" altLang="en-US" sz="1600" dirty="0">
              <a:latin typeface="Book Antiqua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DD0D03E-C52F-472E-A451-BE1A0223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Capital budgeting  : Formulation</a:t>
            </a:r>
          </a:p>
        </p:txBody>
      </p:sp>
    </p:spTree>
    <p:extLst>
      <p:ext uri="{BB962C8B-B14F-4D97-AF65-F5344CB8AC3E}">
        <p14:creationId xmlns:p14="http://schemas.microsoft.com/office/powerpoint/2010/main" val="18125587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31E3-C424-43E9-A940-84FE31FE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Agricultural Planning : Narrative – Land &amp; Water</a:t>
            </a:r>
            <a:endParaRPr lang="en-US" sz="3200" b="0" dirty="0">
              <a:cs typeface="Arial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16CA9D6-42B5-4CC9-A46C-8A6D90D3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06" y="591312"/>
            <a:ext cx="1219199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Three  farming communities are developing a  joint agricultural production plan for the coming year. Production capacity of each community is limited by their land </a:t>
            </a:r>
          </a:p>
          <a:p>
            <a:r>
              <a:rPr lang="en-US" sz="2400" dirty="0">
                <a:latin typeface="Book Antiqua" pitchFamily="18" charset="0"/>
              </a:rPr>
              <a:t>and water.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Community		Land (Acres)		Water (Acres Feet)</a:t>
            </a:r>
          </a:p>
          <a:p>
            <a:r>
              <a:rPr lang="en-US" sz="2400" dirty="0">
                <a:latin typeface="Book Antiqua" pitchFamily="18" charset="0"/>
              </a:rPr>
              <a:t>1			400			600</a:t>
            </a:r>
          </a:p>
          <a:p>
            <a:r>
              <a:rPr lang="en-US" sz="2400" dirty="0">
                <a:latin typeface="Book Antiqua" pitchFamily="18" charset="0"/>
              </a:rPr>
              <a:t>2			600			800</a:t>
            </a:r>
          </a:p>
          <a:p>
            <a:r>
              <a:rPr lang="en-US" sz="2400" dirty="0">
                <a:latin typeface="Book Antiqua" pitchFamily="18" charset="0"/>
              </a:rPr>
              <a:t>3			300			375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The crops suited for this region include sugar beets, cotton, and </a:t>
            </a:r>
          </a:p>
          <a:p>
            <a:r>
              <a:rPr lang="en-US" sz="2400" dirty="0">
                <a:latin typeface="Book Antiqua" pitchFamily="18" charset="0"/>
              </a:rPr>
              <a:t>sorghum. These are the three being considered for the next year.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Information regarding the maximum desired production of each </a:t>
            </a:r>
          </a:p>
          <a:p>
            <a:r>
              <a:rPr lang="en-US" sz="2400" dirty="0">
                <a:latin typeface="Book Antiqua" pitchFamily="18" charset="0"/>
              </a:rPr>
              <a:t>product, water consumption , and net profit are given below</a:t>
            </a:r>
          </a:p>
        </p:txBody>
      </p:sp>
    </p:spTree>
    <p:extLst>
      <p:ext uri="{BB962C8B-B14F-4D97-AF65-F5344CB8AC3E}">
        <p14:creationId xmlns:p14="http://schemas.microsoft.com/office/powerpoint/2010/main" val="3354078717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DD0D03E-C52F-472E-A451-BE1A0223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Alternative Perspective- Cumulative Cash Flow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2C57EB1-1C52-46DD-BEBB-BA34C96A4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5" y="644530"/>
            <a:ext cx="6417635" cy="30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Book Antiqua" pitchFamily="18" charset="0"/>
              </a:rPr>
              <a:t>Year	     Project 1	     Project 2	    Project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Book Antiqua" pitchFamily="18" charset="0"/>
              </a:rPr>
              <a:t>0		40		80		90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Book Antiqua" pitchFamily="18" charset="0"/>
              </a:rPr>
              <a:t>1		60		80		60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Book Antiqua" pitchFamily="18" charset="0"/>
              </a:rPr>
              <a:t>2		90		80		20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Book Antiqua" pitchFamily="18" charset="0"/>
              </a:rPr>
              <a:t>3		10		70		60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Book Antiqua" pitchFamily="18" charset="0"/>
              </a:rPr>
              <a:t>NPV		45		70		50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FCFE66E-5D32-4C79-A100-D7732CDB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235" y="584775"/>
            <a:ext cx="4724400" cy="30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Book Antiqua" pitchFamily="18" charset="0"/>
              </a:rPr>
              <a:t>Project 1  Project 2	    Project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Book Antiqua" pitchFamily="18" charset="0"/>
              </a:rPr>
              <a:t>40		80		90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Book Antiqua" pitchFamily="18" charset="0"/>
              </a:rPr>
              <a:t>100		160		150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Book Antiqua" pitchFamily="18" charset="0"/>
              </a:rPr>
              <a:t>190		240		170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Book Antiqua" pitchFamily="18" charset="0"/>
              </a:rPr>
              <a:t>200		310		230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Book Antiqua" pitchFamily="18" charset="0"/>
              </a:rPr>
              <a:t>45		70		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53564-D464-4DD4-B6F5-79CEFB6976D2}"/>
              </a:ext>
            </a:extLst>
          </p:cNvPr>
          <p:cNvSpPr txBox="1"/>
          <p:nvPr/>
        </p:nvSpPr>
        <p:spPr>
          <a:xfrm>
            <a:off x="5562600" y="4572000"/>
            <a:ext cx="62891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</a:t>
            </a:r>
            <a:r>
              <a:rPr lang="en-US" altLang="en-US" sz="2400" dirty="0">
                <a:latin typeface="Book Antiqua" pitchFamily="18" charset="0"/>
              </a:rPr>
              <a:t> = proportion of project 1 invested by us.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</a:t>
            </a:r>
            <a:r>
              <a:rPr lang="en-US" altLang="en-US" sz="2400" dirty="0">
                <a:latin typeface="Book Antiqua" pitchFamily="18" charset="0"/>
              </a:rPr>
              <a:t> = proportion of project 2 invested by us.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</a:t>
            </a:r>
            <a:r>
              <a:rPr lang="en-US" altLang="en-US" sz="2400" dirty="0">
                <a:latin typeface="Book Antiqua" pitchFamily="18" charset="0"/>
              </a:rPr>
              <a:t> = proportion of project 3 invested by us.</a:t>
            </a:r>
          </a:p>
        </p:txBody>
      </p:sp>
    </p:spTree>
    <p:extLst>
      <p:ext uri="{BB962C8B-B14F-4D97-AF65-F5344CB8AC3E}">
        <p14:creationId xmlns:p14="http://schemas.microsoft.com/office/powerpoint/2010/main" val="2437680581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3FBC1B4-2CE4-442D-8CAC-D26B86D6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1203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Maximize  NPV  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Z  =  45X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1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  + 70 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2 </a:t>
            </a:r>
            <a:r>
              <a:rPr lang="en-US" altLang="en-US" sz="2400" b="1" i="1" dirty="0">
                <a:solidFill>
                  <a:srgbClr val="FF0066"/>
                </a:solidFill>
                <a:latin typeface="Book Antiqua" pitchFamily="18" charset="0"/>
              </a:rPr>
              <a:t>+ 50 X</a:t>
            </a:r>
            <a:r>
              <a:rPr lang="en-US" altLang="en-US" sz="2400" b="1" i="1" baseline="-25000" dirty="0">
                <a:solidFill>
                  <a:srgbClr val="FF0066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endParaRPr lang="en-US" altLang="en-US" sz="2400" b="1" i="1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339933"/>
                </a:solidFill>
                <a:latin typeface="Book Antiqua" pitchFamily="18" charset="0"/>
              </a:rPr>
              <a:t>Year 0 :  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40X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+ 80X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</a:rPr>
              <a:t> + 90X</a:t>
            </a:r>
            <a:r>
              <a:rPr lang="en-US" altLang="en-US" sz="2400" b="1" i="1" baseline="-25000" dirty="0">
                <a:solidFill>
                  <a:srgbClr val="339933"/>
                </a:solidFill>
                <a:latin typeface="Book Antiqua" pitchFamily="18" charset="0"/>
              </a:rPr>
              <a:t>3</a:t>
            </a:r>
            <a:r>
              <a:rPr lang="en-US" altLang="en-US" sz="2400" b="1" i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   25</a:t>
            </a:r>
          </a:p>
          <a:p>
            <a:r>
              <a:rPr lang="en-US" altLang="en-US" sz="2400" dirty="0">
                <a:latin typeface="Book Antiqua" pitchFamily="18" charset="0"/>
                <a:sym typeface="Symbol" pitchFamily="18" charset="2"/>
              </a:rPr>
              <a:t>Year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 1 : 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b="1" dirty="0">
                <a:latin typeface="Book Antiqua" pitchFamily="18" charset="0"/>
              </a:rPr>
              <a:t>100</a:t>
            </a:r>
            <a:r>
              <a:rPr lang="en-US" altLang="en-US" sz="2400" b="1" i="1" dirty="0"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latin typeface="Book Antiqua" pitchFamily="18" charset="0"/>
              </a:rPr>
              <a:t>1</a:t>
            </a:r>
            <a:r>
              <a:rPr lang="en-US" altLang="en-US" sz="2400" b="1" i="1" dirty="0">
                <a:latin typeface="Book Antiqua" pitchFamily="18" charset="0"/>
              </a:rPr>
              <a:t>   + 160 X</a:t>
            </a:r>
            <a:r>
              <a:rPr lang="en-US" altLang="en-US" sz="2400" b="1" baseline="-25000" dirty="0">
                <a:latin typeface="Book Antiqua" pitchFamily="18" charset="0"/>
              </a:rPr>
              <a:t>2</a:t>
            </a:r>
            <a:r>
              <a:rPr lang="en-US" altLang="en-US" sz="2400" b="1" i="1" dirty="0">
                <a:latin typeface="Book Antiqua" pitchFamily="18" charset="0"/>
              </a:rPr>
              <a:t> + 150 X</a:t>
            </a:r>
            <a:r>
              <a:rPr lang="en-US" altLang="en-US" sz="2400" b="1" baseline="-25000" dirty="0">
                <a:latin typeface="Book Antiqua" pitchFamily="18" charset="0"/>
              </a:rPr>
              <a:t>3</a:t>
            </a:r>
            <a:r>
              <a:rPr lang="en-US" altLang="en-US" sz="2400" b="1" i="1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45</a:t>
            </a:r>
          </a:p>
          <a:p>
            <a:r>
              <a:rPr lang="en-US" altLang="en-US" sz="2400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Year 2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 :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190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+ 240X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CC6600"/>
                </a:solidFill>
                <a:latin typeface="Book Antiqua" pitchFamily="18" charset="0"/>
              </a:rPr>
              <a:t> + 170 X</a:t>
            </a:r>
            <a:r>
              <a:rPr lang="en-US" altLang="en-US" sz="2400" b="1" i="1" baseline="-25000" dirty="0">
                <a:solidFill>
                  <a:srgbClr val="CC6600"/>
                </a:solidFill>
                <a:latin typeface="Book Antiqua" pitchFamily="18" charset="0"/>
              </a:rPr>
              <a:t>3</a:t>
            </a:r>
            <a:r>
              <a:rPr lang="en-US" altLang="en-US" sz="2400" b="1" i="1" baseline="-25000" dirty="0">
                <a:latin typeface="Book Antiqua" pitchFamily="18" charset="0"/>
              </a:rPr>
              <a:t>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65</a:t>
            </a:r>
          </a:p>
          <a:p>
            <a:r>
              <a:rPr lang="en-US" altLang="en-US" sz="2400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Year 3</a:t>
            </a:r>
            <a:r>
              <a:rPr lang="en-US" altLang="en-US" sz="2400" b="1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 : 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  <a:sym typeface="Symbol" pitchFamily="18" charset="2"/>
              </a:rPr>
              <a:t>200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1  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 + 310X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2</a:t>
            </a:r>
            <a:r>
              <a:rPr lang="en-US" altLang="en-US" sz="2400" b="1" i="1" dirty="0">
                <a:solidFill>
                  <a:srgbClr val="FF00FF"/>
                </a:solidFill>
                <a:latin typeface="Book Antiqua" pitchFamily="18" charset="0"/>
              </a:rPr>
              <a:t> + 230 X</a:t>
            </a:r>
            <a:r>
              <a:rPr lang="en-US" altLang="en-US" sz="2400" b="1" i="1" baseline="-25000" dirty="0">
                <a:solidFill>
                  <a:srgbClr val="FF00FF"/>
                </a:solidFill>
                <a:latin typeface="Book Antiqua" pitchFamily="18" charset="0"/>
              </a:rPr>
              <a:t>3 </a:t>
            </a:r>
            <a:r>
              <a:rPr lang="en-US" altLang="en-US" sz="2400" b="1" i="1" dirty="0">
                <a:latin typeface="Book Antiqua" pitchFamily="18" charset="0"/>
                <a:sym typeface="Symbol" pitchFamily="18" charset="2"/>
              </a:rPr>
              <a:t>  80</a:t>
            </a:r>
          </a:p>
          <a:p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 </a:t>
            </a:r>
            <a:r>
              <a:rPr lang="en-US" altLang="en-US" sz="2400" dirty="0">
                <a:latin typeface="Book Antiqua" pitchFamily="18" charset="0"/>
              </a:rPr>
              <a:t>, X</a:t>
            </a:r>
            <a:r>
              <a:rPr lang="en-US" altLang="en-US" sz="2400" baseline="-25000" dirty="0">
                <a:latin typeface="Book Antiqua" pitchFamily="18" charset="0"/>
              </a:rPr>
              <a:t>2</a:t>
            </a:r>
            <a:r>
              <a:rPr lang="en-US" altLang="en-US" sz="2400" dirty="0">
                <a:latin typeface="Book Antiqua" pitchFamily="18" charset="0"/>
              </a:rPr>
              <a:t>, X</a:t>
            </a:r>
            <a:r>
              <a:rPr lang="en-US" altLang="en-US" sz="2400" baseline="-25000" dirty="0">
                <a:latin typeface="Book Antiqua" pitchFamily="18" charset="0"/>
              </a:rPr>
              <a:t>3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i="1" dirty="0">
                <a:latin typeface="Book Antiqua" pitchFamily="18" charset="0"/>
                <a:sym typeface="Symbol" pitchFamily="18" charset="2"/>
              </a:rPr>
              <a:t> </a:t>
            </a:r>
            <a:r>
              <a:rPr lang="en-US" altLang="en-US" sz="2400" i="1" dirty="0">
                <a:latin typeface="Book Antiqua" pitchFamily="18" charset="0"/>
              </a:rPr>
              <a:t> </a:t>
            </a:r>
            <a:r>
              <a:rPr lang="en-US" altLang="en-US" sz="2400" dirty="0">
                <a:latin typeface="Book Antiqua" pitchFamily="18" charset="0"/>
              </a:rPr>
              <a:t> 0.</a:t>
            </a:r>
          </a:p>
          <a:p>
            <a:pPr>
              <a:spcBef>
                <a:spcPct val="50000"/>
              </a:spcBef>
            </a:pPr>
            <a:endParaRPr lang="en-US" altLang="en-US" sz="1600" dirty="0">
              <a:latin typeface="Book Antiqua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DD0D03E-C52F-472E-A451-BE1A0223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Capital budgeting  : Formulation</a:t>
            </a:r>
          </a:p>
        </p:txBody>
      </p:sp>
    </p:spTree>
    <p:extLst>
      <p:ext uri="{BB962C8B-B14F-4D97-AF65-F5344CB8AC3E}">
        <p14:creationId xmlns:p14="http://schemas.microsoft.com/office/powerpoint/2010/main" val="792765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Refresh   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1203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We need to lease warehouse space. The estimated required space ( in 1000 </a:t>
            </a:r>
            <a:r>
              <a:rPr lang="en-US" sz="2400" dirty="0" err="1">
                <a:latin typeface="Book Antiqua" pitchFamily="18" charset="0"/>
              </a:rPr>
              <a:t>sq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ft</a:t>
            </a:r>
            <a:r>
              <a:rPr lang="en-US" sz="2400" dirty="0">
                <a:latin typeface="Book Antiqua" pitchFamily="18" charset="0"/>
              </a:rPr>
              <a:t>) is given below. </a:t>
            </a:r>
          </a:p>
          <a:p>
            <a:r>
              <a:rPr lang="en-US" sz="2400" dirty="0">
                <a:latin typeface="Book Antiqua" pitchFamily="18" charset="0"/>
              </a:rPr>
              <a:t>Month 		 1	 2	 3	 4	 5</a:t>
            </a:r>
          </a:p>
          <a:p>
            <a:r>
              <a:rPr lang="en-US" sz="2400" dirty="0">
                <a:latin typeface="Book Antiqua" pitchFamily="18" charset="0"/>
              </a:rPr>
              <a:t>Space required     	30	20	40	10	50	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If the leasing cost was fixed the best strategy was to lease as needed. But this is not the case</a:t>
            </a:r>
          </a:p>
          <a:p>
            <a:r>
              <a:rPr lang="en-US" sz="2400" dirty="0">
                <a:latin typeface="Book Antiqua" pitchFamily="18" charset="0"/>
              </a:rPr>
              <a:t>Leasing period (months) 	1	2	3	4	5</a:t>
            </a:r>
          </a:p>
          <a:p>
            <a:r>
              <a:rPr lang="en-US" sz="2400" dirty="0">
                <a:latin typeface="Book Antiqua" pitchFamily="18" charset="0"/>
              </a:rPr>
              <a:t>Cost per </a:t>
            </a:r>
            <a:r>
              <a:rPr lang="en-US" sz="2400" dirty="0" err="1">
                <a:latin typeface="Book Antiqua" pitchFamily="18" charset="0"/>
              </a:rPr>
              <a:t>sq</a:t>
            </a:r>
            <a:r>
              <a:rPr lang="en-US" sz="2400" dirty="0">
                <a:latin typeface="Book Antiqua" pitchFamily="18" charset="0"/>
              </a:rPr>
              <a:t>-feet leased        65      100      135      160      190</a:t>
            </a:r>
          </a:p>
          <a:p>
            <a:r>
              <a:rPr lang="en-US" sz="2400" dirty="0">
                <a:latin typeface="Book Antiqua" pitchFamily="18" charset="0"/>
              </a:rPr>
              <a:t>Now it may be more economical to lease for more than one month and take advantage of the lower rates for longer periods.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Find the optimal leasing strategy to minimize leasing costs.</a:t>
            </a:r>
          </a:p>
        </p:txBody>
      </p:sp>
    </p:spTree>
    <p:extLst>
      <p:ext uri="{BB962C8B-B14F-4D97-AF65-F5344CB8AC3E}">
        <p14:creationId xmlns:p14="http://schemas.microsoft.com/office/powerpoint/2010/main" val="240928881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1264" y="0"/>
            <a:ext cx="12170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Decision Variables 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45295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Book Antiqua" pitchFamily="18" charset="0"/>
              </a:rPr>
              <a:t>X</a:t>
            </a:r>
            <a:r>
              <a:rPr lang="en-US" sz="2400" b="1" i="1" baseline="-25000" dirty="0" err="1">
                <a:latin typeface="Book Antiqua" pitchFamily="18" charset="0"/>
              </a:rPr>
              <a:t>ij</a:t>
            </a:r>
            <a:r>
              <a:rPr lang="en-US" sz="2400" dirty="0">
                <a:latin typeface="Book Antiqua" pitchFamily="18" charset="0"/>
              </a:rPr>
              <a:t> spaced leased in month i and kept until month  j months. </a:t>
            </a:r>
          </a:p>
          <a:p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i="1" dirty="0">
                <a:latin typeface="Book Antiqua" pitchFamily="18" charset="0"/>
              </a:rPr>
              <a:t>i</a:t>
            </a:r>
            <a:r>
              <a:rPr lang="en-US" sz="2400" dirty="0">
                <a:latin typeface="Book Antiqua" pitchFamily="18" charset="0"/>
              </a:rPr>
              <a:t> = 1, 2, 3, 4, 5.     </a:t>
            </a:r>
            <a:r>
              <a:rPr lang="en-US" sz="2400" i="1" dirty="0">
                <a:latin typeface="Book Antiqua" pitchFamily="18" charset="0"/>
              </a:rPr>
              <a:t>j</a:t>
            </a:r>
            <a:r>
              <a:rPr lang="en-US" sz="2400" dirty="0">
                <a:latin typeface="Book Antiqua" pitchFamily="18" charset="0"/>
              </a:rPr>
              <a:t>= i, i+1, …, 5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Min z =   </a:t>
            </a:r>
            <a:r>
              <a:rPr lang="en-US" sz="2400" b="1" dirty="0">
                <a:latin typeface="Book Antiqua" pitchFamily="18" charset="0"/>
              </a:rPr>
              <a:t>65</a:t>
            </a:r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11 </a:t>
            </a:r>
            <a:r>
              <a:rPr lang="en-US" sz="2400" b="1" i="1" dirty="0">
                <a:latin typeface="Book Antiqua" pitchFamily="18" charset="0"/>
              </a:rPr>
              <a:t>+100 X</a:t>
            </a:r>
            <a:r>
              <a:rPr lang="en-US" sz="2400" b="1" i="1" baseline="-25000" dirty="0">
                <a:latin typeface="Book Antiqua" pitchFamily="18" charset="0"/>
              </a:rPr>
              <a:t>12 </a:t>
            </a:r>
            <a:r>
              <a:rPr lang="en-US" sz="2400" b="1" i="1" dirty="0">
                <a:latin typeface="Book Antiqua" pitchFamily="18" charset="0"/>
              </a:rPr>
              <a:t>+135 X</a:t>
            </a:r>
            <a:r>
              <a:rPr lang="en-US" sz="2400" b="1" i="1" baseline="-25000" dirty="0">
                <a:latin typeface="Book Antiqua" pitchFamily="18" charset="0"/>
              </a:rPr>
              <a:t>13 </a:t>
            </a:r>
            <a:r>
              <a:rPr lang="en-US" sz="2400" b="1" i="1" dirty="0">
                <a:latin typeface="Book Antiqua" pitchFamily="18" charset="0"/>
              </a:rPr>
              <a:t>+160 X</a:t>
            </a:r>
            <a:r>
              <a:rPr lang="en-US" sz="2400" b="1" i="1" baseline="-25000" dirty="0">
                <a:latin typeface="Book Antiqua" pitchFamily="18" charset="0"/>
              </a:rPr>
              <a:t>14</a:t>
            </a:r>
            <a:r>
              <a:rPr lang="en-US" sz="2400" b="1" i="1" dirty="0">
                <a:latin typeface="Book Antiqua" pitchFamily="18" charset="0"/>
              </a:rPr>
              <a:t>+190 X</a:t>
            </a:r>
            <a:r>
              <a:rPr lang="en-US" sz="2400" b="1" i="1" baseline="-25000" dirty="0">
                <a:latin typeface="Book Antiqua" pitchFamily="18" charset="0"/>
              </a:rPr>
              <a:t>15</a:t>
            </a:r>
            <a:endParaRPr lang="en-US" sz="2400" b="1" i="1" dirty="0">
              <a:latin typeface="Book Antiqua" pitchFamily="18" charset="0"/>
            </a:endParaRPr>
          </a:p>
          <a:p>
            <a:r>
              <a:rPr lang="en-US" sz="2400" b="1" dirty="0">
                <a:latin typeface="Book Antiqua" pitchFamily="18" charset="0"/>
              </a:rPr>
              <a:t>           </a:t>
            </a:r>
            <a:r>
              <a:rPr lang="en-US" sz="2400" b="1" i="1" dirty="0">
                <a:latin typeface="Book Antiqua" pitchFamily="18" charset="0"/>
              </a:rPr>
              <a:t>+</a:t>
            </a:r>
            <a:r>
              <a:rPr lang="en-US" sz="2400" b="1" dirty="0">
                <a:latin typeface="Book Antiqua" pitchFamily="18" charset="0"/>
              </a:rPr>
              <a:t> 65</a:t>
            </a:r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22</a:t>
            </a:r>
            <a:r>
              <a:rPr lang="en-US" sz="2400" b="1" i="1" dirty="0">
                <a:latin typeface="Book Antiqua" pitchFamily="18" charset="0"/>
              </a:rPr>
              <a:t>+100 X</a:t>
            </a:r>
            <a:r>
              <a:rPr lang="en-US" sz="2400" b="1" i="1" baseline="-25000" dirty="0">
                <a:latin typeface="Book Antiqua" pitchFamily="18" charset="0"/>
              </a:rPr>
              <a:t>23 </a:t>
            </a:r>
            <a:r>
              <a:rPr lang="en-US" sz="2400" b="1" i="1" dirty="0">
                <a:latin typeface="Book Antiqua" pitchFamily="18" charset="0"/>
              </a:rPr>
              <a:t>+135 X</a:t>
            </a:r>
            <a:r>
              <a:rPr lang="en-US" sz="2400" b="1" i="1" baseline="-25000" dirty="0">
                <a:latin typeface="Book Antiqua" pitchFamily="18" charset="0"/>
              </a:rPr>
              <a:t>24 </a:t>
            </a:r>
            <a:r>
              <a:rPr lang="en-US" sz="2400" b="1" i="1" dirty="0">
                <a:latin typeface="Book Antiqua" pitchFamily="18" charset="0"/>
              </a:rPr>
              <a:t>+160 X</a:t>
            </a:r>
            <a:r>
              <a:rPr lang="en-US" sz="2400" b="1" i="1" baseline="-25000" dirty="0">
                <a:latin typeface="Book Antiqua" pitchFamily="18" charset="0"/>
              </a:rPr>
              <a:t>25</a:t>
            </a:r>
            <a:r>
              <a:rPr lang="en-US" sz="2400" b="1" i="1" dirty="0">
                <a:latin typeface="Book Antiqua" pitchFamily="18" charset="0"/>
              </a:rPr>
              <a:t> </a:t>
            </a:r>
          </a:p>
          <a:p>
            <a:r>
              <a:rPr lang="en-US" sz="2400" b="1" i="1" dirty="0">
                <a:latin typeface="Book Antiqua" pitchFamily="18" charset="0"/>
              </a:rPr>
              <a:t>           +</a:t>
            </a:r>
            <a:r>
              <a:rPr lang="en-US" sz="2400" b="1" dirty="0">
                <a:latin typeface="Book Antiqua" pitchFamily="18" charset="0"/>
              </a:rPr>
              <a:t> 65</a:t>
            </a:r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33</a:t>
            </a:r>
            <a:r>
              <a:rPr lang="en-US" sz="2400" b="1" i="1" dirty="0">
                <a:latin typeface="Book Antiqua" pitchFamily="18" charset="0"/>
              </a:rPr>
              <a:t>+100 X</a:t>
            </a:r>
            <a:r>
              <a:rPr lang="en-US" sz="2400" b="1" i="1" baseline="-25000" dirty="0">
                <a:latin typeface="Book Antiqua" pitchFamily="18" charset="0"/>
              </a:rPr>
              <a:t>34 </a:t>
            </a:r>
            <a:r>
              <a:rPr lang="en-US" sz="2400" b="1" i="1" dirty="0">
                <a:latin typeface="Book Antiqua" pitchFamily="18" charset="0"/>
              </a:rPr>
              <a:t>+135 X</a:t>
            </a:r>
            <a:r>
              <a:rPr lang="en-US" sz="2400" b="1" i="1" baseline="-25000" dirty="0">
                <a:latin typeface="Book Antiqua" pitchFamily="18" charset="0"/>
              </a:rPr>
              <a:t>35</a:t>
            </a:r>
          </a:p>
          <a:p>
            <a:r>
              <a:rPr lang="en-US" sz="2400" b="1" i="1" dirty="0">
                <a:latin typeface="Book Antiqua" pitchFamily="18" charset="0"/>
              </a:rPr>
              <a:t>           +</a:t>
            </a:r>
            <a:r>
              <a:rPr lang="en-US" sz="2400" b="1" dirty="0">
                <a:latin typeface="Book Antiqua" pitchFamily="18" charset="0"/>
              </a:rPr>
              <a:t> 65</a:t>
            </a:r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44</a:t>
            </a:r>
            <a:r>
              <a:rPr lang="en-US" sz="2400" b="1" i="1" dirty="0">
                <a:latin typeface="Book Antiqua" pitchFamily="18" charset="0"/>
              </a:rPr>
              <a:t>+100 X</a:t>
            </a:r>
            <a:r>
              <a:rPr lang="en-US" sz="2400" b="1" i="1" baseline="-25000" dirty="0">
                <a:latin typeface="Book Antiqua" pitchFamily="18" charset="0"/>
              </a:rPr>
              <a:t>45</a:t>
            </a:r>
          </a:p>
          <a:p>
            <a:r>
              <a:rPr lang="en-US" sz="2400" b="1" i="1" dirty="0">
                <a:latin typeface="Book Antiqua" pitchFamily="18" charset="0"/>
              </a:rPr>
              <a:t>           +</a:t>
            </a:r>
            <a:r>
              <a:rPr lang="en-US" sz="2400" b="1" dirty="0">
                <a:latin typeface="Book Antiqua" pitchFamily="18" charset="0"/>
              </a:rPr>
              <a:t> 65</a:t>
            </a:r>
            <a:r>
              <a:rPr lang="en-US" sz="2400" b="1" i="1" dirty="0">
                <a:latin typeface="Book Antiqua" pitchFamily="18" charset="0"/>
              </a:rPr>
              <a:t>X</a:t>
            </a:r>
            <a:r>
              <a:rPr lang="en-US" sz="2400" b="1" i="1" baseline="-25000" dirty="0">
                <a:latin typeface="Book Antiqua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7951104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-37214" y="0"/>
            <a:ext cx="12229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Constraints 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9312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11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12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13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14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15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18" charset="2"/>
              </a:rPr>
              <a:t>    30,000</a:t>
            </a:r>
          </a:p>
          <a:p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  <a:sym typeface="Symbol" pitchFamily="18" charset="2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12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13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14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15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22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23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24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25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  <a:sym typeface="Symbol" pitchFamily="18" charset="2"/>
              </a:rPr>
              <a:t>  20,000</a:t>
            </a:r>
          </a:p>
          <a:p>
            <a:endParaRPr lang="en-US" sz="2400" b="1" i="1" dirty="0">
              <a:latin typeface="Book Antiqua" panose="02040602050305030304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13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14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15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23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24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25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33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34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35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  <a:sym typeface="Symbol" pitchFamily="18" charset="2"/>
              </a:rPr>
              <a:t>  40,000</a:t>
            </a:r>
            <a:endParaRPr lang="en-US" sz="2400" b="1" i="1" baseline="-25000" dirty="0">
              <a:solidFill>
                <a:srgbClr val="339933"/>
              </a:solidFill>
              <a:latin typeface="Book Antiqua" panose="02040602050305030304" pitchFamily="18" charset="0"/>
            </a:endParaRPr>
          </a:p>
          <a:p>
            <a:endParaRPr lang="en-US" sz="2400" b="1" i="1" dirty="0">
              <a:latin typeface="Book Antiqua" panose="02040602050305030304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14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15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24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25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34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35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996633"/>
                </a:solidFill>
                <a:latin typeface="Book Antiqua" panose="02040602050305030304" pitchFamily="18" charset="0"/>
              </a:rPr>
              <a:t>44</a:t>
            </a:r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</a:rPr>
              <a:t>+ X</a:t>
            </a:r>
            <a:r>
              <a:rPr lang="en-US" sz="2400" b="1" i="1" baseline="-25000" dirty="0">
                <a:solidFill>
                  <a:srgbClr val="996633"/>
                </a:solidFill>
                <a:latin typeface="Book Antiqua" panose="02040602050305030304" pitchFamily="18" charset="0"/>
              </a:rPr>
              <a:t>45</a:t>
            </a:r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  <a:sym typeface="Symbol" pitchFamily="18" charset="2"/>
              </a:rPr>
              <a:t>  10,000</a:t>
            </a:r>
            <a:endParaRPr lang="en-US" sz="2400" b="1" i="1" baseline="-25000" dirty="0">
              <a:solidFill>
                <a:srgbClr val="996633"/>
              </a:solidFill>
              <a:latin typeface="Book Antiqua" panose="02040602050305030304" pitchFamily="18" charset="0"/>
            </a:endParaRPr>
          </a:p>
          <a:p>
            <a:endParaRPr lang="en-US" sz="2400" b="1" i="1" baseline="-25000" dirty="0">
              <a:solidFill>
                <a:srgbClr val="996633"/>
              </a:solidFill>
              <a:latin typeface="Book Antiqua" panose="02040602050305030304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15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25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35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</a:rPr>
              <a:t> X</a:t>
            </a:r>
            <a:r>
              <a:rPr lang="en-US" sz="2400" b="1" i="1" baseline="-25000" dirty="0">
                <a:solidFill>
                  <a:srgbClr val="996633"/>
                </a:solidFill>
                <a:latin typeface="Book Antiqua" panose="02040602050305030304" pitchFamily="18" charset="0"/>
              </a:rPr>
              <a:t>45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  <a:sym typeface="Symbol" pitchFamily="18" charset="2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</a:rPr>
              <a:t>+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FFCC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CC00"/>
                </a:solidFill>
                <a:latin typeface="Book Antiqua" panose="02040602050305030304" pitchFamily="18" charset="0"/>
              </a:rPr>
              <a:t>55  </a:t>
            </a:r>
            <a:r>
              <a:rPr lang="en-US" sz="2400" b="1" i="1" dirty="0">
                <a:solidFill>
                  <a:srgbClr val="FFCC00"/>
                </a:solidFill>
                <a:latin typeface="Book Antiqua" panose="02040602050305030304" pitchFamily="18" charset="0"/>
                <a:sym typeface="Symbol" pitchFamily="18" charset="2"/>
              </a:rPr>
              <a:t>  50,000</a:t>
            </a:r>
            <a:r>
              <a:rPr lang="en-US" sz="2400" b="1" i="1" dirty="0">
                <a:solidFill>
                  <a:srgbClr val="FFCC00"/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US" sz="2400" b="1" i="1" dirty="0">
              <a:solidFill>
                <a:srgbClr val="FFCC00"/>
              </a:solidFill>
              <a:latin typeface="Book Antiqua" panose="02040602050305030304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11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12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13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14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, X</a:t>
            </a:r>
            <a:r>
              <a:rPr lang="en-US" sz="2400" b="1" i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15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22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,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23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,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24 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, X</a:t>
            </a:r>
            <a:r>
              <a:rPr lang="en-US" sz="2400" b="1" i="1" baseline="-25000" dirty="0">
                <a:solidFill>
                  <a:schemeClr val="accent2"/>
                </a:solidFill>
                <a:latin typeface="Book Antiqua" panose="02040602050305030304" pitchFamily="18" charset="0"/>
              </a:rPr>
              <a:t>25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,</a:t>
            </a:r>
            <a:r>
              <a:rPr lang="en-US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33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,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34 </a:t>
            </a:r>
            <a:r>
              <a:rPr lang="en-US" sz="2400" b="1" i="1" dirty="0">
                <a:solidFill>
                  <a:srgbClr val="339933"/>
                </a:solidFill>
                <a:latin typeface="Book Antiqua" panose="02040602050305030304" pitchFamily="18" charset="0"/>
              </a:rPr>
              <a:t>, X</a:t>
            </a:r>
            <a:r>
              <a:rPr lang="en-US" sz="2400" b="1" i="1" baseline="-25000" dirty="0">
                <a:solidFill>
                  <a:srgbClr val="339933"/>
                </a:solidFill>
                <a:latin typeface="Book Antiqua" panose="02040602050305030304" pitchFamily="18" charset="0"/>
              </a:rPr>
              <a:t>35 </a:t>
            </a:r>
          </a:p>
          <a:p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996633"/>
                </a:solidFill>
                <a:latin typeface="Book Antiqua" panose="02040602050305030304" pitchFamily="18" charset="0"/>
              </a:rPr>
              <a:t>44</a:t>
            </a:r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</a:rPr>
              <a:t> , X</a:t>
            </a:r>
            <a:r>
              <a:rPr lang="en-US" sz="2400" b="1" i="1" baseline="-25000" dirty="0">
                <a:solidFill>
                  <a:srgbClr val="996633"/>
                </a:solidFill>
                <a:latin typeface="Book Antiqua" panose="02040602050305030304" pitchFamily="18" charset="0"/>
              </a:rPr>
              <a:t>45 </a:t>
            </a:r>
            <a:r>
              <a:rPr lang="en-US" sz="2400" b="1" i="1" dirty="0">
                <a:solidFill>
                  <a:srgbClr val="996633"/>
                </a:solidFill>
                <a:latin typeface="Book Antiqua" panose="02040602050305030304" pitchFamily="18" charset="0"/>
              </a:rPr>
              <a:t> ,</a:t>
            </a:r>
            <a:r>
              <a:rPr lang="en-US" sz="2400" b="1" i="1" baseline="-25000" dirty="0">
                <a:solidFill>
                  <a:srgbClr val="996633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solidFill>
                  <a:srgbClr val="FFCC00"/>
                </a:solidFill>
                <a:latin typeface="Book Antiqua" panose="02040602050305030304" pitchFamily="18" charset="0"/>
              </a:rPr>
              <a:t>X</a:t>
            </a:r>
            <a:r>
              <a:rPr lang="en-US" sz="2400" b="1" i="1" baseline="-25000" dirty="0">
                <a:solidFill>
                  <a:srgbClr val="FFCC00"/>
                </a:solidFill>
                <a:latin typeface="Book Antiqua" panose="02040602050305030304" pitchFamily="18" charset="0"/>
              </a:rPr>
              <a:t>55 </a:t>
            </a:r>
            <a:r>
              <a:rPr lang="en-US" sz="2400" b="1" i="1" dirty="0">
                <a:latin typeface="Book Antiqua" panose="02040602050305030304" pitchFamily="18" charset="0"/>
                <a:sym typeface="Symbol" pitchFamily="18" charset="2"/>
              </a:rPr>
              <a:t>  0</a:t>
            </a:r>
          </a:p>
        </p:txBody>
      </p:sp>
    </p:spTree>
    <p:extLst>
      <p:ext uri="{BB962C8B-B14F-4D97-AF65-F5344CB8AC3E}">
        <p14:creationId xmlns:p14="http://schemas.microsoft.com/office/powerpoint/2010/main" val="1712875901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Excel; Format 1 </a:t>
            </a:r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218863"/>
              </p:ext>
            </p:extLst>
          </p:nvPr>
        </p:nvGraphicFramePr>
        <p:xfrm>
          <a:off x="380999" y="762000"/>
          <a:ext cx="1151754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4" imgW="6019800" imgH="1466698" progId="Excel.Sheet.8">
                  <p:embed/>
                </p:oleObj>
              </mc:Choice>
              <mc:Fallback>
                <p:oleObj name="Worksheet" r:id="rId4" imgW="6019800" imgH="1466698" progId="Excel.Sheet.8">
                  <p:embed/>
                  <p:pic>
                    <p:nvPicPr>
                      <p:cNvPr id="190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762000"/>
                        <a:ext cx="11517549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299925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2126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excel; Format 2 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1981200" y="914401"/>
          <a:ext cx="8458200" cy="547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4" imgW="4886325" imgH="3429203" progId="Excel.Sheet.8">
                  <p:embed/>
                </p:oleObj>
              </mc:Choice>
              <mc:Fallback>
                <p:oleObj name="Worksheet" r:id="rId4" imgW="4886325" imgH="3429203" progId="Excel.Sheet.8">
                  <p:embed/>
                  <p:pic>
                    <p:nvPicPr>
                      <p:cNvPr id="192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1"/>
                        <a:ext cx="8458200" cy="5470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495962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0" y="-708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excel; Best Format (Ctrl)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1676400" y="969964"/>
          <a:ext cx="8839200" cy="5176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4" imgW="4886325" imgH="3105302" progId="Excel.Sheet.8">
                  <p:embed/>
                </p:oleObj>
              </mc:Choice>
              <mc:Fallback>
                <p:oleObj name="Worksheet" r:id="rId4" imgW="4886325" imgH="3105302" progId="Excel.Sheet.8">
                  <p:embed/>
                  <p:pic>
                    <p:nvPicPr>
                      <p:cNvPr id="194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69964"/>
                        <a:ext cx="8839200" cy="5176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95303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31E3-C424-43E9-A940-84FE31FE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Agricultural Planning : Narrative- Crops, water, and Profit</a:t>
            </a:r>
            <a:endParaRPr lang="en-US" sz="3200" b="0" dirty="0">
              <a:cs typeface="Arial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F6CF497-32B7-49EB-A3AB-4A60CE2CA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1"/>
            <a:ext cx="90108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Crop 		Max desired 	   Water consumption	Net return</a:t>
            </a:r>
          </a:p>
          <a:p>
            <a:r>
              <a:rPr lang="en-US" sz="2400" dirty="0">
                <a:latin typeface="Book Antiqua" pitchFamily="18" charset="0"/>
              </a:rPr>
              <a:t>		   (Acres)	     (Acre feet / Acre)	  ($/Acre)</a:t>
            </a:r>
          </a:p>
          <a:p>
            <a:endParaRPr lang="en-US" sz="8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1		     600		                  3			    1000</a:t>
            </a:r>
          </a:p>
          <a:p>
            <a:r>
              <a:rPr lang="en-US" sz="2400" dirty="0">
                <a:latin typeface="Book Antiqua" pitchFamily="18" charset="0"/>
              </a:rPr>
              <a:t>2		     500		                  2			     750</a:t>
            </a:r>
          </a:p>
          <a:p>
            <a:r>
              <a:rPr lang="en-US" sz="2400" dirty="0">
                <a:latin typeface="Book Antiqua" pitchFamily="18" charset="0"/>
              </a:rPr>
              <a:t>3		     325		                  1			     250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BF5B303-004B-4B1B-866D-62C42F8DB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65295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BF08553-59DE-48DD-92A3-FFCA85997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06208E02-570A-47CC-81EC-EC163EA0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0"/>
            <a:ext cx="1211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Because of the limited available water, it has been agreed that every community will plant the same proportion of its available irritable land. For example, if community 1 plants 200 of its available 400 acres, then communities 2 and 3 should plant 300</a:t>
            </a:r>
          </a:p>
          <a:p>
            <a:r>
              <a:rPr lang="en-US" sz="2400" dirty="0">
                <a:latin typeface="Book Antiqua" pitchFamily="18" charset="0"/>
              </a:rPr>
              <a:t>out of 600, and 150 out of 300 acres respectively. </a:t>
            </a:r>
          </a:p>
          <a:p>
            <a:r>
              <a:rPr lang="en-US" sz="2400" dirty="0">
                <a:latin typeface="Book Antiqua" pitchFamily="18" charset="0"/>
              </a:rPr>
              <a:t>However, any combination of crops may be grown at any community.</a:t>
            </a:r>
          </a:p>
          <a:p>
            <a:r>
              <a:rPr lang="en-US" sz="2400" dirty="0">
                <a:latin typeface="Book Antiqua" pitchFamily="18" charset="0"/>
              </a:rPr>
              <a:t>Goal : find the optimal combination of crops in each community, in order to maximize total return of all communities</a:t>
            </a:r>
          </a:p>
        </p:txBody>
      </p:sp>
    </p:spTree>
    <p:extLst>
      <p:ext uri="{BB962C8B-B14F-4D97-AF65-F5344CB8AC3E}">
        <p14:creationId xmlns:p14="http://schemas.microsoft.com/office/powerpoint/2010/main" val="349647267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A2A2-63FF-4350-8484-910CD3CF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Agricultural Planning : Decision </a:t>
            </a:r>
            <a:r>
              <a:rPr lang="en-US" dirty="0"/>
              <a:t>V</a:t>
            </a:r>
            <a:r>
              <a:rPr lang="en-US" b="0" dirty="0"/>
              <a:t>ariables</a:t>
            </a:r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6A34BE1-76C8-4D19-97DF-F7EB8C1D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11963400" cy="48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11</a:t>
            </a:r>
            <a:r>
              <a:rPr lang="en-US" altLang="en-US" sz="2400" dirty="0">
                <a:latin typeface="Book Antiqua" pitchFamily="18" charset="0"/>
              </a:rPr>
              <a:t> =  Acres allocated to Crop 1 in Community 1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21</a:t>
            </a:r>
            <a:r>
              <a:rPr lang="en-US" altLang="en-US" sz="2400" dirty="0">
                <a:latin typeface="Book Antiqua" pitchFamily="18" charset="0"/>
              </a:rPr>
              <a:t> =  Acres allocated to Crop 2 in Community 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31</a:t>
            </a:r>
            <a:r>
              <a:rPr lang="en-US" altLang="en-US" sz="2400" dirty="0">
                <a:latin typeface="Book Antiqua" pitchFamily="18" charset="0"/>
              </a:rPr>
              <a:t> =  Acres allocated to Crop 3 in Community 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12</a:t>
            </a:r>
            <a:r>
              <a:rPr lang="en-US" altLang="en-US" sz="2400" dirty="0">
                <a:latin typeface="Book Antiqua" pitchFamily="18" charset="0"/>
              </a:rPr>
              <a:t> =  Acres allocated to Crop 1 in Community 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22</a:t>
            </a:r>
            <a:r>
              <a:rPr lang="en-US" altLang="en-US" sz="2400" dirty="0">
                <a:latin typeface="Book Antiqua" pitchFamily="18" charset="0"/>
              </a:rPr>
              <a:t> =  Acres allocated to Crop 2 in Community 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32</a:t>
            </a:r>
            <a:r>
              <a:rPr lang="en-US" altLang="en-US" sz="2400" dirty="0">
                <a:latin typeface="Book Antiqua" pitchFamily="18" charset="0"/>
              </a:rPr>
              <a:t> =  Acres allocated to Crop 3 in Community 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……………..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 err="1">
                <a:latin typeface="Book Antiqua" pitchFamily="18" charset="0"/>
              </a:rPr>
              <a:t>x</a:t>
            </a:r>
            <a:r>
              <a:rPr lang="en-US" altLang="en-US" sz="2400" baseline="-25000" dirty="0" err="1">
                <a:latin typeface="Book Antiqua" pitchFamily="18" charset="0"/>
              </a:rPr>
              <a:t>ij</a:t>
            </a:r>
            <a:r>
              <a:rPr lang="en-US" altLang="en-US" sz="2400" dirty="0">
                <a:latin typeface="Book Antiqua" pitchFamily="18" charset="0"/>
              </a:rPr>
              <a:t> =  Acres allocated to Crop i in Community j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i for crop j for community, we could have switched them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</a:rPr>
              <a:t>Note that x is volume not portion, we could have had it as portion</a:t>
            </a:r>
          </a:p>
        </p:txBody>
      </p:sp>
    </p:spTree>
    <p:extLst>
      <p:ext uri="{BB962C8B-B14F-4D97-AF65-F5344CB8AC3E}">
        <p14:creationId xmlns:p14="http://schemas.microsoft.com/office/powerpoint/2010/main" val="10127607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-37214" y="0"/>
            <a:ext cx="12229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latin typeface="Impact" panose="020B0806030902050204" pitchFamily="34" charset="0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Agricultural Planning : Constraints Formulation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3200400" cy="190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Land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31  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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 400</a:t>
            </a:r>
            <a:endParaRPr lang="en-US" altLang="en-US" sz="2400" b="1" dirty="0">
              <a:solidFill>
                <a:srgbClr val="CC66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22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32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  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 600</a:t>
            </a:r>
            <a:endParaRPr lang="en-US" altLang="en-US" sz="2400" b="1" dirty="0">
              <a:solidFill>
                <a:srgbClr val="CC66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13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23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6600"/>
                </a:solidFill>
                <a:latin typeface="Book Antiqua" pitchFamily="18" charset="0"/>
              </a:rPr>
              <a:t>33   </a:t>
            </a:r>
            <a:r>
              <a:rPr lang="en-US" altLang="en-US" sz="2400" b="1" dirty="0">
                <a:solidFill>
                  <a:srgbClr val="CC6600"/>
                </a:solidFill>
                <a:latin typeface="Book Antiqua" pitchFamily="18" charset="0"/>
                <a:sym typeface="Symbol" pitchFamily="18" charset="2"/>
              </a:rPr>
              <a:t> 300</a:t>
            </a:r>
            <a:endParaRPr lang="en-US" altLang="en-US" sz="2400" b="1" dirty="0">
              <a:solidFill>
                <a:srgbClr val="CC6600"/>
              </a:solidFill>
              <a:latin typeface="Book Antiqua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B4EFBFE-8BA5-4282-85DC-A31C18C8D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838200"/>
            <a:ext cx="3200400" cy="240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Water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3x</a:t>
            </a:r>
            <a:r>
              <a:rPr lang="en-US" altLang="en-US" sz="2400" b="1" baseline="-25000" dirty="0">
                <a:latin typeface="Book Antiqua" pitchFamily="18" charset="0"/>
              </a:rPr>
              <a:t>11</a:t>
            </a:r>
            <a:r>
              <a:rPr lang="en-US" altLang="en-US" sz="2400" b="1" dirty="0">
                <a:latin typeface="Book Antiqua" pitchFamily="18" charset="0"/>
              </a:rPr>
              <a:t>+2x</a:t>
            </a:r>
            <a:r>
              <a:rPr lang="en-US" altLang="en-US" sz="2400" b="1" baseline="-25000" dirty="0">
                <a:latin typeface="Book Antiqua" pitchFamily="18" charset="0"/>
              </a:rPr>
              <a:t>21</a:t>
            </a:r>
            <a:r>
              <a:rPr lang="en-US" altLang="en-US" sz="2400" b="1" dirty="0">
                <a:latin typeface="Book Antiqua" pitchFamily="18" charset="0"/>
              </a:rPr>
              <a:t>+1x</a:t>
            </a:r>
            <a:r>
              <a:rPr lang="en-US" altLang="en-US" sz="2400" b="1" baseline="-25000" dirty="0">
                <a:latin typeface="Book Antiqua" pitchFamily="18" charset="0"/>
              </a:rPr>
              <a:t>31  </a:t>
            </a:r>
            <a:r>
              <a:rPr lang="en-US" altLang="en-US" sz="2400" b="1" baseline="-25000" dirty="0">
                <a:latin typeface="Book Antiqua" pitchFamily="18" charset="0"/>
                <a:sym typeface="Symbol" pitchFamily="18" charset="2"/>
              </a:rPr>
              <a:t>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 600</a:t>
            </a:r>
            <a:endParaRPr lang="en-US" altLang="en-US" sz="2400" b="1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3x</a:t>
            </a:r>
            <a:r>
              <a:rPr lang="en-US" altLang="en-US" sz="2400" b="1" baseline="-25000" dirty="0">
                <a:latin typeface="Book Antiqua" pitchFamily="18" charset="0"/>
              </a:rPr>
              <a:t>12</a:t>
            </a:r>
            <a:r>
              <a:rPr lang="en-US" altLang="en-US" sz="2400" b="1" dirty="0">
                <a:latin typeface="Book Antiqua" pitchFamily="18" charset="0"/>
              </a:rPr>
              <a:t>+2x</a:t>
            </a:r>
            <a:r>
              <a:rPr lang="en-US" altLang="en-US" sz="2400" b="1" baseline="-25000" dirty="0">
                <a:latin typeface="Book Antiqua" pitchFamily="18" charset="0"/>
              </a:rPr>
              <a:t>22</a:t>
            </a:r>
            <a:r>
              <a:rPr lang="en-US" altLang="en-US" sz="2400" b="1" dirty="0">
                <a:latin typeface="Book Antiqua" pitchFamily="18" charset="0"/>
              </a:rPr>
              <a:t>+1x</a:t>
            </a:r>
            <a:r>
              <a:rPr lang="en-US" altLang="en-US" sz="2400" b="1" baseline="-25000" dirty="0">
                <a:latin typeface="Book Antiqua" pitchFamily="18" charset="0"/>
              </a:rPr>
              <a:t>32</a:t>
            </a:r>
            <a:r>
              <a:rPr lang="en-US" altLang="en-US" sz="2400" b="1" baseline="-25000" dirty="0">
                <a:latin typeface="Book Antiqua" pitchFamily="18" charset="0"/>
                <a:sym typeface="Symbol" pitchFamily="18" charset="2"/>
              </a:rPr>
              <a:t>  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 800</a:t>
            </a:r>
            <a:endParaRPr lang="en-US" altLang="en-US" sz="2400" b="1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latin typeface="Book Antiqua" pitchFamily="18" charset="0"/>
              </a:rPr>
              <a:t>3x</a:t>
            </a:r>
            <a:r>
              <a:rPr lang="en-US" altLang="en-US" sz="2400" b="1" baseline="-25000" dirty="0">
                <a:latin typeface="Book Antiqua" pitchFamily="18" charset="0"/>
              </a:rPr>
              <a:t>13</a:t>
            </a:r>
            <a:r>
              <a:rPr lang="en-US" altLang="en-US" sz="2400" b="1" dirty="0">
                <a:latin typeface="Book Antiqua" pitchFamily="18" charset="0"/>
              </a:rPr>
              <a:t>+2x</a:t>
            </a:r>
            <a:r>
              <a:rPr lang="en-US" altLang="en-US" sz="2400" b="1" baseline="-25000" dirty="0">
                <a:latin typeface="Book Antiqua" pitchFamily="18" charset="0"/>
              </a:rPr>
              <a:t>23</a:t>
            </a:r>
            <a:r>
              <a:rPr lang="en-US" altLang="en-US" sz="2400" b="1" dirty="0">
                <a:latin typeface="Book Antiqua" pitchFamily="18" charset="0"/>
              </a:rPr>
              <a:t>+1x</a:t>
            </a:r>
            <a:r>
              <a:rPr lang="en-US" altLang="en-US" sz="2400" b="1" baseline="-25000" dirty="0">
                <a:latin typeface="Book Antiqua" pitchFamily="18" charset="0"/>
              </a:rPr>
              <a:t>33   </a:t>
            </a:r>
            <a:r>
              <a:rPr lang="en-US" altLang="en-US" sz="2400" b="1" dirty="0">
                <a:latin typeface="Book Antiqua" pitchFamily="18" charset="0"/>
                <a:sym typeface="Symbol" pitchFamily="18" charset="2"/>
              </a:rPr>
              <a:t> 375</a:t>
            </a:r>
            <a:endParaRPr lang="en-US" altLang="en-US" sz="2400" b="1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dirty="0">
              <a:solidFill>
                <a:srgbClr val="CC6600"/>
              </a:solidFill>
              <a:latin typeface="Book Antiqua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6D3678A-5329-4DAB-AD51-EF1C7CD68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38200"/>
            <a:ext cx="3359150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Crops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+ 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+ 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13  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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 600</a:t>
            </a:r>
            <a:endParaRPr lang="en-US" altLang="en-US" sz="2400" b="1" dirty="0">
              <a:solidFill>
                <a:srgbClr val="339933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21 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22 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23 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   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 500</a:t>
            </a:r>
            <a:endParaRPr lang="en-US" altLang="en-US" sz="2400" b="1" baseline="-25000" dirty="0">
              <a:solidFill>
                <a:srgbClr val="339933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+x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32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</a:rPr>
              <a:t> +x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</a:rPr>
              <a:t>33 </a:t>
            </a:r>
            <a:r>
              <a:rPr lang="en-US" altLang="en-US" sz="2400" b="1" baseline="-25000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   </a:t>
            </a:r>
            <a:r>
              <a:rPr lang="en-US" altLang="en-US" sz="2400" b="1" dirty="0">
                <a:solidFill>
                  <a:srgbClr val="339933"/>
                </a:solidFill>
                <a:latin typeface="Book Antiqua" pitchFamily="18" charset="0"/>
                <a:sym typeface="Symbol" pitchFamily="18" charset="2"/>
              </a:rPr>
              <a:t> 320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DF5A6F65-1F64-49A3-A34A-90A5CC0D11F1}"/>
              </a:ext>
            </a:extLst>
          </p:cNvPr>
          <p:cNvGrpSpPr>
            <a:grpSpLocks/>
          </p:cNvGrpSpPr>
          <p:nvPr/>
        </p:nvGrpSpPr>
        <p:grpSpPr bwMode="auto">
          <a:xfrm>
            <a:off x="203620" y="3971744"/>
            <a:ext cx="3886200" cy="76200"/>
            <a:chOff x="0" y="2640"/>
            <a:chExt cx="2448" cy="48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BF835437-DE70-443C-8FF7-C8A9D4EA1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87"/>
              <a:ext cx="1056" cy="1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Book Antiqua" pitchFamily="18" charset="0"/>
              </a:endParaRPr>
            </a:p>
          </p:txBody>
        </p: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38CD6766-C2CC-42F5-A016-A3E6DF0D4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640"/>
              <a:ext cx="144" cy="48"/>
              <a:chOff x="1104" y="2928"/>
              <a:chExt cx="144" cy="48"/>
            </a:xfrm>
          </p:grpSpPr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A92347DE-B840-4306-8671-DFCB1F7DC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E33B020E-5CC6-4723-B3BE-371133053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245A49E7-6E58-418E-84E8-598C84D9D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687"/>
              <a:ext cx="1056" cy="1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Book Antiqua" pitchFamily="18" charset="0"/>
              </a:endParaRPr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id="{81310093-DA8B-4794-968F-D089A9F6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20" y="3514545"/>
            <a:ext cx="510540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               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32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14F738E5-1D60-4FEA-B2AF-3D063E99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42" y="4581345"/>
            <a:ext cx="3985079" cy="4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              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33 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8BBAAC2D-C9A0-45EE-8120-879B0FA59DF0}"/>
              </a:ext>
            </a:extLst>
          </p:cNvPr>
          <p:cNvGrpSpPr>
            <a:grpSpLocks/>
          </p:cNvGrpSpPr>
          <p:nvPr/>
        </p:nvGrpSpPr>
        <p:grpSpPr bwMode="auto">
          <a:xfrm>
            <a:off x="273470" y="5059283"/>
            <a:ext cx="3886200" cy="76200"/>
            <a:chOff x="0" y="2640"/>
            <a:chExt cx="2448" cy="48"/>
          </a:xfrm>
        </p:grpSpPr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3C700998-8D1A-4A34-92B5-91A6745C8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5"/>
              <a:ext cx="1056" cy="1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Book Antiqua" pitchFamily="18" charset="0"/>
              </a:endParaRPr>
            </a:p>
          </p:txBody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9BFCDEF2-73DB-4FD4-A9EA-E74943F3C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640"/>
              <a:ext cx="144" cy="48"/>
              <a:chOff x="1104" y="2928"/>
              <a:chExt cx="144" cy="48"/>
            </a:xfrm>
          </p:grpSpPr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123EAEA3-AD14-40B3-8FD3-0A9B4F65F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0BB5C623-BE6A-45B3-BBC1-B93400A94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E346E92C-915F-4F1D-94DC-4D28E46F2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675"/>
              <a:ext cx="1056" cy="1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Book Antiqua" pitchFamily="18" charset="0"/>
              </a:endParaRPr>
            </a:p>
          </p:txBody>
        </p:sp>
      </p:grpSp>
      <p:sp>
        <p:nvSpPr>
          <p:cNvPr id="21" name="Text Box 4">
            <a:extLst>
              <a:ext uri="{FF2B5EF4-FFF2-40B4-BE49-F238E27FC236}">
                <a16:creationId xmlns:a16="http://schemas.microsoft.com/office/drawing/2014/main" id="{257D9CC6-06E2-4E33-B4C0-33800DBF5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20" y="4094968"/>
            <a:ext cx="3308350" cy="4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400                       600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8D5C03DB-A628-4846-A0C7-859F21B9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70" y="5277860"/>
            <a:ext cx="5105400" cy="4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400                    300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2AEC8182-2174-4FC6-8DF3-27466387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05" y="3130452"/>
            <a:ext cx="4883515" cy="4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Proportionality of land use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5ABD70-2660-4DE4-B82C-13019F6E2583}"/>
              </a:ext>
            </a:extLst>
          </p:cNvPr>
          <p:cNvGrpSpPr/>
          <p:nvPr/>
        </p:nvGrpSpPr>
        <p:grpSpPr>
          <a:xfrm>
            <a:off x="5243596" y="3232632"/>
            <a:ext cx="4580888" cy="1902059"/>
            <a:chOff x="4603955" y="4382970"/>
            <a:chExt cx="4580888" cy="1902059"/>
          </a:xfrm>
        </p:grpSpPr>
        <p:sp>
          <p:nvSpPr>
            <p:cNvPr id="25" name="Text Box 4">
              <a:extLst>
                <a:ext uri="{FF2B5EF4-FFF2-40B4-BE49-F238E27FC236}">
                  <a16:creationId xmlns:a16="http://schemas.microsoft.com/office/drawing/2014/main" id="{8E1D7B31-AAE4-4351-B8D2-5464AC31D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681" y="4382970"/>
              <a:ext cx="4205748" cy="1902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11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21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31                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12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22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32 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         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400                       600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11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21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31               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13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23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+x</a:t>
              </a: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33 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2400" b="1" baseline="-25000" dirty="0">
                  <a:solidFill>
                    <a:srgbClr val="CC9900"/>
                  </a:solidFill>
                  <a:latin typeface="Book Antiqua" pitchFamily="18" charset="0"/>
                </a:rPr>
                <a:t>         </a:t>
              </a: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400                    300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E6E779BD-F78F-4EC2-80CD-1EF5A8D84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955" y="4843815"/>
              <a:ext cx="3886200" cy="1001713"/>
              <a:chOff x="0" y="2682"/>
              <a:chExt cx="2448" cy="631"/>
            </a:xfrm>
          </p:grpSpPr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6434CC36-7910-4E46-A212-93FC2959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687"/>
                <a:ext cx="1056" cy="1"/>
              </a:xfrm>
              <a:prstGeom prst="line">
                <a:avLst/>
              </a:prstGeom>
              <a:noFill/>
              <a:ln w="190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4B6CC0CD-0D3E-4E41-9A00-C8468F6EA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68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id="{5E08F230-6893-4767-B33F-E238326A8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687"/>
                <a:ext cx="1056" cy="1"/>
              </a:xfrm>
              <a:prstGeom prst="line">
                <a:avLst/>
              </a:prstGeom>
              <a:noFill/>
              <a:ln w="190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grpSp>
            <p:nvGrpSpPr>
              <p:cNvPr id="39" name="Group 11">
                <a:extLst>
                  <a:ext uri="{FF2B5EF4-FFF2-40B4-BE49-F238E27FC236}">
                    <a16:creationId xmlns:a16="http://schemas.microsoft.com/office/drawing/2014/main" id="{9D6CA907-F1A8-4379-A284-6E046ABDD6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12"/>
                <a:ext cx="2448" cy="1"/>
                <a:chOff x="0" y="3312"/>
                <a:chExt cx="2448" cy="1"/>
              </a:xfrm>
            </p:grpSpPr>
            <p:sp>
              <p:nvSpPr>
                <p:cNvPr id="40" name="Line 12">
                  <a:extLst>
                    <a:ext uri="{FF2B5EF4-FFF2-40B4-BE49-F238E27FC236}">
                      <a16:creationId xmlns:a16="http://schemas.microsoft.com/office/drawing/2014/main" id="{346DF7F2-2F36-4EDF-894B-E29628CB0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3312"/>
                  <a:ext cx="1056" cy="1"/>
                </a:xfrm>
                <a:prstGeom prst="line">
                  <a:avLst/>
                </a:prstGeom>
                <a:noFill/>
                <a:ln w="190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  <p:sp>
              <p:nvSpPr>
                <p:cNvPr id="41" name="Line 15">
                  <a:extLst>
                    <a:ext uri="{FF2B5EF4-FFF2-40B4-BE49-F238E27FC236}">
                      <a16:creationId xmlns:a16="http://schemas.microsoft.com/office/drawing/2014/main" id="{D4C17ACF-07E6-4100-93B1-E4F9E146D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  <p:sp>
              <p:nvSpPr>
                <p:cNvPr id="42" name="Line 16">
                  <a:extLst>
                    <a:ext uri="{FF2B5EF4-FFF2-40B4-BE49-F238E27FC236}">
                      <a16:creationId xmlns:a16="http://schemas.microsoft.com/office/drawing/2014/main" id="{1FCC0DB8-1F86-4499-94F0-6733E50CF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3312"/>
                  <a:ext cx="1056" cy="1"/>
                </a:xfrm>
                <a:prstGeom prst="line">
                  <a:avLst/>
                </a:prstGeom>
                <a:noFill/>
                <a:ln w="19050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</p:grpSp>
        </p:grp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8E5183FA-DF9B-4524-AFFA-502197FA5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6355" y="4800599"/>
              <a:ext cx="228600" cy="1066800"/>
              <a:chOff x="1152" y="2640"/>
              <a:chExt cx="144" cy="672"/>
            </a:xfrm>
          </p:grpSpPr>
          <p:grpSp>
            <p:nvGrpSpPr>
              <p:cNvPr id="30" name="Group 7">
                <a:extLst>
                  <a:ext uri="{FF2B5EF4-FFF2-40B4-BE49-F238E27FC236}">
                    <a16:creationId xmlns:a16="http://schemas.microsoft.com/office/drawing/2014/main" id="{A77DA023-1DC7-425E-B6D5-802DD277AB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640"/>
                <a:ext cx="144" cy="48"/>
                <a:chOff x="1104" y="2928"/>
                <a:chExt cx="144" cy="48"/>
              </a:xfrm>
            </p:grpSpPr>
            <p:sp>
              <p:nvSpPr>
                <p:cNvPr id="34" name="Line 8">
                  <a:extLst>
                    <a:ext uri="{FF2B5EF4-FFF2-40B4-BE49-F238E27FC236}">
                      <a16:creationId xmlns:a16="http://schemas.microsoft.com/office/drawing/2014/main" id="{FB0B38B7-9A60-4DD4-B920-23EEAE7A9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  <p:sp>
              <p:nvSpPr>
                <p:cNvPr id="35" name="Line 9">
                  <a:extLst>
                    <a:ext uri="{FF2B5EF4-FFF2-40B4-BE49-F238E27FC236}">
                      <a16:creationId xmlns:a16="http://schemas.microsoft.com/office/drawing/2014/main" id="{310242E9-5285-42A0-BC73-944A771C2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9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31" name="Group 13">
                <a:extLst>
                  <a:ext uri="{FF2B5EF4-FFF2-40B4-BE49-F238E27FC236}">
                    <a16:creationId xmlns:a16="http://schemas.microsoft.com/office/drawing/2014/main" id="{B72134D3-09AB-4DE0-B421-4F3AC510C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264"/>
                <a:ext cx="144" cy="48"/>
                <a:chOff x="1104" y="2928"/>
                <a:chExt cx="144" cy="48"/>
              </a:xfrm>
            </p:grpSpPr>
            <p:sp>
              <p:nvSpPr>
                <p:cNvPr id="32" name="Line 14">
                  <a:extLst>
                    <a:ext uri="{FF2B5EF4-FFF2-40B4-BE49-F238E27FC236}">
                      <a16:creationId xmlns:a16="http://schemas.microsoft.com/office/drawing/2014/main" id="{7CAD0901-419E-404F-84AC-41DD4CB2F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  <p:sp>
              <p:nvSpPr>
                <p:cNvPr id="33" name="Line 15">
                  <a:extLst>
                    <a:ext uri="{FF2B5EF4-FFF2-40B4-BE49-F238E27FC236}">
                      <a16:creationId xmlns:a16="http://schemas.microsoft.com/office/drawing/2014/main" id="{88D237A4-97E3-457D-9E88-D8044D982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29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CC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81C509-953A-4636-80C5-D0E766842F81}"/>
                </a:ext>
              </a:extLst>
            </p:cNvPr>
            <p:cNvSpPr/>
            <p:nvPr/>
          </p:nvSpPr>
          <p:spPr>
            <a:xfrm>
              <a:off x="8839200" y="4662948"/>
              <a:ext cx="338554" cy="406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B4CDF91-633A-454F-BEAC-5018254AD9A5}"/>
                </a:ext>
              </a:extLst>
            </p:cNvPr>
            <p:cNvSpPr/>
            <p:nvPr/>
          </p:nvSpPr>
          <p:spPr>
            <a:xfrm>
              <a:off x="8846289" y="5640807"/>
              <a:ext cx="338554" cy="406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9900"/>
                  </a:solidFill>
                  <a:latin typeface="Book Antiqua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5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 build="p"/>
      <p:bldP spid="5" grpId="0" build="p"/>
      <p:bldP spid="6" grpId="0" build="p"/>
      <p:bldP spid="13" grpId="0" build="p"/>
      <p:bldP spid="14" grpId="0" build="p"/>
      <p:bldP spid="21" grpId="0" build="p"/>
      <p:bldP spid="22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-38986" y="0"/>
            <a:ext cx="12307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Agricultural planning- Proportionality -  All Variables on LHS &amp; Scaling</a:t>
            </a:r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35442" y="762000"/>
            <a:ext cx="12156558" cy="589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Proportionality of land use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600(x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) -  400(x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32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)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  <a:sym typeface="Symbol" pitchFamily="18" charset="2"/>
              </a:rPr>
              <a:t>=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300(x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) -  400(x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33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)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  <a:sym typeface="Symbol" pitchFamily="18" charset="2"/>
              </a:rPr>
              <a:t>=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dirty="0">
              <a:solidFill>
                <a:srgbClr val="CC99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600x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+ 600x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+ 600x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 -  400x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- 400x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-400x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32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  <a:sym typeface="Symbol" pitchFamily="18" charset="2"/>
              </a:rPr>
              <a:t>=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300x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+ 300x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+ 300x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 -  400x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- 400x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-400x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33 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  <a:sym typeface="Symbol" pitchFamily="18" charset="2"/>
              </a:rPr>
              <a:t>=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dirty="0">
              <a:solidFill>
                <a:srgbClr val="CC99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6x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+ 6x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+ 6x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 -  4x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- 4 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22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- 4 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32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  <a:sym typeface="Symbol" pitchFamily="18" charset="2"/>
              </a:rPr>
              <a:t>=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3x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+ 3x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+ 3 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  -  4x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13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- 4x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23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</a:rPr>
              <a:t>- 4x</a:t>
            </a:r>
            <a:r>
              <a:rPr lang="en-US" altLang="en-US" sz="2400" b="1" baseline="-25000" dirty="0">
                <a:solidFill>
                  <a:srgbClr val="CC9900"/>
                </a:solidFill>
                <a:latin typeface="Book Antiqua" pitchFamily="18" charset="0"/>
              </a:rPr>
              <a:t>33  </a:t>
            </a:r>
            <a:r>
              <a:rPr lang="en-US" altLang="en-US" sz="2400" b="1" dirty="0">
                <a:solidFill>
                  <a:srgbClr val="CC9900"/>
                </a:solidFill>
                <a:latin typeface="Book Antiqua" pitchFamily="18" charset="0"/>
                <a:sym typeface="Symbol" pitchFamily="18" charset="2"/>
              </a:rPr>
              <a:t>=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dirty="0">
              <a:solidFill>
                <a:srgbClr val="CC99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11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, 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21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,x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31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  <a:sym typeface="Symbol" pitchFamily="18" charset="2"/>
              </a:rPr>
              <a:t>, 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12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, 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22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, 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32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  <a:sym typeface="Symbol" pitchFamily="18" charset="2"/>
              </a:rPr>
              <a:t>, 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13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, 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23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</a:rPr>
              <a:t>, x</a:t>
            </a:r>
            <a:r>
              <a:rPr lang="en-US" altLang="en-US" sz="2400" b="1" baseline="-25000" dirty="0">
                <a:solidFill>
                  <a:schemeClr val="tx2"/>
                </a:solidFill>
                <a:latin typeface="Book Antiqua" pitchFamily="18" charset="0"/>
              </a:rPr>
              <a:t>33   </a:t>
            </a:r>
            <a:r>
              <a:rPr lang="en-US" altLang="en-US" sz="2400" b="1" dirty="0">
                <a:solidFill>
                  <a:schemeClr val="tx2"/>
                </a:solidFill>
                <a:latin typeface="Book Antiqua" pitchFamily="18" charset="0"/>
                <a:sym typeface="Symbol" pitchFamily="18" charset="2"/>
              </a:rPr>
              <a:t> 0</a:t>
            </a:r>
            <a:endParaRPr lang="en-US" altLang="en-US" sz="2400" b="1" dirty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dirty="0">
              <a:solidFill>
                <a:srgbClr val="CC99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193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6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6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6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6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21725"/>
              </p:ext>
            </p:extLst>
          </p:nvPr>
        </p:nvGraphicFramePr>
        <p:xfrm>
          <a:off x="990600" y="685800"/>
          <a:ext cx="9525000" cy="582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5200802" imgH="3181324" progId="Excel.Sheet.12">
                  <p:embed/>
                </p:oleObj>
              </mc:Choice>
              <mc:Fallback>
                <p:oleObj name="Worksheet" r:id="rId3" imgW="5200802" imgH="318132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9525000" cy="582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76200" y="-30126"/>
            <a:ext cx="1226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Not Good Enough</a:t>
            </a:r>
          </a:p>
        </p:txBody>
      </p:sp>
    </p:spTree>
    <p:extLst>
      <p:ext uri="{BB962C8B-B14F-4D97-AF65-F5344CB8AC3E}">
        <p14:creationId xmlns:p14="http://schemas.microsoft.com/office/powerpoint/2010/main" val="278177055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97557"/>
              </p:ext>
            </p:extLst>
          </p:nvPr>
        </p:nvGraphicFramePr>
        <p:xfrm>
          <a:off x="76199" y="639726"/>
          <a:ext cx="11891167" cy="400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5905601" imgH="1990674" progId="Excel.Sheet.12">
                  <p:embed/>
                </p:oleObj>
              </mc:Choice>
              <mc:Fallback>
                <p:oleObj name="Worksheet" r:id="rId3" imgW="5905601" imgH="1990674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" y="639726"/>
                        <a:ext cx="11891167" cy="400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48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35845917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-25971" y="-40748"/>
            <a:ext cx="121299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>
                <a:latin typeface="Impact" panose="020B080603090205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SAVE-IT Company : Narrative</a:t>
            </a:r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1524000" y="2444163"/>
            <a:ext cx="10668000" cy="441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Grade	Specifications          Processing cost/pound  Sales price/ pound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								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	M1 : </a:t>
            </a:r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 30% of total</a:t>
            </a:r>
            <a:endParaRPr lang="en-US" altLang="en-US" sz="22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A	M2 : </a:t>
            </a:r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 40% of total		 3			8.5</a:t>
            </a:r>
            <a:endParaRPr lang="en-US" altLang="en-US" sz="22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	M3 : </a:t>
            </a:r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 50% of total</a:t>
            </a:r>
            <a:endParaRPr lang="en-US" altLang="en-US" sz="2200" dirty="0">
              <a:latin typeface="Book Antiqua" pitchFamily="18" charset="0"/>
            </a:endParaRPr>
          </a:p>
          <a:p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	M4 : exactly 20%</a:t>
            </a:r>
            <a:endParaRPr lang="en-US" altLang="en-US" sz="22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	M1 : </a:t>
            </a:r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 50% of total					</a:t>
            </a:r>
            <a:endParaRPr lang="en-US" altLang="en-US" sz="22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B	M2 : </a:t>
            </a:r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 10% of total		2.5			7</a:t>
            </a:r>
            <a:endParaRPr lang="en-US" altLang="en-US" sz="2200" dirty="0">
              <a:latin typeface="Book Antiqua" pitchFamily="18" charset="0"/>
            </a:endParaRPr>
          </a:p>
          <a:p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	M4 : exactly 10%</a:t>
            </a:r>
            <a:r>
              <a:rPr lang="en-US" altLang="en-US" sz="2200" dirty="0">
                <a:latin typeface="Book Antiqua" pitchFamily="18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200" dirty="0">
                <a:latin typeface="Book Antiqua" pitchFamily="18" charset="0"/>
              </a:rPr>
              <a:t>C	M1 : </a:t>
            </a:r>
            <a:r>
              <a:rPr lang="en-US" altLang="en-US" sz="2200" dirty="0">
                <a:latin typeface="Book Antiqua" pitchFamily="18" charset="0"/>
                <a:sym typeface="Symbol" pitchFamily="18" charset="2"/>
              </a:rPr>
              <a:t> 70% of total		2			5.5	</a:t>
            </a:r>
            <a:endParaRPr lang="en-US" altLang="en-US" sz="2200" dirty="0"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200" dirty="0">
              <a:latin typeface="Book Antiqua" pitchFamily="18" charset="0"/>
            </a:endParaRPr>
          </a:p>
        </p:txBody>
      </p:sp>
      <p:sp>
        <p:nvSpPr>
          <p:cNvPr id="474117" name="Line 5"/>
          <p:cNvSpPr>
            <a:spLocks noChangeShapeType="1"/>
          </p:cNvSpPr>
          <p:nvPr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474118" name="Line 6"/>
          <p:cNvSpPr>
            <a:spLocks noChangeShapeType="1"/>
          </p:cNvSpPr>
          <p:nvPr/>
        </p:nvSpPr>
        <p:spPr bwMode="auto">
          <a:xfrm>
            <a:off x="1524000" y="594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474119" name="Line 7"/>
          <p:cNvSpPr>
            <a:spLocks noChangeShapeType="1"/>
          </p:cNvSpPr>
          <p:nvPr/>
        </p:nvSpPr>
        <p:spPr bwMode="auto">
          <a:xfrm>
            <a:off x="152400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474121" name="Line 9"/>
          <p:cNvSpPr>
            <a:spLocks noChangeShapeType="1"/>
          </p:cNvSpPr>
          <p:nvPr/>
        </p:nvSpPr>
        <p:spPr bwMode="auto">
          <a:xfrm>
            <a:off x="7848600" y="2514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876800" y="2514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438400" y="2514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F36E9-41A7-44D0-846A-4AC50D1D6716}"/>
              </a:ext>
            </a:extLst>
          </p:cNvPr>
          <p:cNvSpPr txBox="1"/>
          <p:nvPr/>
        </p:nvSpPr>
        <p:spPr>
          <a:xfrm>
            <a:off x="-54324" y="674018"/>
            <a:ext cx="12246324" cy="103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A reclamation center collects 4 types of solid waste material, treat them, then amalgamate them to produce 3 grades of product. Techno-economical specifications are given below</a:t>
            </a:r>
          </a:p>
        </p:txBody>
      </p:sp>
    </p:spTree>
    <p:extLst>
      <p:ext uri="{BB962C8B-B14F-4D97-AF65-F5344CB8AC3E}">
        <p14:creationId xmlns:p14="http://schemas.microsoft.com/office/powerpoint/2010/main" val="161625860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62275</TotalTime>
  <Words>2447</Words>
  <Application>Microsoft Office PowerPoint</Application>
  <PresentationFormat>Widescreen</PresentationFormat>
  <Paragraphs>260</Paragraphs>
  <Slides>27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Book Antiqua</vt:lpstr>
      <vt:lpstr>Garamond</vt:lpstr>
      <vt:lpstr>Impact</vt:lpstr>
      <vt:lpstr>Lucida Calligraphy</vt:lpstr>
      <vt:lpstr>MS Reference Sans Serif</vt:lpstr>
      <vt:lpstr>Times New Roman</vt:lpstr>
      <vt:lpstr>Verdana</vt:lpstr>
      <vt:lpstr>Wingdings</vt:lpstr>
      <vt:lpstr>Lean Thinking Final</vt:lpstr>
      <vt:lpstr>Microsoft Excel Worksheet</vt:lpstr>
      <vt:lpstr>Worksheet</vt:lpstr>
      <vt:lpstr>PowerPoint Presentation</vt:lpstr>
      <vt:lpstr>Agricultural Planning : Narrative – Land &amp; Water</vt:lpstr>
      <vt:lpstr>Agricultural Planning : Narrative- Crops, water, and Profit</vt:lpstr>
      <vt:lpstr>Agricultural Planning : Decision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1221</cp:revision>
  <cp:lastPrinted>2021-08-25T16:42:58Z</cp:lastPrinted>
  <dcterms:created xsi:type="dcterms:W3CDTF">1995-06-17T23:31:02Z</dcterms:created>
  <dcterms:modified xsi:type="dcterms:W3CDTF">2024-02-20T06:28:41Z</dcterms:modified>
</cp:coreProperties>
</file>