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21"/>
  </p:notesMasterIdLst>
  <p:handoutMasterIdLst>
    <p:handoutMasterId r:id="rId22"/>
  </p:handoutMasterIdLst>
  <p:sldIdLst>
    <p:sldId id="603" r:id="rId7"/>
    <p:sldId id="679" r:id="rId8"/>
    <p:sldId id="681" r:id="rId9"/>
    <p:sldId id="682" r:id="rId10"/>
    <p:sldId id="684" r:id="rId11"/>
    <p:sldId id="687" r:id="rId12"/>
    <p:sldId id="685" r:id="rId13"/>
    <p:sldId id="673" r:id="rId14"/>
    <p:sldId id="675" r:id="rId15"/>
    <p:sldId id="676" r:id="rId16"/>
    <p:sldId id="690" r:id="rId17"/>
    <p:sldId id="688" r:id="rId18"/>
    <p:sldId id="691" r:id="rId19"/>
    <p:sldId id="692" r:id="rId2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000000"/>
    <a:srgbClr val="AA0000"/>
    <a:srgbClr val="A50023"/>
    <a:srgbClr val="00007D"/>
    <a:srgbClr val="9E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1618" autoAdjust="0"/>
  </p:normalViewPr>
  <p:slideViewPr>
    <p:cSldViewPr>
      <p:cViewPr varScale="1">
        <p:scale>
          <a:sx n="104" d="100"/>
          <a:sy n="104" d="100"/>
        </p:scale>
        <p:origin x="76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e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22:43:55.6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22:45:04.7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5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876"/>
            <a:ext cx="118872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85756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12192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685800"/>
            <a:ext cx="113792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152400"/>
            <a:ext cx="11569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51200" y="5562600"/>
            <a:ext cx="8636000" cy="990600"/>
          </a:xfrm>
          <a:prstGeom prst="rect">
            <a:avLst/>
          </a:prstGeo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6138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AC113-6F25-9D47-8F20-2C9E9E8AD64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14616" y="6502379"/>
            <a:ext cx="2540000" cy="337457"/>
          </a:xfrm>
          <a:prstGeom prst="rect">
            <a:avLst/>
          </a:prstGeom>
          <a:noFill/>
        </p:spPr>
      </p:pic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2096" y="6550224"/>
            <a:ext cx="9422853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Throughput Analysis-Basics.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A. Asef-Vaziri, Systems &amp; Operations Management.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9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287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334434" y="0"/>
            <a:ext cx="115527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685801"/>
            <a:ext cx="109728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277600" y="6581776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5562600" y="6553201"/>
            <a:ext cx="408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1"/>
            <a:ext cx="568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12192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203200" y="-76200"/>
            <a:ext cx="568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tsh2yVP7rw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8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9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png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8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hyperlink" Target="https://youtu.be/Dtsh2yVP7rw" TargetMode="External"/><Relationship Id="rId3" Type="http://schemas.openxmlformats.org/officeDocument/2006/relationships/package" Target="../embeddings/Microsoft_Excel_Worksheet3.xlsx"/><Relationship Id="rId7" Type="http://schemas.openxmlformats.org/officeDocument/2006/relationships/package" Target="../embeddings/Microsoft_Excel_Worksheet5.xlsx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package" Target="../embeddings/Microsoft_Excel_Worksheet7.xlsx"/><Relationship Id="rId5" Type="http://schemas.openxmlformats.org/officeDocument/2006/relationships/package" Target="../embeddings/Microsoft_Excel_Worksheet4.xlsx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package" Target="../embeddings/Microsoft_Excel_Worksheet6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8212B47F-A593-45C3-9259-CA051F683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17"/>
            <a:ext cx="12192000" cy="6840583"/>
          </a:xfrm>
        </p:spPr>
        <p:txBody>
          <a:bodyPr anchor="t"/>
          <a:lstStyle/>
          <a:p>
            <a:r>
              <a:rPr lang="en-US" sz="7200" dirty="0"/>
              <a:t>Capacity- Product Mix</a:t>
            </a:r>
            <a:br>
              <a:rPr lang="en-US" sz="7200" dirty="0"/>
            </a:br>
            <a:r>
              <a:rPr lang="en-US" dirty="0"/>
              <a:t>Multi-Product Flow</a:t>
            </a:r>
            <a:br>
              <a:rPr lang="en-US" dirty="0"/>
            </a:br>
            <a:br>
              <a:rPr lang="en-US" sz="1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>
                <a:latin typeface="Brush Script MT" panose="03060802040406070304" pitchFamily="66" charset="0"/>
                <a:cs typeface="Hadassah Friedlaender" panose="020B0604020202020204" pitchFamily="18" charset="-79"/>
              </a:rPr>
              <a:t>Ardavan Asef-Vaziri</a:t>
            </a:r>
            <a:br>
              <a:rPr lang="en-US" dirty="0"/>
            </a:br>
            <a:endParaRPr lang="en-US" dirty="0"/>
          </a:p>
        </p:txBody>
      </p:sp>
      <p:pic>
        <p:nvPicPr>
          <p:cNvPr id="2" name="Online Media 1" title="ProductMix3P3R">
            <a:hlinkClick r:id="" action="ppaction://media"/>
            <a:extLst>
              <a:ext uri="{FF2B5EF4-FFF2-40B4-BE49-F238E27FC236}">
                <a16:creationId xmlns:a16="http://schemas.microsoft.com/office/drawing/2014/main" id="{DC970F6D-BCD6-49D3-9B20-1FC258080E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2133" y="1905000"/>
            <a:ext cx="74176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4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Products &amp; Three Resources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A613AE-38EA-40F4-A201-D853F956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11858625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A2A077-13FA-43A6-BE52-2B4F70A8B4C8}"/>
              </a:ext>
            </a:extLst>
          </p:cNvPr>
          <p:cNvSpPr/>
          <p:nvPr/>
        </p:nvSpPr>
        <p:spPr bwMode="auto">
          <a:xfrm>
            <a:off x="428504" y="1295400"/>
            <a:ext cx="11506321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2C2BBA-8732-48B4-B0DC-162ED5C02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70282"/>
              </p:ext>
            </p:extLst>
          </p:nvPr>
        </p:nvGraphicFramePr>
        <p:xfrm>
          <a:off x="404813" y="1295400"/>
          <a:ext cx="1138713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3" name="Worksheet" r:id="rId4" imgW="8362995" imgH="1295400" progId="Excel.Sheet.12">
                  <p:embed/>
                </p:oleObj>
              </mc:Choice>
              <mc:Fallback>
                <p:oleObj name="Worksheet" r:id="rId4" imgW="8362995" imgH="129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3" y="1295400"/>
                        <a:ext cx="1138713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8CACE14-034B-4C5C-8435-2CEE60EA0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261" y="2517643"/>
            <a:ext cx="3852739" cy="40355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C3A89A-FD82-4362-BE52-ABC357E56013}"/>
              </a:ext>
            </a:extLst>
          </p:cNvPr>
          <p:cNvSpPr/>
          <p:nvPr/>
        </p:nvSpPr>
        <p:spPr>
          <a:xfrm>
            <a:off x="103848" y="3531275"/>
            <a:ext cx="1186468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Product mix is 48, 32, and 0. 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Prod-1= 48/(48+32)= 60%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Prod-2=40%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Prod-3=0%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Total Profit = $</a:t>
            </a:r>
            <a:r>
              <a:rPr lang="en-US" sz="2400" b="1" dirty="0">
                <a:solidFill>
                  <a:srgbClr val="00B050"/>
                </a:solidFill>
                <a:latin typeface="Book Antiqua" pitchFamily="18" charset="0"/>
              </a:rPr>
              <a:t>1248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Increase in Profit $1248-$968= $280/day</a:t>
            </a:r>
          </a:p>
        </p:txBody>
      </p:sp>
    </p:spTree>
    <p:extLst>
      <p:ext uri="{BB962C8B-B14F-4D97-AF65-F5344CB8AC3E}">
        <p14:creationId xmlns:p14="http://schemas.microsoft.com/office/powerpoint/2010/main" val="3188688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Products &amp; Three Resources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A613AE-38EA-40F4-A201-D853F956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11858625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A2A077-13FA-43A6-BE52-2B4F70A8B4C8}"/>
              </a:ext>
            </a:extLst>
          </p:cNvPr>
          <p:cNvSpPr/>
          <p:nvPr/>
        </p:nvSpPr>
        <p:spPr bwMode="auto">
          <a:xfrm>
            <a:off x="428504" y="1295400"/>
            <a:ext cx="11506321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2C2BBA-8732-48B4-B0DC-162ED5C02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249474"/>
              </p:ext>
            </p:extLst>
          </p:nvPr>
        </p:nvGraphicFramePr>
        <p:xfrm>
          <a:off x="404813" y="1295400"/>
          <a:ext cx="1138713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Worksheet" r:id="rId4" imgW="8362995" imgH="1295400" progId="Excel.Sheet.12">
                  <p:embed/>
                </p:oleObj>
              </mc:Choice>
              <mc:Fallback>
                <p:oleObj name="Worksheet" r:id="rId4" imgW="8362995" imgH="1295400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92C2BBA-8732-48B4-B0DC-162ED5C02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3" y="1295400"/>
                        <a:ext cx="1138713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A1D5C28-C587-4E52-B059-9ED512DE8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76600"/>
            <a:ext cx="11858625" cy="2286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682F35-7B40-4B67-B68F-5482D101A8E6}"/>
              </a:ext>
            </a:extLst>
          </p:cNvPr>
          <p:cNvSpPr/>
          <p:nvPr/>
        </p:nvSpPr>
        <p:spPr bwMode="auto">
          <a:xfrm>
            <a:off x="428504" y="3733800"/>
            <a:ext cx="11506321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D6E63D-543A-437F-BA62-77D6E2870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74196"/>
              </p:ext>
            </p:extLst>
          </p:nvPr>
        </p:nvGraphicFramePr>
        <p:xfrm>
          <a:off x="404813" y="3733800"/>
          <a:ext cx="1138713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Worksheet" r:id="rId6" imgW="8362995" imgH="1295400" progId="Excel.Sheet.12">
                  <p:embed/>
                </p:oleObj>
              </mc:Choice>
              <mc:Fallback>
                <p:oleObj name="Worksheet" r:id="rId6" imgW="8362995" imgH="1295400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92C2BBA-8732-48B4-B0DC-162ED5C02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813" y="3733800"/>
                        <a:ext cx="1138713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CAD08B5-96CB-48DA-808B-9B147F84D51B}"/>
              </a:ext>
            </a:extLst>
          </p:cNvPr>
          <p:cNvSpPr/>
          <p:nvPr/>
        </p:nvSpPr>
        <p:spPr>
          <a:xfrm>
            <a:off x="754" y="5527357"/>
            <a:ext cx="1186468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>
                <a:solidFill>
                  <a:srgbClr val="A80000"/>
                </a:solidFill>
                <a:latin typeface="Book Antiqua" pitchFamily="18" charset="0"/>
              </a:rPr>
              <a:t>Sh-Price-Res-1 = 0/ hour,  Sh-Price-Res-2 = 50/ hour, Sh-Price-Res-3 = 56/ hour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This analysis, however, is valid only for limited ranges.</a:t>
            </a:r>
            <a:endParaRPr lang="en-US" sz="2400" dirty="0">
              <a:solidFill>
                <a:srgbClr val="A8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34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Products &amp; Three Resources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C3A89A-FD82-4362-BE52-ABC357E56013}"/>
              </a:ext>
            </a:extLst>
          </p:cNvPr>
          <p:cNvSpPr/>
          <p:nvPr/>
        </p:nvSpPr>
        <p:spPr>
          <a:xfrm>
            <a:off x="-72736" y="4819471"/>
            <a:ext cx="11864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If we could have sold 32 units, profit was 1248. The market is limited to 30 units, and the new profit is $1.33 less. Therefore, it worth to spend up to $1.33/2 = $0.66 to increase the sales of product-1 by one unit.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D91A7F1-40AE-4960-B32B-D5A603CCA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158809"/>
              </p:ext>
            </p:extLst>
          </p:nvPr>
        </p:nvGraphicFramePr>
        <p:xfrm>
          <a:off x="439524" y="1162826"/>
          <a:ext cx="11770948" cy="333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Worksheet" r:id="rId3" imgW="8362765" imgH="2342953" progId="Excel.Sheet.12">
                  <p:embed/>
                </p:oleObj>
              </mc:Choice>
              <mc:Fallback>
                <p:oleObj name="Worksheet" r:id="rId3" imgW="8362765" imgH="23429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524" y="1162826"/>
                        <a:ext cx="11770948" cy="3339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A8E92F-C22B-4FBD-B67C-FC5A01AC1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864909"/>
            <a:ext cx="12192000" cy="36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34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Practice- Original Problem with Cross Training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A613AE-38EA-40F4-A201-D853F956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11858625" cy="228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A2A077-13FA-43A6-BE52-2B4F70A8B4C8}"/>
              </a:ext>
            </a:extLst>
          </p:cNvPr>
          <p:cNvSpPr/>
          <p:nvPr/>
        </p:nvSpPr>
        <p:spPr bwMode="auto">
          <a:xfrm>
            <a:off x="428504" y="1295400"/>
            <a:ext cx="11506321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92C2BBA-8732-48B4-B0DC-162ED5C02B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813" y="1295400"/>
          <a:ext cx="1138713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Worksheet" r:id="rId4" imgW="8362995" imgH="1295400" progId="Excel.Sheet.12">
                  <p:embed/>
                </p:oleObj>
              </mc:Choice>
              <mc:Fallback>
                <p:oleObj name="Worksheet" r:id="rId4" imgW="8362995" imgH="1295400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92C2BBA-8732-48B4-B0DC-162ED5C02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3" y="1295400"/>
                        <a:ext cx="1138713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1C6DAA3-8D41-4A6A-A30E-B8B619A181B1}"/>
              </a:ext>
            </a:extLst>
          </p:cNvPr>
          <p:cNvSpPr/>
          <p:nvPr/>
        </p:nvSpPr>
        <p:spPr>
          <a:xfrm>
            <a:off x="37812" y="3241358"/>
            <a:ext cx="118646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>
                <a:solidFill>
                  <a:srgbClr val="A80000"/>
                </a:solidFill>
                <a:latin typeface="Book Antiqua" pitchFamily="18" charset="0"/>
              </a:rPr>
              <a:t>Sh-Price-Res-1 = 0/ hour,  Sh-Price-Res-2 = 50/ hour, Sh-Price-Res-3 = 56/ hour.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solidFill>
                  <a:srgbClr val="A80000"/>
                </a:solidFill>
                <a:latin typeface="Book Antiqua" pitchFamily="18" charset="0"/>
              </a:rPr>
              <a:t>Take the current RHS to the left and have all RHS=0</a:t>
            </a:r>
          </a:p>
          <a:p>
            <a:pPr marL="0" lvl="1">
              <a:spcAft>
                <a:spcPts val="1200"/>
              </a:spcAft>
            </a:pPr>
            <a:r>
              <a:rPr lang="en-US" sz="2400" dirty="0">
                <a:solidFill>
                  <a:srgbClr val="A80000"/>
                </a:solidFill>
                <a:latin typeface="Book Antiqua" pitchFamily="18" charset="0"/>
              </a:rPr>
              <a:t>Define Y1, Y2, and Y3 as the fraction of capacity of Res-1 assigned to Res-1, Res-2, and Res-3, respectively</a:t>
            </a:r>
          </a:p>
        </p:txBody>
      </p:sp>
      <p:pic>
        <p:nvPicPr>
          <p:cNvPr id="4" name="Graphic 3" descr="No sign with solid fill">
            <a:extLst>
              <a:ext uri="{FF2B5EF4-FFF2-40B4-BE49-F238E27FC236}">
                <a16:creationId xmlns:a16="http://schemas.microsoft.com/office/drawing/2014/main" id="{D12EDBFC-7AD6-46DC-A78C-B3818541D5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8000" y="868218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25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Practice- Original Problem with Cross Training NOT NOW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A2A077-13FA-43A6-BE52-2B4F70A8B4C8}"/>
              </a:ext>
            </a:extLst>
          </p:cNvPr>
          <p:cNvSpPr/>
          <p:nvPr/>
        </p:nvSpPr>
        <p:spPr bwMode="auto">
          <a:xfrm>
            <a:off x="428504" y="1295400"/>
            <a:ext cx="11506321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78A7061-C367-4822-8899-8227155B6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463621"/>
              </p:ext>
            </p:extLst>
          </p:nvPr>
        </p:nvGraphicFramePr>
        <p:xfrm>
          <a:off x="257174" y="1066800"/>
          <a:ext cx="11934825" cy="200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" name="Worksheet" r:id="rId3" imgW="8820261" imgH="1476244" progId="Excel.Sheet.12">
                  <p:embed/>
                </p:oleObj>
              </mc:Choice>
              <mc:Fallback>
                <p:oleObj name="Worksheet" r:id="rId3" imgW="8820261" imgH="14762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4" y="1066800"/>
                        <a:ext cx="11934825" cy="2009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5203DF1-9BFA-4587-B4F6-FCC98EF00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71236"/>
            <a:ext cx="12192000" cy="2295407"/>
          </a:xfrm>
          <a:prstGeom prst="rect">
            <a:avLst/>
          </a:prstGeom>
        </p:spPr>
      </p:pic>
      <p:pic>
        <p:nvPicPr>
          <p:cNvPr id="10" name="Graphic 9" descr="No sign with solid fill">
            <a:extLst>
              <a:ext uri="{FF2B5EF4-FFF2-40B4-BE49-F238E27FC236}">
                <a16:creationId xmlns:a16="http://schemas.microsoft.com/office/drawing/2014/main" id="{5E80BE6C-4A6D-4375-8B83-332D4FC2EB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48000" y="868218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141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AA25A4-B6F4-427D-943A-17C1A5352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5462062" cy="5715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You have a set of Legos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8 small bricks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6 large bricks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These are your “raw materials”.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You have to produce tables and chairs out of these Legos. These are your “products”.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How many chairs and how many tables do you produce?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Les assume X1 as the number of chairs and X2 as the number of tables we produce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0539D-C32A-40DA-8BAD-C9BEB9B3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Lego Production Problem</a:t>
            </a: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3C1F3ED-424E-4858-AE35-D2911A280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688" y="94152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Weekly supply of raw materials</a:t>
            </a:r>
            <a:endParaRPr lang="en-US" altLang="en-US" sz="2000" dirty="0">
              <a:latin typeface="Palatino" pitchFamily="18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EFA4977-0A8A-4F44-9058-F405CAA20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350398"/>
              </p:ext>
            </p:extLst>
          </p:nvPr>
        </p:nvGraphicFramePr>
        <p:xfrm>
          <a:off x="6154167" y="959148"/>
          <a:ext cx="1676400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0" name="Document" r:id="rId3" imgW="2172819" imgH="2191670" progId="Word.Document.8">
                  <p:embed/>
                </p:oleObj>
              </mc:Choice>
              <mc:Fallback>
                <p:oleObj name="Document" r:id="rId3" imgW="2172819" imgH="2191670" progId="Word.Document.8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D578DF96-6166-48D5-922A-AFC858E8B0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167" y="959148"/>
                        <a:ext cx="1676400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3D69EE7B-6C0C-4E01-95FD-35059C890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88404"/>
              </p:ext>
            </p:extLst>
          </p:nvPr>
        </p:nvGraphicFramePr>
        <p:xfrm>
          <a:off x="10334533" y="975518"/>
          <a:ext cx="14478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1" name="Document" r:id="rId5" imgW="1840992" imgH="1612392" progId="Word.Document.8">
                  <p:embed/>
                </p:oleObj>
              </mc:Choice>
              <mc:Fallback>
                <p:oleObj name="Document" r:id="rId5" imgW="1840992" imgH="1612392" progId="Word.Document.8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793E394F-AF2F-4760-92C0-23B12DBFB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533" y="975518"/>
                        <a:ext cx="1447800" cy="126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67F3CEE0-122E-4B2F-9908-E22F68A0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214" y="2594243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Palatino" pitchFamily="18" charset="0"/>
              </a:rPr>
              <a:t>6 Large Bricks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A273CF4-FB3E-41AF-89A0-FD0534D3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234" y="2188215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Palatino" pitchFamily="18" charset="0"/>
              </a:rPr>
              <a:t>8 Small Bricks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54A125B-187A-4709-B681-406A71C7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595" y="3294309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Products</a:t>
            </a:r>
            <a:endParaRPr lang="en-US" altLang="en-US" sz="2000" dirty="0">
              <a:latin typeface="Palatino" pitchFamily="18" charset="0"/>
            </a:endParaRPr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BAD207B8-58A4-4FE2-BDD8-79A84688D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20312"/>
              </p:ext>
            </p:extLst>
          </p:nvPr>
        </p:nvGraphicFramePr>
        <p:xfrm>
          <a:off x="9677400" y="3182846"/>
          <a:ext cx="1905000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2" name="Document" r:id="rId7" imgW="2807208" imgH="2526792" progId="Word.Document.8">
                  <p:embed/>
                </p:oleObj>
              </mc:Choice>
              <mc:Fallback>
                <p:oleObj name="Document" r:id="rId7" imgW="2807208" imgH="2526792" progId="Word.Document.8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4242A094-B063-48FD-8D55-77CD23688B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400" y="3182846"/>
                        <a:ext cx="1905000" cy="171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76B5134F-F888-41E6-AA00-6B2E7EF73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93810"/>
              </p:ext>
            </p:extLst>
          </p:nvPr>
        </p:nvGraphicFramePr>
        <p:xfrm>
          <a:off x="6601432" y="3420727"/>
          <a:ext cx="1279525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3" name="Document" r:id="rId9" imgW="1892808" imgH="2462784" progId="Word.Document.8">
                  <p:embed/>
                </p:oleObj>
              </mc:Choice>
              <mc:Fallback>
                <p:oleObj name="Document" r:id="rId9" imgW="1892808" imgH="2462784" progId="Word.Document.8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3677D1E3-57EA-423C-A81D-EF00549EA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432" y="3420727"/>
                        <a:ext cx="1279525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>
            <a:extLst>
              <a:ext uri="{FF2B5EF4-FFF2-40B4-BE49-F238E27FC236}">
                <a16:creationId xmlns:a16="http://schemas.microsoft.com/office/drawing/2014/main" id="{C913FE69-1DB2-4D73-B139-9661BF19A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062" y="4786940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Chair 	</a:t>
            </a:r>
            <a:endParaRPr lang="en-US" altLang="en-US" sz="20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Profit = 15 cents per Chair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CD28500-91EF-4F2D-BD10-B12522B6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7" y="4786940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Palatino" pitchFamily="18" charset="0"/>
              </a:rPr>
              <a:t>Table	</a:t>
            </a:r>
            <a:endParaRPr lang="en-US" altLang="en-US" sz="20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Profit = 20 cents per Table	</a:t>
            </a:r>
          </a:p>
        </p:txBody>
      </p:sp>
    </p:spTree>
    <p:extLst>
      <p:ext uri="{BB962C8B-B14F-4D97-AF65-F5344CB8AC3E}">
        <p14:creationId xmlns:p14="http://schemas.microsoft.com/office/powerpoint/2010/main" val="17728610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3A0CC8-6720-4ECF-825F-68BB5702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Formulation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14D950F-A87D-4202-BE8F-2CD6B71E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92183"/>
            <a:ext cx="58674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X1 is the number of Chairs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X2 is the number of Tables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Large brick constraint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X1+2X2 </a:t>
            </a:r>
            <a:r>
              <a:rPr lang="en-US" alt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latin typeface="Book Antiqua" panose="02040602050305030304" pitchFamily="18" charset="0"/>
              </a:rPr>
              <a:t> 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Small  brick constraint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2X1+2X2 </a:t>
            </a:r>
            <a:r>
              <a:rPr lang="en-US" altLang="en-US" sz="2400" dirty="0">
                <a:latin typeface="Book Antiqua" panose="0204060205030503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latin typeface="Book Antiqua" panose="02040602050305030304" pitchFamily="18" charset="0"/>
              </a:rPr>
              <a:t> 8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Objective function is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Maximize 15X1+20 X2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X1 </a:t>
            </a:r>
            <a:r>
              <a:rPr lang="en-US" altLang="en-US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en-US" sz="2400" dirty="0">
                <a:latin typeface="Book Antiqua" panose="02040602050305030304" pitchFamily="18" charset="0"/>
              </a:rPr>
              <a:t>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X2 ≥ 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1F7FA-AE33-4EA5-A741-93BD67AB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219" y="3525715"/>
            <a:ext cx="8077200" cy="29512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08EC64-4FC1-49D6-ACC1-EEC3D6C5E85B}"/>
              </a:ext>
            </a:extLst>
          </p:cNvPr>
          <p:cNvSpPr/>
          <p:nvPr/>
        </p:nvSpPr>
        <p:spPr bwMode="auto">
          <a:xfrm>
            <a:off x="4419600" y="3974743"/>
            <a:ext cx="7527917" cy="2432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8FF3BD9-5C9E-46FD-9EBE-F043C1ABB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799343"/>
              </p:ext>
            </p:extLst>
          </p:nvPr>
        </p:nvGraphicFramePr>
        <p:xfrm>
          <a:off x="4383567" y="3955228"/>
          <a:ext cx="7643852" cy="209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4" name="Worksheet" r:id="rId4" imgW="3904991" imgH="1086047" progId="Excel.Sheet.12">
                  <p:embed/>
                </p:oleObj>
              </mc:Choice>
              <mc:Fallback>
                <p:oleObj name="Worksheet" r:id="rId4" imgW="3904991" imgH="108604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D52762B-628C-477F-AE7E-1AA34A7A1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3567" y="3955228"/>
                        <a:ext cx="7643852" cy="2092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7F1090-DA0F-48CC-B1B2-B70A7DD5D2FC}"/>
                  </a:ext>
                </a:extLst>
              </p14:cNvPr>
              <p14:cNvContentPartPr/>
              <p14:nvPr/>
            </p14:nvContentPartPr>
            <p14:xfrm>
              <a:off x="7516080" y="387775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7F1090-DA0F-48CC-B1B2-B70A7DD5D2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7440" y="386875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6B4806-12A2-42A5-8496-DA1D1A84B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955169"/>
            <a:ext cx="3729282" cy="25319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CFE1B7A-5C21-451C-9580-1D12AE8B02CA}"/>
                  </a:ext>
                </a:extLst>
              </p14:cNvPr>
              <p14:cNvContentPartPr/>
              <p14:nvPr/>
            </p14:nvContentPartPr>
            <p14:xfrm>
              <a:off x="10893475" y="249689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CFE1B7A-5C21-451C-9580-1D12AE8B02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84835" y="248789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385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BA6AA-A6AD-454F-89D2-701B9F57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and Window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78EE4C2-F954-4465-B8A5-FDB3734CC06E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762000"/>
            <a:ext cx="6019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Two products (Product1 and Product2) and three resources (Resource1, </a:t>
            </a:r>
            <a:r>
              <a:rPr lang="en-US" altLang="en-US" sz="2400" dirty="0">
                <a:latin typeface="Book Antiqua" panose="02040602050305030304" pitchFamily="18" charset="0"/>
              </a:rPr>
              <a:t>Resource2, Resource3).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Contribution Margin of product 1 and Product2 are $300 and $500, respectively.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Product1 needs 1 hour of Resource1, nothing of Resource2, and 3 hours of resource3. Product2 needs nothing from Resource1, 2 hours of Resource2, and 2 hours of resource3.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Available hours of resources 1, 2, 3 are 4, 12, 18, respectively.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Formulate the Problem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Solve the problem using solver in excel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en-US" sz="24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3E65BC-CEC1-4F8E-B6C0-E19FB513579F}"/>
              </a:ext>
            </a:extLst>
          </p:cNvPr>
          <p:cNvGrpSpPr/>
          <p:nvPr/>
        </p:nvGrpSpPr>
        <p:grpSpPr>
          <a:xfrm>
            <a:off x="5791200" y="1066800"/>
            <a:ext cx="6323012" cy="3429000"/>
            <a:chOff x="1830388" y="260350"/>
            <a:chExt cx="8837612" cy="4905376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B281816-8FE8-4980-9D62-B451EFD0B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388" y="260350"/>
              <a:ext cx="8837612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67E00E79-BE3E-44A3-ACC5-767E145A6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275" y="2960689"/>
              <a:ext cx="22860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A3B5FB8E-1944-4429-9EC8-F226CBEF9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536951"/>
              <a:ext cx="2286000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C02097-B37B-48E6-A53C-934011C4A7E6}"/>
              </a:ext>
            </a:extLst>
          </p:cNvPr>
          <p:cNvGrpSpPr/>
          <p:nvPr/>
        </p:nvGrpSpPr>
        <p:grpSpPr>
          <a:xfrm>
            <a:off x="5968637" y="4570041"/>
            <a:ext cx="6019800" cy="1054002"/>
            <a:chOff x="1524001" y="5235576"/>
            <a:chExt cx="9143999" cy="1622425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E7826162-944A-41AE-B778-5C5E23340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538" y="5235576"/>
              <a:ext cx="4589462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941684BA-FD4E-4A83-8F31-36C408B67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578" y="5246688"/>
              <a:ext cx="2879725" cy="1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88373E5C-C450-47D7-AE73-3BEC725D7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1" y="5265738"/>
              <a:ext cx="1558925" cy="159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3052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BE2C0-5131-4D7E-BC02-F1CEDB13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B4C3EBF-35E2-45EE-90E0-A45C6C5C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" y="914400"/>
            <a:ext cx="27815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Objective Function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CC0066"/>
                </a:solidFill>
                <a:latin typeface="Times" panose="02020603050405020304" pitchFamily="18" charset="0"/>
              </a:rPr>
              <a:t>Z = 300X1 +500X2</a:t>
            </a:r>
            <a:endParaRPr lang="en-US" altLang="en-US" sz="2400" i="1" baseline="-25000" dirty="0">
              <a:solidFill>
                <a:srgbClr val="CC0066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Constraints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Resource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X1                </a:t>
            </a: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00B0F0"/>
                </a:solidFill>
                <a:latin typeface="Times" panose="02020603050405020304" pitchFamily="18" charset="0"/>
              </a:rPr>
              <a:t> 4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Resource 2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             2X2</a:t>
            </a:r>
            <a:r>
              <a:rPr lang="en-US" altLang="en-US" sz="2400" b="1" i="1" baseline="-25000" dirty="0">
                <a:solidFill>
                  <a:srgbClr val="FF9900"/>
                </a:solidFill>
                <a:latin typeface="Times" panose="02020603050405020304" pitchFamily="18" charset="0"/>
              </a:rPr>
              <a:t>  </a:t>
            </a: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FF9900"/>
                </a:solidFill>
                <a:latin typeface="Times" panose="02020603050405020304" pitchFamily="18" charset="0"/>
              </a:rPr>
              <a:t> 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Resource 3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</a:rPr>
              <a:t>3X1+ 2X2 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 18</a:t>
            </a:r>
            <a:endParaRPr lang="en-US" altLang="en-US" sz="2400" b="1" i="1" dirty="0">
              <a:solidFill>
                <a:srgbClr val="00B050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</a:rPr>
              <a:t>Nonnegativity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" panose="02020603050405020304" pitchFamily="18" charset="0"/>
                <a:sym typeface="Symbol" panose="05050102010706020507" pitchFamily="18" charset="2"/>
              </a:rPr>
              <a:t>X1</a:t>
            </a:r>
            <a:r>
              <a:rPr lang="en-US" altLang="en-US" sz="2400" b="1" i="1" dirty="0">
                <a:latin typeface="Times" panose="02020603050405020304" pitchFamily="18" charset="0"/>
              </a:rPr>
              <a:t> 0, X2</a:t>
            </a:r>
            <a:r>
              <a:rPr lang="en-US" altLang="en-US" sz="2400" b="1" i="1" dirty="0">
                <a:latin typeface="Times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2400" b="1" i="1" dirty="0">
                <a:latin typeface="Times" panose="02020603050405020304" pitchFamily="18" charset="0"/>
              </a:rPr>
              <a:t>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8CD9D6-EA06-4B1D-B988-B2EBB7B77332}"/>
              </a:ext>
            </a:extLst>
          </p:cNvPr>
          <p:cNvGrpSpPr/>
          <p:nvPr/>
        </p:nvGrpSpPr>
        <p:grpSpPr>
          <a:xfrm>
            <a:off x="3810000" y="3124200"/>
            <a:ext cx="8249194" cy="3328289"/>
            <a:chOff x="3519371" y="1344967"/>
            <a:chExt cx="8249194" cy="3328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A4EB81-4396-49B9-93C5-D9B27F0C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9371" y="1344967"/>
              <a:ext cx="8249194" cy="33282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75ECDA-E351-422D-AA40-69471FB9DB44}"/>
                </a:ext>
              </a:extLst>
            </p:cNvPr>
            <p:cNvSpPr/>
            <p:nvPr/>
          </p:nvSpPr>
          <p:spPr bwMode="auto">
            <a:xfrm>
              <a:off x="4038600" y="1889364"/>
              <a:ext cx="7719249" cy="278389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Verdana" pitchFamily="-112" charset="0"/>
              </a:endParaRPr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F29784-0318-4078-8857-F7521A872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59599"/>
              </p:ext>
            </p:extLst>
          </p:nvPr>
        </p:nvGraphicFramePr>
        <p:xfrm>
          <a:off x="4313354" y="3668358"/>
          <a:ext cx="7331075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Worksheet" r:id="rId4" imgW="3667282" imgH="1295400" progId="Excel.Sheet.12">
                  <p:embed/>
                </p:oleObj>
              </mc:Choice>
              <mc:Fallback>
                <p:oleObj name="Worksheet" r:id="rId4" imgW="3667282" imgH="129540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7DEE90-82DC-4FE4-965E-CD34815313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3354" y="3668358"/>
                        <a:ext cx="7331075" cy="25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A71FCA1-D253-4BFA-8DFF-3F0CF0556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820017"/>
            <a:ext cx="3124200" cy="2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60762C-8481-4892-83DA-47CC459C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Solver Optimal Solution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7DEE90-82DC-4FE4-965E-CD3481531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066346"/>
              </p:ext>
            </p:extLst>
          </p:nvPr>
        </p:nvGraphicFramePr>
        <p:xfrm>
          <a:off x="304800" y="952500"/>
          <a:ext cx="884424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Worksheet" r:id="rId3" imgW="3667282" imgH="1295400" progId="Excel.Sheet.12">
                  <p:embed/>
                </p:oleObj>
              </mc:Choice>
              <mc:Fallback>
                <p:oleObj name="Worksheet" r:id="rId3" imgW="3667282" imgH="129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52500"/>
                        <a:ext cx="8844243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8878E59F-86BE-498C-8EB1-FB0F5B83726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" y="4267200"/>
            <a:ext cx="1203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We can increase capacity of Sta-1 from 4 to 5 hours at a cost of $55. What is your decision?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  <a:cs typeface="Arial" panose="020B0604020202020204" pitchFamily="34" charset="0"/>
              </a:rPr>
              <a:t>We can increase either the capacity of  Sta-2 from 12 to 13 hours,  or the capacity of  Sta-3 form 18 to 19 hours at a cost of $110. What is your decision?  </a:t>
            </a:r>
          </a:p>
        </p:txBody>
      </p:sp>
    </p:spTree>
    <p:extLst>
      <p:ext uri="{BB962C8B-B14F-4D97-AF65-F5344CB8AC3E}">
        <p14:creationId xmlns:p14="http://schemas.microsoft.com/office/powerpoint/2010/main" val="7507064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E9D679-2779-4952-8B60-EE73D290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Infeasible, Feasible, Optimal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3C0C224-B5A7-4622-AC7C-F129E1FC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90303"/>
            <a:ext cx="87852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>
                <a:latin typeface="Book Antiqua" panose="02040602050305030304" pitchFamily="18" charset="0"/>
              </a:rPr>
              <a:t>Given the following problem</a:t>
            </a:r>
          </a:p>
          <a:p>
            <a:pPr lvl="1"/>
            <a:endParaRPr lang="en-US" altLang="en-US" dirty="0">
              <a:latin typeface="Book Antiqua" panose="02040602050305030304" pitchFamily="18" charset="0"/>
            </a:endParaRP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Maximize Z = 3x1 + 5x2 </a:t>
            </a: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Subject to: the following constraints</a:t>
            </a: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		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    x1         ≤ 4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          2x2 ≤ 12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3x1 + 2x2 ≤ 18 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x1, x2 ≥ 0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What combination of x1 and x2 could be the optimal solution?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A)	x1 = 4, x2 = 4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B)	x1 = -3, x2 = 6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C)	x1 = 3, x2 = 4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D)	x1 = 0, x2 = 7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E)	x1 = 2, x2 = 6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81C42A70-F958-4F43-BFE0-F0C6716E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365" y="888798"/>
            <a:ext cx="450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Infeasible; Violates Constraint 3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C46E7C2-A2AB-426E-B86B-404B3895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959" y="1378766"/>
            <a:ext cx="47387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Infeasible; Violates nonnegativity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54F5861-BD2C-42B5-83D1-784B520A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357" y="1854219"/>
            <a:ext cx="4150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Feasible; z = 3×3+ 5×4  = 29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7BB51D96-51D6-4024-9490-B9A9FDF1E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700" y="2286791"/>
            <a:ext cx="4506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Book Antiqua" panose="02040602050305030304" pitchFamily="18" charset="0"/>
              </a:rPr>
              <a:t>Infeasible; Violates Constraint 2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D7ECE807-4445-4B2D-8012-1EC1E3B6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743200"/>
            <a:ext cx="4500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Feasible; z = 3×2+ 5×6  = 36 and Optimal</a:t>
            </a:r>
          </a:p>
        </p:txBody>
      </p:sp>
    </p:spTree>
    <p:extLst>
      <p:ext uri="{BB962C8B-B14F-4D97-AF65-F5344CB8AC3E}">
        <p14:creationId xmlns:p14="http://schemas.microsoft.com/office/powerpoint/2010/main" val="3205352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DCEA5B-C03F-4483-8123-945553C90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715001"/>
          </a:xfrm>
        </p:spPr>
        <p:txBody>
          <a:bodyPr/>
          <a:lstStyle/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  <a:cs typeface="+mn-cs"/>
              </a:rPr>
              <a:t>Three Products (Prod-1, Prod-2, and Prod-3) go through three resource pools (Res-1, Res-2, Res-3). 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  <a:cs typeface="+mn-cs"/>
              </a:rPr>
              <a:t>Currently the product mix is Prod-1: 20%, </a:t>
            </a: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Prod-2: 30%, and Prod-3: 50%. 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The profit margins are Prod-1=$10, Prod-2=$24, and Prod-3=$30.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There are 3 resource units in the first resource pool, 2 resource units in the second resource pool, and 1  resource in the third resource pool. Each resource unit has 480 minutes per day. 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Where is the bottleneck?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Compute the capacity in term of the aggregate product.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Compute the optimal product mix.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Compute the total net profit.</a:t>
            </a:r>
          </a:p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kern="1200" dirty="0">
                <a:latin typeface="Book Antiqua" pitchFamily="18" charset="0"/>
                <a:ea typeface="ＭＳ Ｐゴシック" charset="-128"/>
              </a:rPr>
              <a:t>The time required by each product at each resource pool in minute is given below.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905247-8354-4A80-AF02-F79CD7B6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Mix: Three Products &amp; Three Resources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6C22235-A170-4BBF-B93E-F20F3FCB8C72}"/>
              </a:ext>
            </a:extLst>
          </p:cNvPr>
          <p:cNvSpPr txBox="1">
            <a:spLocks/>
          </p:cNvSpPr>
          <p:nvPr/>
        </p:nvSpPr>
        <p:spPr>
          <a:xfrm>
            <a:off x="73891" y="5554597"/>
            <a:ext cx="12192000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lvl="1" indent="0" eaLnBrk="0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sz="2400" kern="1200" dirty="0">
              <a:latin typeface="Book Antiqua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5087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D66F04-52CB-48C4-B450-FB1B1EBA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Products &amp; Three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4B49F-F866-449B-9502-168DD9510F44}"/>
              </a:ext>
            </a:extLst>
          </p:cNvPr>
          <p:cNvSpPr/>
          <p:nvPr/>
        </p:nvSpPr>
        <p:spPr>
          <a:xfrm>
            <a:off x="3848374" y="3451078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=40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4524F1F-E9A9-452A-8F06-EA010B26B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20169"/>
              </p:ext>
            </p:extLst>
          </p:nvPr>
        </p:nvGraphicFramePr>
        <p:xfrm>
          <a:off x="228598" y="891041"/>
          <a:ext cx="3572277" cy="208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9" name="Worksheet" r:id="rId3" imgW="1847626" imgH="1076597" progId="Excel.Sheet.12">
                  <p:embed/>
                </p:oleObj>
              </mc:Choice>
              <mc:Fallback>
                <p:oleObj name="Worksheet" r:id="rId3" imgW="1847626" imgH="10765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8" y="891041"/>
                        <a:ext cx="3572277" cy="2080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2C30BB-C1AD-4524-9E0D-59B9B5B25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07616"/>
              </p:ext>
            </p:extLst>
          </p:nvPr>
        </p:nvGraphicFramePr>
        <p:xfrm>
          <a:off x="3848374" y="898874"/>
          <a:ext cx="1792683" cy="161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0" name="Worksheet" r:id="rId5" imgW="952590" imgH="857250" progId="Excel.Sheet.12">
                  <p:embed/>
                </p:oleObj>
              </mc:Choice>
              <mc:Fallback>
                <p:oleObj name="Worksheet" r:id="rId5" imgW="952590" imgH="857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8374" y="898874"/>
                        <a:ext cx="1792683" cy="161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E14D41B-C167-4049-B5F3-507CA3FDA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92057"/>
              </p:ext>
            </p:extLst>
          </p:nvPr>
        </p:nvGraphicFramePr>
        <p:xfrm>
          <a:off x="5688556" y="891040"/>
          <a:ext cx="1954025" cy="161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1" name="Worksheet" r:id="rId7" imgW="1038113" imgH="857250" progId="Excel.Sheet.12">
                  <p:embed/>
                </p:oleObj>
              </mc:Choice>
              <mc:Fallback>
                <p:oleObj name="Worksheet" r:id="rId7" imgW="1038113" imgH="857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8556" y="891040"/>
                        <a:ext cx="1954025" cy="161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8E03E75-CE3A-4481-B32F-F8A679153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83054"/>
              </p:ext>
            </p:extLst>
          </p:nvPr>
        </p:nvGraphicFramePr>
        <p:xfrm>
          <a:off x="7690079" y="891040"/>
          <a:ext cx="3908047" cy="161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2" name="Worksheet" r:id="rId9" imgW="2076539" imgH="857427" progId="Excel.Sheet.12">
                  <p:embed/>
                </p:oleObj>
              </mc:Choice>
              <mc:Fallback>
                <p:oleObj name="Worksheet" r:id="rId9" imgW="2076539" imgH="8574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0079" y="891040"/>
                        <a:ext cx="3908047" cy="1613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CC12DA7-CBEE-4185-96BC-9A8B98551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79354"/>
              </p:ext>
            </p:extLst>
          </p:nvPr>
        </p:nvGraphicFramePr>
        <p:xfrm>
          <a:off x="990600" y="3077846"/>
          <a:ext cx="2810275" cy="126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3" name="Worksheet" r:id="rId11" imgW="1438053" imgH="647445" progId="Excel.Sheet.12">
                  <p:embed/>
                </p:oleObj>
              </mc:Choice>
              <mc:Fallback>
                <p:oleObj name="Worksheet" r:id="rId11" imgW="1438053" imgH="6474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0600" y="3077846"/>
                        <a:ext cx="2810275" cy="1265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C8FA7AE-C3C9-470F-AA6E-D655FFA9C4A4}"/>
              </a:ext>
            </a:extLst>
          </p:cNvPr>
          <p:cNvSpPr/>
          <p:nvPr/>
        </p:nvSpPr>
        <p:spPr>
          <a:xfrm>
            <a:off x="-37012" y="4392022"/>
            <a:ext cx="12229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400" dirty="0">
                <a:latin typeface="Book Antiqua" pitchFamily="18" charset="0"/>
              </a:rPr>
              <a:t>Suppose there are ample demand for all products. What product mix do you propose?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24DD2F-7936-4E24-B5A0-CADA734A0477}"/>
              </a:ext>
            </a:extLst>
          </p:cNvPr>
          <p:cNvSpPr/>
          <p:nvPr/>
        </p:nvSpPr>
        <p:spPr>
          <a:xfrm>
            <a:off x="6553200" y="162580"/>
            <a:ext cx="5889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highlight>
                  <a:srgbClr val="800000"/>
                </a:highlight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https://youtu.be/Dtsh2yVP7rw </a:t>
            </a:r>
            <a:endParaRPr lang="en-US" sz="2700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3372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theme/theme1.xml><?xml version="1.0" encoding="utf-8"?>
<a:theme xmlns:a="http://schemas.openxmlformats.org/drawingml/2006/main" name="Lean Thinking Final.ppt">
  <a:themeElements>
    <a:clrScheme name="Custom 27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57799</TotalTime>
  <Words>867</Words>
  <Application>Microsoft Office PowerPoint</Application>
  <PresentationFormat>Widescreen</PresentationFormat>
  <Paragraphs>103</Paragraphs>
  <Slides>14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Arial</vt:lpstr>
      <vt:lpstr>Book Antiqua</vt:lpstr>
      <vt:lpstr>Brush Script MT</vt:lpstr>
      <vt:lpstr>Calibri</vt:lpstr>
      <vt:lpstr>Calibri Light</vt:lpstr>
      <vt:lpstr>Garamond</vt:lpstr>
      <vt:lpstr>Impact</vt:lpstr>
      <vt:lpstr>Lucida Calligraphy</vt:lpstr>
      <vt:lpstr>MS Reference Sans Serif</vt:lpstr>
      <vt:lpstr>Palatino</vt:lpstr>
      <vt:lpstr>Times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Document</vt:lpstr>
      <vt:lpstr>Worksheet</vt:lpstr>
      <vt:lpstr>Microsoft Excel Worksheet</vt:lpstr>
      <vt:lpstr>Capacity- Product Mix Multi-Product Flow       Ardavan Asef-Vaziri </vt:lpstr>
      <vt:lpstr>The Lego Production Problem</vt:lpstr>
      <vt:lpstr>Mathematical Formulation</vt:lpstr>
      <vt:lpstr>Door and Window</vt:lpstr>
      <vt:lpstr>Formulation</vt:lpstr>
      <vt:lpstr>Solver Optimal Solution</vt:lpstr>
      <vt:lpstr>Infeasible, Feasible, Optimal</vt:lpstr>
      <vt:lpstr>Product Mix: Three Products &amp; Three Resources</vt:lpstr>
      <vt:lpstr>Three Products &amp; Three Resources</vt:lpstr>
      <vt:lpstr>Three Products &amp; Three Resources</vt:lpstr>
      <vt:lpstr>Three Products &amp; Three Resources</vt:lpstr>
      <vt:lpstr>Three Products &amp; Three Resources</vt:lpstr>
      <vt:lpstr>Practice- Original Problem with Cross Training</vt:lpstr>
      <vt:lpstr>Practice- Original Problem with Cross Training NOT NOW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 , Ardavan</cp:lastModifiedBy>
  <cp:revision>740</cp:revision>
  <cp:lastPrinted>2019-05-09T17:43:43Z</cp:lastPrinted>
  <dcterms:created xsi:type="dcterms:W3CDTF">2008-11-22T01:06:20Z</dcterms:created>
  <dcterms:modified xsi:type="dcterms:W3CDTF">2023-12-01T20:45:10Z</dcterms:modified>
</cp:coreProperties>
</file>