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</p:sldMasterIdLst>
  <p:notesMasterIdLst>
    <p:notesMasterId r:id="rId18"/>
  </p:notesMasterIdLst>
  <p:handoutMasterIdLst>
    <p:handoutMasterId r:id="rId19"/>
  </p:handoutMasterIdLst>
  <p:sldIdLst>
    <p:sldId id="603" r:id="rId3"/>
    <p:sldId id="679" r:id="rId4"/>
    <p:sldId id="681" r:id="rId5"/>
    <p:sldId id="682" r:id="rId6"/>
    <p:sldId id="684" r:id="rId7"/>
    <p:sldId id="687" r:id="rId8"/>
    <p:sldId id="685" r:id="rId9"/>
    <p:sldId id="691" r:id="rId10"/>
    <p:sldId id="673" r:id="rId11"/>
    <p:sldId id="675" r:id="rId12"/>
    <p:sldId id="676" r:id="rId13"/>
    <p:sldId id="690" r:id="rId14"/>
    <p:sldId id="688" r:id="rId15"/>
    <p:sldId id="692" r:id="rId16"/>
    <p:sldId id="693" r:id="rId17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37" autoAdjust="0"/>
    <p:restoredTop sz="90482" autoAdjust="0"/>
  </p:normalViewPr>
  <p:slideViewPr>
    <p:cSldViewPr>
      <p:cViewPr varScale="1">
        <p:scale>
          <a:sx n="94" d="100"/>
          <a:sy n="94" d="100"/>
        </p:scale>
        <p:origin x="82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16446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Supply Chain Management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BAF09ED-607B-4E2E-B82A-E1213F58A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9364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551899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Introduction to Linear Programming, Ardavan Asef-Vaziri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5" r:id="rId7"/>
    <p:sldLayoutId id="2147483757" r:id="rId8"/>
    <p:sldLayoutId id="2147483758" r:id="rId9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hyperlink" Target="https://youtu.be/Dtsh2yVP7rw" TargetMode="External"/><Relationship Id="rId3" Type="http://schemas.openxmlformats.org/officeDocument/2006/relationships/package" Target="../embeddings/Microsoft_Excel_Worksheet3.xlsx"/><Relationship Id="rId7" Type="http://schemas.openxmlformats.org/officeDocument/2006/relationships/package" Target="../embeddings/Microsoft_Excel_Worksheet5.xlsx"/><Relationship Id="rId12" Type="http://schemas.openxmlformats.org/officeDocument/2006/relationships/image" Target="../media/image22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emf"/><Relationship Id="rId11" Type="http://schemas.openxmlformats.org/officeDocument/2006/relationships/package" Target="../embeddings/Microsoft_Excel_Worksheet7.xlsx"/><Relationship Id="rId5" Type="http://schemas.openxmlformats.org/officeDocument/2006/relationships/package" Target="../embeddings/Microsoft_Excel_Worksheet4.xlsx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package" Target="../embeddings/Microsoft_Excel_Worksheet6.xls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png"/><Relationship Id="rId5" Type="http://schemas.openxmlformats.org/officeDocument/2006/relationships/image" Target="../media/image23.emf"/><Relationship Id="rId4" Type="http://schemas.openxmlformats.org/officeDocument/2006/relationships/package" Target="../embeddings/Microsoft_Excel_Worksheet8.xls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10.xlsx"/><Relationship Id="rId5" Type="http://schemas.openxmlformats.org/officeDocument/2006/relationships/image" Target="../media/image26.emf"/><Relationship Id="rId4" Type="http://schemas.openxmlformats.org/officeDocument/2006/relationships/package" Target="../embeddings/Microsoft_Excel_Worksheet9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8.emf"/><Relationship Id="rId4" Type="http://schemas.openxmlformats.org/officeDocument/2006/relationships/package" Target="../embeddings/Microsoft_Excel_Worksheet11.xls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0.sv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png"/><Relationship Id="rId5" Type="http://schemas.openxmlformats.org/officeDocument/2006/relationships/image" Target="../media/image23.emf"/><Relationship Id="rId4" Type="http://schemas.openxmlformats.org/officeDocument/2006/relationships/package" Target="../embeddings/Microsoft_Excel_Worksheet12.xls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7" Type="http://schemas.openxmlformats.org/officeDocument/2006/relationships/image" Target="../media/image30.sv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png"/><Relationship Id="rId5" Type="http://schemas.openxmlformats.org/officeDocument/2006/relationships/image" Target="../media/image32.png"/><Relationship Id="rId4" Type="http://schemas.openxmlformats.org/officeDocument/2006/relationships/image" Target="../media/image3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Dtsh2yVP7rw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8212B47F-A593-45C3-9259-CA051F68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417"/>
            <a:ext cx="12192000" cy="6840583"/>
          </a:xfrm>
        </p:spPr>
        <p:txBody>
          <a:bodyPr anchor="t"/>
          <a:lstStyle/>
          <a:p>
            <a:r>
              <a:rPr lang="en-US" sz="7200" dirty="0"/>
              <a:t>Capacity- Product Mix</a:t>
            </a:r>
            <a:br>
              <a:rPr lang="en-US" sz="7200" dirty="0"/>
            </a:br>
            <a:r>
              <a:rPr lang="en-US" dirty="0"/>
              <a:t>Multi-Product Flow</a:t>
            </a:r>
            <a:br>
              <a:rPr lang="en-US" dirty="0"/>
            </a:br>
            <a:br>
              <a:rPr lang="en-US" sz="10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>
                <a:latin typeface="Brush Script MT" panose="03060802040406070304" pitchFamily="66" charset="0"/>
                <a:cs typeface="Hadassah Friedlaender" panose="020B0604020202020204" pitchFamily="18" charset="-79"/>
              </a:rPr>
              <a:t>Ardavan Asef-Vaziri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F228FC-B0B8-423C-829A-BB14AF2FE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697605"/>
            <a:ext cx="2295525" cy="28860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926BD4A-62A4-4595-BF3F-BC9F7404F2C4}"/>
              </a:ext>
            </a:extLst>
          </p:cNvPr>
          <p:cNvSpPr/>
          <p:nvPr/>
        </p:nvSpPr>
        <p:spPr>
          <a:xfrm>
            <a:off x="2867025" y="3697605"/>
            <a:ext cx="9296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0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Parts of the slides of this lectures were prepared over my teaching lifetime based on the material that I have learned &amp; benefited from this book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that I have learned from the following book</a:t>
            </a:r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Products &amp; Three Resources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4B49F-F866-449B-9502-168DD9510F44}"/>
              </a:ext>
            </a:extLst>
          </p:cNvPr>
          <p:cNvSpPr/>
          <p:nvPr/>
        </p:nvSpPr>
        <p:spPr>
          <a:xfrm>
            <a:off x="3848374" y="3451078"/>
            <a:ext cx="76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b="1" dirty="0">
                <a:solidFill>
                  <a:srgbClr val="FF0000"/>
                </a:solidFill>
                <a:latin typeface="Book Antiqua" pitchFamily="18" charset="0"/>
              </a:rPr>
              <a:t>=40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64524F1F-E9A9-452A-8F06-EA010B26BE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598" y="891041"/>
          <a:ext cx="3572277" cy="2080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Worksheet" r:id="rId3" imgW="1847626" imgH="1076597" progId="Excel.Sheet.12">
                  <p:embed/>
                </p:oleObj>
              </mc:Choice>
              <mc:Fallback>
                <p:oleObj name="Worksheet" r:id="rId3" imgW="1847626" imgH="1076597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64524F1F-E9A9-452A-8F06-EA010B26BE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598" y="891041"/>
                        <a:ext cx="3572277" cy="2080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22C30BB-C1AD-4524-9E0D-59B9B5B250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48374" y="898874"/>
          <a:ext cx="1792683" cy="161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Worksheet" r:id="rId5" imgW="952590" imgH="857250" progId="Excel.Sheet.12">
                  <p:embed/>
                </p:oleObj>
              </mc:Choice>
              <mc:Fallback>
                <p:oleObj name="Worksheet" r:id="rId5" imgW="952590" imgH="857250" progId="Excel.Sheet.12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22C30BB-C1AD-4524-9E0D-59B9B5B250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48374" y="898874"/>
                        <a:ext cx="1792683" cy="1613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E14D41B-C167-4049-B5F3-507CA3FDA4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8556" y="891040"/>
          <a:ext cx="1954025" cy="1613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Worksheet" r:id="rId7" imgW="1038113" imgH="857250" progId="Excel.Sheet.12">
                  <p:embed/>
                </p:oleObj>
              </mc:Choice>
              <mc:Fallback>
                <p:oleObj name="Worksheet" r:id="rId7" imgW="1038113" imgH="857250" progId="Excel.Sheet.12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E14D41B-C167-4049-B5F3-507CA3FDA4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88556" y="891040"/>
                        <a:ext cx="1954025" cy="1613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8E03E75-CE3A-4481-B32F-F8A679153B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0079" y="891040"/>
          <a:ext cx="3908047" cy="1613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Worksheet" r:id="rId9" imgW="2076539" imgH="857427" progId="Excel.Sheet.12">
                  <p:embed/>
                </p:oleObj>
              </mc:Choice>
              <mc:Fallback>
                <p:oleObj name="Worksheet" r:id="rId9" imgW="2076539" imgH="857427" progId="Excel.Sheet.12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F8E03E75-CE3A-4481-B32F-F8A679153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90079" y="891040"/>
                        <a:ext cx="3908047" cy="16134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ECC12DA7-CBEE-4185-96BC-9A8B985510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077846"/>
          <a:ext cx="2810275" cy="1265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Worksheet" r:id="rId11" imgW="1438053" imgH="647445" progId="Excel.Sheet.12">
                  <p:embed/>
                </p:oleObj>
              </mc:Choice>
              <mc:Fallback>
                <p:oleObj name="Worksheet" r:id="rId11" imgW="1438053" imgH="647445" progId="Excel.Sheet.12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ECC12DA7-CBEE-4185-96BC-9A8B985510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90600" y="3077846"/>
                        <a:ext cx="2810275" cy="1265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C8FA7AE-C3C9-470F-AA6E-D655FFA9C4A4}"/>
              </a:ext>
            </a:extLst>
          </p:cNvPr>
          <p:cNvSpPr/>
          <p:nvPr/>
        </p:nvSpPr>
        <p:spPr>
          <a:xfrm>
            <a:off x="-37012" y="4392022"/>
            <a:ext cx="12229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Suppose there are ample demand for all products. What product mix do you propose?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24DD2F-7936-4E24-B5A0-CADA734A0477}"/>
              </a:ext>
            </a:extLst>
          </p:cNvPr>
          <p:cNvSpPr/>
          <p:nvPr/>
        </p:nvSpPr>
        <p:spPr>
          <a:xfrm>
            <a:off x="6553200" y="162580"/>
            <a:ext cx="5889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solidFill>
                  <a:schemeClr val="bg1"/>
                </a:solidFill>
                <a:highlight>
                  <a:srgbClr val="800000"/>
                </a:highlight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https://youtu.be/Dtsh2yVP7rw </a:t>
            </a:r>
            <a:endParaRPr lang="en-US" sz="2700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63372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Products &amp; Three Resources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A613AE-38EA-40F4-A201-D853F9569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11858625" cy="228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7A2A077-13FA-43A6-BE52-2B4F70A8B4C8}"/>
              </a:ext>
            </a:extLst>
          </p:cNvPr>
          <p:cNvSpPr/>
          <p:nvPr/>
        </p:nvSpPr>
        <p:spPr bwMode="auto">
          <a:xfrm>
            <a:off x="428504" y="12954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92C2BBA-8732-48B4-B0DC-162ED5C02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1295400"/>
          <a:ext cx="1138713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8362995" imgH="1295400" progId="Excel.Sheet.12">
                  <p:embed/>
                </p:oleObj>
              </mc:Choice>
              <mc:Fallback>
                <p:oleObj name="Worksheet" r:id="rId4" imgW="8362995" imgH="1295400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92C2BBA-8732-48B4-B0DC-162ED5C02B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4813" y="1295400"/>
                        <a:ext cx="11387137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B8CACE14-034B-4C5C-8435-2CEE60EA0D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9261" y="2517643"/>
            <a:ext cx="3852739" cy="403555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1C3A89A-FD82-4362-BE52-ABC357E56013}"/>
              </a:ext>
            </a:extLst>
          </p:cNvPr>
          <p:cNvSpPr/>
          <p:nvPr/>
        </p:nvSpPr>
        <p:spPr>
          <a:xfrm>
            <a:off x="103848" y="3531275"/>
            <a:ext cx="1186468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Product mix is 48, 32, and 0. 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Prod-1= 48/(48+32)= 60%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Prod-2=40%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Prod-3=0%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Total Profit = $</a:t>
            </a: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1248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Increase in Profit $1248-$968= $280/day</a:t>
            </a:r>
          </a:p>
        </p:txBody>
      </p:sp>
    </p:spTree>
    <p:extLst>
      <p:ext uri="{BB962C8B-B14F-4D97-AF65-F5344CB8AC3E}">
        <p14:creationId xmlns:p14="http://schemas.microsoft.com/office/powerpoint/2010/main" val="31886885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Products &amp; Three Resources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A613AE-38EA-40F4-A201-D853F9569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11858625" cy="228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7A2A077-13FA-43A6-BE52-2B4F70A8B4C8}"/>
              </a:ext>
            </a:extLst>
          </p:cNvPr>
          <p:cNvSpPr/>
          <p:nvPr/>
        </p:nvSpPr>
        <p:spPr bwMode="auto">
          <a:xfrm>
            <a:off x="428504" y="12954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92C2BBA-8732-48B4-B0DC-162ED5C02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1295400"/>
          <a:ext cx="1138713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Worksheet" r:id="rId4" imgW="8362995" imgH="1295400" progId="Excel.Sheet.12">
                  <p:embed/>
                </p:oleObj>
              </mc:Choice>
              <mc:Fallback>
                <p:oleObj name="Worksheet" r:id="rId4" imgW="8362995" imgH="1295400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92C2BBA-8732-48B4-B0DC-162ED5C02B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4813" y="1295400"/>
                        <a:ext cx="11387137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A1D5C28-C587-4E52-B059-9ED512DE8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11858625" cy="228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A682F35-7B40-4B67-B68F-5482D101A8E6}"/>
              </a:ext>
            </a:extLst>
          </p:cNvPr>
          <p:cNvSpPr/>
          <p:nvPr/>
        </p:nvSpPr>
        <p:spPr bwMode="auto">
          <a:xfrm>
            <a:off x="428504" y="37338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73D6E63D-543A-437F-BA62-77D6E2870D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3733800"/>
          <a:ext cx="1138713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Worksheet" r:id="rId6" imgW="8362995" imgH="1295400" progId="Excel.Sheet.12">
                  <p:embed/>
                </p:oleObj>
              </mc:Choice>
              <mc:Fallback>
                <p:oleObj name="Worksheet" r:id="rId6" imgW="8362995" imgH="1295400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73D6E63D-543A-437F-BA62-77D6E2870D7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4813" y="3733800"/>
                        <a:ext cx="11387137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CCAD08B5-96CB-48DA-808B-9B147F84D51B}"/>
              </a:ext>
            </a:extLst>
          </p:cNvPr>
          <p:cNvSpPr/>
          <p:nvPr/>
        </p:nvSpPr>
        <p:spPr>
          <a:xfrm>
            <a:off x="754" y="5527357"/>
            <a:ext cx="1186468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solidFill>
                  <a:srgbClr val="A80000"/>
                </a:solidFill>
                <a:latin typeface="Book Antiqua" pitchFamily="18" charset="0"/>
              </a:rPr>
              <a:t>Sh-Price-Res-1 = 0/ hour,  Sh-Price-Res-2 = 50/ hour, Sh-Price-Res-3 = 56/ hour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This analysis, however, is valid only for limited ranges.</a:t>
            </a:r>
            <a:endParaRPr lang="en-US" sz="2400" dirty="0">
              <a:solidFill>
                <a:srgbClr val="A8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34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Products &amp; Three Resources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A613AE-38EA-40F4-A201-D853F9569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11858625" cy="228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7A2A077-13FA-43A6-BE52-2B4F70A8B4C8}"/>
              </a:ext>
            </a:extLst>
          </p:cNvPr>
          <p:cNvSpPr/>
          <p:nvPr/>
        </p:nvSpPr>
        <p:spPr bwMode="auto">
          <a:xfrm>
            <a:off x="428504" y="12954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92C2BBA-8732-48B4-B0DC-162ED5C02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1295400"/>
          <a:ext cx="11387137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4" imgW="8362995" imgH="1714500" progId="Excel.Sheet.12">
                  <p:embed/>
                </p:oleObj>
              </mc:Choice>
              <mc:Fallback>
                <p:oleObj name="Worksheet" r:id="rId4" imgW="8362995" imgH="1714500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92C2BBA-8732-48B4-B0DC-162ED5C02B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4813" y="1295400"/>
                        <a:ext cx="11387137" cy="2319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A1C3A89A-FD82-4362-BE52-ABC357E56013}"/>
              </a:ext>
            </a:extLst>
          </p:cNvPr>
          <p:cNvSpPr/>
          <p:nvPr/>
        </p:nvSpPr>
        <p:spPr>
          <a:xfrm>
            <a:off x="0" y="3654724"/>
            <a:ext cx="11864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latin typeface="Book Antiqua" pitchFamily="18" charset="0"/>
              </a:rPr>
              <a:t>If we could have sold 32 units, profit was 1248. The market is limited to 30 units, and the new profit is $1.33 less. Therefore, it worth to spend up to $1.33/2 = $0.66 to increase the sales of product-1 by one unit. </a:t>
            </a:r>
          </a:p>
        </p:txBody>
      </p:sp>
    </p:spTree>
    <p:extLst>
      <p:ext uri="{BB962C8B-B14F-4D97-AF65-F5344CB8AC3E}">
        <p14:creationId xmlns:p14="http://schemas.microsoft.com/office/powerpoint/2010/main" val="7549349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Practice- Original Problem with Cross Training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A613AE-38EA-40F4-A201-D853F9569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838200"/>
            <a:ext cx="11858625" cy="2286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7A2A077-13FA-43A6-BE52-2B4F70A8B4C8}"/>
              </a:ext>
            </a:extLst>
          </p:cNvPr>
          <p:cNvSpPr/>
          <p:nvPr/>
        </p:nvSpPr>
        <p:spPr bwMode="auto">
          <a:xfrm>
            <a:off x="428504" y="12954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92C2BBA-8732-48B4-B0DC-162ED5C02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3" y="1295400"/>
          <a:ext cx="1138713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4" imgW="8362995" imgH="1295400" progId="Excel.Sheet.12">
                  <p:embed/>
                </p:oleObj>
              </mc:Choice>
              <mc:Fallback>
                <p:oleObj name="Worksheet" r:id="rId4" imgW="8362995" imgH="1295400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92C2BBA-8732-48B4-B0DC-162ED5C02B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4813" y="1295400"/>
                        <a:ext cx="11387137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1C6DAA3-8D41-4A6A-A30E-B8B619A181B1}"/>
              </a:ext>
            </a:extLst>
          </p:cNvPr>
          <p:cNvSpPr/>
          <p:nvPr/>
        </p:nvSpPr>
        <p:spPr>
          <a:xfrm>
            <a:off x="37812" y="3241358"/>
            <a:ext cx="1186468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400" dirty="0">
                <a:solidFill>
                  <a:srgbClr val="A80000"/>
                </a:solidFill>
                <a:latin typeface="Book Antiqua" pitchFamily="18" charset="0"/>
              </a:rPr>
              <a:t>Sh-Price-Res-1 = 0/ hour,  Sh-Price-Res-2 = 50/ hour, Sh-Price-Res-3 = 56/ hour.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solidFill>
                  <a:srgbClr val="A80000"/>
                </a:solidFill>
                <a:latin typeface="Book Antiqua" pitchFamily="18" charset="0"/>
              </a:rPr>
              <a:t>Take the current RHS to the left and have all RHS=0</a:t>
            </a:r>
          </a:p>
          <a:p>
            <a:pPr marL="0" lvl="1">
              <a:spcAft>
                <a:spcPts val="1200"/>
              </a:spcAft>
            </a:pPr>
            <a:r>
              <a:rPr lang="en-US" sz="2400" dirty="0">
                <a:solidFill>
                  <a:srgbClr val="A80000"/>
                </a:solidFill>
                <a:latin typeface="Book Antiqua" pitchFamily="18" charset="0"/>
              </a:rPr>
              <a:t>Define Y1, Y2, and Y3 as the fraction of capacity of Res-1 assigned to Res-1, Res-2, and Res-3, respectively</a:t>
            </a:r>
          </a:p>
        </p:txBody>
      </p:sp>
      <p:pic>
        <p:nvPicPr>
          <p:cNvPr id="4" name="Graphic 3" descr="No sign with solid fill">
            <a:extLst>
              <a:ext uri="{FF2B5EF4-FFF2-40B4-BE49-F238E27FC236}">
                <a16:creationId xmlns:a16="http://schemas.microsoft.com/office/drawing/2014/main" id="{D12EDBFC-7AD6-46DC-A78C-B3818541D5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48000" y="868218"/>
            <a:ext cx="4648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25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D66F04-52CB-48C4-B450-FB1B1EBAF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Practice- Original Problem with Cross Training NOT NOW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A2A077-13FA-43A6-BE52-2B4F70A8B4C8}"/>
              </a:ext>
            </a:extLst>
          </p:cNvPr>
          <p:cNvSpPr/>
          <p:nvPr/>
        </p:nvSpPr>
        <p:spPr bwMode="auto">
          <a:xfrm>
            <a:off x="428504" y="1295400"/>
            <a:ext cx="11506321" cy="1752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78A7061-C367-4822-8899-8227155B62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7174" y="1066800"/>
          <a:ext cx="11934825" cy="2009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8820261" imgH="1476244" progId="Excel.Sheet.12">
                  <p:embed/>
                </p:oleObj>
              </mc:Choice>
              <mc:Fallback>
                <p:oleObj name="Worksheet" r:id="rId3" imgW="8820261" imgH="1476244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78A7061-C367-4822-8899-8227155B62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174" y="1066800"/>
                        <a:ext cx="11934825" cy="2009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5203DF1-9BFA-4587-B4F6-FCC98EF00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771236"/>
            <a:ext cx="12192000" cy="2295407"/>
          </a:xfrm>
          <a:prstGeom prst="rect">
            <a:avLst/>
          </a:prstGeom>
        </p:spPr>
      </p:pic>
      <p:pic>
        <p:nvPicPr>
          <p:cNvPr id="10" name="Graphic 9" descr="No sign with solid fill">
            <a:extLst>
              <a:ext uri="{FF2B5EF4-FFF2-40B4-BE49-F238E27FC236}">
                <a16:creationId xmlns:a16="http://schemas.microsoft.com/office/drawing/2014/main" id="{5E80BE6C-4A6D-4375-8B83-332D4FC2EB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48000" y="868218"/>
            <a:ext cx="4648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141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AA25A4-B6F4-427D-943A-17C1A5352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5462062" cy="57150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You have a set of Legos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8 small bricks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6 large bricks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These are your “raw materials”.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You have to produce tables and chairs out of these Legos. These are your “products”.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How many chairs and how many tables do you produce?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Les assume X1 as the number of chairs and X2 as the number of tables we produce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70539D-C32A-40DA-8BAD-C9BEB9B3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Lego Production Problem</a:t>
            </a:r>
            <a:endParaRPr lang="en-US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3C1F3ED-424E-4858-AE35-D2911A280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9688" y="941525"/>
            <a:ext cx="2133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Palatino" pitchFamily="18" charset="0"/>
              </a:rPr>
              <a:t>Weekly supply of raw materials</a:t>
            </a:r>
            <a:endParaRPr lang="en-US" altLang="en-US" sz="2000" dirty="0">
              <a:latin typeface="Palatino" pitchFamily="18" charset="0"/>
            </a:endParaRP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DEFA4977-0A8A-4F44-9058-F405CAA206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4167" y="959148"/>
          <a:ext cx="1676400" cy="159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3" imgW="2172819" imgH="2191670" progId="Word.Document.8">
                  <p:embed/>
                </p:oleObj>
              </mc:Choice>
              <mc:Fallback>
                <p:oleObj name="Document" r:id="rId3" imgW="2172819" imgH="2191670" progId="Word.Document.8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DEFA4977-0A8A-4F44-9058-F405CAA206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167" y="959148"/>
                        <a:ext cx="1676400" cy="159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3D69EE7B-6C0C-4E01-95FD-35059C890E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34533" y="975518"/>
          <a:ext cx="14478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5" imgW="1840992" imgH="1612392" progId="Word.Document.8">
                  <p:embed/>
                </p:oleObj>
              </mc:Choice>
              <mc:Fallback>
                <p:oleObj name="Document" r:id="rId5" imgW="1840992" imgH="1612392" progId="Word.Document.8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3D69EE7B-6C0C-4E01-95FD-35059C890E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533" y="975518"/>
                        <a:ext cx="14478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>
            <a:extLst>
              <a:ext uri="{FF2B5EF4-FFF2-40B4-BE49-F238E27FC236}">
                <a16:creationId xmlns:a16="http://schemas.microsoft.com/office/drawing/2014/main" id="{67F3CEE0-122E-4B2F-9908-E22F68A0A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214" y="2594243"/>
            <a:ext cx="1905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Palatino" pitchFamily="18" charset="0"/>
              </a:rPr>
              <a:t>6 Large Bricks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A273CF4-FB3E-41AF-89A0-FD0534D34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3234" y="2188215"/>
            <a:ext cx="2133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Palatino" pitchFamily="18" charset="0"/>
              </a:rPr>
              <a:t>8 Small Bricks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E54A125B-187A-4709-B681-406A71C73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0595" y="3294309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Palatino" pitchFamily="18" charset="0"/>
              </a:rPr>
              <a:t>Products</a:t>
            </a:r>
            <a:endParaRPr lang="en-US" altLang="en-US" sz="2000" dirty="0">
              <a:latin typeface="Palatino" pitchFamily="18" charset="0"/>
            </a:endParaRPr>
          </a:p>
        </p:txBody>
      </p:sp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BAD207B8-58A4-4FE2-BDD8-79A84688D1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77400" y="3182846"/>
          <a:ext cx="190500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7" imgW="2807208" imgH="2526792" progId="Word.Document.8">
                  <p:embed/>
                </p:oleObj>
              </mc:Choice>
              <mc:Fallback>
                <p:oleObj name="Document" r:id="rId7" imgW="2807208" imgH="2526792" progId="Word.Document.8">
                  <p:embed/>
                  <p:pic>
                    <p:nvPicPr>
                      <p:cNvPr id="10" name="Object 8">
                        <a:extLst>
                          <a:ext uri="{FF2B5EF4-FFF2-40B4-BE49-F238E27FC236}">
                            <a16:creationId xmlns:a16="http://schemas.microsoft.com/office/drawing/2014/main" id="{BAD207B8-58A4-4FE2-BDD8-79A84688D1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7400" y="3182846"/>
                        <a:ext cx="1905000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>
            <a:extLst>
              <a:ext uri="{FF2B5EF4-FFF2-40B4-BE49-F238E27FC236}">
                <a16:creationId xmlns:a16="http://schemas.microsoft.com/office/drawing/2014/main" id="{76B5134F-F888-41E6-AA00-6B2E7EF733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1432" y="3420727"/>
          <a:ext cx="127952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9" imgW="1892808" imgH="2462784" progId="Word.Document.8">
                  <p:embed/>
                </p:oleObj>
              </mc:Choice>
              <mc:Fallback>
                <p:oleObj name="Document" r:id="rId9" imgW="1892808" imgH="2462784" progId="Word.Document.8">
                  <p:embed/>
                  <p:pic>
                    <p:nvPicPr>
                      <p:cNvPr id="11" name="Object 9">
                        <a:extLst>
                          <a:ext uri="{FF2B5EF4-FFF2-40B4-BE49-F238E27FC236}">
                            <a16:creationId xmlns:a16="http://schemas.microsoft.com/office/drawing/2014/main" id="{76B5134F-F888-41E6-AA00-6B2E7EF733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1432" y="3420727"/>
                        <a:ext cx="1279525" cy="166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>
            <a:extLst>
              <a:ext uri="{FF2B5EF4-FFF2-40B4-BE49-F238E27FC236}">
                <a16:creationId xmlns:a16="http://schemas.microsoft.com/office/drawing/2014/main" id="{C913FE69-1DB2-4D73-B139-9661BF19A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062" y="4786940"/>
            <a:ext cx="297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Palatino" pitchFamily="18" charset="0"/>
              </a:rPr>
              <a:t>Chair 	</a:t>
            </a:r>
            <a:endParaRPr lang="en-US" altLang="en-US" sz="2000" b="1" dirty="0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Profit = 15 cents per Chair</a:t>
            </a: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9CD28500-91EF-4F2D-BD10-B12522B68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7" y="4786940"/>
            <a:ext cx="297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Palatino" pitchFamily="18" charset="0"/>
              </a:rPr>
              <a:t>Table	</a:t>
            </a:r>
            <a:endParaRPr lang="en-US" altLang="en-US" sz="2000" b="1" dirty="0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Profit = 20 cents per Table	</a:t>
            </a:r>
          </a:p>
        </p:txBody>
      </p:sp>
    </p:spTree>
    <p:extLst>
      <p:ext uri="{BB962C8B-B14F-4D97-AF65-F5344CB8AC3E}">
        <p14:creationId xmlns:p14="http://schemas.microsoft.com/office/powerpoint/2010/main" val="177286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3A0CC8-6720-4ECF-825F-68BB57023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Mathematical Formulation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14D950F-A87D-4202-BE8F-2CD6B71E1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892183"/>
            <a:ext cx="58674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X1 is the number of Chairs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X2 is the number of Tables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Large brick constraint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X1+2X2 </a:t>
            </a:r>
            <a:r>
              <a:rPr lang="en-US" altLang="en-US" sz="2400" dirty="0">
                <a:latin typeface="Book Antiqua" panose="0204060205030503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Book Antiqua" panose="02040602050305030304" pitchFamily="18" charset="0"/>
              </a:rPr>
              <a:t> 6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Small  brick constraint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2X1+2X2 </a:t>
            </a:r>
            <a:r>
              <a:rPr lang="en-US" altLang="en-US" sz="2400" dirty="0">
                <a:latin typeface="Book Antiqua" panose="0204060205030503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Book Antiqua" panose="02040602050305030304" pitchFamily="18" charset="0"/>
              </a:rPr>
              <a:t> 8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Objective function is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Maximize 15X1+20 X2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X1 </a:t>
            </a:r>
            <a:r>
              <a:rPr lang="en-US" altLang="en-US" sz="2400" dirty="0">
                <a:latin typeface="Book Antiqua" panose="02040602050305030304" pitchFamily="18" charset="0"/>
                <a:cs typeface="Times New Roman" panose="02020603050405020304" pitchFamily="18" charset="0"/>
              </a:rPr>
              <a:t>≥ </a:t>
            </a:r>
            <a:r>
              <a:rPr lang="en-US" altLang="en-US" sz="2400" dirty="0">
                <a:latin typeface="Book Antiqua" panose="02040602050305030304" pitchFamily="18" charset="0"/>
              </a:rPr>
              <a:t>0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X2 ≥ 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F1F7FA-AE33-4EA5-A741-93BD67AB2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0219" y="2528396"/>
            <a:ext cx="8077200" cy="295128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008EC64-4FC1-49D6-ACC1-EEC3D6C5E85B}"/>
              </a:ext>
            </a:extLst>
          </p:cNvPr>
          <p:cNvSpPr/>
          <p:nvPr/>
        </p:nvSpPr>
        <p:spPr bwMode="auto">
          <a:xfrm>
            <a:off x="4419600" y="2977424"/>
            <a:ext cx="7527917" cy="24327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28FF3BD9-5C9E-46FD-9EBE-F043C1ABB4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83567" y="2957909"/>
          <a:ext cx="7643852" cy="2092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4" imgW="3905339" imgH="1085968" progId="Excel.Sheet.12">
                  <p:embed/>
                </p:oleObj>
              </mc:Choice>
              <mc:Fallback>
                <p:oleObj name="Worksheet" r:id="rId4" imgW="3905339" imgH="1085968" progId="Excel.Shee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28FF3BD9-5C9E-46FD-9EBE-F043C1ABB4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83567" y="2957909"/>
                        <a:ext cx="7643852" cy="2092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6385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DBA6AA-A6AD-454F-89D2-701B9F57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Door and Window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78EE4C2-F954-4465-B8A5-FDB3734CC06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762000"/>
            <a:ext cx="60198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Two products (Product1 and Product2) and three resources (Resource1, </a:t>
            </a:r>
            <a:r>
              <a:rPr lang="en-US" altLang="en-US" sz="2400" dirty="0">
                <a:latin typeface="Book Antiqua" panose="02040602050305030304" pitchFamily="18" charset="0"/>
              </a:rPr>
              <a:t>Resource2, Resource3). 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Contribution Margin of product 1 and Product2 are $300 and $500, respectively.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Product1 needs 1 hour of Resource1, nothing of Resource2, and 3 hours of resource3. Product2 needs nothing from Resource1, 2 hours of Resource2, and 2 hours of resource3.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Available hours of resources 1, 2, 3 are 4, 12, 18, respectively.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Formulate the Problem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Solve the problem using solver in excel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altLang="en-US" sz="2400" dirty="0"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43E65BC-CEC1-4F8E-B6C0-E19FB513579F}"/>
              </a:ext>
            </a:extLst>
          </p:cNvPr>
          <p:cNvGrpSpPr/>
          <p:nvPr/>
        </p:nvGrpSpPr>
        <p:grpSpPr>
          <a:xfrm>
            <a:off x="5791200" y="1066800"/>
            <a:ext cx="6323012" cy="3429000"/>
            <a:chOff x="1830388" y="260350"/>
            <a:chExt cx="8837612" cy="4905376"/>
          </a:xfrm>
        </p:grpSpPr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AB281816-8FE8-4980-9D62-B451EFD0BF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0388" y="260350"/>
              <a:ext cx="8837612" cy="453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67E00E79-BE3E-44A3-ACC5-767E145A64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8275" y="2960689"/>
              <a:ext cx="2286000" cy="162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>
              <a:extLst>
                <a:ext uri="{FF2B5EF4-FFF2-40B4-BE49-F238E27FC236}">
                  <a16:creationId xmlns:a16="http://schemas.microsoft.com/office/drawing/2014/main" id="{A3B5FB8E-1944-4429-9EC8-F226CBEF92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3536951"/>
              <a:ext cx="2286000" cy="162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DC02097-B37B-48E6-A53C-934011C4A7E6}"/>
              </a:ext>
            </a:extLst>
          </p:cNvPr>
          <p:cNvGrpSpPr/>
          <p:nvPr/>
        </p:nvGrpSpPr>
        <p:grpSpPr>
          <a:xfrm>
            <a:off x="5968637" y="4570041"/>
            <a:ext cx="6019800" cy="1054002"/>
            <a:chOff x="1524001" y="5235576"/>
            <a:chExt cx="9143999" cy="1622425"/>
          </a:xfrm>
        </p:grpSpPr>
        <p:pic>
          <p:nvPicPr>
            <p:cNvPr id="10" name="Picture 5">
              <a:extLst>
                <a:ext uri="{FF2B5EF4-FFF2-40B4-BE49-F238E27FC236}">
                  <a16:creationId xmlns:a16="http://schemas.microsoft.com/office/drawing/2014/main" id="{E7826162-944A-41AE-B778-5C5E23340E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538" y="5235576"/>
              <a:ext cx="4589462" cy="162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>
              <a:extLst>
                <a:ext uri="{FF2B5EF4-FFF2-40B4-BE49-F238E27FC236}">
                  <a16:creationId xmlns:a16="http://schemas.microsoft.com/office/drawing/2014/main" id="{941684BA-FD4E-4A83-8F31-36C408B671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9578" y="5246688"/>
              <a:ext cx="2879725" cy="161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>
              <a:extLst>
                <a:ext uri="{FF2B5EF4-FFF2-40B4-BE49-F238E27FC236}">
                  <a16:creationId xmlns:a16="http://schemas.microsoft.com/office/drawing/2014/main" id="{88373E5C-C450-47D7-AE73-3BEC725D7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1" y="5265738"/>
              <a:ext cx="1558925" cy="1592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130528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BBE2C0-5131-4D7E-BC02-F1CEDB13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Formulation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B4C3EBF-35E2-45EE-90E0-A45C6C5CF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" y="914400"/>
            <a:ext cx="278153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Objective Function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CC0066"/>
                </a:solidFill>
                <a:latin typeface="Times" panose="02020603050405020304" pitchFamily="18" charset="0"/>
              </a:rPr>
              <a:t>Z = 300X1 +500X2</a:t>
            </a:r>
            <a:endParaRPr lang="en-US" altLang="en-US" sz="2400" i="1" baseline="-25000" dirty="0">
              <a:solidFill>
                <a:srgbClr val="CC0066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Constraints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Resource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X1                </a:t>
            </a: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00B0F0"/>
                </a:solidFill>
                <a:latin typeface="Times" panose="02020603050405020304" pitchFamily="18" charset="0"/>
              </a:rPr>
              <a:t> 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Resource 2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             2X2</a:t>
            </a:r>
            <a:r>
              <a:rPr lang="en-US" altLang="en-US" sz="2400" b="1" i="1" baseline="-25000" dirty="0">
                <a:solidFill>
                  <a:srgbClr val="FF9900"/>
                </a:solidFill>
                <a:latin typeface="Times" panose="02020603050405020304" pitchFamily="18" charset="0"/>
              </a:rPr>
              <a:t>  </a:t>
            </a: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FF9900"/>
                </a:solidFill>
                <a:latin typeface="Times" panose="02020603050405020304" pitchFamily="18" charset="0"/>
              </a:rPr>
              <a:t>  12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Resource 3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</a:rPr>
              <a:t>3X1+ 2X2 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00B05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 18</a:t>
            </a:r>
            <a:endParaRPr lang="en-US" altLang="en-US" sz="2400" b="1" i="1" dirty="0">
              <a:solidFill>
                <a:srgbClr val="00B050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Times" panose="02020603050405020304" pitchFamily="18" charset="0"/>
              </a:rPr>
              <a:t>Nonnegativity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Times" panose="02020603050405020304" pitchFamily="18" charset="0"/>
                <a:sym typeface="Symbol" panose="05050102010706020507" pitchFamily="18" charset="2"/>
              </a:rPr>
              <a:t>X1</a:t>
            </a:r>
            <a:r>
              <a:rPr lang="en-US" altLang="en-US" sz="2400" b="1" i="1" dirty="0">
                <a:latin typeface="Times" panose="02020603050405020304" pitchFamily="18" charset="0"/>
              </a:rPr>
              <a:t> 0, X2</a:t>
            </a:r>
            <a:r>
              <a:rPr lang="en-US" altLang="en-US" sz="2400" b="1" i="1" dirty="0">
                <a:latin typeface="Times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en-US" sz="2400" b="1" i="1" dirty="0">
                <a:latin typeface="Times" panose="02020603050405020304" pitchFamily="18" charset="0"/>
              </a:rPr>
              <a:t> 0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8CD9D6-EA06-4B1D-B988-B2EBB7B77332}"/>
              </a:ext>
            </a:extLst>
          </p:cNvPr>
          <p:cNvGrpSpPr/>
          <p:nvPr/>
        </p:nvGrpSpPr>
        <p:grpSpPr>
          <a:xfrm>
            <a:off x="3519371" y="1344967"/>
            <a:ext cx="8249194" cy="3328289"/>
            <a:chOff x="3519371" y="1344967"/>
            <a:chExt cx="8249194" cy="332828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1A4EB81-4396-49B9-93C5-D9B27F0C53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19371" y="1344967"/>
              <a:ext cx="8249194" cy="332828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75ECDA-E351-422D-AA40-69471FB9DB44}"/>
                </a:ext>
              </a:extLst>
            </p:cNvPr>
            <p:cNvSpPr/>
            <p:nvPr/>
          </p:nvSpPr>
          <p:spPr bwMode="auto">
            <a:xfrm>
              <a:off x="4038600" y="1889364"/>
              <a:ext cx="7719249" cy="27838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Verdana" pitchFamily="-112" charset="0"/>
              </a:endParaRPr>
            </a:p>
          </p:txBody>
        </p:sp>
      </p:grp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9F29784-0318-4078-8857-F7521A8724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22725" y="1889125"/>
          <a:ext cx="733107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4" imgW="3667282" imgH="1295400" progId="Excel.Sheet.12">
                  <p:embed/>
                </p:oleObj>
              </mc:Choice>
              <mc:Fallback>
                <p:oleObj name="Worksheet" r:id="rId4" imgW="3667282" imgH="12954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9F29784-0318-4078-8857-F7521A8724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2725" y="1889125"/>
                        <a:ext cx="7331075" cy="256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4980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60762C-8481-4892-83DA-47CC459C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Solver Optimal Solution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D7DEE90-82DC-4FE4-965E-CD34815313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952500"/>
          <a:ext cx="8844243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Worksheet" r:id="rId3" imgW="3667282" imgH="1295400" progId="Excel.Sheet.12">
                  <p:embed/>
                </p:oleObj>
              </mc:Choice>
              <mc:Fallback>
                <p:oleObj name="Worksheet" r:id="rId3" imgW="3667282" imgH="129540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D7DEE90-82DC-4FE4-965E-CD34815313A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952500"/>
                        <a:ext cx="8844243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">
            <a:extLst>
              <a:ext uri="{FF2B5EF4-FFF2-40B4-BE49-F238E27FC236}">
                <a16:creationId xmlns:a16="http://schemas.microsoft.com/office/drawing/2014/main" id="{8878E59F-86BE-498C-8EB1-FB0F5B837260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152400" y="4267200"/>
            <a:ext cx="12039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We can increase capacity of Sta-1 from 4 to 5 hours at a cost of $55. What is your decision?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  <a:cs typeface="Arial" panose="020B0604020202020204" pitchFamily="34" charset="0"/>
              </a:rPr>
              <a:t>We can increase either the capacity of  Sta-2 from 12 to 13 hours,  or the capacity of  Sta-3 form 18 to 19 hours at a cost of $110. What is your decision?  </a:t>
            </a:r>
          </a:p>
        </p:txBody>
      </p:sp>
    </p:spTree>
    <p:extLst>
      <p:ext uri="{BB962C8B-B14F-4D97-AF65-F5344CB8AC3E}">
        <p14:creationId xmlns:p14="http://schemas.microsoft.com/office/powerpoint/2010/main" val="75070645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E9D679-2779-4952-8B60-EE73D290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Infeasible, Feasible, Optimal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3C0C224-B5A7-4622-AC7C-F129E1FC3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90303"/>
            <a:ext cx="878522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dirty="0">
                <a:latin typeface="Book Antiqua" panose="02040602050305030304" pitchFamily="18" charset="0"/>
              </a:rPr>
              <a:t>Given the following problem</a:t>
            </a:r>
          </a:p>
          <a:p>
            <a:pPr lvl="1"/>
            <a:endParaRPr lang="en-US" altLang="en-US" dirty="0">
              <a:latin typeface="Book Antiqua" panose="02040602050305030304" pitchFamily="18" charset="0"/>
            </a:endParaRPr>
          </a:p>
          <a:p>
            <a:pPr lvl="1"/>
            <a:r>
              <a:rPr lang="en-US" altLang="en-US" dirty="0">
                <a:latin typeface="Book Antiqua" panose="02040602050305030304" pitchFamily="18" charset="0"/>
              </a:rPr>
              <a:t>Maximize Z = 3x1 + 5x2 </a:t>
            </a:r>
          </a:p>
          <a:p>
            <a:pPr lvl="1"/>
            <a:r>
              <a:rPr lang="en-US" altLang="en-US" dirty="0">
                <a:latin typeface="Book Antiqua" panose="02040602050305030304" pitchFamily="18" charset="0"/>
              </a:rPr>
              <a:t>Subject to: the following constraints</a:t>
            </a:r>
          </a:p>
          <a:p>
            <a:pPr lvl="1"/>
            <a:r>
              <a:rPr lang="en-US" altLang="en-US" dirty="0">
                <a:latin typeface="Book Antiqua" panose="02040602050305030304" pitchFamily="18" charset="0"/>
              </a:rPr>
              <a:t>		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    x1         ≤ 4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          2x2 ≤ 12</a:t>
            </a:r>
          </a:p>
          <a:p>
            <a:pPr lvl="3"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3x1 + 2x2 ≤ 18 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x1, x2 ≥ 0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What combination of x1 and x2 could be the optimal solution? </a:t>
            </a:r>
          </a:p>
          <a:p>
            <a:pPr lvl="2"/>
            <a:r>
              <a:rPr lang="en-US" altLang="en-US" dirty="0">
                <a:latin typeface="Book Antiqua" panose="02040602050305030304" pitchFamily="18" charset="0"/>
              </a:rPr>
              <a:t>A)	x1 = 4, x2 = 4 </a:t>
            </a:r>
          </a:p>
          <a:p>
            <a:pPr lvl="2"/>
            <a:r>
              <a:rPr lang="en-US" altLang="en-US" dirty="0">
                <a:latin typeface="Book Antiqua" panose="02040602050305030304" pitchFamily="18" charset="0"/>
              </a:rPr>
              <a:t>B)	x1 = -3, x2 = 6 </a:t>
            </a:r>
          </a:p>
          <a:p>
            <a:pPr lvl="2"/>
            <a:r>
              <a:rPr lang="en-US" altLang="en-US" dirty="0">
                <a:latin typeface="Book Antiqua" panose="02040602050305030304" pitchFamily="18" charset="0"/>
              </a:rPr>
              <a:t>C)	x1 = 3, x2 = 4 </a:t>
            </a:r>
          </a:p>
          <a:p>
            <a:pPr lvl="2"/>
            <a:r>
              <a:rPr lang="en-US" altLang="en-US" dirty="0">
                <a:latin typeface="Book Antiqua" panose="02040602050305030304" pitchFamily="18" charset="0"/>
              </a:rPr>
              <a:t>D)	x1 = 0, x2 = 7 </a:t>
            </a:r>
          </a:p>
          <a:p>
            <a:pPr lvl="2"/>
            <a:r>
              <a:rPr lang="en-US" altLang="en-US" dirty="0">
                <a:latin typeface="Book Antiqua" panose="02040602050305030304" pitchFamily="18" charset="0"/>
              </a:rPr>
              <a:t>E)	x1 = 2, x2 = 6 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81C42A70-F958-4F43-BFE0-F0C6716E4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365" y="888798"/>
            <a:ext cx="4506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Infeasible; Violates Constraint 3</a:t>
            </a:r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0C46E7C2-A2AB-426E-B86B-404B3895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7959" y="1378766"/>
            <a:ext cx="47387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Infeasible; Violates nonnegativity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B54F5861-BD2C-42B5-83D1-784B520A0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357" y="1854219"/>
            <a:ext cx="4150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Feasible; z = 3×3+ 5×4  = 29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7BB51D96-51D6-4024-9490-B9A9FDF1E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700" y="2286791"/>
            <a:ext cx="45063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Infeasible; Violates Constraint 2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D7ECE807-4445-4B2D-8012-1EC1E3B6B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743200"/>
            <a:ext cx="45005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Feasible; z = 3×2+ 5×6  = 36 and Optimal</a:t>
            </a:r>
          </a:p>
        </p:txBody>
      </p:sp>
    </p:spTree>
    <p:extLst>
      <p:ext uri="{BB962C8B-B14F-4D97-AF65-F5344CB8AC3E}">
        <p14:creationId xmlns:p14="http://schemas.microsoft.com/office/powerpoint/2010/main" val="32053521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8E919D-CA5C-4EC9-B611-A118D17EC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1" title="ProductMix3P3R">
            <a:hlinkClick r:id="" action="ppaction://media"/>
            <a:extLst>
              <a:ext uri="{FF2B5EF4-FFF2-40B4-BE49-F238E27FC236}">
                <a16:creationId xmlns:a16="http://schemas.microsoft.com/office/drawing/2014/main" id="{519C6C22-77B9-4C7C-86A5-9935C41AF75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30345" y="0"/>
            <a:ext cx="12272921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60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DCEA5B-C03F-4483-8123-945553C90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1"/>
          </a:xfrm>
        </p:spPr>
        <p:txBody>
          <a:bodyPr/>
          <a:lstStyle/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  <a:cs typeface="+mn-cs"/>
              </a:rPr>
              <a:t>Three Products (Prod-1, Prod-2, and Prod-3) go through three resource pools (Res-1, Res-2, Res-3).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  <a:cs typeface="+mn-cs"/>
              </a:rPr>
              <a:t>Currently the product mix is Prod-1: 20%, </a:t>
            </a: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Prod-2: 30%, and Prod-3: 50%.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 profit margins are Prod-1=$10, Prod-2=$24, and Prod-3=$30.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There are 3 resource units in the first resource pool, 2 resource units in the second resource pool, and 1  resource in the third resource pool. Each resource unit has 480 minutes per day. 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Where is the bottleneck?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capacity in term of the aggregate product.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optimal product mix.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Compute the total net profit.</a:t>
            </a:r>
          </a:p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sz="2400" kern="1200" dirty="0">
                <a:latin typeface="Book Antiqua" pitchFamily="18" charset="0"/>
                <a:ea typeface="ＭＳ Ｐゴシック" charset="-128"/>
              </a:rPr>
              <a:t>The time required by each product at each resource pool in minute is given below.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905247-8354-4A80-AF02-F79CD7B68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Mix: Three Products &amp; Three Resources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16C22235-A170-4BBF-B93E-F20F3FCB8C72}"/>
              </a:ext>
            </a:extLst>
          </p:cNvPr>
          <p:cNvSpPr txBox="1">
            <a:spLocks/>
          </p:cNvSpPr>
          <p:nvPr/>
        </p:nvSpPr>
        <p:spPr>
          <a:xfrm>
            <a:off x="73891" y="5554597"/>
            <a:ext cx="12192000" cy="30480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lvl="1" indent="0" eaLnBrk="0" hangingPunct="0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endParaRPr lang="en-US" sz="2400" kern="1200" dirty="0">
              <a:latin typeface="Book Antiqua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450879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31218</TotalTime>
  <Words>901</Words>
  <Application>Microsoft Office PowerPoint</Application>
  <PresentationFormat>Widescreen</PresentationFormat>
  <Paragraphs>105</Paragraphs>
  <Slides>15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32" baseType="lpstr">
      <vt:lpstr>Arial</vt:lpstr>
      <vt:lpstr>Book Antiqua</vt:lpstr>
      <vt:lpstr>Brush Script MT</vt:lpstr>
      <vt:lpstr>Garamond</vt:lpstr>
      <vt:lpstr>Impact</vt:lpstr>
      <vt:lpstr>Lucida Calligraphy</vt:lpstr>
      <vt:lpstr>MS Reference Sans Serif</vt:lpstr>
      <vt:lpstr>Noto Sans Symbols</vt:lpstr>
      <vt:lpstr>Palatino</vt:lpstr>
      <vt:lpstr>Times</vt:lpstr>
      <vt:lpstr>Times New Roman</vt:lpstr>
      <vt:lpstr>Verdana</vt:lpstr>
      <vt:lpstr>Wingdings</vt:lpstr>
      <vt:lpstr>Lean Thinking Final</vt:lpstr>
      <vt:lpstr>508 Lecture</vt:lpstr>
      <vt:lpstr>Document</vt:lpstr>
      <vt:lpstr>Worksheet</vt:lpstr>
      <vt:lpstr>Capacity- Product Mix Multi-Product Flow       Ardavan Asef-Vaziri </vt:lpstr>
      <vt:lpstr>The Lego Production Problem</vt:lpstr>
      <vt:lpstr>Mathematical Formulation</vt:lpstr>
      <vt:lpstr>Door and Window</vt:lpstr>
      <vt:lpstr>Formulation</vt:lpstr>
      <vt:lpstr>Solver Optimal Solution</vt:lpstr>
      <vt:lpstr>Infeasible, Feasible, Optimal</vt:lpstr>
      <vt:lpstr>PowerPoint Presentation</vt:lpstr>
      <vt:lpstr>Product Mix: Three Products &amp; Three Resources</vt:lpstr>
      <vt:lpstr>Three Products &amp; Three Resources</vt:lpstr>
      <vt:lpstr>Three Products &amp; Three Resources</vt:lpstr>
      <vt:lpstr>Three Products &amp; Three Resources</vt:lpstr>
      <vt:lpstr>Three Products &amp; Three Resources</vt:lpstr>
      <vt:lpstr>Practice- Original Problem with Cross Training</vt:lpstr>
      <vt:lpstr>Practice- Original Problem with Cross Training NOT NOW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659</cp:revision>
  <cp:lastPrinted>2021-08-25T16:42:58Z</cp:lastPrinted>
  <dcterms:created xsi:type="dcterms:W3CDTF">1995-06-17T23:31:02Z</dcterms:created>
  <dcterms:modified xsi:type="dcterms:W3CDTF">2024-02-19T19:46:51Z</dcterms:modified>
</cp:coreProperties>
</file>