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11"/>
  </p:notesMasterIdLst>
  <p:handoutMasterIdLst>
    <p:handoutMasterId r:id="rId12"/>
  </p:handoutMasterIdLst>
  <p:sldIdLst>
    <p:sldId id="750" r:id="rId5"/>
    <p:sldId id="746" r:id="rId6"/>
    <p:sldId id="747" r:id="rId7"/>
    <p:sldId id="748" r:id="rId8"/>
    <p:sldId id="749" r:id="rId9"/>
    <p:sldId id="395" r:id="rId10"/>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rie Hamalian" initials="" lastIdx="0" clrIdx="0"/>
  <p:cmAuthor id="1" name="Asef-Vaziri, Ardavan"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63D"/>
    <a:srgbClr val="FF9900"/>
    <a:srgbClr val="FF0066"/>
    <a:srgbClr val="370000"/>
    <a:srgbClr val="9B0000"/>
    <a:srgbClr val="000078"/>
    <a:srgbClr val="A50023"/>
    <a:srgbClr val="A80000"/>
    <a:srgbClr val="000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85" autoAdjust="0"/>
    <p:restoredTop sz="94660"/>
  </p:normalViewPr>
  <p:slideViewPr>
    <p:cSldViewPr>
      <p:cViewPr varScale="1">
        <p:scale>
          <a:sx n="110" d="100"/>
          <a:sy n="110" d="100"/>
        </p:scale>
        <p:origin x="858" y="108"/>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42" d="100"/>
          <a:sy n="42" d="100"/>
        </p:scale>
        <p:origin x="-1363"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11/28/2021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1701555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11/28/2021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95947671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36A145B-80FC-4DD1-A75E-E22B44A0F782}" type="slidenum">
              <a:rPr lang="en-US" smtClean="0"/>
              <a:pPr/>
              <a:t>6</a:t>
            </a:fld>
            <a:endParaRPr lang="en-US" dirty="0"/>
          </a:p>
        </p:txBody>
      </p:sp>
    </p:spTree>
    <p:extLst>
      <p:ext uri="{BB962C8B-B14F-4D97-AF65-F5344CB8AC3E}">
        <p14:creationId xmlns:p14="http://schemas.microsoft.com/office/powerpoint/2010/main" val="2465095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chemeClr val="accent4">
              <a:lumMod val="65000"/>
              <a:lumOff val="3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0" y="914400"/>
            <a:ext cx="118872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tx1"/>
                </a:solidFill>
              </a:rPr>
              <a:pPr algn="r">
                <a:defRPr/>
              </a:pPr>
              <a:t>‹#›</a:t>
            </a:fld>
            <a:endParaRPr lang="en-US" sz="1200" b="1" i="1" dirty="0">
              <a:solidFill>
                <a:schemeClr val="tx1"/>
              </a:solidFill>
            </a:endParaRP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chemeClr val="tx1"/>
                </a:solidFill>
              </a:rPr>
              <a:t>Theory of Constraints</a:t>
            </a:r>
            <a:r>
              <a:rPr lang="en-US" sz="1200" b="1" i="1" baseline="0" dirty="0">
                <a:solidFill>
                  <a:schemeClr val="tx1"/>
                </a:solidFill>
              </a:rPr>
              <a:t> 1- </a:t>
            </a:r>
            <a:r>
              <a:rPr lang="en-US" sz="1200" b="1" i="1" dirty="0">
                <a:solidFill>
                  <a:schemeClr val="tx1"/>
                </a:solidFill>
              </a:rPr>
              <a:t>Basics, </a:t>
            </a:r>
            <a:r>
              <a:rPr lang="en-US" sz="1200" b="1" i="1" kern="1200" dirty="0">
                <a:solidFill>
                  <a:schemeClr val="tx1"/>
                </a:solidFill>
                <a:latin typeface="Verdana" pitchFamily="34" charset="0"/>
                <a:ea typeface="ＭＳ Ｐゴシック" charset="-128"/>
                <a:cs typeface="+mn-cs"/>
              </a:rPr>
              <a:t>A. Asef-Vaziri</a:t>
            </a:r>
            <a:r>
              <a:rPr lang="en-US" sz="1200" b="1" i="1" dirty="0">
                <a:solidFill>
                  <a:schemeClr val="tx1"/>
                </a:solidFill>
              </a:rPr>
              <a:t>  </a:t>
            </a:r>
          </a:p>
        </p:txBody>
      </p:sp>
      <p:sp>
        <p:nvSpPr>
          <p:cNvPr id="14" name="Rectangle 50"/>
          <p:cNvSpPr>
            <a:spLocks noGrp="1" noChangeArrowheads="1"/>
          </p:cNvSpPr>
          <p:nvPr>
            <p:ph type="title"/>
          </p:nvPr>
        </p:nvSpPr>
        <p:spPr bwMode="gray">
          <a:xfrm>
            <a:off x="0" y="0"/>
            <a:ext cx="12192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838200"/>
            <a:ext cx="12192000" cy="1588"/>
          </a:xfrm>
          <a:prstGeom prst="line">
            <a:avLst/>
          </a:prstGeom>
          <a:solidFill>
            <a:schemeClr val="accent1"/>
          </a:solidFill>
          <a:ln w="76200" cap="flat" cmpd="sng" algn="ctr">
            <a:solidFill>
              <a:schemeClr val="accent4"/>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a:off x="0" y="6477000"/>
            <a:ext cx="12192000" cy="15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Lst>
  <p:transition/>
  <p:txStyles>
    <p:titleStyle>
      <a:lvl1pPr algn="l" rtl="0" eaLnBrk="1" fontAlgn="base" hangingPunct="1">
        <a:spcBef>
          <a:spcPct val="0"/>
        </a:spcBef>
        <a:spcAft>
          <a:spcPct val="0"/>
        </a:spcAft>
        <a:defRPr sz="36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W0OxwhRas5k?feature=oembed" TargetMode="Externa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hyperlink" Target="https://www.youtube.com/watch?v=sVyltL7O2KM" TargetMode="Externa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hyperlink" Target="https://www.youtube.com/watch?v=sVyltL7O2KM" TargetMode="Externa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title="TOC Short Bottleneck">
            <a:hlinkClick r:id="" action="ppaction://media"/>
            <a:extLst>
              <a:ext uri="{FF2B5EF4-FFF2-40B4-BE49-F238E27FC236}">
                <a16:creationId xmlns:a16="http://schemas.microsoft.com/office/drawing/2014/main" id="{F9128700-DAF4-46CA-86FE-FCFF5833C2A7}"/>
              </a:ext>
            </a:extLst>
          </p:cNvPr>
          <p:cNvPicPr>
            <a:picLocks noRot="1" noChangeAspect="1"/>
          </p:cNvPicPr>
          <p:nvPr>
            <a:videoFile r:link="rId1"/>
          </p:nvPr>
        </p:nvPicPr>
        <p:blipFill>
          <a:blip r:embed="rId3"/>
          <a:stretch>
            <a:fillRect/>
          </a:stretch>
        </p:blipFill>
        <p:spPr>
          <a:xfrm>
            <a:off x="52654" y="30345"/>
            <a:ext cx="12086692" cy="6828981"/>
          </a:xfrm>
          <a:prstGeom prst="rect">
            <a:avLst/>
          </a:prstGeom>
        </p:spPr>
      </p:pic>
    </p:spTree>
    <p:extLst>
      <p:ext uri="{BB962C8B-B14F-4D97-AF65-F5344CB8AC3E}">
        <p14:creationId xmlns:p14="http://schemas.microsoft.com/office/powerpoint/2010/main" val="8168468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9A59AB-9882-47AA-A951-247C17648278}"/>
              </a:ext>
            </a:extLst>
          </p:cNvPr>
          <p:cNvSpPr>
            <a:spLocks noGrp="1"/>
          </p:cNvSpPr>
          <p:nvPr>
            <p:ph type="title"/>
          </p:nvPr>
        </p:nvSpPr>
        <p:spPr>
          <a:xfrm>
            <a:off x="0" y="0"/>
            <a:ext cx="12192001" cy="836712"/>
          </a:xfrm>
        </p:spPr>
        <p:txBody>
          <a:bodyPr/>
          <a:lstStyle/>
          <a:p>
            <a:r>
              <a:rPr lang="en-US" dirty="0"/>
              <a:t>A Feasible Production Plan</a:t>
            </a:r>
          </a:p>
        </p:txBody>
      </p:sp>
      <p:graphicFrame>
        <p:nvGraphicFramePr>
          <p:cNvPr id="2" name="Object 1">
            <a:extLst>
              <a:ext uri="{FF2B5EF4-FFF2-40B4-BE49-F238E27FC236}">
                <a16:creationId xmlns:a16="http://schemas.microsoft.com/office/drawing/2014/main" id="{E5249819-2A4D-4F73-A344-822ABBDF35D7}"/>
              </a:ext>
            </a:extLst>
          </p:cNvPr>
          <p:cNvGraphicFramePr>
            <a:graphicFrameLocks noChangeAspect="1"/>
          </p:cNvGraphicFramePr>
          <p:nvPr>
            <p:extLst>
              <p:ext uri="{D42A27DB-BD31-4B8C-83A1-F6EECF244321}">
                <p14:modId xmlns:p14="http://schemas.microsoft.com/office/powerpoint/2010/main" val="2835213570"/>
              </p:ext>
            </p:extLst>
          </p:nvPr>
        </p:nvGraphicFramePr>
        <p:xfrm>
          <a:off x="103442" y="980728"/>
          <a:ext cx="11985115" cy="1800200"/>
        </p:xfrm>
        <a:graphic>
          <a:graphicData uri="http://schemas.openxmlformats.org/presentationml/2006/ole">
            <mc:AlternateContent xmlns:mc="http://schemas.openxmlformats.org/markup-compatibility/2006">
              <mc:Choice xmlns:v="urn:schemas-microsoft-com:vml" Requires="v">
                <p:oleObj spid="_x0000_s47124" name="Worksheet" r:id="rId3" imgW="7038728" imgH="1057547" progId="Excel.Sheet.12">
                  <p:embed/>
                </p:oleObj>
              </mc:Choice>
              <mc:Fallback>
                <p:oleObj name="Worksheet" r:id="rId3" imgW="7038728" imgH="1057547" progId="Excel.Sheet.12">
                  <p:embed/>
                  <p:pic>
                    <p:nvPicPr>
                      <p:cNvPr id="0" name=""/>
                      <p:cNvPicPr/>
                      <p:nvPr/>
                    </p:nvPicPr>
                    <p:blipFill>
                      <a:blip r:embed="rId4"/>
                      <a:stretch>
                        <a:fillRect/>
                      </a:stretch>
                    </p:blipFill>
                    <p:spPr>
                      <a:xfrm>
                        <a:off x="103442" y="980728"/>
                        <a:ext cx="11985115" cy="1800200"/>
                      </a:xfrm>
                      <a:prstGeom prst="rect">
                        <a:avLst/>
                      </a:prstGeom>
                    </p:spPr>
                  </p:pic>
                </p:oleObj>
              </mc:Fallback>
            </mc:AlternateContent>
          </a:graphicData>
        </a:graphic>
      </p:graphicFrame>
      <p:sp>
        <p:nvSpPr>
          <p:cNvPr id="5" name="TextBox 4">
            <a:extLst>
              <a:ext uri="{FF2B5EF4-FFF2-40B4-BE49-F238E27FC236}">
                <a16:creationId xmlns:a16="http://schemas.microsoft.com/office/drawing/2014/main" id="{E884C155-D7CB-4727-A37F-E9B92EF4D0D0}"/>
              </a:ext>
            </a:extLst>
          </p:cNvPr>
          <p:cNvSpPr txBox="1"/>
          <p:nvPr/>
        </p:nvSpPr>
        <p:spPr>
          <a:xfrm>
            <a:off x="0" y="4293096"/>
            <a:ext cx="12036308" cy="1569660"/>
          </a:xfrm>
          <a:prstGeom prst="rect">
            <a:avLst/>
          </a:prstGeom>
          <a:noFill/>
        </p:spPr>
        <p:txBody>
          <a:bodyPr wrap="square">
            <a:spAutoFit/>
          </a:bodyPr>
          <a:lstStyle/>
          <a:p>
            <a:r>
              <a:rPr lang="en-US" sz="2400" dirty="0">
                <a:latin typeface="Book Antiqua" panose="02040602050305030304" pitchFamily="18" charset="0"/>
              </a:rPr>
              <a:t>For a more comprehensive talk on application of TOC in Product Mix you may watch my other lecture at</a:t>
            </a:r>
          </a:p>
          <a:p>
            <a:r>
              <a:rPr lang="en-US" sz="2400" dirty="0">
                <a:solidFill>
                  <a:srgbClr val="C00000"/>
                </a:solidFill>
                <a:latin typeface="Book Antiqua" panose="02040602050305030304" pitchFamily="18" charset="0"/>
                <a:hlinkClick r:id="rId5">
                  <a:extLst>
                    <a:ext uri="{A12FA001-AC4F-418D-AE19-62706E023703}">
                      <ahyp:hlinkClr xmlns:ahyp="http://schemas.microsoft.com/office/drawing/2018/hyperlinkcolor" val="tx"/>
                    </a:ext>
                  </a:extLst>
                </a:hlinkClick>
              </a:rPr>
              <a:t>https://www.youtube.com/watch?v=sVyltL7O2KM</a:t>
            </a:r>
            <a:endParaRPr lang="en-US" sz="2400" dirty="0">
              <a:solidFill>
                <a:srgbClr val="C00000"/>
              </a:solidFill>
              <a:latin typeface="Book Antiqua" panose="02040602050305030304" pitchFamily="18" charset="0"/>
            </a:endParaRPr>
          </a:p>
          <a:p>
            <a:endParaRPr lang="en-US" sz="2400" dirty="0">
              <a:latin typeface="Book Antiqua" panose="02040602050305030304" pitchFamily="18" charset="0"/>
            </a:endParaRPr>
          </a:p>
        </p:txBody>
      </p:sp>
    </p:spTree>
    <p:extLst>
      <p:ext uri="{BB962C8B-B14F-4D97-AF65-F5344CB8AC3E}">
        <p14:creationId xmlns:p14="http://schemas.microsoft.com/office/powerpoint/2010/main" val="201983804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E618D3-D215-4171-871B-01E754912215}"/>
              </a:ext>
            </a:extLst>
          </p:cNvPr>
          <p:cNvSpPr>
            <a:spLocks noGrp="1"/>
          </p:cNvSpPr>
          <p:nvPr>
            <p:ph idx="1"/>
          </p:nvPr>
        </p:nvSpPr>
        <p:spPr>
          <a:xfrm>
            <a:off x="0" y="908720"/>
            <a:ext cx="12192000" cy="4530725"/>
          </a:xfrm>
        </p:spPr>
        <p:txBody>
          <a:bodyPr/>
          <a:lstStyle/>
          <a:p>
            <a:pPr marL="0" marR="0" indent="0">
              <a:lnSpc>
                <a:spcPct val="115000"/>
              </a:lnSpc>
              <a:spcBef>
                <a:spcPts val="1200"/>
              </a:spcBef>
              <a:spcAft>
                <a:spcPts val="1200"/>
              </a:spcAft>
              <a:buNone/>
            </a:pPr>
            <a:r>
              <a:rPr lang="en-US" sz="2000" dirty="0">
                <a:effectLst/>
                <a:latin typeface="Book Antiqua" panose="02040602050305030304" pitchFamily="18" charset="0"/>
                <a:ea typeface="Times New Roman" panose="02020603050405020304" pitchFamily="18" charset="0"/>
                <a:cs typeface="Times New Roman" panose="02020603050405020304" pitchFamily="18" charset="0"/>
              </a:rPr>
              <a:t>HKL is currently completing an average of 90 units of Product-1, 70 units of Product-2, 80 units of Product-3, and 60 units of Product-4 per month. For this level of output, HKL uses up (90 x 2 + 70 x 4 + 80 x 3 + 60 x 5) = 1,000 hours of labor, and that effectively accounts for all the available capacity. </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a:p>
            <a:pPr marL="0" marR="0" indent="0">
              <a:lnSpc>
                <a:spcPct val="115000"/>
              </a:lnSpc>
              <a:spcBef>
                <a:spcPts val="1200"/>
              </a:spcBef>
              <a:spcAft>
                <a:spcPts val="1200"/>
              </a:spcAft>
              <a:buNone/>
            </a:pPr>
            <a:r>
              <a:rPr lang="en-US" sz="2000" dirty="0">
                <a:effectLst/>
                <a:latin typeface="Book Antiqua" panose="02040602050305030304" pitchFamily="18" charset="0"/>
                <a:ea typeface="Times New Roman" panose="02020603050405020304" pitchFamily="18" charset="0"/>
                <a:cs typeface="Times New Roman" panose="02020603050405020304" pitchFamily="18" charset="0"/>
              </a:rPr>
              <a:t>HKL assigns labor costs to the four products as follows: Product-1 takes 2 hours per unit and so the labor cost is $10 x 2 = $20 per unit of Product-1. The labor costs for the other three products are, $40,  $30, and  $50, respectively.</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a:p>
            <a:pPr marL="0" marR="0" indent="0">
              <a:lnSpc>
                <a:spcPct val="115000"/>
              </a:lnSpc>
              <a:spcBef>
                <a:spcPts val="1200"/>
              </a:spcBef>
              <a:spcAft>
                <a:spcPts val="1200"/>
              </a:spcAft>
              <a:buNone/>
            </a:pPr>
            <a:r>
              <a:rPr lang="en-US" sz="2000" dirty="0">
                <a:effectLst/>
                <a:latin typeface="Book Antiqua" panose="02040602050305030304" pitchFamily="18" charset="0"/>
                <a:ea typeface="Times New Roman" panose="02020603050405020304" pitchFamily="18" charset="0"/>
                <a:cs typeface="Arial" panose="020B0604020202020204" pitchFamily="34" charset="0"/>
              </a:rPr>
              <a:t>HKL has two teams one is using standard cost accounting </a:t>
            </a:r>
            <a:r>
              <a:rPr lang="en-US" sz="2000" dirty="0">
                <a:ea typeface="Times New Roman" panose="02020603050405020304" pitchFamily="18" charset="0"/>
                <a:cs typeface="Arial" panose="020B0604020202020204" pitchFamily="34" charset="0"/>
              </a:rPr>
              <a:t>(the other team uses activity based accounting) </a:t>
            </a:r>
            <a:r>
              <a:rPr lang="en-US" sz="2000" dirty="0">
                <a:effectLst/>
                <a:latin typeface="Book Antiqua" panose="02040602050305030304" pitchFamily="18" charset="0"/>
                <a:ea typeface="Times New Roman" panose="02020603050405020304" pitchFamily="18" charset="0"/>
                <a:cs typeface="Arial" panose="020B0604020202020204" pitchFamily="34" charset="0"/>
              </a:rPr>
              <a:t>to allocate the administrative and non-administrative overhead costs. The cost driver chosen this team is the monthly production volume. Currently HKL is completing (90 + 70 + 80 + 60) = 300 jobs a month. Hence, each job is allocated an administrative overhead cost of $18,000/300 = $60. Similarly, each job is allocated a non-administrative overhead cost of $9,000/300 = $30.</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764704"/>
          </a:xfrm>
        </p:spPr>
        <p:txBody>
          <a:bodyPr/>
          <a:lstStyle/>
          <a:p>
            <a:r>
              <a:rPr lang="en-US" dirty="0"/>
              <a:t>Standard Cost Accounting</a:t>
            </a:r>
          </a:p>
        </p:txBody>
      </p:sp>
    </p:spTree>
    <p:extLst>
      <p:ext uri="{BB962C8B-B14F-4D97-AF65-F5344CB8AC3E}">
        <p14:creationId xmlns:p14="http://schemas.microsoft.com/office/powerpoint/2010/main" val="424752827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E618D3-D215-4171-871B-01E754912215}"/>
              </a:ext>
            </a:extLst>
          </p:cNvPr>
          <p:cNvSpPr>
            <a:spLocks noGrp="1"/>
          </p:cNvSpPr>
          <p:nvPr>
            <p:ph idx="1"/>
          </p:nvPr>
        </p:nvSpPr>
        <p:spPr>
          <a:xfrm>
            <a:off x="0" y="908720"/>
            <a:ext cx="12154308" cy="5112568"/>
          </a:xfrm>
        </p:spPr>
        <p:txBody>
          <a:bodyPr/>
          <a:lstStyle/>
          <a:p>
            <a:pPr marL="0" indent="0">
              <a:lnSpc>
                <a:spcPct val="115000"/>
              </a:lnSpc>
              <a:spcBef>
                <a:spcPts val="1200"/>
              </a:spcBef>
              <a:spcAft>
                <a:spcPts val="1200"/>
              </a:spcAft>
              <a:buNone/>
            </a:pPr>
            <a:r>
              <a:rPr lang="en-US" sz="2000" dirty="0">
                <a:cs typeface="Times New Roman" panose="02020603050405020304" pitchFamily="18" charset="0"/>
              </a:rPr>
              <a:t>The activity based costing (ABC) team (the second accounting team) gathers data on the actual time the three administrators spend on the various products. The data shows that the administrators allocate their time as follows: </a:t>
            </a:r>
            <a:r>
              <a:rPr lang="en-US" sz="2000" dirty="0">
                <a:effectLst/>
                <a:latin typeface="Book Antiqua" panose="02040602050305030304" pitchFamily="18" charset="0"/>
                <a:ea typeface="Times New Roman" panose="02020603050405020304" pitchFamily="18" charset="0"/>
                <a:cs typeface="Times New Roman" panose="02020603050405020304" pitchFamily="18" charset="0"/>
              </a:rPr>
              <a:t>Product-1 </a:t>
            </a:r>
            <a:r>
              <a:rPr lang="en-US" sz="2000" dirty="0">
                <a:cs typeface="Times New Roman" panose="02020603050405020304" pitchFamily="18" charset="0"/>
              </a:rPr>
              <a:t>30%; </a:t>
            </a:r>
            <a:r>
              <a:rPr lang="en-US" sz="2000" dirty="0">
                <a:effectLst/>
                <a:latin typeface="Book Antiqua" panose="02040602050305030304" pitchFamily="18" charset="0"/>
                <a:ea typeface="Times New Roman" panose="02020603050405020304" pitchFamily="18" charset="0"/>
                <a:cs typeface="Times New Roman" panose="02020603050405020304" pitchFamily="18" charset="0"/>
              </a:rPr>
              <a:t>Product-2</a:t>
            </a:r>
            <a:r>
              <a:rPr lang="en-US" sz="2000" dirty="0">
                <a:cs typeface="Times New Roman" panose="02020603050405020304" pitchFamily="18" charset="0"/>
              </a:rPr>
              <a:t>: 35%; </a:t>
            </a:r>
            <a:r>
              <a:rPr lang="en-US" sz="2000" dirty="0">
                <a:effectLst/>
                <a:latin typeface="Book Antiqua" panose="02040602050305030304" pitchFamily="18" charset="0"/>
                <a:ea typeface="Times New Roman" panose="02020603050405020304" pitchFamily="18" charset="0"/>
                <a:cs typeface="Times New Roman" panose="02020603050405020304" pitchFamily="18" charset="0"/>
              </a:rPr>
              <a:t>Product-3</a:t>
            </a:r>
            <a:r>
              <a:rPr lang="en-US" sz="2000" dirty="0">
                <a:cs typeface="Times New Roman" panose="02020603050405020304" pitchFamily="18" charset="0"/>
              </a:rPr>
              <a:t>: 20%; and </a:t>
            </a:r>
            <a:r>
              <a:rPr lang="en-US" sz="2000" dirty="0">
                <a:effectLst/>
                <a:latin typeface="Book Antiqua" panose="02040602050305030304" pitchFamily="18" charset="0"/>
                <a:ea typeface="Times New Roman" panose="02020603050405020304" pitchFamily="18" charset="0"/>
                <a:cs typeface="Times New Roman" panose="02020603050405020304" pitchFamily="18" charset="0"/>
              </a:rPr>
              <a:t>Product-4</a:t>
            </a:r>
            <a:r>
              <a:rPr lang="en-US" sz="2000" dirty="0">
                <a:cs typeface="Times New Roman" panose="02020603050405020304" pitchFamily="18" charset="0"/>
              </a:rPr>
              <a:t>: 15%.  </a:t>
            </a:r>
          </a:p>
          <a:p>
            <a:pPr marL="0" indent="0">
              <a:lnSpc>
                <a:spcPct val="115000"/>
              </a:lnSpc>
              <a:spcBef>
                <a:spcPts val="1200"/>
              </a:spcBef>
              <a:spcAft>
                <a:spcPts val="1200"/>
              </a:spcAft>
              <a:buNone/>
            </a:pPr>
            <a:r>
              <a:rPr lang="en-US" sz="2000" dirty="0">
                <a:cs typeface="Times New Roman" panose="02020603050405020304" pitchFamily="18" charset="0"/>
              </a:rPr>
              <a:t>Based on this data, the ABC  group  calculates the administrative overhead cost to be allocated to </a:t>
            </a:r>
            <a:r>
              <a:rPr lang="en-US" sz="2000" dirty="0">
                <a:effectLst/>
                <a:latin typeface="Book Antiqua" panose="02040602050305030304" pitchFamily="18" charset="0"/>
                <a:ea typeface="Times New Roman" panose="02020603050405020304" pitchFamily="18" charset="0"/>
                <a:cs typeface="Times New Roman" panose="02020603050405020304" pitchFamily="18" charset="0"/>
              </a:rPr>
              <a:t>Product-1</a:t>
            </a:r>
            <a:r>
              <a:rPr lang="en-US" sz="2000" dirty="0">
                <a:cs typeface="Times New Roman" panose="02020603050405020304" pitchFamily="18" charset="0"/>
              </a:rPr>
              <a:t> as $18,000 x 0.30 = $5,400. Since there are 90 </a:t>
            </a:r>
            <a:r>
              <a:rPr lang="en-US" sz="2000" dirty="0">
                <a:effectLst/>
                <a:latin typeface="Book Antiqua" panose="02040602050305030304" pitchFamily="18" charset="0"/>
                <a:ea typeface="Times New Roman" panose="02020603050405020304" pitchFamily="18" charset="0"/>
                <a:cs typeface="Times New Roman" panose="02020603050405020304" pitchFamily="18" charset="0"/>
              </a:rPr>
              <a:t>Product-1 </a:t>
            </a:r>
            <a:r>
              <a:rPr lang="en-US" sz="2000" dirty="0">
                <a:cs typeface="Times New Roman" panose="02020603050405020304" pitchFamily="18" charset="0"/>
              </a:rPr>
              <a:t>completed each month, the administrative overhead allocated to each is $5,400/90 = $60. Following the same logic the administrative costs allocated to Products-2, 3, and 4 are $90, $45, and $45 per unit.</a:t>
            </a:r>
          </a:p>
          <a:p>
            <a:pPr marL="0" indent="0">
              <a:lnSpc>
                <a:spcPct val="115000"/>
              </a:lnSpc>
              <a:spcBef>
                <a:spcPts val="1200"/>
              </a:spcBef>
              <a:spcAft>
                <a:spcPts val="1200"/>
              </a:spcAft>
              <a:buNone/>
            </a:pPr>
            <a:r>
              <a:rPr lang="en-US" sz="1800" dirty="0">
                <a:effectLst/>
                <a:latin typeface="Book Antiqua" panose="02040602050305030304" pitchFamily="18" charset="0"/>
                <a:ea typeface="Times New Roman" panose="02020603050405020304" pitchFamily="18" charset="0"/>
                <a:cs typeface="Arial" panose="020B0604020202020204" pitchFamily="34" charset="0"/>
              </a:rPr>
              <a:t>The ABC group uses labor hours as the cost driver to allocate the non-administrative overhead cost. The total non-administrative overhead cost is $9,000, and the total available labor capacity is 1,000 hours. According the ABC team, non-administrative overhead is charged at the rate of $9,000/1,000 = $9 per labor hour. Since Product-1 takes 2 hours, the Non-administrative overhead cost allocated is = $9 x 2 = $18. The allocation for the other </a:t>
            </a:r>
            <a:r>
              <a:rPr lang="en-US" sz="1800">
                <a:effectLst/>
                <a:latin typeface="Book Antiqua" panose="02040602050305030304" pitchFamily="18" charset="0"/>
                <a:ea typeface="Times New Roman" panose="02020603050405020304" pitchFamily="18" charset="0"/>
                <a:cs typeface="Arial" panose="020B0604020202020204" pitchFamily="34" charset="0"/>
              </a:rPr>
              <a:t>three products proceeds </a:t>
            </a:r>
            <a:r>
              <a:rPr lang="en-US" sz="1800" dirty="0">
                <a:effectLst/>
                <a:latin typeface="Book Antiqua" panose="02040602050305030304" pitchFamily="18" charset="0"/>
                <a:ea typeface="Times New Roman" panose="02020603050405020304" pitchFamily="18" charset="0"/>
                <a:cs typeface="Arial" panose="020B0604020202020204" pitchFamily="34" charset="0"/>
              </a:rPr>
              <a:t>in a like manner.</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pPr marL="0" indent="0">
              <a:lnSpc>
                <a:spcPct val="115000"/>
              </a:lnSpc>
              <a:spcBef>
                <a:spcPts val="1200"/>
              </a:spcBef>
              <a:spcAft>
                <a:spcPts val="1200"/>
              </a:spcAft>
              <a:buNone/>
            </a:pPr>
            <a:endParaRPr lang="en-US" sz="2000" dirty="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764704"/>
          </a:xfrm>
        </p:spPr>
        <p:txBody>
          <a:bodyPr/>
          <a:lstStyle/>
          <a:p>
            <a:r>
              <a:rPr lang="en-US" dirty="0"/>
              <a:t>Activity Based Costing</a:t>
            </a:r>
          </a:p>
        </p:txBody>
      </p:sp>
    </p:spTree>
    <p:extLst>
      <p:ext uri="{BB962C8B-B14F-4D97-AF65-F5344CB8AC3E}">
        <p14:creationId xmlns:p14="http://schemas.microsoft.com/office/powerpoint/2010/main" val="274198053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305E87-08A0-46DE-B666-52FADAA3C208}"/>
              </a:ext>
            </a:extLst>
          </p:cNvPr>
          <p:cNvSpPr>
            <a:spLocks noGrp="1"/>
          </p:cNvSpPr>
          <p:nvPr>
            <p:ph type="title"/>
          </p:nvPr>
        </p:nvSpPr>
        <p:spPr>
          <a:xfrm>
            <a:off x="-31833" y="-29466"/>
            <a:ext cx="11857567" cy="794170"/>
          </a:xfrm>
        </p:spPr>
        <p:txBody>
          <a:bodyPr/>
          <a:lstStyle/>
          <a:p>
            <a:r>
              <a:rPr lang="en-US" dirty="0"/>
              <a:t>Solution</a:t>
            </a:r>
          </a:p>
        </p:txBody>
      </p:sp>
      <p:graphicFrame>
        <p:nvGraphicFramePr>
          <p:cNvPr id="5" name="Object 4">
            <a:extLst>
              <a:ext uri="{FF2B5EF4-FFF2-40B4-BE49-F238E27FC236}">
                <a16:creationId xmlns:a16="http://schemas.microsoft.com/office/drawing/2014/main" id="{C6DDE351-E019-4545-B414-0C3263E5EE4A}"/>
              </a:ext>
            </a:extLst>
          </p:cNvPr>
          <p:cNvGraphicFramePr>
            <a:graphicFrameLocks noChangeAspect="1"/>
          </p:cNvGraphicFramePr>
          <p:nvPr>
            <p:extLst>
              <p:ext uri="{D42A27DB-BD31-4B8C-83A1-F6EECF244321}">
                <p14:modId xmlns:p14="http://schemas.microsoft.com/office/powerpoint/2010/main" val="1038260298"/>
              </p:ext>
            </p:extLst>
          </p:nvPr>
        </p:nvGraphicFramePr>
        <p:xfrm>
          <a:off x="263352" y="899675"/>
          <a:ext cx="10297144" cy="4750520"/>
        </p:xfrm>
        <a:graphic>
          <a:graphicData uri="http://schemas.openxmlformats.org/presentationml/2006/ole">
            <mc:AlternateContent xmlns:mc="http://schemas.openxmlformats.org/markup-compatibility/2006">
              <mc:Choice xmlns:v="urn:schemas-microsoft-com:vml" Requires="v">
                <p:oleObj spid="_x0000_s48135" name="Worksheet" r:id="rId3" imgW="7515092" imgH="3467355" progId="Excel.Sheet.12">
                  <p:embed/>
                </p:oleObj>
              </mc:Choice>
              <mc:Fallback>
                <p:oleObj name="Worksheet" r:id="rId3" imgW="7515092" imgH="3467355" progId="Excel.Sheet.12">
                  <p:embed/>
                  <p:pic>
                    <p:nvPicPr>
                      <p:cNvPr id="0" name=""/>
                      <p:cNvPicPr/>
                      <p:nvPr/>
                    </p:nvPicPr>
                    <p:blipFill>
                      <a:blip r:embed="rId4"/>
                      <a:stretch>
                        <a:fillRect/>
                      </a:stretch>
                    </p:blipFill>
                    <p:spPr>
                      <a:xfrm>
                        <a:off x="263352" y="899675"/>
                        <a:ext cx="10297144" cy="4750520"/>
                      </a:xfrm>
                      <a:prstGeom prst="rect">
                        <a:avLst/>
                      </a:prstGeom>
                    </p:spPr>
                  </p:pic>
                </p:oleObj>
              </mc:Fallback>
            </mc:AlternateContent>
          </a:graphicData>
        </a:graphic>
      </p:graphicFrame>
      <p:sp>
        <p:nvSpPr>
          <p:cNvPr id="2" name="TextBox 1">
            <a:extLst>
              <a:ext uri="{FF2B5EF4-FFF2-40B4-BE49-F238E27FC236}">
                <a16:creationId xmlns:a16="http://schemas.microsoft.com/office/drawing/2014/main" id="{3FAD5378-7150-489D-8548-DCD7A44311FA}"/>
              </a:ext>
            </a:extLst>
          </p:cNvPr>
          <p:cNvSpPr txBox="1"/>
          <p:nvPr/>
        </p:nvSpPr>
        <p:spPr>
          <a:xfrm>
            <a:off x="191344" y="5676293"/>
            <a:ext cx="10839634" cy="923330"/>
          </a:xfrm>
          <a:prstGeom prst="rect">
            <a:avLst/>
          </a:prstGeom>
          <a:noFill/>
        </p:spPr>
        <p:txBody>
          <a:bodyPr wrap="none" rtlCol="0">
            <a:spAutoFit/>
          </a:bodyPr>
          <a:lstStyle/>
          <a:p>
            <a:r>
              <a:rPr lang="en-US" dirty="0"/>
              <a:t>For more information or practice, and at your own will, you may watch another example at </a:t>
            </a:r>
          </a:p>
          <a:p>
            <a:r>
              <a:rPr lang="en-US" dirty="0">
                <a:solidFill>
                  <a:srgbClr val="FF0000"/>
                </a:solidFill>
                <a:hlinkClick r:id="rId5">
                  <a:extLst>
                    <a:ext uri="{A12FA001-AC4F-418D-AE19-62706E023703}">
                      <ahyp:hlinkClr xmlns:ahyp="http://schemas.microsoft.com/office/drawing/2018/hyperlinkcolor" val="tx"/>
                    </a:ext>
                  </a:extLst>
                </a:hlinkClick>
              </a:rPr>
              <a:t>https://www.youtube.com/watch?v=sVyltL7O2KM</a:t>
            </a:r>
            <a:endParaRPr lang="en-US" dirty="0">
              <a:solidFill>
                <a:srgbClr val="FF0000"/>
              </a:solidFill>
            </a:endParaRPr>
          </a:p>
          <a:p>
            <a:endParaRPr lang="en-US" dirty="0"/>
          </a:p>
        </p:txBody>
      </p:sp>
    </p:spTree>
    <p:extLst>
      <p:ext uri="{BB962C8B-B14F-4D97-AF65-F5344CB8AC3E}">
        <p14:creationId xmlns:p14="http://schemas.microsoft.com/office/powerpoint/2010/main" val="215256156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05478"/>
          </a:xfrm>
        </p:spPr>
        <p:txBody>
          <a:bodyPr>
            <a:normAutofit/>
          </a:bodyPr>
          <a:lstStyle/>
          <a:p>
            <a:r>
              <a:rPr lang="en-US" dirty="0"/>
              <a:t>The 5 Step TOC Focusing Process</a:t>
            </a:r>
            <a:endParaRPr lang="en-US" sz="2000" dirty="0"/>
          </a:p>
        </p:txBody>
      </p:sp>
      <p:sp>
        <p:nvSpPr>
          <p:cNvPr id="3" name="Content Placeholder 2"/>
          <p:cNvSpPr>
            <a:spLocks noGrp="1"/>
          </p:cNvSpPr>
          <p:nvPr>
            <p:ph idx="1"/>
          </p:nvPr>
        </p:nvSpPr>
        <p:spPr>
          <a:xfrm>
            <a:off x="47328" y="980728"/>
            <a:ext cx="9144000" cy="2625725"/>
          </a:xfrm>
        </p:spPr>
        <p:txBody>
          <a:bodyPr/>
          <a:lstStyle/>
          <a:p>
            <a:pPr>
              <a:buSzPct val="89000"/>
              <a:buNone/>
            </a:pPr>
            <a:r>
              <a:rPr lang="en-US" dirty="0"/>
              <a:t>Step 1:       Identify the System’s Constraint(s)</a:t>
            </a:r>
          </a:p>
          <a:p>
            <a:pPr marL="1433513" indent="-1433513">
              <a:buSzPct val="89000"/>
              <a:buNone/>
            </a:pPr>
            <a:r>
              <a:rPr lang="en-US" dirty="0"/>
              <a:t>Step 2:       Determine how to Exploit the System’s Constraints</a:t>
            </a:r>
          </a:p>
          <a:p>
            <a:pPr marL="1433513" indent="-1433513">
              <a:buSzPct val="89000"/>
              <a:buNone/>
            </a:pPr>
            <a:r>
              <a:rPr lang="en-US" dirty="0"/>
              <a:t>Step 3:	Subordinate Everything Else to that Decision</a:t>
            </a:r>
          </a:p>
          <a:p>
            <a:pPr marL="1433513" indent="-1433513">
              <a:buSzPct val="89000"/>
              <a:buNone/>
            </a:pPr>
            <a:r>
              <a:rPr lang="en-US" dirty="0"/>
              <a:t>Step 4:	Elevate the System’s Constraints</a:t>
            </a:r>
          </a:p>
          <a:p>
            <a:pPr marL="1433513" indent="-1433513">
              <a:buSzPct val="89000"/>
              <a:buNone/>
            </a:pPr>
            <a:r>
              <a:rPr lang="en-US" dirty="0"/>
              <a:t>Step 5:	If a Constraint Was Broken in previous Steps, Go to Step 1</a:t>
            </a:r>
            <a:endParaRPr lang="en-US" dirty="0">
              <a:solidFill>
                <a:schemeClr val="tx1"/>
              </a:solidFill>
              <a:latin typeface="Book Antiqua" pitchFamily="18" charset="0"/>
            </a:endParaRPr>
          </a:p>
        </p:txBody>
      </p:sp>
      <p:pic>
        <p:nvPicPr>
          <p:cNvPr id="4" name="Picture 2" descr="C:\Documents and Settings\Administrator\Local Settings\Temporary Internet Files\Content.IE5\36SCAQXJ\MPj03154280000[1].jpg"/>
          <p:cNvPicPr>
            <a:picLocks noChangeAspect="1" noChangeArrowheads="1"/>
          </p:cNvPicPr>
          <p:nvPr/>
        </p:nvPicPr>
        <p:blipFill>
          <a:blip r:embed="rId3"/>
          <a:srcRect/>
          <a:stretch>
            <a:fillRect/>
          </a:stretch>
        </p:blipFill>
        <p:spPr bwMode="auto">
          <a:xfrm>
            <a:off x="10287001" y="0"/>
            <a:ext cx="1904999" cy="805478"/>
          </a:xfrm>
          <a:prstGeom prst="rect">
            <a:avLst/>
          </a:prstGeom>
          <a:noFill/>
        </p:spPr>
      </p:pic>
      <p:sp>
        <p:nvSpPr>
          <p:cNvPr id="5" name="TextBox 4"/>
          <p:cNvSpPr txBox="1"/>
          <p:nvPr/>
        </p:nvSpPr>
        <p:spPr>
          <a:xfrm>
            <a:off x="95968" y="3805260"/>
            <a:ext cx="12096031" cy="461665"/>
          </a:xfrm>
          <a:prstGeom prst="rect">
            <a:avLst/>
          </a:prstGeom>
          <a:noFill/>
        </p:spPr>
        <p:txBody>
          <a:bodyPr wrap="square" rtlCol="0">
            <a:spAutoFit/>
          </a:bodyPr>
          <a:lstStyle/>
          <a:p>
            <a:pPr marL="1433513" indent="-1433513">
              <a:buSzPct val="89000"/>
            </a:pPr>
            <a:r>
              <a:rPr lang="en-US" sz="2400" b="1" dirty="0">
                <a:solidFill>
                  <a:srgbClr val="CC3300"/>
                </a:solidFill>
                <a:latin typeface="Book Antiqua" pitchFamily="18" charset="0"/>
              </a:rPr>
              <a:t>Performance of subsystems to be linked to the performance of the total system.</a:t>
            </a:r>
          </a:p>
        </p:txBody>
      </p:sp>
      <p:sp>
        <p:nvSpPr>
          <p:cNvPr id="6" name="TextBox 5"/>
          <p:cNvSpPr txBox="1"/>
          <p:nvPr/>
        </p:nvSpPr>
        <p:spPr>
          <a:xfrm>
            <a:off x="105719" y="4465732"/>
            <a:ext cx="9067800" cy="461665"/>
          </a:xfrm>
          <a:prstGeom prst="rect">
            <a:avLst/>
          </a:prstGeom>
          <a:noFill/>
        </p:spPr>
        <p:txBody>
          <a:bodyPr wrap="square" rtlCol="0">
            <a:spAutoFit/>
          </a:bodyPr>
          <a:lstStyle/>
          <a:p>
            <a:pPr marL="1433513" indent="-1433513">
              <a:buSzPct val="89000"/>
            </a:pPr>
            <a:r>
              <a:rPr lang="en-US" sz="2400" b="1" dirty="0">
                <a:solidFill>
                  <a:srgbClr val="CC3300"/>
                </a:solidFill>
                <a:latin typeface="Book Antiqua" pitchFamily="18" charset="0"/>
              </a:rPr>
              <a:t>The 5-Steps in a continuing Process. </a:t>
            </a:r>
          </a:p>
        </p:txBody>
      </p:sp>
    </p:spTree>
    <p:extLst>
      <p:ext uri="{BB962C8B-B14F-4D97-AF65-F5344CB8AC3E}">
        <p14:creationId xmlns:p14="http://schemas.microsoft.com/office/powerpoint/2010/main" val="42525613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11651</TotalTime>
  <Words>605</Words>
  <Application>Microsoft Office PowerPoint</Application>
  <PresentationFormat>Widescreen</PresentationFormat>
  <Paragraphs>23</Paragraphs>
  <Slides>6</Slides>
  <Notes>1</Notes>
  <HiddenSlides>0</HiddenSlides>
  <MMClips>1</MMClips>
  <ScaleCrop>false</ScaleCrop>
  <HeadingPairs>
    <vt:vector size="8" baseType="variant">
      <vt:variant>
        <vt:lpstr>Fonts Used</vt:lpstr>
      </vt:variant>
      <vt:variant>
        <vt:i4>7</vt:i4>
      </vt:variant>
      <vt:variant>
        <vt:lpstr>Theme</vt:lpstr>
      </vt:variant>
      <vt:variant>
        <vt:i4>4</vt:i4>
      </vt:variant>
      <vt:variant>
        <vt:lpstr>Embedded OLE Servers</vt:lpstr>
      </vt:variant>
      <vt:variant>
        <vt:i4>1</vt:i4>
      </vt:variant>
      <vt:variant>
        <vt:lpstr>Slide Titles</vt:lpstr>
      </vt:variant>
      <vt:variant>
        <vt:i4>6</vt:i4>
      </vt:variant>
    </vt:vector>
  </HeadingPairs>
  <TitlesOfParts>
    <vt:vector size="18" baseType="lpstr">
      <vt:lpstr>Book Antiqua</vt:lpstr>
      <vt:lpstr>Calibri</vt:lpstr>
      <vt:lpstr>Garamond</vt:lpstr>
      <vt:lpstr>Impact</vt:lpstr>
      <vt:lpstr>MS Reference Sans Serif</vt:lpstr>
      <vt:lpstr>Verdana</vt:lpstr>
      <vt:lpstr>Wingdings</vt:lpstr>
      <vt:lpstr>Lean Thinking Final.ppt</vt:lpstr>
      <vt:lpstr>1_Lean Thinking Final</vt:lpstr>
      <vt:lpstr>Lean Thinking Final</vt:lpstr>
      <vt:lpstr>2_Lean Thinking Final</vt:lpstr>
      <vt:lpstr>Worksheet</vt:lpstr>
      <vt:lpstr>PowerPoint Presentation</vt:lpstr>
      <vt:lpstr>A Feasible Production Plan</vt:lpstr>
      <vt:lpstr>Standard Cost Accounting</vt:lpstr>
      <vt:lpstr>Activity Based Costing</vt:lpstr>
      <vt:lpstr>Solution</vt:lpstr>
      <vt:lpstr>The 5 Step TOC Focusing Process</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271</cp:revision>
  <dcterms:created xsi:type="dcterms:W3CDTF">2008-11-22T01:06:20Z</dcterms:created>
  <dcterms:modified xsi:type="dcterms:W3CDTF">2021-11-28T20:42:21Z</dcterms:modified>
</cp:coreProperties>
</file>