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Lst>
  <p:notesMasterIdLst>
    <p:notesMasterId r:id="rId32"/>
  </p:notesMasterIdLst>
  <p:handoutMasterIdLst>
    <p:handoutMasterId r:id="rId33"/>
  </p:handoutMasterIdLst>
  <p:sldIdLst>
    <p:sldId id="360" r:id="rId3"/>
    <p:sldId id="1094" r:id="rId4"/>
    <p:sldId id="1095" r:id="rId5"/>
    <p:sldId id="1096" r:id="rId6"/>
    <p:sldId id="1097" r:id="rId7"/>
    <p:sldId id="1098" r:id="rId8"/>
    <p:sldId id="1100" r:id="rId9"/>
    <p:sldId id="1101" r:id="rId10"/>
    <p:sldId id="1102" r:id="rId11"/>
    <p:sldId id="1103" r:id="rId12"/>
    <p:sldId id="1104" r:id="rId13"/>
    <p:sldId id="1105" r:id="rId14"/>
    <p:sldId id="1106" r:id="rId15"/>
    <p:sldId id="1107" r:id="rId16"/>
    <p:sldId id="1108" r:id="rId17"/>
    <p:sldId id="1109" r:id="rId18"/>
    <p:sldId id="1110" r:id="rId19"/>
    <p:sldId id="1111" r:id="rId20"/>
    <p:sldId id="1112" r:id="rId21"/>
    <p:sldId id="1113" r:id="rId22"/>
    <p:sldId id="1114" r:id="rId23"/>
    <p:sldId id="1087" r:id="rId24"/>
    <p:sldId id="397" r:id="rId25"/>
    <p:sldId id="1088" r:id="rId26"/>
    <p:sldId id="388" r:id="rId27"/>
    <p:sldId id="1089" r:id="rId28"/>
    <p:sldId id="391" r:id="rId29"/>
    <p:sldId id="393" r:id="rId30"/>
    <p:sldId id="1122" r:id="rId31"/>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Capacity- Product Mix Multi-Product Flow       Ardavan Asef-Vaziri " id="{81716136-F53A-4A39-8C10-022D6D687C2C}">
          <p14:sldIdLst>
            <p14:sldId id="360"/>
            <p14:sldId id="1094"/>
            <p14:sldId id="1095"/>
            <p14:sldId id="1096"/>
            <p14:sldId id="1097"/>
            <p14:sldId id="1098"/>
            <p14:sldId id="1100"/>
            <p14:sldId id="1101"/>
            <p14:sldId id="1102"/>
            <p14:sldId id="1103"/>
            <p14:sldId id="1104"/>
            <p14:sldId id="1105"/>
            <p14:sldId id="1106"/>
            <p14:sldId id="1107"/>
            <p14:sldId id="1108"/>
            <p14:sldId id="1109"/>
            <p14:sldId id="1110"/>
            <p14:sldId id="1111"/>
            <p14:sldId id="1112"/>
            <p14:sldId id="1113"/>
            <p14:sldId id="1114"/>
            <p14:sldId id="1087"/>
            <p14:sldId id="397"/>
            <p14:sldId id="1088"/>
            <p14:sldId id="388"/>
            <p14:sldId id="1089"/>
            <p14:sldId id="391"/>
            <p14:sldId id="393"/>
            <p14:sldId id="112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0000"/>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1369" autoAdjust="0"/>
    <p:restoredTop sz="90482" autoAdjust="0"/>
  </p:normalViewPr>
  <p:slideViewPr>
    <p:cSldViewPr>
      <p:cViewPr varScale="1">
        <p:scale>
          <a:sx n="109" d="100"/>
          <a:sy n="109" d="100"/>
        </p:scale>
        <p:origin x="222" y="102"/>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0BF91D2-C601-4F3D-A3D7-8442582F2855}" type="slidenum">
              <a:rPr lang="en-US" smtClean="0"/>
              <a:pPr/>
              <a:t>1</a:t>
            </a:fld>
            <a:endParaRPr lang="en-US" dirty="0"/>
          </a:p>
        </p:txBody>
      </p:sp>
      <p:sp>
        <p:nvSpPr>
          <p:cNvPr id="38915" name="Rectangle 2"/>
          <p:cNvSpPr>
            <a:spLocks noGrp="1" noRot="1" noChangeAspect="1" noChangeArrowheads="1" noTextEdit="1"/>
          </p:cNvSpPr>
          <p:nvPr>
            <p:ph type="sldImg"/>
          </p:nvPr>
        </p:nvSpPr>
        <p:spPr>
          <a:xfrm>
            <a:off x="469900" y="725488"/>
            <a:ext cx="6375400" cy="3587750"/>
          </a:xfrm>
          <a:ln/>
        </p:spPr>
      </p:sp>
      <p:sp>
        <p:nvSpPr>
          <p:cNvPr id="38916"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19811"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22883"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8723"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45411"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45411"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extLst>
      <p:ext uri="{BB962C8B-B14F-4D97-AF65-F5344CB8AC3E}">
        <p14:creationId xmlns:p14="http://schemas.microsoft.com/office/powerpoint/2010/main" val="3416166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48483"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0531" name="Rectangle 3"/>
          <p:cNvSpPr>
            <a:spLocks noGrp="1"/>
          </p:cNvSpPr>
          <p:nvPr>
            <p:ph type="body" idx="1"/>
          </p:nvPr>
        </p:nvSpPr>
        <p:spPr bwMode="auto">
          <a:noFill/>
        </p:spPr>
        <p:txBody>
          <a:bodyPr/>
          <a:lstStyle/>
          <a:p>
            <a:endParaRPr lang="en-US" dirty="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9119" y="29308"/>
            <a:ext cx="11569700" cy="50409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12192000" cy="57912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2931"/>
            <a:ext cx="12192000" cy="60666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dirty="0"/>
            </a:p>
          </p:txBody>
        </p:sp>
      </p:grpSp>
      <p:sp>
        <p:nvSpPr>
          <p:cNvPr id="154626"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54627"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dirty="0"/>
              <a:t>DSO 581</a:t>
            </a:r>
          </a:p>
        </p:txBody>
      </p:sp>
      <p:sp>
        <p:nvSpPr>
          <p:cNvPr id="9" name="Rectangle 5"/>
          <p:cNvSpPr>
            <a:spLocks noGrp="1" noChangeArrowheads="1"/>
          </p:cNvSpPr>
          <p:nvPr>
            <p:ph type="ftr" sz="quarter" idx="11"/>
          </p:nvPr>
        </p:nvSpPr>
        <p:spPr/>
        <p:txBody>
          <a:bodyPr/>
          <a:lstStyle>
            <a:lvl1pPr>
              <a:defRPr/>
            </a:lvl1pPr>
          </a:lstStyle>
          <a:p>
            <a:pPr>
              <a:defRPr/>
            </a:pPr>
            <a:r>
              <a:rPr lang="en-US" dirty="0"/>
              <a:t>Supply Chain Management</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3BAF09ED-607B-4E2E-B82A-E1213F58AD05}" type="slidenum">
              <a:rPr lang="en-US"/>
              <a:pPr>
                <a:defRPr/>
              </a:pPr>
              <a:t>‹#›</a:t>
            </a:fld>
            <a:endParaRPr lang="en-US" dirty="0"/>
          </a:p>
        </p:txBody>
      </p:sp>
    </p:spTree>
    <p:extLst>
      <p:ext uri="{BB962C8B-B14F-4D97-AF65-F5344CB8AC3E}">
        <p14:creationId xmlns:p14="http://schemas.microsoft.com/office/powerpoint/2010/main" val="288821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202936484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90842404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Operations Strategy.  Ardavan Asef-Vaziri </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8237" y="0"/>
            <a:ext cx="12192000" cy="736592"/>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20581" y="0"/>
            <a:ext cx="12192000" cy="736592"/>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55" r:id="rId7"/>
    <p:sldLayoutId id="2147483757" r:id="rId8"/>
    <p:sldLayoutId id="2147483761" r:id="rId9"/>
  </p:sldLayoutIdLst>
  <p:transition/>
  <p:txStyles>
    <p:titleStyle>
      <a:lvl1pPr algn="l" rtl="0" eaLnBrk="1" fontAlgn="base" hangingPunct="1">
        <a:spcBef>
          <a:spcPct val="0"/>
        </a:spcBef>
        <a:spcAft>
          <a:spcPct val="0"/>
        </a:spcAft>
        <a:defRPr sz="36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2179710-F2F1-4389-9C0B-718F113AA35F}"/>
              </a:ext>
            </a:extLst>
          </p:cNvPr>
          <p:cNvSpPr/>
          <p:nvPr/>
        </p:nvSpPr>
        <p:spPr>
          <a:xfrm>
            <a:off x="2781300" y="3657600"/>
            <a:ext cx="9410700" cy="1384995"/>
          </a:xfrm>
          <a:prstGeom prst="rect">
            <a:avLst/>
          </a:prstGeom>
        </p:spPr>
        <p:txBody>
          <a:bodyPr wrap="square">
            <a:spAutoFit/>
          </a:bodyPr>
          <a:lstStyle/>
          <a:p>
            <a:pPr marL="0" indent="0">
              <a:spcBef>
                <a:spcPts val="0"/>
              </a:spcBef>
              <a:buFont typeface="Wingdings" pitchFamily="2" charset="2"/>
              <a:buNone/>
              <a:defRPr/>
            </a:pPr>
            <a:r>
              <a:rPr lang="en-US" sz="2800" b="1" i="1" kern="0" dirty="0">
                <a:solidFill>
                  <a:schemeClr val="bg1"/>
                </a:solidFill>
                <a:latin typeface="Book Antiqua" panose="02040602050305030304" pitchFamily="18" charset="0"/>
                <a:cs typeface="Tahoma" pitchFamily="34" charset="0"/>
              </a:rPr>
              <a:t>Most of the slides of this part of the lecture were prepared over my teaching lifetime based on the material that I have learned &amp; benefited from this book</a:t>
            </a:r>
          </a:p>
        </p:txBody>
      </p:sp>
      <p:sp>
        <p:nvSpPr>
          <p:cNvPr id="4" name="TextBox 3">
            <a:extLst>
              <a:ext uri="{FF2B5EF4-FFF2-40B4-BE49-F238E27FC236}">
                <a16:creationId xmlns:a16="http://schemas.microsoft.com/office/drawing/2014/main" id="{71D671F6-0F85-4B38-905F-82466FD11BBF}"/>
              </a:ext>
            </a:extLst>
          </p:cNvPr>
          <p:cNvSpPr txBox="1"/>
          <p:nvPr/>
        </p:nvSpPr>
        <p:spPr>
          <a:xfrm>
            <a:off x="4612769" y="6291293"/>
            <a:ext cx="2669320" cy="584775"/>
          </a:xfrm>
          <a:prstGeom prst="rect">
            <a:avLst/>
          </a:prstGeom>
          <a:noFill/>
        </p:spPr>
        <p:txBody>
          <a:bodyPr wrap="none" rtlCol="0">
            <a:spAutoFit/>
          </a:bodyPr>
          <a:lstStyle/>
          <a:p>
            <a:r>
              <a:rPr lang="en-US" sz="3200" b="1" dirty="0">
                <a:solidFill>
                  <a:schemeClr val="bg1"/>
                </a:solidFill>
                <a:latin typeface="Kunstler Script" panose="030304020206070D0D06" pitchFamily="66" charset="0"/>
              </a:rPr>
              <a:t>Ardavan Asef-Vaziri</a:t>
            </a:r>
          </a:p>
        </p:txBody>
      </p:sp>
      <p:pic>
        <p:nvPicPr>
          <p:cNvPr id="6" name="Picture 5">
            <a:extLst>
              <a:ext uri="{FF2B5EF4-FFF2-40B4-BE49-F238E27FC236}">
                <a16:creationId xmlns:a16="http://schemas.microsoft.com/office/drawing/2014/main" id="{BC475F59-C907-4691-A19D-3B6430754D87}"/>
              </a:ext>
            </a:extLst>
          </p:cNvPr>
          <p:cNvPicPr>
            <a:picLocks noChangeAspect="1"/>
          </p:cNvPicPr>
          <p:nvPr/>
        </p:nvPicPr>
        <p:blipFill>
          <a:blip r:embed="rId3"/>
          <a:stretch>
            <a:fillRect/>
          </a:stretch>
        </p:blipFill>
        <p:spPr>
          <a:xfrm>
            <a:off x="304800" y="4081815"/>
            <a:ext cx="2105025" cy="2600325"/>
          </a:xfrm>
          <a:prstGeom prst="rect">
            <a:avLst/>
          </a:prstGeom>
        </p:spPr>
      </p:pic>
      <p:sp>
        <p:nvSpPr>
          <p:cNvPr id="9" name="Rectangle 2">
            <a:extLst>
              <a:ext uri="{FF2B5EF4-FFF2-40B4-BE49-F238E27FC236}">
                <a16:creationId xmlns:a16="http://schemas.microsoft.com/office/drawing/2014/main" id="{C6B591E5-115E-4A8A-BC85-A814B841096A}"/>
              </a:ext>
            </a:extLst>
          </p:cNvPr>
          <p:cNvSpPr>
            <a:spLocks noGrp="1" noChangeArrowheads="1"/>
          </p:cNvSpPr>
          <p:nvPr>
            <p:ph type="ctrTitle"/>
          </p:nvPr>
        </p:nvSpPr>
        <p:spPr>
          <a:xfrm>
            <a:off x="1524000" y="228600"/>
            <a:ext cx="9144000" cy="2438400"/>
          </a:xfrm>
        </p:spPr>
        <p:txBody>
          <a:bodyPr/>
          <a:lstStyle/>
          <a:p>
            <a:r>
              <a:rPr lang="en-US" dirty="0">
                <a:ea typeface="ＭＳ Ｐゴシック"/>
              </a:rPr>
              <a:t>Operations Strategy</a:t>
            </a:r>
            <a:br>
              <a:rPr lang="en-US" dirty="0">
                <a:ea typeface="ＭＳ Ｐゴシック"/>
              </a:rPr>
            </a:br>
            <a:endParaRPr lang="en-US" dirty="0">
              <a:ea typeface="ＭＳ Ｐゴシック"/>
            </a:endParaRPr>
          </a:p>
        </p:txBody>
      </p:sp>
      <p:sp>
        <p:nvSpPr>
          <p:cNvPr id="10" name="Content Placeholder 5">
            <a:extLst>
              <a:ext uri="{FF2B5EF4-FFF2-40B4-BE49-F238E27FC236}">
                <a16:creationId xmlns:a16="http://schemas.microsoft.com/office/drawing/2014/main" id="{06779264-3464-4CAD-A4F3-1548419F14EE}"/>
              </a:ext>
            </a:extLst>
          </p:cNvPr>
          <p:cNvSpPr txBox="1">
            <a:spLocks/>
          </p:cNvSpPr>
          <p:nvPr/>
        </p:nvSpPr>
        <p:spPr>
          <a:xfrm>
            <a:off x="0" y="1476022"/>
            <a:ext cx="12192000" cy="2133600"/>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gn="r" eaLnBrk="0" hangingPunct="0">
              <a:spcBef>
                <a:spcPts val="0"/>
              </a:spcBef>
              <a:buNone/>
              <a:defRPr/>
            </a:pPr>
            <a:endParaRPr lang="en-US" b="1" i="1" kern="0" dirty="0">
              <a:solidFill>
                <a:schemeClr val="bg1"/>
              </a:solidFill>
              <a:latin typeface="Book Antiqua" panose="02040602050305030304" pitchFamily="18" charset="0"/>
              <a:ea typeface="+mn-ea"/>
              <a:cs typeface="Tahoma" pitchFamily="34" charset="0"/>
            </a:endParaRPr>
          </a:p>
          <a:p>
            <a:pPr marL="0" indent="0" algn="r" eaLnBrk="0" hangingPunct="0">
              <a:spcBef>
                <a:spcPts val="0"/>
              </a:spcBef>
              <a:buNone/>
              <a:defRPr/>
            </a:pPr>
            <a:r>
              <a:rPr lang="en-US" b="1" i="1" kern="0" dirty="0">
                <a:solidFill>
                  <a:schemeClr val="bg1"/>
                </a:solidFill>
                <a:latin typeface="Book Antiqua" panose="02040602050305030304" pitchFamily="18" charset="0"/>
                <a:ea typeface="+mn-ea"/>
                <a:cs typeface="Tahoma" pitchFamily="34" charset="0"/>
              </a:rPr>
              <a:t>There’s nothing here to take by storm; to strategy we must conform.</a:t>
            </a:r>
          </a:p>
          <a:p>
            <a:pPr marL="0" indent="0" algn="r" eaLnBrk="0" hangingPunct="0">
              <a:spcBef>
                <a:spcPts val="0"/>
              </a:spcBef>
              <a:buNone/>
              <a:defRPr/>
            </a:pPr>
            <a:r>
              <a:rPr lang="en-US" b="1" i="1" kern="0" dirty="0">
                <a:solidFill>
                  <a:schemeClr val="bg1"/>
                </a:solidFill>
                <a:latin typeface="Book Antiqua" panose="02040602050305030304" pitchFamily="18" charset="0"/>
                <a:ea typeface="+mn-ea"/>
                <a:cs typeface="Tahoma" pitchFamily="34" charset="0"/>
              </a:rPr>
              <a:t>Johann Wolfgang von Goethe (Faust,1808)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ECF39-BBFB-418E-BD9D-0C2051F972E4}"/>
              </a:ext>
            </a:extLst>
          </p:cNvPr>
          <p:cNvSpPr>
            <a:spLocks noGrp="1"/>
          </p:cNvSpPr>
          <p:nvPr>
            <p:ph type="title"/>
          </p:nvPr>
        </p:nvSpPr>
        <p:spPr/>
        <p:txBody>
          <a:bodyPr/>
          <a:lstStyle/>
          <a:p>
            <a:r>
              <a:rPr lang="en-US" dirty="0">
                <a:ea typeface="ＭＳ Ｐゴシック"/>
              </a:rPr>
              <a:t>Values</a:t>
            </a:r>
            <a:endParaRPr lang="en-US" dirty="0"/>
          </a:p>
        </p:txBody>
      </p:sp>
      <p:sp>
        <p:nvSpPr>
          <p:cNvPr id="3" name="Content Placeholder 1">
            <a:extLst>
              <a:ext uri="{FF2B5EF4-FFF2-40B4-BE49-F238E27FC236}">
                <a16:creationId xmlns:a16="http://schemas.microsoft.com/office/drawing/2014/main" id="{8F2D528D-8992-4E4D-8BF1-B9D8ACFE75B7}"/>
              </a:ext>
            </a:extLst>
          </p:cNvPr>
          <p:cNvSpPr txBox="1">
            <a:spLocks/>
          </p:cNvSpPr>
          <p:nvPr/>
        </p:nvSpPr>
        <p:spPr>
          <a:xfrm>
            <a:off x="10064" y="838200"/>
            <a:ext cx="12181936" cy="49879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Values are a third factor that affect what an operation (or an organization) can and cannot do. </a:t>
            </a:r>
          </a:p>
          <a:p>
            <a:pPr defTabSz="457200">
              <a:buSzPct val="100000"/>
            </a:pPr>
            <a:r>
              <a:rPr lang="en-US" sz="2400" dirty="0">
                <a:solidFill>
                  <a:srgbClr val="000000"/>
                </a:solidFill>
                <a:latin typeface="Book Antiqua" panose="02040602050305030304" pitchFamily="18" charset="0"/>
                <a:ea typeface="+mn-ea"/>
              </a:rPr>
              <a:t>Values are the standards by which employees set priorities at every level. Some priorities are programmed into a process but many are not. </a:t>
            </a:r>
          </a:p>
          <a:p>
            <a:pPr lvl="1" defTabSz="457200">
              <a:buSzPct val="100000"/>
            </a:pPr>
            <a:r>
              <a:rPr lang="en-US" dirty="0">
                <a:solidFill>
                  <a:srgbClr val="000000"/>
                </a:solidFill>
                <a:latin typeface="Book Antiqua" panose="02040602050305030304" pitchFamily="18" charset="0"/>
                <a:ea typeface="+mn-ea"/>
              </a:rPr>
              <a:t>Ex. whether an order or customer is attractive, whether a suggestion to improve a product or process is attractive, whether an investment is worth making.</a:t>
            </a:r>
          </a:p>
          <a:p>
            <a:pPr defTabSz="457200">
              <a:buSzPct val="100000"/>
            </a:pPr>
            <a:r>
              <a:rPr lang="en-US" sz="2400" dirty="0">
                <a:solidFill>
                  <a:srgbClr val="C00000"/>
                </a:solidFill>
                <a:latin typeface="Book Antiqua" panose="02040602050305030304" pitchFamily="18" charset="0"/>
                <a:ea typeface="+mn-ea"/>
              </a:rPr>
              <a:t>As organizations become more complex, consistent values are powerful mechanisms for employees to make independent but consistent decisions. </a:t>
            </a:r>
          </a:p>
          <a:p>
            <a:pPr defTabSz="457200">
              <a:buSzPct val="100000"/>
            </a:pPr>
            <a:r>
              <a:rPr lang="en-US" sz="2400" dirty="0">
                <a:solidFill>
                  <a:srgbClr val="000000"/>
                </a:solidFill>
                <a:latin typeface="Book Antiqua" panose="02040602050305030304" pitchFamily="18" charset="0"/>
                <a:ea typeface="+mn-ea"/>
              </a:rPr>
              <a:t>Values constitute the organization’s culture.</a:t>
            </a:r>
          </a:p>
          <a:p>
            <a:pPr>
              <a:buFont typeface="Wingdings" pitchFamily="2" charset="2"/>
              <a:buNone/>
            </a:pPr>
            <a:endParaRPr lang="en-US" kern="0" dirty="0">
              <a:ea typeface="ＭＳ Ｐゴシック"/>
            </a:endParaRPr>
          </a:p>
          <a:p>
            <a:endParaRPr lang="en-US" kern="0" dirty="0">
              <a:ea typeface="ＭＳ Ｐゴシック"/>
            </a:endParaRPr>
          </a:p>
          <a:p>
            <a:pPr>
              <a:buFont typeface="Wingdings" pitchFamily="2" charset="2"/>
              <a:buNone/>
            </a:pPr>
            <a:endParaRPr lang="en-US" kern="0" dirty="0">
              <a:ea typeface="ＭＳ Ｐゴシック"/>
            </a:endParaRPr>
          </a:p>
        </p:txBody>
      </p:sp>
    </p:spTree>
    <p:extLst>
      <p:ext uri="{BB962C8B-B14F-4D97-AF65-F5344CB8AC3E}">
        <p14:creationId xmlns:p14="http://schemas.microsoft.com/office/powerpoint/2010/main" val="181263703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B0B3-2667-49F0-B847-3D0C686F7070}"/>
              </a:ext>
            </a:extLst>
          </p:cNvPr>
          <p:cNvSpPr>
            <a:spLocks noGrp="1"/>
          </p:cNvSpPr>
          <p:nvPr>
            <p:ph type="title"/>
          </p:nvPr>
        </p:nvSpPr>
        <p:spPr/>
        <p:txBody>
          <a:bodyPr/>
          <a:lstStyle/>
          <a:p>
            <a:r>
              <a:rPr lang="en-US" dirty="0">
                <a:ea typeface="ＭＳ Ｐゴシック"/>
              </a:rPr>
              <a:t>Operations Strategy: Competency View</a:t>
            </a:r>
            <a:endParaRPr lang="en-US" dirty="0"/>
          </a:p>
        </p:txBody>
      </p:sp>
      <p:sp>
        <p:nvSpPr>
          <p:cNvPr id="3" name="Content Placeholder 1">
            <a:extLst>
              <a:ext uri="{FF2B5EF4-FFF2-40B4-BE49-F238E27FC236}">
                <a16:creationId xmlns:a16="http://schemas.microsoft.com/office/drawing/2014/main" id="{D24F64B0-C978-410D-87CB-E274D59FF820}"/>
              </a:ext>
            </a:extLst>
          </p:cNvPr>
          <p:cNvSpPr txBox="1">
            <a:spLocks/>
          </p:cNvSpPr>
          <p:nvPr/>
        </p:nvSpPr>
        <p:spPr>
          <a:xfrm>
            <a:off x="40544" y="790074"/>
            <a:ext cx="11992848" cy="4911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The competency view characterizes the abilities of the organization's resources, processes, and values. Competencies determine the set of outputs that the operation will be particularly good at providing. </a:t>
            </a:r>
          </a:p>
          <a:p>
            <a:pPr defTabSz="457200">
              <a:buSzPct val="100000"/>
            </a:pPr>
            <a:r>
              <a:rPr lang="en-US" sz="2400" dirty="0">
                <a:solidFill>
                  <a:srgbClr val="000000"/>
                </a:solidFill>
                <a:latin typeface="Book Antiqua" panose="02040602050305030304" pitchFamily="18" charset="0"/>
                <a:ea typeface="+mn-ea"/>
              </a:rPr>
              <a:t>Cost, including input costs and resource costs. Is important in low margin markets. </a:t>
            </a:r>
          </a:p>
          <a:p>
            <a:pPr defTabSz="457200">
              <a:buSzPct val="100000"/>
            </a:pPr>
            <a:r>
              <a:rPr lang="en-US" sz="2400" dirty="0">
                <a:solidFill>
                  <a:srgbClr val="000000"/>
                </a:solidFill>
                <a:latin typeface="Book Antiqua" panose="02040602050305030304" pitchFamily="18" charset="0"/>
                <a:ea typeface="+mn-ea"/>
              </a:rPr>
              <a:t>Flow time. Responsiveness (short flow time) is important due to changes in customer preferences and technologies. Both Flow time and reliability in flow time (standard deviation). </a:t>
            </a:r>
          </a:p>
          <a:p>
            <a:pPr defTabSz="457200">
              <a:buSzPct val="100000"/>
            </a:pPr>
            <a:r>
              <a:rPr lang="en-US" sz="2400" dirty="0">
                <a:solidFill>
                  <a:srgbClr val="000000"/>
                </a:solidFill>
                <a:latin typeface="Book Antiqua" panose="02040602050305030304" pitchFamily="18" charset="0"/>
                <a:ea typeface="+mn-ea"/>
              </a:rPr>
              <a:t>Quality. Quality refers to the degree of excellence of the product and process. It has product dimensions such as performance and features and process dimensions such as durability and reliability (retaining high quality over time). Is a key differentiator in luxury and high precision businesses.</a:t>
            </a:r>
          </a:p>
          <a:p>
            <a:pPr defTabSz="457200">
              <a:buSzPct val="100000"/>
            </a:pPr>
            <a:r>
              <a:rPr lang="en-US" sz="2400" dirty="0">
                <a:solidFill>
                  <a:srgbClr val="000000"/>
                </a:solidFill>
                <a:latin typeface="Book Antiqua" panose="02040602050305030304" pitchFamily="18" charset="0"/>
                <a:ea typeface="+mn-ea"/>
              </a:rPr>
              <a:t>Flexibility. Ability to change type and volume of the operations. </a:t>
            </a:r>
          </a:p>
          <a:p>
            <a:endParaRPr lang="en-US" kern="0" dirty="0">
              <a:ea typeface="ＭＳ Ｐゴシック"/>
            </a:endParaRPr>
          </a:p>
        </p:txBody>
      </p:sp>
    </p:spTree>
    <p:extLst>
      <p:ext uri="{BB962C8B-B14F-4D97-AF65-F5344CB8AC3E}">
        <p14:creationId xmlns:p14="http://schemas.microsoft.com/office/powerpoint/2010/main" val="280530682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B0B3-2667-49F0-B847-3D0C686F7070}"/>
              </a:ext>
            </a:extLst>
          </p:cNvPr>
          <p:cNvSpPr>
            <a:spLocks noGrp="1"/>
          </p:cNvSpPr>
          <p:nvPr>
            <p:ph type="title"/>
          </p:nvPr>
        </p:nvSpPr>
        <p:spPr/>
        <p:txBody>
          <a:bodyPr/>
          <a:lstStyle/>
          <a:p>
            <a:r>
              <a:rPr lang="en-US" dirty="0">
                <a:ea typeface="ＭＳ Ｐゴシック"/>
              </a:rPr>
              <a:t>Operations Strategy: Competency View</a:t>
            </a:r>
            <a:endParaRPr lang="en-US" dirty="0"/>
          </a:p>
        </p:txBody>
      </p:sp>
      <p:sp>
        <p:nvSpPr>
          <p:cNvPr id="3" name="Content Placeholder 1">
            <a:extLst>
              <a:ext uri="{FF2B5EF4-FFF2-40B4-BE49-F238E27FC236}">
                <a16:creationId xmlns:a16="http://schemas.microsoft.com/office/drawing/2014/main" id="{D24F64B0-C978-410D-87CB-E274D59FF820}"/>
              </a:ext>
            </a:extLst>
          </p:cNvPr>
          <p:cNvSpPr txBox="1">
            <a:spLocks/>
          </p:cNvSpPr>
          <p:nvPr/>
        </p:nvSpPr>
        <p:spPr>
          <a:xfrm>
            <a:off x="10064" y="838200"/>
            <a:ext cx="11992848" cy="4911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The competency view characterizes the abilities of the organization's resources, processes, and values. Competencies determine the set of outputs that the operation will be particularly good at providing. </a:t>
            </a:r>
          </a:p>
          <a:p>
            <a:pPr defTabSz="457200">
              <a:buSzPct val="100000"/>
            </a:pPr>
            <a:r>
              <a:rPr lang="en-US" sz="2400" dirty="0">
                <a:solidFill>
                  <a:srgbClr val="000000"/>
                </a:solidFill>
                <a:latin typeface="Book Antiqua" panose="02040602050305030304" pitchFamily="18" charset="0"/>
                <a:ea typeface="+mn-ea"/>
              </a:rPr>
              <a:t>Cost, including input costs and resource costs. Is important in low margin markets. </a:t>
            </a:r>
          </a:p>
          <a:p>
            <a:pPr defTabSz="457200">
              <a:buSzPct val="100000"/>
            </a:pPr>
            <a:r>
              <a:rPr lang="en-US" sz="2400" dirty="0">
                <a:solidFill>
                  <a:srgbClr val="000000"/>
                </a:solidFill>
                <a:latin typeface="Book Antiqua" panose="02040602050305030304" pitchFamily="18" charset="0"/>
                <a:ea typeface="+mn-ea"/>
              </a:rPr>
              <a:t>Flow time. Responsiveness (short flow time) is important due to changes in customer preferences and technologies, and therefore uncertainty in forecasting. Both Flow time and reliability in flow time (standard deviation). </a:t>
            </a:r>
          </a:p>
          <a:p>
            <a:pPr defTabSz="457200">
              <a:buSzPct val="100000"/>
            </a:pPr>
            <a:r>
              <a:rPr lang="en-US" sz="2400" dirty="0">
                <a:solidFill>
                  <a:srgbClr val="000000"/>
                </a:solidFill>
                <a:latin typeface="Book Antiqua" panose="02040602050305030304" pitchFamily="18" charset="0"/>
                <a:ea typeface="+mn-ea"/>
              </a:rPr>
              <a:t>Quality. Quality refers to the degree of excellence of the product and process. It has product dimensions such as performance and features and process dimensions such as durability and reliability (retaining high quality over time). Is a key differentiator in luxury and high precision businesses.</a:t>
            </a:r>
          </a:p>
          <a:p>
            <a:pPr defTabSz="457200">
              <a:buSzPct val="100000"/>
            </a:pPr>
            <a:r>
              <a:rPr lang="en-US" sz="2400" dirty="0">
                <a:solidFill>
                  <a:srgbClr val="000000"/>
                </a:solidFill>
                <a:latin typeface="Book Antiqua" panose="02040602050305030304" pitchFamily="18" charset="0"/>
                <a:ea typeface="+mn-ea"/>
              </a:rPr>
              <a:t>Flexibility. Ability to change type and volume of the operations. </a:t>
            </a:r>
          </a:p>
          <a:p>
            <a:endParaRPr lang="en-US" kern="0" dirty="0">
              <a:ea typeface="ＭＳ Ｐゴシック"/>
            </a:endParaRPr>
          </a:p>
        </p:txBody>
      </p:sp>
    </p:spTree>
    <p:extLst>
      <p:ext uri="{BB962C8B-B14F-4D97-AF65-F5344CB8AC3E}">
        <p14:creationId xmlns:p14="http://schemas.microsoft.com/office/powerpoint/2010/main" val="10565432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B0B3-2667-49F0-B847-3D0C686F7070}"/>
              </a:ext>
            </a:extLst>
          </p:cNvPr>
          <p:cNvSpPr>
            <a:spLocks noGrp="1"/>
          </p:cNvSpPr>
          <p:nvPr>
            <p:ph type="title"/>
          </p:nvPr>
        </p:nvSpPr>
        <p:spPr/>
        <p:txBody>
          <a:bodyPr/>
          <a:lstStyle/>
          <a:p>
            <a:r>
              <a:rPr lang="en-US" dirty="0">
                <a:ea typeface="ＭＳ Ｐゴシック"/>
              </a:rPr>
              <a:t>Competency View of Operations</a:t>
            </a:r>
            <a:endParaRPr lang="en-US" dirty="0"/>
          </a:p>
        </p:txBody>
      </p:sp>
      <p:sp>
        <p:nvSpPr>
          <p:cNvPr id="3" name="Content Placeholder 1">
            <a:extLst>
              <a:ext uri="{FF2B5EF4-FFF2-40B4-BE49-F238E27FC236}">
                <a16:creationId xmlns:a16="http://schemas.microsoft.com/office/drawing/2014/main" id="{D24F64B0-C978-410D-87CB-E274D59FF820}"/>
              </a:ext>
            </a:extLst>
          </p:cNvPr>
          <p:cNvSpPr txBox="1">
            <a:spLocks/>
          </p:cNvSpPr>
          <p:nvPr/>
        </p:nvSpPr>
        <p:spPr>
          <a:xfrm>
            <a:off x="10064" y="838200"/>
            <a:ext cx="12181936" cy="56388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Competencies determine the set of outputs that the operation will be particularly good at providing. </a:t>
            </a:r>
          </a:p>
          <a:p>
            <a:pPr lvl="1" defTabSz="457200">
              <a:buSzPct val="100000"/>
            </a:pPr>
            <a:r>
              <a:rPr lang="en-US" dirty="0">
                <a:solidFill>
                  <a:srgbClr val="000000"/>
                </a:solidFill>
                <a:latin typeface="Book Antiqua" panose="02040602050305030304" pitchFamily="18" charset="0"/>
                <a:ea typeface="+mn-ea"/>
              </a:rPr>
              <a:t>A premier management consulting company is good at providing high quality customized advice. </a:t>
            </a:r>
          </a:p>
          <a:p>
            <a:pPr lvl="1" defTabSz="457200">
              <a:buSzPct val="100000"/>
            </a:pPr>
            <a:r>
              <a:rPr lang="en-US" dirty="0">
                <a:solidFill>
                  <a:srgbClr val="000000"/>
                </a:solidFill>
                <a:latin typeface="Book Antiqua" panose="02040602050305030304" pitchFamily="18" charset="0"/>
                <a:ea typeface="+mn-ea"/>
              </a:rPr>
              <a:t>An efficient operation such as Mc­Donald's is good at delivering inexpensive food quickly, but from a standard and limited menu with a well-defined quality level. </a:t>
            </a:r>
          </a:p>
          <a:p>
            <a:pPr lvl="1" defTabSz="457200">
              <a:buSzPct val="100000"/>
            </a:pPr>
            <a:r>
              <a:rPr lang="en-US" dirty="0">
                <a:solidFill>
                  <a:srgbClr val="000000"/>
                </a:solidFill>
                <a:latin typeface="Book Antiqua" panose="02040602050305030304" pitchFamily="18" charset="0"/>
                <a:ea typeface="+mn-ea"/>
              </a:rPr>
              <a:t>Zara is good at quickly delivering a large selection of new designs at a reasonable cost</a:t>
            </a:r>
            <a:r>
              <a:rPr lang="en-US" sz="2300" dirty="0">
                <a:solidFill>
                  <a:srgbClr val="000000"/>
                </a:solidFill>
                <a:latin typeface="Book Antiqua" panose="02040602050305030304" pitchFamily="18" charset="0"/>
                <a:ea typeface="+mn-ea"/>
              </a:rPr>
              <a:t>.</a:t>
            </a:r>
          </a:p>
          <a:p>
            <a:pPr defTabSz="457200">
              <a:buSzPct val="100000"/>
            </a:pPr>
            <a:r>
              <a:rPr lang="en-US" sz="2400" dirty="0">
                <a:solidFill>
                  <a:srgbClr val="000000"/>
                </a:solidFill>
                <a:latin typeface="Book Antiqua" panose="02040602050305030304" pitchFamily="18" charset="0"/>
                <a:ea typeface="+mn-ea"/>
              </a:rPr>
              <a:t>Foundations of competencies change over time; they start in resources, gradually migrate to processes, and eventually reside in values. </a:t>
            </a:r>
          </a:p>
          <a:p>
            <a:pPr marL="0" indent="0">
              <a:buNone/>
            </a:pPr>
            <a:endParaRPr lang="en-US" kern="0" dirty="0">
              <a:ea typeface="ＭＳ Ｐゴシック"/>
            </a:endParaRPr>
          </a:p>
        </p:txBody>
      </p:sp>
    </p:spTree>
    <p:extLst>
      <p:ext uri="{BB962C8B-B14F-4D97-AF65-F5344CB8AC3E}">
        <p14:creationId xmlns:p14="http://schemas.microsoft.com/office/powerpoint/2010/main" val="8803520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B0B3-2667-49F0-B847-3D0C686F7070}"/>
              </a:ext>
            </a:extLst>
          </p:cNvPr>
          <p:cNvSpPr>
            <a:spLocks noGrp="1"/>
          </p:cNvSpPr>
          <p:nvPr>
            <p:ph type="title"/>
          </p:nvPr>
        </p:nvSpPr>
        <p:spPr/>
        <p:txBody>
          <a:bodyPr/>
          <a:lstStyle/>
          <a:p>
            <a:r>
              <a:rPr lang="en-US" dirty="0">
                <a:ea typeface="ＭＳ Ｐゴシック"/>
              </a:rPr>
              <a:t>Competency View of Operations</a:t>
            </a:r>
            <a:endParaRPr lang="en-US" dirty="0"/>
          </a:p>
        </p:txBody>
      </p:sp>
      <p:sp>
        <p:nvSpPr>
          <p:cNvPr id="3" name="Content Placeholder 1">
            <a:extLst>
              <a:ext uri="{FF2B5EF4-FFF2-40B4-BE49-F238E27FC236}">
                <a16:creationId xmlns:a16="http://schemas.microsoft.com/office/drawing/2014/main" id="{D24F64B0-C978-410D-87CB-E274D59FF820}"/>
              </a:ext>
            </a:extLst>
          </p:cNvPr>
          <p:cNvSpPr txBox="1">
            <a:spLocks/>
          </p:cNvSpPr>
          <p:nvPr/>
        </p:nvSpPr>
        <p:spPr>
          <a:xfrm>
            <a:off x="10064" y="762000"/>
            <a:ext cx="11992848" cy="4911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Most of what gets done in start-up companies is attributable to inputs and resources. Losing a person can be detrimental. </a:t>
            </a:r>
          </a:p>
          <a:p>
            <a:pPr defTabSz="457200">
              <a:buSzPct val="100000"/>
            </a:pPr>
            <a:r>
              <a:rPr lang="en-US" sz="2400" dirty="0">
                <a:solidFill>
                  <a:srgbClr val="000000"/>
                </a:solidFill>
                <a:latin typeface="Book Antiqua" panose="02040602050305030304" pitchFamily="18" charset="0"/>
                <a:ea typeface="+mn-ea"/>
              </a:rPr>
              <a:t>As activities become more recurrent, processes are defined. Alcoa started with low price of electricity, then developed Aluminum smelter processes and exported the processes. </a:t>
            </a:r>
            <a:endParaRPr lang="en-US" sz="1600" dirty="0">
              <a:solidFill>
                <a:srgbClr val="000000"/>
              </a:solidFill>
              <a:latin typeface="Book Antiqua" panose="02040602050305030304" pitchFamily="18" charset="0"/>
              <a:ea typeface="+mn-ea"/>
            </a:endParaRPr>
          </a:p>
          <a:p>
            <a:pPr defTabSz="457200">
              <a:buSzPct val="100000"/>
            </a:pPr>
            <a:r>
              <a:rPr lang="en-US" sz="2400" dirty="0">
                <a:solidFill>
                  <a:srgbClr val="000000"/>
                </a:solidFill>
                <a:latin typeface="Book Antiqua" panose="02040602050305030304" pitchFamily="18" charset="0"/>
                <a:ea typeface="+mn-ea"/>
              </a:rPr>
              <a:t>As it becomes clear which business needs should be given highest priority, values emerge. With hundreds of new recruits and departures per year, top management consulting companies remain successful because their processes and values are so strong that project staffing changes have little impact. </a:t>
            </a:r>
          </a:p>
          <a:p>
            <a:pPr marL="342900" lvl="1" indent="-342900" defTabSz="457200">
              <a:buSzPct val="100000"/>
              <a:buFont typeface="Wingdings" pitchFamily="2" charset="2"/>
              <a:buChar char="p"/>
            </a:pPr>
            <a:endParaRPr lang="en-US" dirty="0">
              <a:solidFill>
                <a:srgbClr val="000000"/>
              </a:solidFill>
              <a:latin typeface="Book Antiqua" panose="02040602050305030304" pitchFamily="18" charset="0"/>
              <a:ea typeface="+mn-ea"/>
            </a:endParaRPr>
          </a:p>
          <a:p>
            <a:endParaRPr lang="en-US" kern="0" dirty="0">
              <a:ea typeface="ＭＳ Ｐゴシック"/>
            </a:endParaRPr>
          </a:p>
        </p:txBody>
      </p:sp>
    </p:spTree>
    <p:extLst>
      <p:ext uri="{BB962C8B-B14F-4D97-AF65-F5344CB8AC3E}">
        <p14:creationId xmlns:p14="http://schemas.microsoft.com/office/powerpoint/2010/main" val="356217233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DE514-65EA-4FAB-A4C0-BAA3CC08E1DF}"/>
              </a:ext>
            </a:extLst>
          </p:cNvPr>
          <p:cNvSpPr>
            <a:spLocks noGrp="1"/>
          </p:cNvSpPr>
          <p:nvPr>
            <p:ph type="title"/>
          </p:nvPr>
        </p:nvSpPr>
        <p:spPr/>
        <p:txBody>
          <a:bodyPr/>
          <a:lstStyle/>
          <a:p>
            <a:r>
              <a:rPr lang="en-US" dirty="0">
                <a:ea typeface="ＭＳ Ｐゴシック"/>
              </a:rPr>
              <a:t>A Framework For Operations Strategy</a:t>
            </a:r>
            <a:endParaRPr lang="en-US" dirty="0"/>
          </a:p>
        </p:txBody>
      </p:sp>
      <p:sp>
        <p:nvSpPr>
          <p:cNvPr id="3" name="Content Placeholder 1">
            <a:extLst>
              <a:ext uri="{FF2B5EF4-FFF2-40B4-BE49-F238E27FC236}">
                <a16:creationId xmlns:a16="http://schemas.microsoft.com/office/drawing/2014/main" id="{FA957F5A-93EA-48C1-9694-786A90475436}"/>
              </a:ext>
            </a:extLst>
          </p:cNvPr>
          <p:cNvSpPr txBox="1">
            <a:spLocks/>
          </p:cNvSpPr>
          <p:nvPr/>
        </p:nvSpPr>
        <p:spPr>
          <a:xfrm>
            <a:off x="10064" y="914400"/>
            <a:ext cx="12008556" cy="4530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rPr>
              <a:t>Organization </a:t>
            </a:r>
            <a:r>
              <a:rPr lang="en-US" sz="2400" dirty="0">
                <a:solidFill>
                  <a:srgbClr val="000000"/>
                </a:solidFill>
                <a:latin typeface="Book Antiqua" panose="02040602050305030304" pitchFamily="18" charset="0"/>
                <a:ea typeface="+mn-ea"/>
                <a:sym typeface="Wingdings" pitchFamily="2" charset="2"/>
              </a:rPr>
              <a:t> </a:t>
            </a:r>
            <a:r>
              <a:rPr lang="en-US" sz="2400" dirty="0">
                <a:solidFill>
                  <a:srgbClr val="000000"/>
                </a:solidFill>
                <a:latin typeface="Book Antiqua" panose="02040602050305030304" pitchFamily="18" charset="0"/>
                <a:ea typeface="+mn-ea"/>
              </a:rPr>
              <a:t>Customer value proposition for each market segment? </a:t>
            </a:r>
          </a:p>
          <a:p>
            <a:pPr defTabSz="457200">
              <a:buSzPct val="100000"/>
            </a:pPr>
            <a:r>
              <a:rPr lang="en-US" sz="2400" dirty="0">
                <a:solidFill>
                  <a:srgbClr val="000000"/>
                </a:solidFill>
                <a:latin typeface="Book Antiqua" panose="02040602050305030304" pitchFamily="18" charset="0"/>
                <a:ea typeface="+mn-ea"/>
              </a:rPr>
              <a:t>Operations </a:t>
            </a:r>
            <a:r>
              <a:rPr lang="en-US" sz="2400" dirty="0">
                <a:solidFill>
                  <a:srgbClr val="000000"/>
                </a:solidFill>
                <a:latin typeface="Book Antiqua" panose="02040602050305030304" pitchFamily="18" charset="0"/>
                <a:ea typeface="+mn-ea"/>
                <a:sym typeface="Wingdings" pitchFamily="2" charset="2"/>
              </a:rPr>
              <a:t> Prioritize </a:t>
            </a:r>
            <a:r>
              <a:rPr lang="en-US" sz="2400" dirty="0">
                <a:solidFill>
                  <a:srgbClr val="000000"/>
                </a:solidFill>
                <a:latin typeface="Book Antiqua" panose="02040602050305030304" pitchFamily="18" charset="0"/>
                <a:ea typeface="+mn-ea"/>
              </a:rPr>
              <a:t>competencies for each market segment?</a:t>
            </a:r>
          </a:p>
          <a:p>
            <a:pPr defTabSz="457200">
              <a:buSzPct val="100000"/>
            </a:pPr>
            <a:r>
              <a:rPr lang="en-US" sz="2400" dirty="0">
                <a:solidFill>
                  <a:srgbClr val="000000"/>
                </a:solidFill>
                <a:latin typeface="Book Antiqua" panose="02040602050305030304" pitchFamily="18" charset="0"/>
                <a:ea typeface="+mn-ea"/>
              </a:rPr>
              <a:t>Which resources and processes best provide that competency prioritization? For each targeted customer segment, how the resources (sizing, timing, type, and location) and processes (supply, technology, demand, and innovation management) are configured?</a:t>
            </a:r>
          </a:p>
          <a:p>
            <a:endParaRPr lang="en-US" kern="0" dirty="0">
              <a:ea typeface="ＭＳ Ｐゴシック"/>
            </a:endParaRPr>
          </a:p>
        </p:txBody>
      </p:sp>
    </p:spTree>
    <p:extLst>
      <p:ext uri="{BB962C8B-B14F-4D97-AF65-F5344CB8AC3E}">
        <p14:creationId xmlns:p14="http://schemas.microsoft.com/office/powerpoint/2010/main" val="4355775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C179A-0781-40D9-A768-8191FAF6C3CE}"/>
              </a:ext>
            </a:extLst>
          </p:cNvPr>
          <p:cNvSpPr>
            <a:spLocks noGrp="1"/>
          </p:cNvSpPr>
          <p:nvPr>
            <p:ph type="title"/>
          </p:nvPr>
        </p:nvSpPr>
        <p:spPr/>
        <p:txBody>
          <a:bodyPr/>
          <a:lstStyle/>
          <a:p>
            <a:r>
              <a:rPr lang="en-US" dirty="0">
                <a:ea typeface="ＭＳ Ｐゴシック"/>
              </a:rPr>
              <a:t>A Framework for Operations Strategy</a:t>
            </a:r>
            <a:endParaRPr lang="en-US" dirty="0"/>
          </a:p>
        </p:txBody>
      </p:sp>
      <p:cxnSp>
        <p:nvCxnSpPr>
          <p:cNvPr id="3" name="AutoShape 36">
            <a:extLst>
              <a:ext uri="{FF2B5EF4-FFF2-40B4-BE49-F238E27FC236}">
                <a16:creationId xmlns:a16="http://schemas.microsoft.com/office/drawing/2014/main" id="{FA54C13A-986E-4B42-BDD5-87743A888A49}"/>
              </a:ext>
            </a:extLst>
          </p:cNvPr>
          <p:cNvCxnSpPr>
            <a:cxnSpLocks noChangeShapeType="1"/>
            <a:stCxn id="12" idx="2"/>
          </p:cNvCxnSpPr>
          <p:nvPr/>
        </p:nvCxnSpPr>
        <p:spPr bwMode="auto">
          <a:xfrm flipH="1">
            <a:off x="2198689" y="4764087"/>
            <a:ext cx="1692275" cy="315913"/>
          </a:xfrm>
          <a:prstGeom prst="straightConnector1">
            <a:avLst/>
          </a:prstGeom>
          <a:noFill/>
          <a:ln w="12700">
            <a:solidFill>
              <a:schemeClr val="bg1"/>
            </a:solidFill>
            <a:round/>
            <a:headEnd type="none" w="sm" len="sm"/>
            <a:tailEnd type="none" w="sm" len="sm"/>
          </a:ln>
        </p:spPr>
      </p:cxnSp>
      <p:cxnSp>
        <p:nvCxnSpPr>
          <p:cNvPr id="4" name="AutoShape 37">
            <a:extLst>
              <a:ext uri="{FF2B5EF4-FFF2-40B4-BE49-F238E27FC236}">
                <a16:creationId xmlns:a16="http://schemas.microsoft.com/office/drawing/2014/main" id="{986FCF2E-F8B0-4B5E-813A-8F94CDC2A03C}"/>
              </a:ext>
            </a:extLst>
          </p:cNvPr>
          <p:cNvCxnSpPr>
            <a:cxnSpLocks noChangeShapeType="1"/>
            <a:stCxn id="12" idx="2"/>
          </p:cNvCxnSpPr>
          <p:nvPr/>
        </p:nvCxnSpPr>
        <p:spPr bwMode="auto">
          <a:xfrm flipH="1">
            <a:off x="3311525" y="4764087"/>
            <a:ext cx="579438" cy="315913"/>
          </a:xfrm>
          <a:prstGeom prst="straightConnector1">
            <a:avLst/>
          </a:prstGeom>
          <a:noFill/>
          <a:ln w="12700">
            <a:solidFill>
              <a:schemeClr val="bg1"/>
            </a:solidFill>
            <a:round/>
            <a:headEnd type="none" w="sm" len="sm"/>
            <a:tailEnd type="none" w="sm" len="sm"/>
          </a:ln>
        </p:spPr>
      </p:cxnSp>
      <p:cxnSp>
        <p:nvCxnSpPr>
          <p:cNvPr id="5" name="AutoShape 38">
            <a:extLst>
              <a:ext uri="{FF2B5EF4-FFF2-40B4-BE49-F238E27FC236}">
                <a16:creationId xmlns:a16="http://schemas.microsoft.com/office/drawing/2014/main" id="{2EE9D468-C470-4468-A64C-C24FACCD21A9}"/>
              </a:ext>
            </a:extLst>
          </p:cNvPr>
          <p:cNvCxnSpPr>
            <a:cxnSpLocks noChangeShapeType="1"/>
            <a:stCxn id="13" idx="2"/>
          </p:cNvCxnSpPr>
          <p:nvPr/>
        </p:nvCxnSpPr>
        <p:spPr bwMode="auto">
          <a:xfrm flipH="1">
            <a:off x="7767638" y="4765675"/>
            <a:ext cx="514350" cy="314325"/>
          </a:xfrm>
          <a:prstGeom prst="straightConnector1">
            <a:avLst/>
          </a:prstGeom>
          <a:noFill/>
          <a:ln w="12700">
            <a:solidFill>
              <a:schemeClr val="bg1"/>
            </a:solidFill>
            <a:round/>
            <a:headEnd type="none" w="sm" len="sm"/>
            <a:tailEnd type="none" w="sm" len="sm"/>
          </a:ln>
        </p:spPr>
      </p:cxnSp>
      <p:cxnSp>
        <p:nvCxnSpPr>
          <p:cNvPr id="6" name="AutoShape 39">
            <a:extLst>
              <a:ext uri="{FF2B5EF4-FFF2-40B4-BE49-F238E27FC236}">
                <a16:creationId xmlns:a16="http://schemas.microsoft.com/office/drawing/2014/main" id="{4DEFC754-5EC5-4651-AB80-764A315B58D9}"/>
              </a:ext>
            </a:extLst>
          </p:cNvPr>
          <p:cNvCxnSpPr>
            <a:cxnSpLocks noChangeShapeType="1"/>
            <a:stCxn id="13" idx="2"/>
          </p:cNvCxnSpPr>
          <p:nvPr/>
        </p:nvCxnSpPr>
        <p:spPr bwMode="auto">
          <a:xfrm flipH="1">
            <a:off x="6653214" y="4765675"/>
            <a:ext cx="1628775" cy="314325"/>
          </a:xfrm>
          <a:prstGeom prst="straightConnector1">
            <a:avLst/>
          </a:prstGeom>
          <a:noFill/>
          <a:ln w="12700">
            <a:solidFill>
              <a:schemeClr val="bg1"/>
            </a:solidFill>
            <a:round/>
            <a:headEnd type="none" w="sm" len="sm"/>
            <a:tailEnd type="none" w="sm" len="sm"/>
          </a:ln>
        </p:spPr>
      </p:cxnSp>
      <p:cxnSp>
        <p:nvCxnSpPr>
          <p:cNvPr id="7" name="AutoShape 40">
            <a:extLst>
              <a:ext uri="{FF2B5EF4-FFF2-40B4-BE49-F238E27FC236}">
                <a16:creationId xmlns:a16="http://schemas.microsoft.com/office/drawing/2014/main" id="{6BCD16FD-5A69-4555-B1C8-195B64B0A988}"/>
              </a:ext>
            </a:extLst>
          </p:cNvPr>
          <p:cNvCxnSpPr>
            <a:cxnSpLocks noChangeShapeType="1"/>
            <a:stCxn id="13" idx="2"/>
          </p:cNvCxnSpPr>
          <p:nvPr/>
        </p:nvCxnSpPr>
        <p:spPr bwMode="auto">
          <a:xfrm>
            <a:off x="8281988" y="4765675"/>
            <a:ext cx="1714500" cy="314325"/>
          </a:xfrm>
          <a:prstGeom prst="straightConnector1">
            <a:avLst/>
          </a:prstGeom>
          <a:noFill/>
          <a:ln w="12700">
            <a:solidFill>
              <a:schemeClr val="bg1"/>
            </a:solidFill>
            <a:round/>
            <a:headEnd type="none" w="sm" len="sm"/>
            <a:tailEnd type="none" w="sm" len="sm"/>
          </a:ln>
        </p:spPr>
      </p:cxnSp>
      <p:cxnSp>
        <p:nvCxnSpPr>
          <p:cNvPr id="8" name="AutoShape 41">
            <a:extLst>
              <a:ext uri="{FF2B5EF4-FFF2-40B4-BE49-F238E27FC236}">
                <a16:creationId xmlns:a16="http://schemas.microsoft.com/office/drawing/2014/main" id="{A656845F-68AF-4B56-9600-6E4902100853}"/>
              </a:ext>
            </a:extLst>
          </p:cNvPr>
          <p:cNvCxnSpPr>
            <a:cxnSpLocks noChangeShapeType="1"/>
            <a:stCxn id="13" idx="2"/>
          </p:cNvCxnSpPr>
          <p:nvPr/>
        </p:nvCxnSpPr>
        <p:spPr bwMode="auto">
          <a:xfrm>
            <a:off x="8281989" y="4765675"/>
            <a:ext cx="600075" cy="314325"/>
          </a:xfrm>
          <a:prstGeom prst="straightConnector1">
            <a:avLst/>
          </a:prstGeom>
          <a:noFill/>
          <a:ln w="12700">
            <a:solidFill>
              <a:schemeClr val="bg1"/>
            </a:solidFill>
            <a:round/>
            <a:headEnd type="none" w="sm" len="sm"/>
            <a:tailEnd type="none" w="sm" len="sm"/>
          </a:ln>
        </p:spPr>
      </p:cxnSp>
      <p:cxnSp>
        <p:nvCxnSpPr>
          <p:cNvPr id="9" name="AutoShape 42">
            <a:extLst>
              <a:ext uri="{FF2B5EF4-FFF2-40B4-BE49-F238E27FC236}">
                <a16:creationId xmlns:a16="http://schemas.microsoft.com/office/drawing/2014/main" id="{1010D119-8F94-46E3-A64D-1CD5D3525FA4}"/>
              </a:ext>
            </a:extLst>
          </p:cNvPr>
          <p:cNvCxnSpPr>
            <a:cxnSpLocks noChangeShapeType="1"/>
            <a:endCxn id="12" idx="2"/>
          </p:cNvCxnSpPr>
          <p:nvPr/>
        </p:nvCxnSpPr>
        <p:spPr bwMode="auto">
          <a:xfrm flipH="1" flipV="1">
            <a:off x="3890963" y="4764087"/>
            <a:ext cx="1649412" cy="315913"/>
          </a:xfrm>
          <a:prstGeom prst="straightConnector1">
            <a:avLst/>
          </a:prstGeom>
          <a:noFill/>
          <a:ln w="12700">
            <a:solidFill>
              <a:schemeClr val="bg1"/>
            </a:solidFill>
            <a:round/>
            <a:headEnd/>
            <a:tailEnd/>
          </a:ln>
        </p:spPr>
      </p:cxnSp>
      <p:cxnSp>
        <p:nvCxnSpPr>
          <p:cNvPr id="10" name="AutoShape 43">
            <a:extLst>
              <a:ext uri="{FF2B5EF4-FFF2-40B4-BE49-F238E27FC236}">
                <a16:creationId xmlns:a16="http://schemas.microsoft.com/office/drawing/2014/main" id="{FB88AA49-6E47-4E49-9669-D6041FC2D099}"/>
              </a:ext>
            </a:extLst>
          </p:cNvPr>
          <p:cNvCxnSpPr>
            <a:cxnSpLocks noChangeShapeType="1"/>
            <a:stCxn id="12" idx="2"/>
          </p:cNvCxnSpPr>
          <p:nvPr/>
        </p:nvCxnSpPr>
        <p:spPr bwMode="auto">
          <a:xfrm>
            <a:off x="3890964" y="4764087"/>
            <a:ext cx="534987" cy="315913"/>
          </a:xfrm>
          <a:prstGeom prst="straightConnector1">
            <a:avLst/>
          </a:prstGeom>
          <a:noFill/>
          <a:ln w="12700">
            <a:solidFill>
              <a:schemeClr val="bg1"/>
            </a:solidFill>
            <a:round/>
            <a:headEnd/>
            <a:tailEnd/>
          </a:ln>
        </p:spPr>
      </p:cxnSp>
      <p:sp>
        <p:nvSpPr>
          <p:cNvPr id="11" name="AutoShape 44">
            <a:extLst>
              <a:ext uri="{FF2B5EF4-FFF2-40B4-BE49-F238E27FC236}">
                <a16:creationId xmlns:a16="http://schemas.microsoft.com/office/drawing/2014/main" id="{32B1B846-A5D4-4DFB-810A-C96B311B1433}"/>
              </a:ext>
            </a:extLst>
          </p:cNvPr>
          <p:cNvSpPr>
            <a:spLocks noChangeArrowheads="1"/>
          </p:cNvSpPr>
          <p:nvPr/>
        </p:nvSpPr>
        <p:spPr bwMode="auto">
          <a:xfrm>
            <a:off x="3052764" y="3325812"/>
            <a:ext cx="6067425" cy="1095375"/>
          </a:xfrm>
          <a:prstGeom prst="triangle">
            <a:avLst>
              <a:gd name="adj" fmla="val 50000"/>
            </a:avLst>
          </a:prstGeom>
          <a:solidFill>
            <a:srgbClr val="6666FF"/>
          </a:solidFill>
          <a:ln w="9525">
            <a:solidFill>
              <a:schemeClr val="tx1"/>
            </a:solidFill>
            <a:prstDash val="dash"/>
            <a:miter lim="800000"/>
            <a:headEnd/>
            <a:tailEnd/>
          </a:ln>
        </p:spPr>
        <p:txBody>
          <a:bodyPr wrap="none" anchor="ctr"/>
          <a:lstStyle/>
          <a:p>
            <a:pPr algn="ctr" eaLnBrk="0" hangingPunct="0"/>
            <a:r>
              <a:rPr lang="en-US" sz="2000" b="1" dirty="0">
                <a:solidFill>
                  <a:schemeClr val="bg1"/>
                </a:solidFill>
                <a:latin typeface="Times New Roman" pitchFamily="18" charset="0"/>
              </a:rPr>
              <a:t>Operations Strategy</a:t>
            </a:r>
          </a:p>
        </p:txBody>
      </p:sp>
      <p:sp>
        <p:nvSpPr>
          <p:cNvPr id="12" name="Rectangle 45">
            <a:extLst>
              <a:ext uri="{FF2B5EF4-FFF2-40B4-BE49-F238E27FC236}">
                <a16:creationId xmlns:a16="http://schemas.microsoft.com/office/drawing/2014/main" id="{E10AB4A3-95C2-4CB7-83B7-2D02099C1911}"/>
              </a:ext>
            </a:extLst>
          </p:cNvPr>
          <p:cNvSpPr>
            <a:spLocks noChangeArrowheads="1"/>
          </p:cNvSpPr>
          <p:nvPr/>
        </p:nvSpPr>
        <p:spPr bwMode="auto">
          <a:xfrm>
            <a:off x="3005138" y="4094162"/>
            <a:ext cx="1771650" cy="669925"/>
          </a:xfrm>
          <a:prstGeom prst="rect">
            <a:avLst/>
          </a:prstGeom>
          <a:solidFill>
            <a:srgbClr val="E7EDFF"/>
          </a:solidFill>
          <a:ln w="9525">
            <a:solidFill>
              <a:srgbClr val="000078"/>
            </a:solidFill>
            <a:miter lim="800000"/>
            <a:headEnd type="none" w="sm" len="sm"/>
            <a:tailEnd type="none" w="sm" len="sm"/>
          </a:ln>
        </p:spPr>
        <p:txBody>
          <a:bodyPr wrap="none" anchor="ctr"/>
          <a:lstStyle/>
          <a:p>
            <a:pPr algn="ctr" eaLnBrk="0" hangingPunct="0"/>
            <a:r>
              <a:rPr lang="en-US" sz="2000" b="1" dirty="0">
                <a:latin typeface="Times New Roman" pitchFamily="18" charset="0"/>
              </a:rPr>
              <a:t>Resources</a:t>
            </a:r>
          </a:p>
          <a:p>
            <a:pPr algn="ctr" eaLnBrk="0" hangingPunct="0"/>
            <a:r>
              <a:rPr lang="en-US" sz="1600" dirty="0">
                <a:latin typeface="Times New Roman" pitchFamily="18" charset="0"/>
              </a:rPr>
              <a:t>(Asset Portfolio)</a:t>
            </a:r>
          </a:p>
        </p:txBody>
      </p:sp>
      <p:sp>
        <p:nvSpPr>
          <p:cNvPr id="13" name="Rectangle 46">
            <a:extLst>
              <a:ext uri="{FF2B5EF4-FFF2-40B4-BE49-F238E27FC236}">
                <a16:creationId xmlns:a16="http://schemas.microsoft.com/office/drawing/2014/main" id="{18E8A4E5-BBCB-4599-816F-2CC77E6CA6CF}"/>
              </a:ext>
            </a:extLst>
          </p:cNvPr>
          <p:cNvSpPr>
            <a:spLocks noChangeArrowheads="1"/>
          </p:cNvSpPr>
          <p:nvPr/>
        </p:nvSpPr>
        <p:spPr bwMode="auto">
          <a:xfrm>
            <a:off x="7432676" y="4095750"/>
            <a:ext cx="1698625" cy="669925"/>
          </a:xfrm>
          <a:prstGeom prst="rect">
            <a:avLst/>
          </a:prstGeom>
          <a:solidFill>
            <a:srgbClr val="E7EDFF"/>
          </a:solidFill>
          <a:ln w="9525">
            <a:solidFill>
              <a:srgbClr val="000078"/>
            </a:solidFill>
            <a:miter lim="800000"/>
            <a:headEnd type="none" w="sm" len="sm"/>
            <a:tailEnd type="none" w="sm" len="sm"/>
          </a:ln>
        </p:spPr>
        <p:txBody>
          <a:bodyPr wrap="none" anchor="ctr"/>
          <a:lstStyle/>
          <a:p>
            <a:pPr algn="ctr" eaLnBrk="0" hangingPunct="0"/>
            <a:r>
              <a:rPr lang="en-US" sz="2000" b="1" dirty="0">
                <a:latin typeface="Times New Roman" pitchFamily="18" charset="0"/>
              </a:rPr>
              <a:t>Processes</a:t>
            </a:r>
          </a:p>
          <a:p>
            <a:pPr algn="ctr" eaLnBrk="0" hangingPunct="0"/>
            <a:r>
              <a:rPr lang="en-US" sz="1600" dirty="0">
                <a:latin typeface="Times New Roman" pitchFamily="18" charset="0"/>
              </a:rPr>
              <a:t>(Activity Network)</a:t>
            </a:r>
          </a:p>
        </p:txBody>
      </p:sp>
      <p:sp>
        <p:nvSpPr>
          <p:cNvPr id="14" name="Text Box 47">
            <a:extLst>
              <a:ext uri="{FF2B5EF4-FFF2-40B4-BE49-F238E27FC236}">
                <a16:creationId xmlns:a16="http://schemas.microsoft.com/office/drawing/2014/main" id="{4B3C6253-9B68-4BA2-A89B-985167B12A42}"/>
              </a:ext>
            </a:extLst>
          </p:cNvPr>
          <p:cNvSpPr txBox="1">
            <a:spLocks noChangeArrowheads="1"/>
          </p:cNvSpPr>
          <p:nvPr/>
        </p:nvSpPr>
        <p:spPr bwMode="auto">
          <a:xfrm>
            <a:off x="1709739" y="5075237"/>
            <a:ext cx="1023937"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Sizing</a:t>
            </a:r>
          </a:p>
          <a:p>
            <a:pPr algn="ctr" eaLnBrk="0" hangingPunct="0">
              <a:defRPr/>
            </a:pPr>
            <a:r>
              <a:rPr lang="en-US" sz="1200" dirty="0">
                <a:latin typeface="Times New Roman" pitchFamily="18" charset="0"/>
                <a:ea typeface="ＭＳ Ｐゴシック" charset="-128"/>
                <a:cs typeface="+mn-cs"/>
              </a:rPr>
              <a:t>How much capacity to</a:t>
            </a:r>
          </a:p>
          <a:p>
            <a:pPr algn="ctr" eaLnBrk="0" hangingPunct="0">
              <a:defRPr/>
            </a:pPr>
            <a:r>
              <a:rPr lang="en-US" sz="1200" dirty="0">
                <a:latin typeface="Times New Roman" pitchFamily="18" charset="0"/>
                <a:ea typeface="ＭＳ Ｐゴシック" charset="-128"/>
                <a:cs typeface="+mn-cs"/>
              </a:rPr>
              <a:t>invest in?</a:t>
            </a:r>
          </a:p>
        </p:txBody>
      </p:sp>
      <p:sp>
        <p:nvSpPr>
          <p:cNvPr id="15" name="Text Box 48">
            <a:extLst>
              <a:ext uri="{FF2B5EF4-FFF2-40B4-BE49-F238E27FC236}">
                <a16:creationId xmlns:a16="http://schemas.microsoft.com/office/drawing/2014/main" id="{755E87A4-0CA5-4C40-A0B7-2DC96F2F971F}"/>
              </a:ext>
            </a:extLst>
          </p:cNvPr>
          <p:cNvSpPr txBox="1">
            <a:spLocks noChangeArrowheads="1"/>
          </p:cNvSpPr>
          <p:nvPr/>
        </p:nvSpPr>
        <p:spPr bwMode="auto">
          <a:xfrm>
            <a:off x="3932239" y="5075237"/>
            <a:ext cx="1023937"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Type</a:t>
            </a:r>
          </a:p>
          <a:p>
            <a:pPr algn="ctr" eaLnBrk="0" hangingPunct="0">
              <a:defRPr/>
            </a:pPr>
            <a:r>
              <a:rPr lang="en-US" sz="1200" dirty="0">
                <a:latin typeface="Times New Roman" pitchFamily="18" charset="0"/>
                <a:ea typeface="ＭＳ Ｐゴシック" charset="-128"/>
                <a:cs typeface="+mn-cs"/>
              </a:rPr>
              <a:t>What kinds of resources are best?</a:t>
            </a:r>
            <a:endParaRPr lang="en-US" sz="800" dirty="0">
              <a:latin typeface="Times New Roman" pitchFamily="18" charset="0"/>
              <a:ea typeface="ＭＳ Ｐゴシック" charset="-128"/>
              <a:cs typeface="+mn-cs"/>
            </a:endParaRPr>
          </a:p>
        </p:txBody>
      </p:sp>
      <p:sp>
        <p:nvSpPr>
          <p:cNvPr id="16" name="Text Box 49">
            <a:extLst>
              <a:ext uri="{FF2B5EF4-FFF2-40B4-BE49-F238E27FC236}">
                <a16:creationId xmlns:a16="http://schemas.microsoft.com/office/drawing/2014/main" id="{44DBC0B3-512E-43A8-9112-4FD8C4232D97}"/>
              </a:ext>
            </a:extLst>
          </p:cNvPr>
          <p:cNvSpPr txBox="1">
            <a:spLocks noChangeArrowheads="1"/>
          </p:cNvSpPr>
          <p:nvPr/>
        </p:nvSpPr>
        <p:spPr bwMode="auto">
          <a:xfrm>
            <a:off x="2820989" y="5075237"/>
            <a:ext cx="1023937"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Timing</a:t>
            </a:r>
          </a:p>
          <a:p>
            <a:pPr algn="ctr" eaLnBrk="0" hangingPunct="0">
              <a:defRPr/>
            </a:pPr>
            <a:r>
              <a:rPr lang="en-US" sz="1200" dirty="0">
                <a:latin typeface="Times New Roman" pitchFamily="18" charset="0"/>
                <a:ea typeface="ＭＳ Ｐゴシック" charset="-128"/>
                <a:cs typeface="+mn-cs"/>
              </a:rPr>
              <a:t>When increase or reduce resources?</a:t>
            </a:r>
          </a:p>
        </p:txBody>
      </p:sp>
      <p:sp>
        <p:nvSpPr>
          <p:cNvPr id="17" name="Text Box 50">
            <a:extLst>
              <a:ext uri="{FF2B5EF4-FFF2-40B4-BE49-F238E27FC236}">
                <a16:creationId xmlns:a16="http://schemas.microsoft.com/office/drawing/2014/main" id="{241889D8-4323-42D0-A91B-ECFA9131A9E7}"/>
              </a:ext>
            </a:extLst>
          </p:cNvPr>
          <p:cNvSpPr txBox="1">
            <a:spLocks noChangeArrowheads="1"/>
          </p:cNvSpPr>
          <p:nvPr/>
        </p:nvSpPr>
        <p:spPr bwMode="auto">
          <a:xfrm>
            <a:off x="5043489" y="5075237"/>
            <a:ext cx="1023937"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Location</a:t>
            </a:r>
          </a:p>
          <a:p>
            <a:pPr algn="ctr" eaLnBrk="0" hangingPunct="0">
              <a:defRPr/>
            </a:pPr>
            <a:r>
              <a:rPr lang="en-US" sz="1200" dirty="0">
                <a:latin typeface="Times New Roman" pitchFamily="18" charset="0"/>
                <a:ea typeface="ＭＳ Ｐゴシック" charset="-128"/>
                <a:cs typeface="+mn-cs"/>
              </a:rPr>
              <a:t>Where should resources be located?</a:t>
            </a:r>
            <a:endParaRPr lang="en-US" sz="800" dirty="0">
              <a:latin typeface="Times New Roman" pitchFamily="18" charset="0"/>
              <a:ea typeface="ＭＳ Ｐゴシック" charset="-128"/>
              <a:cs typeface="+mn-cs"/>
            </a:endParaRPr>
          </a:p>
        </p:txBody>
      </p:sp>
      <p:sp>
        <p:nvSpPr>
          <p:cNvPr id="18" name="Text Box 51">
            <a:extLst>
              <a:ext uri="{FF2B5EF4-FFF2-40B4-BE49-F238E27FC236}">
                <a16:creationId xmlns:a16="http://schemas.microsoft.com/office/drawing/2014/main" id="{6902C310-3A57-489A-81C6-FD608A3C4A0F}"/>
              </a:ext>
            </a:extLst>
          </p:cNvPr>
          <p:cNvSpPr txBox="1">
            <a:spLocks noChangeArrowheads="1"/>
          </p:cNvSpPr>
          <p:nvPr/>
        </p:nvSpPr>
        <p:spPr bwMode="auto">
          <a:xfrm>
            <a:off x="6156325" y="5075237"/>
            <a:ext cx="1023938"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Supply</a:t>
            </a:r>
          </a:p>
          <a:p>
            <a:pPr algn="ctr" eaLnBrk="0" hangingPunct="0">
              <a:defRPr/>
            </a:pPr>
            <a:r>
              <a:rPr lang="en-US" sz="1200" dirty="0">
                <a:latin typeface="Times New Roman" pitchFamily="18" charset="0"/>
                <a:ea typeface="ＭＳ Ｐゴシック" charset="-128"/>
                <a:cs typeface="+mn-cs"/>
              </a:rPr>
              <a:t>When outsource &amp; how manage suppliers?</a:t>
            </a:r>
          </a:p>
        </p:txBody>
      </p:sp>
      <p:sp>
        <p:nvSpPr>
          <p:cNvPr id="19" name="Text Box 52">
            <a:extLst>
              <a:ext uri="{FF2B5EF4-FFF2-40B4-BE49-F238E27FC236}">
                <a16:creationId xmlns:a16="http://schemas.microsoft.com/office/drawing/2014/main" id="{6A7E6279-BB93-47C3-9993-59931E0926AD}"/>
              </a:ext>
            </a:extLst>
          </p:cNvPr>
          <p:cNvSpPr txBox="1">
            <a:spLocks noChangeArrowheads="1"/>
          </p:cNvSpPr>
          <p:nvPr/>
        </p:nvSpPr>
        <p:spPr bwMode="auto">
          <a:xfrm>
            <a:off x="8378825" y="5075237"/>
            <a:ext cx="1023938"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Demand</a:t>
            </a:r>
          </a:p>
          <a:p>
            <a:pPr algn="ctr" eaLnBrk="0" hangingPunct="0">
              <a:defRPr/>
            </a:pPr>
            <a:r>
              <a:rPr lang="en-US" sz="1200" dirty="0">
                <a:latin typeface="Times New Roman" pitchFamily="18" charset="0"/>
                <a:ea typeface="ＭＳ Ｐゴシック" charset="-128"/>
                <a:cs typeface="+mn-cs"/>
              </a:rPr>
              <a:t>How match demand to available supply</a:t>
            </a:r>
            <a:endParaRPr lang="en-US" sz="700" dirty="0">
              <a:latin typeface="Times"/>
              <a:ea typeface="ＭＳ Ｐゴシック" charset="-128"/>
              <a:cs typeface="+mn-cs"/>
            </a:endParaRPr>
          </a:p>
        </p:txBody>
      </p:sp>
      <p:sp>
        <p:nvSpPr>
          <p:cNvPr id="20" name="Text Box 53">
            <a:extLst>
              <a:ext uri="{FF2B5EF4-FFF2-40B4-BE49-F238E27FC236}">
                <a16:creationId xmlns:a16="http://schemas.microsoft.com/office/drawing/2014/main" id="{0B146715-B0BB-4036-9A65-7F31BC9F74BA}"/>
              </a:ext>
            </a:extLst>
          </p:cNvPr>
          <p:cNvSpPr txBox="1">
            <a:spLocks noChangeArrowheads="1"/>
          </p:cNvSpPr>
          <p:nvPr/>
        </p:nvSpPr>
        <p:spPr bwMode="auto">
          <a:xfrm>
            <a:off x="7267575" y="5075237"/>
            <a:ext cx="1023938"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Technology</a:t>
            </a:r>
          </a:p>
          <a:p>
            <a:pPr algn="ctr" eaLnBrk="0" hangingPunct="0">
              <a:defRPr/>
            </a:pPr>
            <a:r>
              <a:rPr lang="en-US" sz="1200" dirty="0">
                <a:latin typeface="Times New Roman" pitchFamily="18" charset="0"/>
                <a:ea typeface="ＭＳ Ｐゴシック" charset="-128"/>
                <a:cs typeface="+mn-cs"/>
              </a:rPr>
              <a:t>Coordination, product, process transportation</a:t>
            </a:r>
          </a:p>
        </p:txBody>
      </p:sp>
      <p:sp>
        <p:nvSpPr>
          <p:cNvPr id="21" name="Text Box 54">
            <a:extLst>
              <a:ext uri="{FF2B5EF4-FFF2-40B4-BE49-F238E27FC236}">
                <a16:creationId xmlns:a16="http://schemas.microsoft.com/office/drawing/2014/main" id="{0EE24C03-E225-4E16-AB2F-BBFE5E3FC7FE}"/>
              </a:ext>
            </a:extLst>
          </p:cNvPr>
          <p:cNvSpPr txBox="1">
            <a:spLocks noChangeArrowheads="1"/>
          </p:cNvSpPr>
          <p:nvPr/>
        </p:nvSpPr>
        <p:spPr bwMode="auto">
          <a:xfrm>
            <a:off x="9491664" y="5075237"/>
            <a:ext cx="1023937" cy="868363"/>
          </a:xfrm>
          <a:prstGeom prst="rect">
            <a:avLst/>
          </a:prstGeom>
          <a:solidFill>
            <a:schemeClr val="bg1">
              <a:lumMod val="85000"/>
            </a:schemeClr>
          </a:solidFill>
          <a:ln w="9525" algn="ctr">
            <a:solidFill>
              <a:srgbClr val="00007D"/>
            </a:solidFill>
            <a:miter lim="800000"/>
            <a:headEnd/>
            <a:tailEnd/>
          </a:ln>
        </p:spPr>
        <p:txBody>
          <a:bodyPr lIns="0" rIns="0"/>
          <a:lstStyle/>
          <a:p>
            <a:pPr algn="ctr" eaLnBrk="0" hangingPunct="0">
              <a:defRPr/>
            </a:pPr>
            <a:r>
              <a:rPr lang="en-US" sz="1600" b="1" dirty="0">
                <a:solidFill>
                  <a:srgbClr val="00007D"/>
                </a:solidFill>
                <a:latin typeface="Times New Roman" pitchFamily="18" charset="0"/>
                <a:ea typeface="ＭＳ Ｐゴシック" charset="-128"/>
                <a:cs typeface="+mn-cs"/>
              </a:rPr>
              <a:t>Innovation</a:t>
            </a:r>
          </a:p>
          <a:p>
            <a:pPr algn="ctr" eaLnBrk="0" hangingPunct="0">
              <a:defRPr/>
            </a:pPr>
            <a:r>
              <a:rPr lang="en-US" sz="1200" dirty="0">
                <a:latin typeface="Times New Roman" pitchFamily="18" charset="0"/>
                <a:ea typeface="ＭＳ Ｐゴシック" charset="-128"/>
                <a:cs typeface="+mn-cs"/>
              </a:rPr>
              <a:t>How and when to improve and innovate?</a:t>
            </a:r>
            <a:endParaRPr lang="en-US" sz="800" dirty="0">
              <a:latin typeface="Times New Roman" pitchFamily="18" charset="0"/>
              <a:ea typeface="ＭＳ Ｐゴシック" charset="-128"/>
              <a:cs typeface="+mn-cs"/>
            </a:endParaRPr>
          </a:p>
        </p:txBody>
      </p:sp>
      <p:sp>
        <p:nvSpPr>
          <p:cNvPr id="22" name="Rectangle 55">
            <a:extLst>
              <a:ext uri="{FF2B5EF4-FFF2-40B4-BE49-F238E27FC236}">
                <a16:creationId xmlns:a16="http://schemas.microsoft.com/office/drawing/2014/main" id="{8AA39326-D9E3-4169-895D-4075F4021733}"/>
              </a:ext>
            </a:extLst>
          </p:cNvPr>
          <p:cNvSpPr>
            <a:spLocks noChangeArrowheads="1"/>
          </p:cNvSpPr>
          <p:nvPr/>
        </p:nvSpPr>
        <p:spPr bwMode="auto">
          <a:xfrm>
            <a:off x="5287964" y="2892425"/>
            <a:ext cx="1597025" cy="669925"/>
          </a:xfrm>
          <a:prstGeom prst="rect">
            <a:avLst/>
          </a:prstGeom>
          <a:solidFill>
            <a:srgbClr val="E7EDFF"/>
          </a:solidFill>
          <a:ln w="9525">
            <a:solidFill>
              <a:srgbClr val="000078"/>
            </a:solidFill>
            <a:miter lim="800000"/>
            <a:headEnd type="none" w="sm" len="sm"/>
            <a:tailEnd type="none" w="sm" len="sm"/>
          </a:ln>
        </p:spPr>
        <p:txBody>
          <a:bodyPr wrap="none" anchor="ctr"/>
          <a:lstStyle/>
          <a:p>
            <a:pPr algn="ctr" eaLnBrk="0" hangingPunct="0"/>
            <a:r>
              <a:rPr lang="en-US" sz="2000" b="1" dirty="0">
                <a:latin typeface="Times New Roman" pitchFamily="18" charset="0"/>
              </a:rPr>
              <a:t>Competencies</a:t>
            </a:r>
          </a:p>
        </p:txBody>
      </p:sp>
      <p:sp>
        <p:nvSpPr>
          <p:cNvPr id="23" name="Rectangle 56">
            <a:extLst>
              <a:ext uri="{FF2B5EF4-FFF2-40B4-BE49-F238E27FC236}">
                <a16:creationId xmlns:a16="http://schemas.microsoft.com/office/drawing/2014/main" id="{1ADA5246-5C52-42BA-98BA-699D9F676C36}"/>
              </a:ext>
            </a:extLst>
          </p:cNvPr>
          <p:cNvSpPr>
            <a:spLocks noChangeArrowheads="1"/>
          </p:cNvSpPr>
          <p:nvPr/>
        </p:nvSpPr>
        <p:spPr bwMode="auto">
          <a:xfrm>
            <a:off x="5287964" y="2209799"/>
            <a:ext cx="1597025" cy="576262"/>
          </a:xfrm>
          <a:prstGeom prst="rect">
            <a:avLst/>
          </a:prstGeom>
          <a:solidFill>
            <a:srgbClr val="E7EDFF"/>
          </a:solidFill>
          <a:ln w="9525">
            <a:solidFill>
              <a:srgbClr val="000078"/>
            </a:solidFill>
            <a:miter lim="800000"/>
            <a:headEnd type="none" w="sm" len="sm"/>
            <a:tailEnd type="none" w="sm" len="sm"/>
          </a:ln>
        </p:spPr>
        <p:txBody>
          <a:bodyPr wrap="none" anchor="ctr"/>
          <a:lstStyle/>
          <a:p>
            <a:pPr algn="ctr" eaLnBrk="0" hangingPunct="0"/>
            <a:r>
              <a:rPr lang="en-US" sz="1600" dirty="0">
                <a:latin typeface="Times New Roman" pitchFamily="18" charset="0"/>
              </a:rPr>
              <a:t>Competitive</a:t>
            </a:r>
          </a:p>
          <a:p>
            <a:pPr algn="ctr" eaLnBrk="0" hangingPunct="0"/>
            <a:r>
              <a:rPr lang="en-US" sz="1600" dirty="0">
                <a:latin typeface="Times New Roman" pitchFamily="18" charset="0"/>
              </a:rPr>
              <a:t>Strategy</a:t>
            </a:r>
          </a:p>
        </p:txBody>
      </p:sp>
      <p:cxnSp>
        <p:nvCxnSpPr>
          <p:cNvPr id="24" name="AutoShape 57">
            <a:extLst>
              <a:ext uri="{FF2B5EF4-FFF2-40B4-BE49-F238E27FC236}">
                <a16:creationId xmlns:a16="http://schemas.microsoft.com/office/drawing/2014/main" id="{B565A315-A703-499A-8A68-55ABEA9458AF}"/>
              </a:ext>
            </a:extLst>
          </p:cNvPr>
          <p:cNvCxnSpPr>
            <a:cxnSpLocks noChangeShapeType="1"/>
            <a:stCxn id="23" idx="2"/>
            <a:endCxn id="22" idx="0"/>
          </p:cNvCxnSpPr>
          <p:nvPr/>
        </p:nvCxnSpPr>
        <p:spPr bwMode="auto">
          <a:xfrm rot="5400000">
            <a:off x="6033296" y="2839242"/>
            <a:ext cx="106363" cy="1588"/>
          </a:xfrm>
          <a:prstGeom prst="straightConnector1">
            <a:avLst/>
          </a:prstGeom>
          <a:noFill/>
          <a:ln w="12700">
            <a:solidFill>
              <a:schemeClr val="bg1"/>
            </a:solidFill>
            <a:round/>
            <a:headEnd type="triangle" w="med" len="med"/>
            <a:tailEnd type="triangle" w="med" len="med"/>
          </a:ln>
        </p:spPr>
      </p:cxnSp>
      <p:sp>
        <p:nvSpPr>
          <p:cNvPr id="25" name="AutoShape 18">
            <a:extLst>
              <a:ext uri="{FF2B5EF4-FFF2-40B4-BE49-F238E27FC236}">
                <a16:creationId xmlns:a16="http://schemas.microsoft.com/office/drawing/2014/main" id="{72BED44C-3601-4CCD-979D-3F6321CC0A49}"/>
              </a:ext>
            </a:extLst>
          </p:cNvPr>
          <p:cNvSpPr>
            <a:spLocks noChangeArrowheads="1"/>
          </p:cNvSpPr>
          <p:nvPr/>
        </p:nvSpPr>
        <p:spPr bwMode="auto">
          <a:xfrm rot="10800000" flipV="1">
            <a:off x="5715000" y="1600199"/>
            <a:ext cx="628650" cy="565150"/>
          </a:xfrm>
          <a:prstGeom prst="upArrow">
            <a:avLst>
              <a:gd name="adj1" fmla="val 50000"/>
              <a:gd name="adj2" fmla="val 31313"/>
            </a:avLst>
          </a:prstGeom>
          <a:solidFill>
            <a:srgbClr val="CCCCFF"/>
          </a:solidFill>
          <a:ln w="9525">
            <a:solidFill>
              <a:schemeClr val="tx1"/>
            </a:solidFill>
            <a:miter lim="800000"/>
            <a:headEnd/>
            <a:tailEnd/>
          </a:ln>
        </p:spPr>
        <p:txBody>
          <a:bodyPr wrap="none" anchor="ctr"/>
          <a:lstStyle/>
          <a:p>
            <a:pPr eaLnBrk="0" hangingPunct="0"/>
            <a:endParaRPr lang="en-US" dirty="0"/>
          </a:p>
        </p:txBody>
      </p:sp>
      <p:sp>
        <p:nvSpPr>
          <p:cNvPr id="26" name="Rectangle 19">
            <a:extLst>
              <a:ext uri="{FF2B5EF4-FFF2-40B4-BE49-F238E27FC236}">
                <a16:creationId xmlns:a16="http://schemas.microsoft.com/office/drawing/2014/main" id="{9532F45C-6E55-4021-944F-F02987C362BF}"/>
              </a:ext>
            </a:extLst>
          </p:cNvPr>
          <p:cNvSpPr>
            <a:spLocks noChangeArrowheads="1"/>
          </p:cNvSpPr>
          <p:nvPr/>
        </p:nvSpPr>
        <p:spPr bwMode="auto">
          <a:xfrm>
            <a:off x="5257801" y="1066800"/>
            <a:ext cx="1597025" cy="506413"/>
          </a:xfrm>
          <a:prstGeom prst="rect">
            <a:avLst/>
          </a:prstGeom>
          <a:noFill/>
          <a:ln w="9525">
            <a:noFill/>
            <a:miter lim="800000"/>
            <a:headEnd type="none" w="sm" len="sm"/>
            <a:tailEnd type="none" w="sm" len="sm"/>
          </a:ln>
        </p:spPr>
        <p:txBody>
          <a:bodyPr wrap="none" anchor="ctr"/>
          <a:lstStyle/>
          <a:p>
            <a:pPr algn="ctr" eaLnBrk="0" hangingPunct="0"/>
            <a:r>
              <a:rPr lang="en-US" sz="2000" b="1" dirty="0">
                <a:solidFill>
                  <a:srgbClr val="FF0000"/>
                </a:solidFill>
                <a:latin typeface="Times New Roman" pitchFamily="18" charset="0"/>
              </a:rPr>
              <a:t>Max NPV</a:t>
            </a:r>
          </a:p>
        </p:txBody>
      </p:sp>
    </p:spTree>
    <p:extLst>
      <p:ext uri="{BB962C8B-B14F-4D97-AF65-F5344CB8AC3E}">
        <p14:creationId xmlns:p14="http://schemas.microsoft.com/office/powerpoint/2010/main" val="2465723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01A2-BA9B-453A-8300-ECE317B40687}"/>
              </a:ext>
            </a:extLst>
          </p:cNvPr>
          <p:cNvSpPr>
            <a:spLocks noGrp="1"/>
          </p:cNvSpPr>
          <p:nvPr>
            <p:ph type="title"/>
          </p:nvPr>
        </p:nvSpPr>
        <p:spPr/>
        <p:txBody>
          <a:bodyPr/>
          <a:lstStyle/>
          <a:p>
            <a:r>
              <a:rPr lang="en-US" dirty="0">
                <a:ea typeface="ＭＳ Ｐゴシック"/>
              </a:rPr>
              <a:t>Focused Strategy, Focused Operations</a:t>
            </a:r>
            <a:endParaRPr lang="en-US" dirty="0"/>
          </a:p>
        </p:txBody>
      </p:sp>
      <p:sp>
        <p:nvSpPr>
          <p:cNvPr id="3" name="Rectangle 3">
            <a:extLst>
              <a:ext uri="{FF2B5EF4-FFF2-40B4-BE49-F238E27FC236}">
                <a16:creationId xmlns:a16="http://schemas.microsoft.com/office/drawing/2014/main" id="{868656F3-8F5D-4343-8A77-45FB24F35E56}"/>
              </a:ext>
            </a:extLst>
          </p:cNvPr>
          <p:cNvSpPr txBox="1">
            <a:spLocks noChangeArrowheads="1"/>
          </p:cNvSpPr>
          <p:nvPr/>
        </p:nvSpPr>
        <p:spPr>
          <a:xfrm>
            <a:off x="10064" y="800100"/>
            <a:ext cx="12181936" cy="56769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lnSpc>
                <a:spcPct val="90000"/>
              </a:lnSpc>
              <a:buSzPct val="100000"/>
            </a:pPr>
            <a:r>
              <a:rPr lang="en-US" sz="2400" dirty="0">
                <a:solidFill>
                  <a:srgbClr val="000000"/>
                </a:solidFill>
                <a:latin typeface="Book Antiqua" panose="02040602050305030304" pitchFamily="18" charset="0"/>
                <a:ea typeface="+mn-ea"/>
              </a:rPr>
              <a:t>Focused Strategy: Committing to a limited, congruent set of objectives in terms of demand (product, market) and supply (input, technologies, and volumes). </a:t>
            </a:r>
          </a:p>
          <a:p>
            <a:pPr defTabSz="457200">
              <a:lnSpc>
                <a:spcPct val="90000"/>
              </a:lnSpc>
              <a:buSzPct val="100000"/>
            </a:pPr>
            <a:r>
              <a:rPr lang="en-US" sz="2400" dirty="0">
                <a:solidFill>
                  <a:srgbClr val="000000"/>
                </a:solidFill>
                <a:latin typeface="Book Antiqua" panose="02040602050305030304" pitchFamily="18" charset="0"/>
                <a:ea typeface="+mn-ea"/>
              </a:rPr>
              <a:t>Aravind Eye Hospital, 100 cataract surgeries a day, operational excellence, 40% gross margin, 70% of patients pay almost nothing, and the hospital does not depend on donations.</a:t>
            </a:r>
          </a:p>
          <a:p>
            <a:pPr defTabSz="457200">
              <a:lnSpc>
                <a:spcPct val="90000"/>
              </a:lnSpc>
              <a:buSzPct val="100000"/>
            </a:pPr>
            <a:r>
              <a:rPr lang="en-US" sz="2400" dirty="0">
                <a:solidFill>
                  <a:srgbClr val="000000"/>
                </a:solidFill>
                <a:latin typeface="Book Antiqua" panose="02040602050305030304" pitchFamily="18" charset="0"/>
                <a:ea typeface="+mn-ea"/>
              </a:rPr>
              <a:t>A focus process is not limited to a few products. </a:t>
            </a:r>
          </a:p>
          <a:p>
            <a:pPr defTabSz="457200">
              <a:lnSpc>
                <a:spcPct val="90000"/>
              </a:lnSpc>
              <a:buSzPct val="100000"/>
            </a:pPr>
            <a:r>
              <a:rPr lang="en-US" sz="2400" dirty="0">
                <a:solidFill>
                  <a:srgbClr val="000000"/>
                </a:solidFill>
                <a:latin typeface="Book Antiqua" panose="02040602050305030304" pitchFamily="18" charset="0"/>
                <a:ea typeface="+mn-ea"/>
              </a:rPr>
              <a:t>Focused process: one whose products all fall within a small region of the four dimensions of the product space. </a:t>
            </a:r>
          </a:p>
          <a:p>
            <a:pPr defTabSz="457200">
              <a:lnSpc>
                <a:spcPct val="90000"/>
              </a:lnSpc>
              <a:buSzPct val="100000"/>
            </a:pPr>
            <a:r>
              <a:rPr lang="en-US" sz="2400" dirty="0">
                <a:solidFill>
                  <a:srgbClr val="000000"/>
                </a:solidFill>
                <a:latin typeface="Book Antiqua" panose="02040602050305030304" pitchFamily="18" charset="0"/>
                <a:ea typeface="+mn-ea"/>
              </a:rPr>
              <a:t>Plants Within Plans. PWP: The business strategy is diverse. But the entire business is divided into several mini-plants each with focused processes. One PWP may focus on low cost, the other on quick response.</a:t>
            </a:r>
          </a:p>
          <a:p>
            <a:pPr defTabSz="457200">
              <a:lnSpc>
                <a:spcPct val="90000"/>
              </a:lnSpc>
              <a:buSzPct val="100000"/>
            </a:pPr>
            <a:r>
              <a:rPr lang="en-US" sz="2400" dirty="0">
                <a:solidFill>
                  <a:srgbClr val="000000"/>
                </a:solidFill>
                <a:latin typeface="Book Antiqua" panose="02040602050305030304" pitchFamily="18" charset="0"/>
                <a:ea typeface="+mn-ea"/>
              </a:rPr>
              <a:t>To sustain competitive advantage, a firm must ensure that its competitors are not able to imitate its chosen position. Build an sculpture not a block. </a:t>
            </a:r>
          </a:p>
          <a:p>
            <a:pPr defTabSz="457200">
              <a:lnSpc>
                <a:spcPct val="90000"/>
              </a:lnSpc>
              <a:buSzPct val="100000"/>
            </a:pPr>
            <a:r>
              <a:rPr lang="en-US" sz="2400" dirty="0">
                <a:solidFill>
                  <a:srgbClr val="000000"/>
                </a:solidFill>
                <a:latin typeface="Book Antiqua" panose="02040602050305030304" pitchFamily="18" charset="0"/>
                <a:ea typeface="+mn-ea"/>
              </a:rPr>
              <a:t>Supporting the strategic position with multiple mutually reinforcing activities creates a sustainable competitive advantage. It is harder for competitors to imitate an array of interlocked activities.</a:t>
            </a:r>
          </a:p>
          <a:p>
            <a:pPr defTabSz="457200">
              <a:lnSpc>
                <a:spcPct val="90000"/>
              </a:lnSpc>
              <a:buSzPct val="100000"/>
            </a:pPr>
            <a:endParaRPr lang="en-US" sz="2400" dirty="0">
              <a:solidFill>
                <a:srgbClr val="000000"/>
              </a:solidFill>
              <a:latin typeface="Book Antiqua" panose="02040602050305030304" pitchFamily="18" charset="0"/>
              <a:ea typeface="+mn-ea"/>
            </a:endParaRPr>
          </a:p>
        </p:txBody>
      </p:sp>
    </p:spTree>
    <p:extLst>
      <p:ext uri="{BB962C8B-B14F-4D97-AF65-F5344CB8AC3E}">
        <p14:creationId xmlns:p14="http://schemas.microsoft.com/office/powerpoint/2010/main" val="7347571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C576E-019F-4684-9685-EF9CDC84AFBE}"/>
              </a:ext>
            </a:extLst>
          </p:cNvPr>
          <p:cNvSpPr>
            <a:spLocks noGrp="1"/>
          </p:cNvSpPr>
          <p:nvPr>
            <p:ph type="title"/>
          </p:nvPr>
        </p:nvSpPr>
        <p:spPr/>
        <p:txBody>
          <a:bodyPr/>
          <a:lstStyle/>
          <a:p>
            <a:r>
              <a:rPr lang="en-US" dirty="0">
                <a:ea typeface="ＭＳ Ｐゴシック"/>
              </a:rPr>
              <a:t>Market Driven, Technology Driven Strategies </a:t>
            </a:r>
            <a:endParaRPr lang="en-US" dirty="0"/>
          </a:p>
        </p:txBody>
      </p:sp>
      <p:sp>
        <p:nvSpPr>
          <p:cNvPr id="3" name="Content Placeholder 1">
            <a:extLst>
              <a:ext uri="{FF2B5EF4-FFF2-40B4-BE49-F238E27FC236}">
                <a16:creationId xmlns:a16="http://schemas.microsoft.com/office/drawing/2014/main" id="{0B4A3455-2502-4B8A-B85E-31FB1A0992D5}"/>
              </a:ext>
            </a:extLst>
          </p:cNvPr>
          <p:cNvSpPr txBox="1">
            <a:spLocks/>
          </p:cNvSpPr>
          <p:nvPr/>
        </p:nvSpPr>
        <p:spPr>
          <a:xfrm>
            <a:off x="0" y="838200"/>
            <a:ext cx="12202064" cy="55626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spcBef>
                <a:spcPts val="0"/>
              </a:spcBef>
              <a:spcAft>
                <a:spcPts val="600"/>
              </a:spcAft>
              <a:buSzPct val="100000"/>
            </a:pPr>
            <a:r>
              <a:rPr lang="en-US" sz="2400" b="1" dirty="0">
                <a:solidFill>
                  <a:srgbClr val="000000"/>
                </a:solidFill>
                <a:latin typeface="Book Antiqua" panose="02040602050305030304" pitchFamily="18" charset="0"/>
                <a:ea typeface="+mn-ea"/>
              </a:rPr>
              <a:t>Market Driven Strategy. </a:t>
            </a:r>
            <a:r>
              <a:rPr lang="en-US" sz="2400" dirty="0">
                <a:solidFill>
                  <a:srgbClr val="000000"/>
                </a:solidFill>
                <a:latin typeface="Book Antiqua" panose="02040602050305030304" pitchFamily="18" charset="0"/>
                <a:ea typeface="+mn-ea"/>
              </a:rPr>
              <a:t>This "top-down and outside-in" ensures that operations reflect the intended market position. Market driven strategy creates a customer-driven organization.</a:t>
            </a:r>
          </a:p>
          <a:p>
            <a:pPr defTabSz="457200">
              <a:spcBef>
                <a:spcPts val="0"/>
              </a:spcBef>
              <a:spcAft>
                <a:spcPts val="600"/>
              </a:spcAft>
              <a:buSzPct val="100000"/>
            </a:pPr>
            <a:r>
              <a:rPr lang="en-US" sz="2400" b="1" dirty="0">
                <a:solidFill>
                  <a:srgbClr val="000000"/>
                </a:solidFill>
                <a:latin typeface="Book Antiqua" panose="02040602050305030304" pitchFamily="18" charset="0"/>
                <a:ea typeface="+mn-ea"/>
              </a:rPr>
              <a:t>Technology Driven Strategy. </a:t>
            </a:r>
            <a:r>
              <a:rPr lang="en-US" sz="2400" dirty="0">
                <a:solidFill>
                  <a:srgbClr val="000000"/>
                </a:solidFill>
                <a:latin typeface="Book Antiqua" panose="02040602050305030304" pitchFamily="18" charset="0"/>
                <a:ea typeface="+mn-ea"/>
              </a:rPr>
              <a:t>In “a bottom-up and inside-out”, the building blocks of strategy are not products and markets, but processes and resources. The value proposition offered to customers seeds in the operational capabilities. The technology driven strategy creates a resource-driven organization.</a:t>
            </a:r>
          </a:p>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Organizations must maintain alignment by adopting both perspectives. In order to satisfy a new customer need, the firm may need to build new competencies, processes, and resources. Those operational capabilities may later be used to invent new products and services that may create new markets. </a:t>
            </a:r>
          </a:p>
          <a:p>
            <a:pPr lvl="1" defTabSz="457200">
              <a:spcBef>
                <a:spcPts val="0"/>
              </a:spcBef>
              <a:spcAft>
                <a:spcPts val="600"/>
              </a:spcAft>
              <a:buSzPct val="100000"/>
            </a:pPr>
            <a:r>
              <a:rPr lang="en-US" dirty="0">
                <a:solidFill>
                  <a:srgbClr val="000000"/>
                </a:solidFill>
                <a:latin typeface="Book Antiqua" panose="02040602050305030304" pitchFamily="18" charset="0"/>
                <a:ea typeface="+mn-ea"/>
              </a:rPr>
              <a:t>Honda's abilities and knowledge in high-performance engine technology has been the driving force in deciding which markets to enter and which products to offer. </a:t>
            </a:r>
          </a:p>
          <a:p>
            <a:pPr defTabSz="457200">
              <a:spcBef>
                <a:spcPts val="0"/>
              </a:spcBef>
              <a:spcAft>
                <a:spcPts val="600"/>
              </a:spcAft>
              <a:buSzPct val="100000"/>
            </a:pPr>
            <a:endParaRPr lang="en-US" sz="2400" dirty="0">
              <a:solidFill>
                <a:srgbClr val="000000"/>
              </a:solidFill>
              <a:latin typeface="Book Antiqua" panose="02040602050305030304" pitchFamily="18" charset="0"/>
              <a:ea typeface="+mn-ea"/>
            </a:endParaRPr>
          </a:p>
          <a:p>
            <a:pPr defTabSz="457200">
              <a:spcBef>
                <a:spcPts val="0"/>
              </a:spcBef>
              <a:spcAft>
                <a:spcPts val="600"/>
              </a:spcAft>
              <a:buSzPct val="100000"/>
            </a:pPr>
            <a:endParaRPr lang="en-US" sz="2400" dirty="0">
              <a:solidFill>
                <a:srgbClr val="000000"/>
              </a:solidFill>
              <a:latin typeface="Book Antiqua" panose="02040602050305030304" pitchFamily="18" charset="0"/>
              <a:ea typeface="+mn-ea"/>
            </a:endParaRPr>
          </a:p>
        </p:txBody>
      </p:sp>
    </p:spTree>
    <p:extLst>
      <p:ext uri="{BB962C8B-B14F-4D97-AF65-F5344CB8AC3E}">
        <p14:creationId xmlns:p14="http://schemas.microsoft.com/office/powerpoint/2010/main" val="313112736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6E657-B20D-41CF-B530-B090A5356964}"/>
              </a:ext>
            </a:extLst>
          </p:cNvPr>
          <p:cNvSpPr>
            <a:spLocks noGrp="1"/>
          </p:cNvSpPr>
          <p:nvPr>
            <p:ph type="title"/>
          </p:nvPr>
        </p:nvSpPr>
        <p:spPr/>
        <p:txBody>
          <a:bodyPr/>
          <a:lstStyle/>
          <a:p>
            <a:r>
              <a:rPr lang="en-US" dirty="0">
                <a:ea typeface="ＭＳ Ｐゴシック"/>
              </a:rPr>
              <a:t>Tailored Operations; Strategic Fit</a:t>
            </a:r>
            <a:endParaRPr lang="en-US" dirty="0"/>
          </a:p>
        </p:txBody>
      </p:sp>
      <p:sp>
        <p:nvSpPr>
          <p:cNvPr id="3" name="Content Placeholder 1">
            <a:extLst>
              <a:ext uri="{FF2B5EF4-FFF2-40B4-BE49-F238E27FC236}">
                <a16:creationId xmlns:a16="http://schemas.microsoft.com/office/drawing/2014/main" id="{1417A9B6-BB05-45A1-B327-01BEF30A3FB1}"/>
              </a:ext>
            </a:extLst>
          </p:cNvPr>
          <p:cNvSpPr txBox="1">
            <a:spLocks/>
          </p:cNvSpPr>
          <p:nvPr/>
        </p:nvSpPr>
        <p:spPr>
          <a:xfrm>
            <a:off x="0" y="762000"/>
            <a:ext cx="11887200" cy="4530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Tailoring </a:t>
            </a:r>
            <a:r>
              <a:rPr lang="en-US" sz="2400" dirty="0">
                <a:solidFill>
                  <a:srgbClr val="000000"/>
                </a:solidFill>
                <a:latin typeface="Book Antiqua" panose="02040602050305030304" pitchFamily="18" charset="0"/>
                <a:ea typeface="+mn-ea"/>
                <a:sym typeface="Wingdings" pitchFamily="2" charset="2"/>
              </a:rPr>
              <a:t> </a:t>
            </a:r>
            <a:r>
              <a:rPr lang="en-US" sz="2400" dirty="0">
                <a:solidFill>
                  <a:srgbClr val="000000"/>
                </a:solidFill>
                <a:latin typeface="Book Antiqua" panose="02040602050305030304" pitchFamily="18" charset="0"/>
                <a:ea typeface="+mn-ea"/>
              </a:rPr>
              <a:t>fitting the operational system to competitive strategy. </a:t>
            </a:r>
          </a:p>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Frederick Winslow Taylor (the father of scientific management); there is a "one best way" to configure any operation. </a:t>
            </a:r>
          </a:p>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No, the best operations configuration depends on the Strategy + Market. </a:t>
            </a:r>
          </a:p>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Strategic Operational Audit</a:t>
            </a:r>
            <a:r>
              <a:rPr lang="en-US" sz="2400" dirty="0">
                <a:solidFill>
                  <a:srgbClr val="000000"/>
                </a:solidFill>
                <a:latin typeface="Book Antiqua" panose="02040602050305030304" pitchFamily="18" charset="0"/>
                <a:ea typeface="+mn-ea"/>
                <a:sym typeface="Wingdings" pitchFamily="2" charset="2"/>
              </a:rPr>
              <a:t> </a:t>
            </a:r>
            <a:r>
              <a:rPr lang="en-US" sz="2400" dirty="0">
                <a:solidFill>
                  <a:srgbClr val="000000"/>
                </a:solidFill>
                <a:latin typeface="Book Antiqua" panose="02040602050305030304" pitchFamily="18" charset="0"/>
                <a:ea typeface="+mn-ea"/>
              </a:rPr>
              <a:t>Does operations competencies fit with competitive strategy? Where can improvements be made?</a:t>
            </a:r>
          </a:p>
          <a:p>
            <a:pPr defTabSz="457200">
              <a:spcBef>
                <a:spcPts val="0"/>
              </a:spcBef>
              <a:spcAft>
                <a:spcPts val="600"/>
              </a:spcAft>
              <a:buSzPct val="100000"/>
            </a:pPr>
            <a:r>
              <a:rPr lang="en-US" sz="2400" dirty="0">
                <a:solidFill>
                  <a:srgbClr val="000000"/>
                </a:solidFill>
                <a:latin typeface="Book Antiqua" panose="02040602050305030304" pitchFamily="18" charset="0"/>
                <a:ea typeface="+mn-ea"/>
              </a:rPr>
              <a:t>Top-down and bottom-up perspectives simultaneously and can be performed in three steps. </a:t>
            </a:r>
          </a:p>
          <a:p>
            <a:endParaRPr lang="en-US" kern="0" dirty="0">
              <a:ea typeface="ＭＳ Ｐゴシック"/>
            </a:endParaRPr>
          </a:p>
        </p:txBody>
      </p:sp>
    </p:spTree>
    <p:extLst>
      <p:ext uri="{BB962C8B-B14F-4D97-AF65-F5344CB8AC3E}">
        <p14:creationId xmlns:p14="http://schemas.microsoft.com/office/powerpoint/2010/main" val="23027302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9AE47A-89AD-49DA-B78D-890004322381}"/>
              </a:ext>
            </a:extLst>
          </p:cNvPr>
          <p:cNvSpPr>
            <a:spLocks noGrp="1"/>
          </p:cNvSpPr>
          <p:nvPr>
            <p:ph type="title"/>
          </p:nvPr>
        </p:nvSpPr>
        <p:spPr/>
        <p:txBody>
          <a:bodyPr/>
          <a:lstStyle/>
          <a:p>
            <a:r>
              <a:rPr lang="en-US" dirty="0">
                <a:ea typeface="ＭＳ Ｐゴシック"/>
              </a:rPr>
              <a:t>Competitive Strategy</a:t>
            </a:r>
            <a:endParaRPr lang="en-US" dirty="0"/>
          </a:p>
        </p:txBody>
      </p:sp>
      <p:sp>
        <p:nvSpPr>
          <p:cNvPr id="5" name="Content Placeholder 1">
            <a:extLst>
              <a:ext uri="{FF2B5EF4-FFF2-40B4-BE49-F238E27FC236}">
                <a16:creationId xmlns:a16="http://schemas.microsoft.com/office/drawing/2014/main" id="{365DC7B1-D0CE-4438-AE95-6B0E7640439F}"/>
              </a:ext>
            </a:extLst>
          </p:cNvPr>
          <p:cNvSpPr txBox="1">
            <a:spLocks/>
          </p:cNvSpPr>
          <p:nvPr/>
        </p:nvSpPr>
        <p:spPr>
          <a:xfrm>
            <a:off x="-20416" y="838200"/>
            <a:ext cx="12168408" cy="50641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Principle 1 (Value Maximization). The goal of strategy is to maximize the long run NPV of the organization.</a:t>
            </a:r>
          </a:p>
          <a:p>
            <a:pPr defTabSz="457200">
              <a:buSzPct val="100000"/>
            </a:pPr>
            <a:r>
              <a:rPr lang="en-US" sz="2400" dirty="0">
                <a:solidFill>
                  <a:srgbClr val="000000"/>
                </a:solidFill>
                <a:latin typeface="Book Antiqua" panose="02040602050305030304" pitchFamily="18" charset="0"/>
                <a:ea typeface="+mn-ea"/>
                <a:cs typeface="+mn-cs"/>
              </a:rPr>
              <a:t>It is not a pure NPV defined for stockholders (</a:t>
            </a:r>
            <a:r>
              <a:rPr lang="en-US" sz="2400" dirty="0">
                <a:solidFill>
                  <a:srgbClr val="AF0000"/>
                </a:solidFill>
                <a:latin typeface="Book Antiqua" panose="02040602050305030304" pitchFamily="18" charset="0"/>
                <a:ea typeface="+mn-ea"/>
                <a:cs typeface="+mn-cs"/>
              </a:rPr>
              <a:t>economical sustainability</a:t>
            </a:r>
            <a:r>
              <a:rPr lang="en-US" sz="2400" dirty="0">
                <a:solidFill>
                  <a:srgbClr val="000000"/>
                </a:solidFill>
                <a:latin typeface="Book Antiqua" panose="02040602050305030304" pitchFamily="18" charset="0"/>
                <a:ea typeface="+mn-ea"/>
                <a:cs typeface="+mn-cs"/>
              </a:rPr>
              <a:t>), it also considers stakeholders (</a:t>
            </a:r>
            <a:r>
              <a:rPr lang="en-US" sz="2400" dirty="0">
                <a:solidFill>
                  <a:srgbClr val="AF0000"/>
                </a:solidFill>
                <a:latin typeface="Book Antiqua" panose="02040602050305030304" pitchFamily="18" charset="0"/>
                <a:ea typeface="+mn-ea"/>
                <a:cs typeface="+mn-cs"/>
              </a:rPr>
              <a:t>social sustainability</a:t>
            </a:r>
            <a:r>
              <a:rPr lang="en-US" sz="2400" dirty="0">
                <a:solidFill>
                  <a:srgbClr val="000000"/>
                </a:solidFill>
                <a:latin typeface="Book Antiqua" panose="02040602050305030304" pitchFamily="18" charset="0"/>
                <a:ea typeface="+mn-ea"/>
                <a:cs typeface="+mn-cs"/>
              </a:rPr>
              <a:t>), as well as environmental impact (</a:t>
            </a:r>
            <a:r>
              <a:rPr lang="en-US" sz="2400" dirty="0">
                <a:solidFill>
                  <a:srgbClr val="AF0000"/>
                </a:solidFill>
                <a:latin typeface="Book Antiqua" panose="02040602050305030304" pitchFamily="18" charset="0"/>
                <a:ea typeface="+mn-ea"/>
                <a:cs typeface="+mn-cs"/>
              </a:rPr>
              <a:t>environmental sustainability</a:t>
            </a:r>
            <a:r>
              <a:rPr lang="en-US" sz="2400" dirty="0">
                <a:solidFill>
                  <a:srgbClr val="000000"/>
                </a:solidFill>
                <a:latin typeface="Book Antiqua" panose="02040602050305030304" pitchFamily="18" charset="0"/>
                <a:ea typeface="+mn-ea"/>
                <a:cs typeface="+mn-cs"/>
              </a:rPr>
              <a:t>).  These are </a:t>
            </a:r>
            <a:r>
              <a:rPr lang="en-US" sz="2400" dirty="0">
                <a:solidFill>
                  <a:srgbClr val="AF0000"/>
                </a:solidFill>
                <a:latin typeface="Book Antiqua" panose="02040602050305030304" pitchFamily="18" charset="0"/>
                <a:ea typeface="+mn-ea"/>
                <a:cs typeface="+mn-cs"/>
              </a:rPr>
              <a:t>the three pillars of sustainability</a:t>
            </a:r>
            <a:r>
              <a:rPr lang="en-US" sz="2400" dirty="0">
                <a:solidFill>
                  <a:srgbClr val="000000"/>
                </a:solidFill>
                <a:latin typeface="Book Antiqua" panose="02040602050305030304" pitchFamily="18" charset="0"/>
                <a:ea typeface="+mn-ea"/>
                <a:cs typeface="+mn-cs"/>
              </a:rPr>
              <a:t>. </a:t>
            </a:r>
          </a:p>
          <a:p>
            <a:pPr defTabSz="457200">
              <a:buSzPct val="100000"/>
            </a:pPr>
            <a:r>
              <a:rPr lang="en-US" sz="2400" dirty="0">
                <a:solidFill>
                  <a:srgbClr val="000000"/>
                </a:solidFill>
                <a:latin typeface="Book Antiqua" panose="02040602050305030304" pitchFamily="18" charset="0"/>
                <a:ea typeface="+mn-ea"/>
                <a:cs typeface="+mn-cs"/>
              </a:rPr>
              <a:t>Competitive strategy (Business Unit strategy). Relates a company to its environment. </a:t>
            </a:r>
            <a:r>
              <a:rPr lang="en-US" sz="2400" dirty="0">
                <a:solidFill>
                  <a:srgbClr val="AF0000"/>
                </a:solidFill>
                <a:latin typeface="Book Antiqua" panose="02040602050305030304" pitchFamily="18" charset="0"/>
                <a:ea typeface="+mn-ea"/>
                <a:cs typeface="+mn-cs"/>
              </a:rPr>
              <a:t>Strengths and Weakness of the system </a:t>
            </a:r>
            <a:r>
              <a:rPr lang="en-US" sz="2400" dirty="0">
                <a:solidFill>
                  <a:srgbClr val="000000"/>
                </a:solidFill>
                <a:latin typeface="Book Antiqua" panose="02040602050305030304" pitchFamily="18" charset="0"/>
                <a:ea typeface="+mn-ea"/>
                <a:cs typeface="+mn-cs"/>
              </a:rPr>
              <a:t>(the company) to be related to </a:t>
            </a:r>
            <a:r>
              <a:rPr lang="en-US" sz="2400" dirty="0">
                <a:solidFill>
                  <a:srgbClr val="AF0000"/>
                </a:solidFill>
                <a:latin typeface="Book Antiqua" panose="02040602050305030304" pitchFamily="18" charset="0"/>
                <a:ea typeface="+mn-ea"/>
                <a:cs typeface="+mn-cs"/>
              </a:rPr>
              <a:t>Opportunities and Threats in the environment.</a:t>
            </a:r>
          </a:p>
          <a:p>
            <a:pPr defTabSz="457200">
              <a:buSzPct val="100000"/>
            </a:pPr>
            <a:r>
              <a:rPr lang="en-US" sz="2400" dirty="0">
                <a:solidFill>
                  <a:srgbClr val="000000"/>
                </a:solidFill>
                <a:latin typeface="Book Antiqua" panose="02040602050305030304" pitchFamily="18" charset="0"/>
                <a:ea typeface="+mn-ea"/>
                <a:cs typeface="+mn-cs"/>
              </a:rPr>
              <a:t>Chooses an attractive competitive position </a:t>
            </a:r>
            <a:r>
              <a:rPr lang="en-US" sz="2400" dirty="0">
                <a:solidFill>
                  <a:srgbClr val="000000"/>
                </a:solidFill>
                <a:latin typeface="Book Antiqua" panose="02040602050305030304" pitchFamily="18" charset="0"/>
                <a:ea typeface="+mn-ea"/>
                <a:cs typeface="+mn-cs"/>
                <a:sym typeface="Wingdings" pitchFamily="2" charset="2"/>
              </a:rPr>
              <a:t></a:t>
            </a:r>
            <a:r>
              <a:rPr lang="en-US" sz="2400" dirty="0">
                <a:solidFill>
                  <a:srgbClr val="000000"/>
                </a:solidFill>
                <a:latin typeface="Book Antiqua" panose="02040602050305030304" pitchFamily="18" charset="0"/>
                <a:ea typeface="+mn-ea"/>
                <a:cs typeface="+mn-cs"/>
              </a:rPr>
              <a:t> by offering a high customer value proposition (CVP). </a:t>
            </a:r>
          </a:p>
          <a:p>
            <a:pPr defTabSz="457200">
              <a:buSzPct val="100000"/>
            </a:pPr>
            <a:r>
              <a:rPr lang="en-US" sz="2400" dirty="0">
                <a:solidFill>
                  <a:srgbClr val="000000"/>
                </a:solidFill>
                <a:latin typeface="Book Antiqua" panose="02040602050305030304" pitchFamily="18" charset="0"/>
                <a:ea typeface="+mn-ea"/>
                <a:cs typeface="+mn-cs"/>
              </a:rPr>
              <a:t>Competitive Strategy- Efficiency and Differentiation</a:t>
            </a:r>
          </a:p>
          <a:p>
            <a:pPr defTabSz="457200">
              <a:buSzPct val="100000"/>
            </a:pPr>
            <a:r>
              <a:rPr lang="en-US" sz="2400" dirty="0">
                <a:solidFill>
                  <a:srgbClr val="000000"/>
                </a:solidFill>
                <a:latin typeface="Book Antiqua" panose="02040602050305030304" pitchFamily="18" charset="0"/>
                <a:ea typeface="+mn-ea"/>
                <a:cs typeface="+mn-cs"/>
              </a:rPr>
              <a:t>Supply Chain Strategy- Efficiency and Responsiveness – Resilience and Sustainability.</a:t>
            </a:r>
          </a:p>
          <a:p>
            <a:pPr defTabSz="457200">
              <a:buSzPct val="100000"/>
            </a:pPr>
            <a:r>
              <a:rPr lang="en-US" sz="2400" dirty="0">
                <a:solidFill>
                  <a:srgbClr val="000000"/>
                </a:solidFill>
                <a:latin typeface="Book Antiqua" panose="02040602050305030304" pitchFamily="18" charset="0"/>
                <a:ea typeface="+mn-ea"/>
                <a:cs typeface="+mn-cs"/>
              </a:rPr>
              <a:t>Link Product attributes to process capabilities. </a:t>
            </a:r>
          </a:p>
          <a:p>
            <a:endParaRPr lang="en-US" sz="2400" kern="0" dirty="0">
              <a:latin typeface="Book Antiqua" panose="02040602050305030304" pitchFamily="18" charset="0"/>
              <a:ea typeface="ＭＳ Ｐゴシック"/>
            </a:endParaRPr>
          </a:p>
        </p:txBody>
      </p:sp>
    </p:spTree>
    <p:extLst>
      <p:ext uri="{BB962C8B-B14F-4D97-AF65-F5344CB8AC3E}">
        <p14:creationId xmlns:p14="http://schemas.microsoft.com/office/powerpoint/2010/main" val="2689375793"/>
      </p:ext>
    </p:extLst>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EB2AA-10E9-4BC8-BF9A-696F9B496782}"/>
              </a:ext>
            </a:extLst>
          </p:cNvPr>
          <p:cNvSpPr>
            <a:spLocks noGrp="1"/>
          </p:cNvSpPr>
          <p:nvPr>
            <p:ph type="title"/>
          </p:nvPr>
        </p:nvSpPr>
        <p:spPr/>
        <p:txBody>
          <a:bodyPr/>
          <a:lstStyle/>
          <a:p>
            <a:r>
              <a:rPr lang="en-US" dirty="0">
                <a:ea typeface="ＭＳ Ｐゴシック"/>
              </a:rPr>
              <a:t>The Strategic Operational Audit</a:t>
            </a:r>
            <a:endParaRPr lang="en-US" dirty="0"/>
          </a:p>
        </p:txBody>
      </p:sp>
      <p:sp>
        <p:nvSpPr>
          <p:cNvPr id="3" name="Content Placeholder 1">
            <a:extLst>
              <a:ext uri="{FF2B5EF4-FFF2-40B4-BE49-F238E27FC236}">
                <a16:creationId xmlns:a16="http://schemas.microsoft.com/office/drawing/2014/main" id="{7072739A-B90F-4569-B79C-DDCEBDF240A5}"/>
              </a:ext>
            </a:extLst>
          </p:cNvPr>
          <p:cNvSpPr txBox="1">
            <a:spLocks/>
          </p:cNvSpPr>
          <p:nvPr/>
        </p:nvSpPr>
        <p:spPr>
          <a:xfrm>
            <a:off x="46159" y="762000"/>
            <a:ext cx="12071246" cy="5729438"/>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Understand your customer &amp; your competitive strategy </a:t>
            </a:r>
            <a:r>
              <a:rPr lang="en-US" sz="2400" dirty="0">
                <a:solidFill>
                  <a:srgbClr val="000000"/>
                </a:solidFill>
                <a:latin typeface="Book Antiqua" panose="02040602050305030304" pitchFamily="18" charset="0"/>
                <a:ea typeface="+mn-ea"/>
                <a:sym typeface="Wingdings" pitchFamily="2" charset="2"/>
              </a:rPr>
              <a:t> CVP </a:t>
            </a:r>
            <a:r>
              <a:rPr lang="en-US" sz="2400" dirty="0">
                <a:solidFill>
                  <a:srgbClr val="000000"/>
                </a:solidFill>
                <a:latin typeface="Book Antiqua" panose="02040602050305030304" pitchFamily="18" charset="0"/>
                <a:ea typeface="+mn-ea"/>
              </a:rPr>
              <a:t>the current operational system; resources, processes, and  competencies.  </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Apply the resource &amp; process views (bottom-up) </a:t>
            </a:r>
            <a:r>
              <a:rPr lang="en-US" sz="2400" dirty="0">
                <a:solidFill>
                  <a:srgbClr val="000000"/>
                </a:solidFill>
                <a:latin typeface="Book Antiqua" panose="02040602050305030304" pitchFamily="18" charset="0"/>
                <a:ea typeface="+mn-ea"/>
                <a:sym typeface="Wingdings" pitchFamily="2" charset="2"/>
              </a:rPr>
              <a:t> </a:t>
            </a:r>
            <a:r>
              <a:rPr lang="en-US" sz="2400" dirty="0">
                <a:solidFill>
                  <a:srgbClr val="000000"/>
                </a:solidFill>
                <a:latin typeface="Book Antiqua" panose="02040602050305030304" pitchFamily="18" charset="0"/>
                <a:ea typeface="+mn-ea"/>
              </a:rPr>
              <a:t> the value propositions the current competencies can support. Apply the market (top-down) to specify the competencies, the best-aligned processes and resources, needed to execute the current strategy.  </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The gaps between the current state and where we should be to ensure strategic alignment. Gap reducing actions to improve strategic alignment. </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These actions involve changing the competitive strategy and/ or changing the operations strategy.</a:t>
            </a:r>
          </a:p>
          <a:p>
            <a:pPr>
              <a:buFont typeface="Wingdings" pitchFamily="2" charset="2"/>
              <a:buNone/>
              <a:defRPr/>
            </a:pPr>
            <a:endParaRPr lang="en-US" kern="0" dirty="0"/>
          </a:p>
          <a:p>
            <a:pPr>
              <a:buFont typeface="Wingdings" pitchFamily="2" charset="2"/>
              <a:buNone/>
              <a:defRPr/>
            </a:pPr>
            <a:endParaRPr lang="en-US" kern="0" dirty="0"/>
          </a:p>
          <a:p>
            <a:pPr>
              <a:buFont typeface="Wingdings" pitchFamily="2" charset="2"/>
              <a:buNone/>
              <a:defRPr/>
            </a:pPr>
            <a:endParaRPr lang="en-US" kern="0" dirty="0"/>
          </a:p>
        </p:txBody>
      </p:sp>
    </p:spTree>
    <p:extLst>
      <p:ext uri="{BB962C8B-B14F-4D97-AF65-F5344CB8AC3E}">
        <p14:creationId xmlns:p14="http://schemas.microsoft.com/office/powerpoint/2010/main" val="128190594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9E954-66D5-478D-ADC8-D78801B7FFD2}"/>
              </a:ext>
            </a:extLst>
          </p:cNvPr>
          <p:cNvSpPr>
            <a:spLocks noGrp="1"/>
          </p:cNvSpPr>
          <p:nvPr>
            <p:ph type="title"/>
          </p:nvPr>
        </p:nvSpPr>
        <p:spPr/>
        <p:txBody>
          <a:bodyPr/>
          <a:lstStyle/>
          <a:p>
            <a:r>
              <a:rPr lang="en-US" dirty="0">
                <a:ea typeface="ＭＳ Ｐゴシック"/>
              </a:rPr>
              <a:t>Strategic Operational Audit</a:t>
            </a:r>
            <a:endParaRPr lang="en-US" dirty="0"/>
          </a:p>
        </p:txBody>
      </p:sp>
      <p:sp>
        <p:nvSpPr>
          <p:cNvPr id="3" name="AutoShape 3">
            <a:extLst>
              <a:ext uri="{FF2B5EF4-FFF2-40B4-BE49-F238E27FC236}">
                <a16:creationId xmlns:a16="http://schemas.microsoft.com/office/drawing/2014/main" id="{47057B80-3AC4-4C2F-91E9-6892D9929826}"/>
              </a:ext>
            </a:extLst>
          </p:cNvPr>
          <p:cNvSpPr>
            <a:spLocks noChangeArrowheads="1"/>
          </p:cNvSpPr>
          <p:nvPr/>
        </p:nvSpPr>
        <p:spPr bwMode="auto">
          <a:xfrm rot="-5400000">
            <a:off x="3371057" y="2577307"/>
            <a:ext cx="614363" cy="533400"/>
          </a:xfrm>
          <a:prstGeom prst="notchedRightArrow">
            <a:avLst>
              <a:gd name="adj1" fmla="val 50000"/>
              <a:gd name="adj2" fmla="val 28795"/>
            </a:avLst>
          </a:prstGeom>
          <a:solidFill>
            <a:srgbClr val="FF0000"/>
          </a:solidFill>
          <a:ln w="9525">
            <a:solidFill>
              <a:schemeClr val="tx1"/>
            </a:solidFill>
            <a:miter lim="800000"/>
            <a:headEnd/>
            <a:tailEnd/>
          </a:ln>
        </p:spPr>
        <p:txBody>
          <a:bodyPr wrap="none" anchor="ctr"/>
          <a:lstStyle/>
          <a:p>
            <a:pPr eaLnBrk="0" hangingPunct="0"/>
            <a:endParaRPr lang="en-US" dirty="0"/>
          </a:p>
        </p:txBody>
      </p:sp>
      <p:sp>
        <p:nvSpPr>
          <p:cNvPr id="4" name="Line 4">
            <a:extLst>
              <a:ext uri="{FF2B5EF4-FFF2-40B4-BE49-F238E27FC236}">
                <a16:creationId xmlns:a16="http://schemas.microsoft.com/office/drawing/2014/main" id="{2843868A-54B5-49C7-9D77-8007E4FA6DC2}"/>
              </a:ext>
            </a:extLst>
          </p:cNvPr>
          <p:cNvSpPr>
            <a:spLocks noChangeShapeType="1"/>
          </p:cNvSpPr>
          <p:nvPr/>
        </p:nvSpPr>
        <p:spPr bwMode="auto">
          <a:xfrm>
            <a:off x="4732338" y="1963738"/>
            <a:ext cx="21336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dirty="0"/>
          </a:p>
        </p:txBody>
      </p:sp>
      <p:sp>
        <p:nvSpPr>
          <p:cNvPr id="5" name="Text Box 5">
            <a:extLst>
              <a:ext uri="{FF2B5EF4-FFF2-40B4-BE49-F238E27FC236}">
                <a16:creationId xmlns:a16="http://schemas.microsoft.com/office/drawing/2014/main" id="{6DF64705-715D-44CD-A7B7-4136286CE9BA}"/>
              </a:ext>
            </a:extLst>
          </p:cNvPr>
          <p:cNvSpPr txBox="1">
            <a:spLocks noChangeArrowheads="1"/>
          </p:cNvSpPr>
          <p:nvPr/>
        </p:nvSpPr>
        <p:spPr bwMode="auto">
          <a:xfrm>
            <a:off x="5030788" y="1555751"/>
            <a:ext cx="1511300" cy="366713"/>
          </a:xfrm>
          <a:prstGeom prst="rect">
            <a:avLst/>
          </a:prstGeom>
          <a:noFill/>
          <a:ln w="9525">
            <a:noFill/>
            <a:miter lim="800000"/>
            <a:headEnd/>
            <a:tailEnd/>
          </a:ln>
        </p:spPr>
        <p:txBody>
          <a:bodyPr wrap="none">
            <a:spAutoFit/>
          </a:bodyPr>
          <a:lstStyle/>
          <a:p>
            <a:pPr eaLnBrk="0" hangingPunct="0"/>
            <a:r>
              <a:rPr lang="en-US" i="1" dirty="0">
                <a:latin typeface="Times New Roman" pitchFamily="18" charset="0"/>
              </a:rPr>
              <a:t>Strategy Gap?</a:t>
            </a:r>
          </a:p>
        </p:txBody>
      </p:sp>
      <p:sp>
        <p:nvSpPr>
          <p:cNvPr id="6" name="Line 6">
            <a:extLst>
              <a:ext uri="{FF2B5EF4-FFF2-40B4-BE49-F238E27FC236}">
                <a16:creationId xmlns:a16="http://schemas.microsoft.com/office/drawing/2014/main" id="{8DEFE26F-63BA-46DB-B43C-8162FF198E13}"/>
              </a:ext>
            </a:extLst>
          </p:cNvPr>
          <p:cNvSpPr>
            <a:spLocks noChangeShapeType="1"/>
          </p:cNvSpPr>
          <p:nvPr/>
        </p:nvSpPr>
        <p:spPr bwMode="auto">
          <a:xfrm>
            <a:off x="4656138" y="3695700"/>
            <a:ext cx="22860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dirty="0"/>
          </a:p>
        </p:txBody>
      </p:sp>
      <p:sp>
        <p:nvSpPr>
          <p:cNvPr id="7" name="Text Box 7">
            <a:extLst>
              <a:ext uri="{FF2B5EF4-FFF2-40B4-BE49-F238E27FC236}">
                <a16:creationId xmlns:a16="http://schemas.microsoft.com/office/drawing/2014/main" id="{E1649BA2-70AD-49CF-9A1B-9E9D76C45D18}"/>
              </a:ext>
            </a:extLst>
          </p:cNvPr>
          <p:cNvSpPr txBox="1">
            <a:spLocks noChangeArrowheads="1"/>
          </p:cNvSpPr>
          <p:nvPr/>
        </p:nvSpPr>
        <p:spPr bwMode="auto">
          <a:xfrm>
            <a:off x="4846638" y="3300413"/>
            <a:ext cx="1879600" cy="366712"/>
          </a:xfrm>
          <a:prstGeom prst="rect">
            <a:avLst/>
          </a:prstGeom>
          <a:noFill/>
          <a:ln w="9525">
            <a:noFill/>
            <a:miter lim="800000"/>
            <a:headEnd/>
            <a:tailEnd/>
          </a:ln>
        </p:spPr>
        <p:txBody>
          <a:bodyPr wrap="none">
            <a:spAutoFit/>
          </a:bodyPr>
          <a:lstStyle/>
          <a:p>
            <a:pPr eaLnBrk="0" hangingPunct="0"/>
            <a:r>
              <a:rPr lang="en-US" i="1" dirty="0">
                <a:latin typeface="Times New Roman" pitchFamily="18" charset="0"/>
              </a:rPr>
              <a:t>Competency Gap?</a:t>
            </a:r>
          </a:p>
        </p:txBody>
      </p:sp>
      <p:sp>
        <p:nvSpPr>
          <p:cNvPr id="8" name="Line 8">
            <a:extLst>
              <a:ext uri="{FF2B5EF4-FFF2-40B4-BE49-F238E27FC236}">
                <a16:creationId xmlns:a16="http://schemas.microsoft.com/office/drawing/2014/main" id="{04242194-8191-4E1E-AD41-EB81A512B079}"/>
              </a:ext>
            </a:extLst>
          </p:cNvPr>
          <p:cNvSpPr>
            <a:spLocks noChangeShapeType="1"/>
          </p:cNvSpPr>
          <p:nvPr/>
        </p:nvSpPr>
        <p:spPr bwMode="auto">
          <a:xfrm>
            <a:off x="4808538" y="5326063"/>
            <a:ext cx="19050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dirty="0"/>
          </a:p>
        </p:txBody>
      </p:sp>
      <p:sp>
        <p:nvSpPr>
          <p:cNvPr id="9" name="Text Box 9">
            <a:extLst>
              <a:ext uri="{FF2B5EF4-FFF2-40B4-BE49-F238E27FC236}">
                <a16:creationId xmlns:a16="http://schemas.microsoft.com/office/drawing/2014/main" id="{934210B6-4479-44F6-A119-19DA69C0BCF3}"/>
              </a:ext>
            </a:extLst>
          </p:cNvPr>
          <p:cNvSpPr txBox="1">
            <a:spLocks noChangeArrowheads="1"/>
          </p:cNvSpPr>
          <p:nvPr/>
        </p:nvSpPr>
        <p:spPr bwMode="auto">
          <a:xfrm>
            <a:off x="4630738" y="4911726"/>
            <a:ext cx="2616200" cy="366713"/>
          </a:xfrm>
          <a:prstGeom prst="rect">
            <a:avLst/>
          </a:prstGeom>
          <a:noFill/>
          <a:ln w="9525">
            <a:noFill/>
            <a:miter lim="800000"/>
            <a:headEnd/>
            <a:tailEnd/>
          </a:ln>
        </p:spPr>
        <p:txBody>
          <a:bodyPr wrap="none">
            <a:spAutoFit/>
          </a:bodyPr>
          <a:lstStyle/>
          <a:p>
            <a:pPr eaLnBrk="0" hangingPunct="0"/>
            <a:r>
              <a:rPr lang="en-US" i="1" dirty="0">
                <a:latin typeface="Times New Roman" pitchFamily="18" charset="0"/>
              </a:rPr>
              <a:t>Resource &amp; Process Gap?</a:t>
            </a:r>
          </a:p>
        </p:txBody>
      </p:sp>
      <p:sp>
        <p:nvSpPr>
          <p:cNvPr id="10" name="Oval 10">
            <a:extLst>
              <a:ext uri="{FF2B5EF4-FFF2-40B4-BE49-F238E27FC236}">
                <a16:creationId xmlns:a16="http://schemas.microsoft.com/office/drawing/2014/main" id="{56C3FEA9-1508-4491-9263-DFA661BD0334}"/>
              </a:ext>
            </a:extLst>
          </p:cNvPr>
          <p:cNvSpPr>
            <a:spLocks noChangeArrowheads="1"/>
          </p:cNvSpPr>
          <p:nvPr/>
        </p:nvSpPr>
        <p:spPr bwMode="auto">
          <a:xfrm>
            <a:off x="6935788" y="1468438"/>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dirty="0">
                <a:solidFill>
                  <a:srgbClr val="00007D"/>
                </a:solidFill>
                <a:latin typeface="Times New Roman" pitchFamily="18" charset="0"/>
              </a:rPr>
              <a:t>Value</a:t>
            </a:r>
          </a:p>
          <a:p>
            <a:pPr algn="ctr" eaLnBrk="0" hangingPunct="0"/>
            <a:r>
              <a:rPr lang="en-US" b="1" dirty="0">
                <a:solidFill>
                  <a:srgbClr val="00007D"/>
                </a:solidFill>
                <a:latin typeface="Times New Roman" pitchFamily="18" charset="0"/>
              </a:rPr>
              <a:t>Proposition</a:t>
            </a:r>
          </a:p>
        </p:txBody>
      </p:sp>
      <p:sp>
        <p:nvSpPr>
          <p:cNvPr id="11" name="Oval 11">
            <a:extLst>
              <a:ext uri="{FF2B5EF4-FFF2-40B4-BE49-F238E27FC236}">
                <a16:creationId xmlns:a16="http://schemas.microsoft.com/office/drawing/2014/main" id="{DDAA57DC-BD14-40AD-B701-9F5EA391396A}"/>
              </a:ext>
            </a:extLst>
          </p:cNvPr>
          <p:cNvSpPr>
            <a:spLocks noChangeArrowheads="1"/>
          </p:cNvSpPr>
          <p:nvPr/>
        </p:nvSpPr>
        <p:spPr bwMode="auto">
          <a:xfrm>
            <a:off x="2755900" y="4830763"/>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dirty="0">
                <a:solidFill>
                  <a:srgbClr val="00007D"/>
                </a:solidFill>
                <a:latin typeface="Times New Roman" pitchFamily="18" charset="0"/>
              </a:rPr>
              <a:t>Resources </a:t>
            </a:r>
          </a:p>
          <a:p>
            <a:pPr algn="ctr" eaLnBrk="0" hangingPunct="0">
              <a:lnSpc>
                <a:spcPct val="50000"/>
              </a:lnSpc>
            </a:pPr>
            <a:r>
              <a:rPr lang="en-US" sz="1400" b="1" dirty="0">
                <a:solidFill>
                  <a:srgbClr val="00007D"/>
                </a:solidFill>
                <a:latin typeface="Times New Roman" pitchFamily="18" charset="0"/>
              </a:rPr>
              <a:t>&amp;</a:t>
            </a:r>
            <a:r>
              <a:rPr lang="en-US" b="1" dirty="0">
                <a:solidFill>
                  <a:srgbClr val="00007D"/>
                </a:solidFill>
                <a:latin typeface="Times New Roman" pitchFamily="18" charset="0"/>
              </a:rPr>
              <a:t> </a:t>
            </a:r>
          </a:p>
          <a:p>
            <a:pPr algn="ctr" eaLnBrk="0" hangingPunct="0">
              <a:lnSpc>
                <a:spcPct val="65000"/>
              </a:lnSpc>
            </a:pPr>
            <a:r>
              <a:rPr lang="en-US" b="1" dirty="0">
                <a:solidFill>
                  <a:srgbClr val="00007D"/>
                </a:solidFill>
                <a:latin typeface="Times New Roman" pitchFamily="18" charset="0"/>
              </a:rPr>
              <a:t>Processes</a:t>
            </a:r>
          </a:p>
        </p:txBody>
      </p:sp>
      <p:sp>
        <p:nvSpPr>
          <p:cNvPr id="12" name="Oval 12">
            <a:extLst>
              <a:ext uri="{FF2B5EF4-FFF2-40B4-BE49-F238E27FC236}">
                <a16:creationId xmlns:a16="http://schemas.microsoft.com/office/drawing/2014/main" id="{9107B445-0E2C-4BAC-94DB-ADD8CA5D77F2}"/>
              </a:ext>
            </a:extLst>
          </p:cNvPr>
          <p:cNvSpPr>
            <a:spLocks noChangeArrowheads="1"/>
          </p:cNvSpPr>
          <p:nvPr/>
        </p:nvSpPr>
        <p:spPr bwMode="auto">
          <a:xfrm>
            <a:off x="2757488" y="3200400"/>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dirty="0">
                <a:solidFill>
                  <a:srgbClr val="00007D"/>
                </a:solidFill>
                <a:latin typeface="Times New Roman" pitchFamily="18" charset="0"/>
              </a:rPr>
              <a:t>Competencies</a:t>
            </a:r>
          </a:p>
        </p:txBody>
      </p:sp>
      <p:sp>
        <p:nvSpPr>
          <p:cNvPr id="13" name="Line 13">
            <a:extLst>
              <a:ext uri="{FF2B5EF4-FFF2-40B4-BE49-F238E27FC236}">
                <a16:creationId xmlns:a16="http://schemas.microsoft.com/office/drawing/2014/main" id="{373075DB-0EAF-411F-9183-06D8EAF462C3}"/>
              </a:ext>
            </a:extLst>
          </p:cNvPr>
          <p:cNvSpPr>
            <a:spLocks noChangeShapeType="1"/>
          </p:cNvSpPr>
          <p:nvPr/>
        </p:nvSpPr>
        <p:spPr bwMode="auto">
          <a:xfrm>
            <a:off x="3670300" y="4198938"/>
            <a:ext cx="0" cy="595312"/>
          </a:xfrm>
          <a:prstGeom prst="line">
            <a:avLst/>
          </a:prstGeom>
          <a:noFill/>
          <a:ln w="12700">
            <a:solidFill>
              <a:schemeClr val="tx1"/>
            </a:solidFill>
            <a:round/>
            <a:headEnd type="triangle" w="med" len="med"/>
            <a:tailEnd type="triangle" w="med" len="med"/>
          </a:ln>
        </p:spPr>
        <p:txBody>
          <a:bodyPr/>
          <a:lstStyle/>
          <a:p>
            <a:endParaRPr lang="en-US" dirty="0"/>
          </a:p>
        </p:txBody>
      </p:sp>
      <p:sp>
        <p:nvSpPr>
          <p:cNvPr id="14" name="AutoShape 14">
            <a:extLst>
              <a:ext uri="{FF2B5EF4-FFF2-40B4-BE49-F238E27FC236}">
                <a16:creationId xmlns:a16="http://schemas.microsoft.com/office/drawing/2014/main" id="{B5055930-9FA0-4D8F-A370-EE6BF561F0D5}"/>
              </a:ext>
            </a:extLst>
          </p:cNvPr>
          <p:cNvSpPr>
            <a:spLocks noChangeArrowheads="1"/>
          </p:cNvSpPr>
          <p:nvPr/>
        </p:nvSpPr>
        <p:spPr bwMode="auto">
          <a:xfrm>
            <a:off x="2749550" y="1468438"/>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dirty="0">
                <a:latin typeface="Times New Roman" pitchFamily="18" charset="0"/>
              </a:rPr>
              <a:t>Deliverable</a:t>
            </a:r>
          </a:p>
          <a:p>
            <a:pPr algn="ctr" eaLnBrk="0" hangingPunct="0"/>
            <a:r>
              <a:rPr lang="en-US" dirty="0">
                <a:latin typeface="Times New Roman" pitchFamily="18" charset="0"/>
              </a:rPr>
              <a:t>Value</a:t>
            </a:r>
          </a:p>
          <a:p>
            <a:pPr algn="ctr" eaLnBrk="0" hangingPunct="0"/>
            <a:r>
              <a:rPr lang="en-US" dirty="0">
                <a:latin typeface="Times New Roman" pitchFamily="18" charset="0"/>
              </a:rPr>
              <a:t>Propositions</a:t>
            </a:r>
            <a:endParaRPr lang="en-US" b="1" dirty="0">
              <a:latin typeface="Times New Roman" pitchFamily="18" charset="0"/>
            </a:endParaRPr>
          </a:p>
        </p:txBody>
      </p:sp>
      <p:sp>
        <p:nvSpPr>
          <p:cNvPr id="15" name="AutoShape 15">
            <a:extLst>
              <a:ext uri="{FF2B5EF4-FFF2-40B4-BE49-F238E27FC236}">
                <a16:creationId xmlns:a16="http://schemas.microsoft.com/office/drawing/2014/main" id="{0BB70B2E-669C-425C-9B09-314AC05AAF0B}"/>
              </a:ext>
            </a:extLst>
          </p:cNvPr>
          <p:cNvSpPr>
            <a:spLocks noChangeArrowheads="1"/>
          </p:cNvSpPr>
          <p:nvPr/>
        </p:nvSpPr>
        <p:spPr bwMode="auto">
          <a:xfrm>
            <a:off x="6977063" y="3200400"/>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dirty="0">
                <a:latin typeface="Times New Roman" pitchFamily="18" charset="0"/>
              </a:rPr>
              <a:t>Needed</a:t>
            </a:r>
          </a:p>
          <a:p>
            <a:pPr algn="ctr" eaLnBrk="0" hangingPunct="0"/>
            <a:r>
              <a:rPr lang="en-US" dirty="0">
                <a:latin typeface="Times New Roman" pitchFamily="18" charset="0"/>
              </a:rPr>
              <a:t>Competencies</a:t>
            </a:r>
            <a:endParaRPr lang="en-US" b="1" dirty="0">
              <a:latin typeface="Times New Roman" pitchFamily="18" charset="0"/>
            </a:endParaRPr>
          </a:p>
        </p:txBody>
      </p:sp>
      <p:sp>
        <p:nvSpPr>
          <p:cNvPr id="16" name="AutoShape 16">
            <a:extLst>
              <a:ext uri="{FF2B5EF4-FFF2-40B4-BE49-F238E27FC236}">
                <a16:creationId xmlns:a16="http://schemas.microsoft.com/office/drawing/2014/main" id="{290E3BFC-7852-4642-A0BE-C3BD00BA2D9F}"/>
              </a:ext>
            </a:extLst>
          </p:cNvPr>
          <p:cNvSpPr>
            <a:spLocks noChangeArrowheads="1"/>
          </p:cNvSpPr>
          <p:nvPr/>
        </p:nvSpPr>
        <p:spPr bwMode="auto">
          <a:xfrm>
            <a:off x="6977063" y="4830763"/>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dirty="0">
                <a:latin typeface="Times New Roman" pitchFamily="18" charset="0"/>
              </a:rPr>
              <a:t>Needed</a:t>
            </a:r>
          </a:p>
          <a:p>
            <a:pPr algn="ctr" eaLnBrk="0" hangingPunct="0"/>
            <a:r>
              <a:rPr lang="en-US" dirty="0">
                <a:latin typeface="Times New Roman" pitchFamily="18" charset="0"/>
              </a:rPr>
              <a:t>Resources &amp; </a:t>
            </a:r>
          </a:p>
          <a:p>
            <a:pPr algn="ctr" eaLnBrk="0" hangingPunct="0"/>
            <a:r>
              <a:rPr lang="en-US" dirty="0">
                <a:latin typeface="Times New Roman" pitchFamily="18" charset="0"/>
              </a:rPr>
              <a:t>Processes</a:t>
            </a:r>
            <a:endParaRPr lang="en-US" b="1" dirty="0">
              <a:latin typeface="Times New Roman" pitchFamily="18" charset="0"/>
            </a:endParaRPr>
          </a:p>
        </p:txBody>
      </p:sp>
      <p:sp>
        <p:nvSpPr>
          <p:cNvPr id="17" name="AutoShape 17">
            <a:extLst>
              <a:ext uri="{FF2B5EF4-FFF2-40B4-BE49-F238E27FC236}">
                <a16:creationId xmlns:a16="http://schemas.microsoft.com/office/drawing/2014/main" id="{F5463E15-0569-468F-8630-8577FFBDC500}"/>
              </a:ext>
            </a:extLst>
          </p:cNvPr>
          <p:cNvSpPr>
            <a:spLocks noChangeArrowheads="1"/>
          </p:cNvSpPr>
          <p:nvPr/>
        </p:nvSpPr>
        <p:spPr bwMode="auto">
          <a:xfrm rot="5400000">
            <a:off x="7563644" y="2577307"/>
            <a:ext cx="614363" cy="533400"/>
          </a:xfrm>
          <a:prstGeom prst="notchedRightArrow">
            <a:avLst>
              <a:gd name="adj1" fmla="val 50000"/>
              <a:gd name="adj2" fmla="val 28795"/>
            </a:avLst>
          </a:prstGeom>
          <a:solidFill>
            <a:srgbClr val="FF0000"/>
          </a:solidFill>
          <a:ln w="9525">
            <a:solidFill>
              <a:schemeClr val="tx1"/>
            </a:solidFill>
            <a:miter lim="800000"/>
            <a:headEnd/>
            <a:tailEnd/>
          </a:ln>
        </p:spPr>
        <p:txBody>
          <a:bodyPr wrap="none" anchor="ctr"/>
          <a:lstStyle/>
          <a:p>
            <a:pPr eaLnBrk="0" hangingPunct="0"/>
            <a:endParaRPr lang="en-US" dirty="0"/>
          </a:p>
        </p:txBody>
      </p:sp>
      <p:sp>
        <p:nvSpPr>
          <p:cNvPr id="18" name="Line 18">
            <a:extLst>
              <a:ext uri="{FF2B5EF4-FFF2-40B4-BE49-F238E27FC236}">
                <a16:creationId xmlns:a16="http://schemas.microsoft.com/office/drawing/2014/main" id="{19D7FE45-77EF-441F-B590-C7C56963A985}"/>
              </a:ext>
            </a:extLst>
          </p:cNvPr>
          <p:cNvSpPr>
            <a:spLocks noChangeShapeType="1"/>
          </p:cNvSpPr>
          <p:nvPr/>
        </p:nvSpPr>
        <p:spPr bwMode="auto">
          <a:xfrm>
            <a:off x="7905750" y="4198938"/>
            <a:ext cx="0" cy="595312"/>
          </a:xfrm>
          <a:prstGeom prst="line">
            <a:avLst/>
          </a:prstGeom>
          <a:noFill/>
          <a:ln w="12700">
            <a:solidFill>
              <a:schemeClr val="tx1"/>
            </a:solidFill>
            <a:round/>
            <a:headEnd type="triangle" w="med" len="med"/>
            <a:tailEnd type="triangle" w="med" len="med"/>
          </a:ln>
        </p:spPr>
        <p:txBody>
          <a:bodyPr/>
          <a:lstStyle/>
          <a:p>
            <a:endParaRPr lang="en-US" dirty="0"/>
          </a:p>
        </p:txBody>
      </p:sp>
      <p:sp>
        <p:nvSpPr>
          <p:cNvPr id="19" name="Text Box 19">
            <a:extLst>
              <a:ext uri="{FF2B5EF4-FFF2-40B4-BE49-F238E27FC236}">
                <a16:creationId xmlns:a16="http://schemas.microsoft.com/office/drawing/2014/main" id="{6E8D8E78-F3DF-484D-95F2-81359ECF5B32}"/>
              </a:ext>
            </a:extLst>
          </p:cNvPr>
          <p:cNvSpPr txBox="1">
            <a:spLocks noChangeArrowheads="1"/>
          </p:cNvSpPr>
          <p:nvPr/>
        </p:nvSpPr>
        <p:spPr bwMode="auto">
          <a:xfrm>
            <a:off x="7993063" y="2546351"/>
            <a:ext cx="773112" cy="581025"/>
          </a:xfrm>
          <a:prstGeom prst="rect">
            <a:avLst/>
          </a:prstGeom>
          <a:noFill/>
          <a:ln w="12700">
            <a:noFill/>
            <a:miter lim="800000"/>
            <a:headEnd type="none" w="sm" len="sm"/>
            <a:tailEnd type="none" w="sm" len="sm"/>
          </a:ln>
        </p:spPr>
        <p:txBody>
          <a:bodyPr wrap="none">
            <a:spAutoFit/>
          </a:bodyPr>
          <a:lstStyle/>
          <a:p>
            <a:pPr algn="ctr" eaLnBrk="0" hangingPunct="0"/>
            <a:r>
              <a:rPr lang="en-US" sz="1600" i="1" dirty="0">
                <a:latin typeface="Times New Roman" pitchFamily="18" charset="0"/>
              </a:rPr>
              <a:t>Market</a:t>
            </a:r>
          </a:p>
          <a:p>
            <a:pPr algn="ctr" eaLnBrk="0" hangingPunct="0"/>
            <a:r>
              <a:rPr lang="en-US" sz="1600" i="1" dirty="0">
                <a:latin typeface="Times New Roman" pitchFamily="18" charset="0"/>
              </a:rPr>
              <a:t>view</a:t>
            </a:r>
          </a:p>
        </p:txBody>
      </p:sp>
      <p:sp>
        <p:nvSpPr>
          <p:cNvPr id="20" name="Text Box 20">
            <a:extLst>
              <a:ext uri="{FF2B5EF4-FFF2-40B4-BE49-F238E27FC236}">
                <a16:creationId xmlns:a16="http://schemas.microsoft.com/office/drawing/2014/main" id="{DEB32A31-689A-412F-8EF3-9BECB902667F}"/>
              </a:ext>
            </a:extLst>
          </p:cNvPr>
          <p:cNvSpPr txBox="1">
            <a:spLocks noChangeArrowheads="1"/>
          </p:cNvSpPr>
          <p:nvPr/>
        </p:nvSpPr>
        <p:spPr bwMode="auto">
          <a:xfrm>
            <a:off x="2668589" y="2586039"/>
            <a:ext cx="941387" cy="581025"/>
          </a:xfrm>
          <a:prstGeom prst="rect">
            <a:avLst/>
          </a:prstGeom>
          <a:noFill/>
          <a:ln w="12700">
            <a:noFill/>
            <a:miter lim="800000"/>
            <a:headEnd type="none" w="sm" len="sm"/>
            <a:tailEnd type="none" w="sm" len="sm"/>
          </a:ln>
        </p:spPr>
        <p:txBody>
          <a:bodyPr wrap="none">
            <a:spAutoFit/>
          </a:bodyPr>
          <a:lstStyle/>
          <a:p>
            <a:pPr algn="ctr" eaLnBrk="0" hangingPunct="0"/>
            <a:r>
              <a:rPr lang="en-US" sz="1600" i="1" dirty="0">
                <a:latin typeface="Times New Roman" pitchFamily="18" charset="0"/>
              </a:rPr>
              <a:t>Resource</a:t>
            </a:r>
          </a:p>
          <a:p>
            <a:pPr algn="ctr" eaLnBrk="0" hangingPunct="0"/>
            <a:r>
              <a:rPr lang="en-US" sz="1600" i="1" dirty="0">
                <a:latin typeface="Times New Roman" pitchFamily="18" charset="0"/>
              </a:rPr>
              <a:t>view</a:t>
            </a:r>
          </a:p>
        </p:txBody>
      </p:sp>
    </p:spTree>
    <p:extLst>
      <p:ext uri="{BB962C8B-B14F-4D97-AF65-F5344CB8AC3E}">
        <p14:creationId xmlns:p14="http://schemas.microsoft.com/office/powerpoint/2010/main" val="2346397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ctrTitle"/>
          </p:nvPr>
        </p:nvSpPr>
        <p:spPr>
          <a:xfrm>
            <a:off x="1524000" y="228600"/>
            <a:ext cx="9144000" cy="2438400"/>
          </a:xfrm>
        </p:spPr>
        <p:txBody>
          <a:bodyPr/>
          <a:lstStyle/>
          <a:p>
            <a:r>
              <a:rPr lang="en-US" dirty="0">
                <a:ea typeface="ＭＳ Ｐゴシック"/>
              </a:rPr>
              <a:t>Zara’s Operations Strategy</a:t>
            </a:r>
            <a:br>
              <a:rPr lang="en-US" dirty="0">
                <a:ea typeface="ＭＳ Ｐゴシック"/>
              </a:rPr>
            </a:br>
            <a:endParaRPr lang="en-US" dirty="0">
              <a:ea typeface="ＭＳ Ｐゴシック"/>
            </a:endParaRPr>
          </a:p>
        </p:txBody>
      </p:sp>
      <p:sp>
        <p:nvSpPr>
          <p:cNvPr id="4" name="Title 1"/>
          <p:cNvSpPr txBox="1">
            <a:spLocks/>
          </p:cNvSpPr>
          <p:nvPr/>
        </p:nvSpPr>
        <p:spPr bwMode="gray">
          <a:xfrm>
            <a:off x="1524000" y="6515100"/>
            <a:ext cx="9144000" cy="342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5400" b="0" baseline="0">
                <a:solidFill>
                  <a:schemeClr val="bg1"/>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1900" kern="0" dirty="0"/>
              <a:t>Prepared by A. Asef-Vaziri Based on the Book: Operations Strategy; Principles and Practice</a:t>
            </a:r>
          </a:p>
        </p:txBody>
      </p:sp>
    </p:spTree>
    <p:extLst>
      <p:ext uri="{BB962C8B-B14F-4D97-AF65-F5344CB8AC3E}">
        <p14:creationId xmlns:p14="http://schemas.microsoft.com/office/powerpoint/2010/main" val="69869137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a:xfrm>
            <a:off x="2177" y="914400"/>
            <a:ext cx="12192000" cy="5029200"/>
          </a:xfrm>
        </p:spPr>
        <p:txBody>
          <a:bodyPr/>
          <a:lstStyle/>
          <a:p>
            <a:pPr>
              <a:buNone/>
            </a:pPr>
            <a:r>
              <a:rPr lang="en-US" sz="2400" dirty="0">
                <a:solidFill>
                  <a:srgbClr val="A50023"/>
                </a:solidFill>
                <a:latin typeface="Book Antiqua" panose="02040602050305030304" pitchFamily="18" charset="0"/>
                <a:sym typeface="Wingdings" pitchFamily="2" charset="2"/>
              </a:rPr>
              <a:t>Zara:  </a:t>
            </a:r>
            <a:r>
              <a:rPr lang="en-US" sz="2400" dirty="0">
                <a:solidFill>
                  <a:schemeClr val="tx1"/>
                </a:solidFill>
                <a:latin typeface="Book Antiqua" panose="02040602050305030304" pitchFamily="18" charset="0"/>
                <a:ea typeface="ＭＳ Ｐゴシック"/>
              </a:rPr>
              <a:t>timely yet limited variety at modest cost and quality.</a:t>
            </a:r>
          </a:p>
          <a:p>
            <a:pPr lvl="0">
              <a:buNone/>
            </a:pPr>
            <a:r>
              <a:rPr lang="en-US" sz="2400" dirty="0">
                <a:solidFill>
                  <a:srgbClr val="A50023"/>
                </a:solidFill>
                <a:latin typeface="Book Antiqua" panose="02040602050305030304" pitchFamily="18" charset="0"/>
              </a:rPr>
              <a:t>Aravind and Shouldice Hospitals: </a:t>
            </a:r>
            <a:r>
              <a:rPr lang="en-US" sz="2400" dirty="0">
                <a:solidFill>
                  <a:schemeClr val="tx1"/>
                </a:solidFill>
                <a:latin typeface="Book Antiqua" panose="02040602050305030304" pitchFamily="18" charset="0"/>
                <a:ea typeface="ＭＳ Ｐゴシック"/>
              </a:rPr>
              <a:t>low cost, high quality, minimal variety, average to long response time.</a:t>
            </a:r>
          </a:p>
          <a:p>
            <a:pPr>
              <a:lnSpc>
                <a:spcPct val="90000"/>
              </a:lnSpc>
              <a:buNone/>
            </a:pPr>
            <a:r>
              <a:rPr lang="en-US" sz="2400" dirty="0">
                <a:solidFill>
                  <a:srgbClr val="A50023"/>
                </a:solidFill>
                <a:latin typeface="Book Antiqua" panose="02040602050305030304" pitchFamily="18" charset="0"/>
              </a:rPr>
              <a:t>Corolla: </a:t>
            </a:r>
            <a:r>
              <a:rPr lang="en-US" sz="2400" dirty="0">
                <a:solidFill>
                  <a:schemeClr val="tx1"/>
                </a:solidFill>
                <a:latin typeface="Book Antiqua" panose="02040602050305030304" pitchFamily="18" charset="0"/>
                <a:ea typeface="ＭＳ Ｐゴシック"/>
              </a:rPr>
              <a:t>flow shop, decentralized assembly plants close to market, short flow time, low cost.</a:t>
            </a:r>
          </a:p>
          <a:p>
            <a:pPr>
              <a:lnSpc>
                <a:spcPct val="90000"/>
              </a:lnSpc>
              <a:buNone/>
            </a:pPr>
            <a:r>
              <a:rPr lang="en-US" sz="2400" dirty="0">
                <a:solidFill>
                  <a:srgbClr val="A50023"/>
                </a:solidFill>
                <a:latin typeface="Book Antiqua" panose="02040602050305030304" pitchFamily="18" charset="0"/>
              </a:rPr>
              <a:t>Ferrari: </a:t>
            </a:r>
            <a:r>
              <a:rPr lang="en-US" sz="2400" dirty="0">
                <a:solidFill>
                  <a:schemeClr val="tx1"/>
                </a:solidFill>
                <a:latin typeface="Book Antiqua" panose="02040602050305030304" pitchFamily="18" charset="0"/>
                <a:ea typeface="ＭＳ Ｐゴシック"/>
              </a:rPr>
              <a:t>job shop, only a single plant in Italy, longer flow time, high cost. </a:t>
            </a:r>
          </a:p>
          <a:p>
            <a:pPr marL="341313" indent="-341313" eaLnBrk="0" hangingPunct="0">
              <a:lnSpc>
                <a:spcPct val="90000"/>
              </a:lnSpc>
              <a:buClr>
                <a:srgbClr val="000000"/>
              </a:buClr>
              <a:buNone/>
            </a:pPr>
            <a:r>
              <a:rPr lang="en-US" sz="2400" dirty="0">
                <a:solidFill>
                  <a:srgbClr val="A50023"/>
                </a:solidFill>
                <a:latin typeface="Book Antiqua" panose="02040602050305030304" pitchFamily="18" charset="0"/>
              </a:rPr>
              <a:t>McMaster-Carr: </a:t>
            </a:r>
            <a:r>
              <a:rPr lang="en-US" sz="2400" dirty="0">
                <a:solidFill>
                  <a:schemeClr val="tx1"/>
                </a:solidFill>
                <a:latin typeface="Book Antiqua" panose="02040602050305030304" pitchFamily="18" charset="0"/>
                <a:ea typeface="ＭＳ Ｐゴシック"/>
              </a:rPr>
              <a:t>a materials, repair, and operations (MRO) product distributor, a process with high flexibility, high quality, short response time, but at a high price.</a:t>
            </a:r>
          </a:p>
          <a:p>
            <a:pPr marL="341313" indent="-341313" eaLnBrk="0" hangingPunct="0">
              <a:lnSpc>
                <a:spcPct val="90000"/>
              </a:lnSpc>
              <a:buClr>
                <a:srgbClr val="000000"/>
              </a:buClr>
              <a:buNone/>
            </a:pPr>
            <a:r>
              <a:rPr lang="en-US" sz="2400" dirty="0">
                <a:solidFill>
                  <a:srgbClr val="A50023"/>
                </a:solidFill>
                <a:latin typeface="Book Antiqua" panose="02040602050305030304" pitchFamily="18" charset="0"/>
              </a:rPr>
              <a:t>Wal-Mart: </a:t>
            </a:r>
            <a:r>
              <a:rPr lang="en-US" sz="2400" dirty="0">
                <a:solidFill>
                  <a:schemeClr val="tx1"/>
                </a:solidFill>
                <a:latin typeface="Book Antiqua" panose="02040602050305030304" pitchFamily="18" charset="0"/>
                <a:ea typeface="ＭＳ Ｐゴシック"/>
              </a:rPr>
              <a:t>Short flow times, low inventory, low cost, average quality. </a:t>
            </a:r>
          </a:p>
        </p:txBody>
      </p:sp>
      <p:sp>
        <p:nvSpPr>
          <p:cNvPr id="27650" name="Title 2"/>
          <p:cNvSpPr>
            <a:spLocks noGrp="1"/>
          </p:cNvSpPr>
          <p:nvPr>
            <p:ph type="title"/>
          </p:nvPr>
        </p:nvSpPr>
        <p:spPr>
          <a:xfrm>
            <a:off x="0" y="17417"/>
            <a:ext cx="12192000" cy="744583"/>
          </a:xfrm>
        </p:spPr>
        <p:txBody>
          <a:bodyPr/>
          <a:lstStyle/>
          <a:p>
            <a:pPr eaLnBrk="1" hangingPunct="1"/>
            <a:r>
              <a:rPr lang="en-US" dirty="0"/>
              <a:t>What is the Best Strategy?</a:t>
            </a:r>
          </a:p>
        </p:txBody>
      </p:sp>
    </p:spTree>
    <p:extLst>
      <p:ext uri="{BB962C8B-B14F-4D97-AF65-F5344CB8AC3E}">
        <p14:creationId xmlns:p14="http://schemas.microsoft.com/office/powerpoint/2010/main" val="20846732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Effect transition="in" filter="dissolve">
                                      <p:cBhvr>
                                        <p:cTn id="7" dur="500"/>
                                        <p:tgtEl>
                                          <p:spTgt spid="276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49">
                                            <p:txEl>
                                              <p:pRg st="1" end="1"/>
                                            </p:txEl>
                                          </p:spTgt>
                                        </p:tgtEl>
                                        <p:attrNameLst>
                                          <p:attrName>style.visibility</p:attrName>
                                        </p:attrNameLst>
                                      </p:cBhvr>
                                      <p:to>
                                        <p:strVal val="visible"/>
                                      </p:to>
                                    </p:set>
                                    <p:animEffect transition="in" filter="dissolve">
                                      <p:cBhvr>
                                        <p:cTn id="12" dur="500"/>
                                        <p:tgtEl>
                                          <p:spTgt spid="276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49">
                                            <p:txEl>
                                              <p:pRg st="2" end="2"/>
                                            </p:txEl>
                                          </p:spTgt>
                                        </p:tgtEl>
                                        <p:attrNameLst>
                                          <p:attrName>style.visibility</p:attrName>
                                        </p:attrNameLst>
                                      </p:cBhvr>
                                      <p:to>
                                        <p:strVal val="visible"/>
                                      </p:to>
                                    </p:set>
                                    <p:animEffect transition="in" filter="dissolve">
                                      <p:cBhvr>
                                        <p:cTn id="17" dur="500"/>
                                        <p:tgtEl>
                                          <p:spTgt spid="276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649">
                                            <p:txEl>
                                              <p:pRg st="3" end="3"/>
                                            </p:txEl>
                                          </p:spTgt>
                                        </p:tgtEl>
                                        <p:attrNameLst>
                                          <p:attrName>style.visibility</p:attrName>
                                        </p:attrNameLst>
                                      </p:cBhvr>
                                      <p:to>
                                        <p:strVal val="visible"/>
                                      </p:to>
                                    </p:set>
                                    <p:animEffect transition="in" filter="dissolve">
                                      <p:cBhvr>
                                        <p:cTn id="22" dur="500"/>
                                        <p:tgtEl>
                                          <p:spTgt spid="276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7649">
                                            <p:txEl>
                                              <p:pRg st="4" end="4"/>
                                            </p:txEl>
                                          </p:spTgt>
                                        </p:tgtEl>
                                        <p:attrNameLst>
                                          <p:attrName>style.visibility</p:attrName>
                                        </p:attrNameLst>
                                      </p:cBhvr>
                                      <p:to>
                                        <p:strVal val="visible"/>
                                      </p:to>
                                    </p:set>
                                    <p:animEffect transition="in" filter="dissolve">
                                      <p:cBhvr>
                                        <p:cTn id="27" dur="500"/>
                                        <p:tgtEl>
                                          <p:spTgt spid="276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7649">
                                            <p:txEl>
                                              <p:pRg st="5" end="5"/>
                                            </p:txEl>
                                          </p:spTgt>
                                        </p:tgtEl>
                                        <p:attrNameLst>
                                          <p:attrName>style.visibility</p:attrName>
                                        </p:attrNameLst>
                                      </p:cBhvr>
                                      <p:to>
                                        <p:strVal val="visible"/>
                                      </p:to>
                                    </p:set>
                                    <p:animEffect transition="in" filter="dissolve">
                                      <p:cBhvr>
                                        <p:cTn id="32" dur="500"/>
                                        <p:tgtEl>
                                          <p:spTgt spid="276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Content Placeholder 1"/>
          <p:cNvSpPr>
            <a:spLocks noGrp="1"/>
          </p:cNvSpPr>
          <p:nvPr>
            <p:ph idx="1"/>
          </p:nvPr>
        </p:nvSpPr>
        <p:spPr>
          <a:xfrm>
            <a:off x="0" y="838200"/>
            <a:ext cx="12174583" cy="5410200"/>
          </a:xfrm>
        </p:spPr>
        <p:txBody>
          <a:bodyPr/>
          <a:lstStyle/>
          <a:p>
            <a:pPr marL="346075" indent="-346075">
              <a:buNone/>
            </a:pPr>
            <a:r>
              <a:rPr lang="en-US" sz="2400" dirty="0">
                <a:solidFill>
                  <a:schemeClr val="tx1"/>
                </a:solidFill>
                <a:latin typeface="Book Antiqua" panose="02040602050305030304" pitchFamily="18" charset="0"/>
              </a:rPr>
              <a:t>Different companies intentionally choose different processes to accomplish the same goal. McDonald vs.  InNOut.</a:t>
            </a:r>
          </a:p>
          <a:p>
            <a:pPr marL="346075" indent="-346075">
              <a:buNone/>
            </a:pPr>
            <a:r>
              <a:rPr lang="en-US" sz="2400" dirty="0">
                <a:solidFill>
                  <a:schemeClr val="tx1"/>
                </a:solidFill>
                <a:latin typeface="Book Antiqua" panose="02040602050305030304" pitchFamily="18" charset="0"/>
              </a:rPr>
              <a:t>Different processes lead to different advantages and disadvantages.  We always face trade-offs. </a:t>
            </a:r>
          </a:p>
          <a:p>
            <a:pPr marL="346075" indent="-346075">
              <a:buNone/>
            </a:pPr>
            <a:r>
              <a:rPr lang="en-US" sz="2400" dirty="0">
                <a:solidFill>
                  <a:schemeClr val="tx1"/>
                </a:solidFill>
                <a:latin typeface="Book Antiqua" panose="02040602050305030304" pitchFamily="18" charset="0"/>
              </a:rPr>
              <a:t>It is not difficult to deliver books very fast. It is not difficult to deliver books at a very low cost. It is difficult to deliver books fast and at a low cost.</a:t>
            </a:r>
          </a:p>
          <a:p>
            <a:pPr marL="346075" indent="-346075">
              <a:buNone/>
            </a:pPr>
            <a:r>
              <a:rPr lang="en-US" sz="2400" b="1" dirty="0">
                <a:solidFill>
                  <a:srgbClr val="A50023"/>
                </a:solidFill>
                <a:latin typeface="Book Antiqua" panose="02040602050305030304" pitchFamily="18" charset="0"/>
                <a:ea typeface="ＭＳ Ｐゴシック"/>
              </a:rPr>
              <a:t>Trade-off:</a:t>
            </a:r>
            <a:r>
              <a:rPr lang="en-US" sz="2400" dirty="0">
                <a:solidFill>
                  <a:srgbClr val="A50023"/>
                </a:solidFill>
                <a:latin typeface="Book Antiqua" panose="02040602050305030304" pitchFamily="18" charset="0"/>
                <a:ea typeface="ＭＳ Ｐゴシック"/>
              </a:rPr>
              <a:t> </a:t>
            </a:r>
            <a:r>
              <a:rPr lang="en-US" sz="2400" dirty="0">
                <a:solidFill>
                  <a:schemeClr val="tx1"/>
                </a:solidFill>
                <a:latin typeface="Book Antiqua" panose="02040602050305030304" pitchFamily="18" charset="0"/>
              </a:rPr>
              <a:t>decreasing in one of the four dimensions of Cost, Quality, Variety, and Time (CQVT) to increase on another CQVT dimension. World class firms also try to push the efficient frontier on these dimensions outward. As technology and management practices advance, the efficient frontier moves upward. </a:t>
            </a:r>
          </a:p>
          <a:p>
            <a:pPr marL="346075" indent="-346075">
              <a:buNone/>
            </a:pPr>
            <a:r>
              <a:rPr lang="en-US" sz="2400" dirty="0">
                <a:solidFill>
                  <a:schemeClr val="tx1"/>
                </a:solidFill>
                <a:latin typeface="Book Antiqua" panose="02040602050305030304" pitchFamily="18" charset="0"/>
                <a:ea typeface="ＭＳ Ｐゴシック"/>
              </a:rPr>
              <a:t> </a:t>
            </a:r>
          </a:p>
          <a:p>
            <a:pPr marL="346075" indent="-346075">
              <a:buNone/>
            </a:pPr>
            <a:endParaRPr lang="en-US" sz="2400" dirty="0">
              <a:solidFill>
                <a:schemeClr val="tx1"/>
              </a:solidFill>
              <a:latin typeface="Book Antiqua" panose="02040602050305030304" pitchFamily="18" charset="0"/>
            </a:endParaRPr>
          </a:p>
          <a:p>
            <a:endParaRPr lang="en-US" dirty="0">
              <a:latin typeface="Book Antiqua" panose="02040602050305030304" pitchFamily="18" charset="0"/>
            </a:endParaRPr>
          </a:p>
          <a:p>
            <a:pPr>
              <a:lnSpc>
                <a:spcPct val="90000"/>
              </a:lnSpc>
              <a:buNone/>
            </a:pPr>
            <a:endParaRPr lang="en-US" b="1" dirty="0">
              <a:solidFill>
                <a:srgbClr val="A50023"/>
              </a:solidFill>
              <a:latin typeface="Book Antiqua" panose="02040602050305030304" pitchFamily="18" charset="0"/>
              <a:ea typeface="ＭＳ Ｐゴシック"/>
              <a:sym typeface="Wingdings" pitchFamily="2" charset="2"/>
            </a:endParaRPr>
          </a:p>
        </p:txBody>
      </p:sp>
      <p:sp>
        <p:nvSpPr>
          <p:cNvPr id="79874" name="Title 2"/>
          <p:cNvSpPr>
            <a:spLocks noGrp="1"/>
          </p:cNvSpPr>
          <p:nvPr>
            <p:ph type="title"/>
          </p:nvPr>
        </p:nvSpPr>
        <p:spPr>
          <a:xfrm>
            <a:off x="10885" y="0"/>
            <a:ext cx="12226834" cy="762000"/>
          </a:xfrm>
        </p:spPr>
        <p:txBody>
          <a:bodyPr/>
          <a:lstStyle/>
          <a:p>
            <a:r>
              <a:rPr lang="en-US" dirty="0">
                <a:ea typeface="ＭＳ Ｐゴシック"/>
              </a:rPr>
              <a:t>Trade-Off</a:t>
            </a:r>
          </a:p>
        </p:txBody>
      </p:sp>
    </p:spTree>
    <p:extLst>
      <p:ext uri="{BB962C8B-B14F-4D97-AF65-F5344CB8AC3E}">
        <p14:creationId xmlns:p14="http://schemas.microsoft.com/office/powerpoint/2010/main" val="219048546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ontent Placeholder 1"/>
          <p:cNvSpPr>
            <a:spLocks noGrp="1"/>
          </p:cNvSpPr>
          <p:nvPr>
            <p:ph idx="1"/>
          </p:nvPr>
        </p:nvSpPr>
        <p:spPr>
          <a:xfrm>
            <a:off x="0" y="838200"/>
            <a:ext cx="12192000" cy="5486400"/>
          </a:xfrm>
        </p:spPr>
        <p:txBody>
          <a:bodyPr/>
          <a:lstStyle/>
          <a:p>
            <a:r>
              <a:rPr lang="en-US" sz="2400" b="1" dirty="0">
                <a:solidFill>
                  <a:schemeClr val="tx1"/>
                </a:solidFill>
                <a:latin typeface="Book Antiqua" panose="02040602050305030304" pitchFamily="18" charset="0"/>
                <a:ea typeface="ＭＳ Ｐゴシック"/>
              </a:rPr>
              <a:t>High vertical integration. </a:t>
            </a:r>
            <a:r>
              <a:rPr lang="en-US" sz="2400" dirty="0">
                <a:solidFill>
                  <a:schemeClr val="tx1"/>
                </a:solidFill>
                <a:latin typeface="Book Antiqua" panose="02040602050305030304" pitchFamily="18" charset="0"/>
                <a:ea typeface="ＭＳ Ｐゴシック"/>
              </a:rPr>
              <a:t>Ownership of the capital resources allows tight coordination. A design center, some manufacturing facilities (also outsources locally), two major DCs, and  90% of 724 retail stores. </a:t>
            </a:r>
          </a:p>
          <a:p>
            <a:r>
              <a:rPr lang="en-US" sz="2400" b="1" dirty="0">
                <a:solidFill>
                  <a:schemeClr val="tx1"/>
                </a:solidFill>
                <a:latin typeface="Book Antiqua" panose="02040602050305030304" pitchFamily="18" charset="0"/>
                <a:ea typeface="ＭＳ Ｐゴシック"/>
              </a:rPr>
              <a:t>Production Capacity. </a:t>
            </a:r>
            <a:r>
              <a:rPr lang="en-US" sz="2400" dirty="0">
                <a:solidFill>
                  <a:schemeClr val="tx1"/>
                </a:solidFill>
                <a:latin typeface="Book Antiqua" panose="02040602050305030304" pitchFamily="18" charset="0"/>
                <a:ea typeface="ＭＳ Ｐゴシック"/>
              </a:rPr>
              <a:t>The design capacity of 11000 new styles/yr by over 200 professionals is in line with the timely fashion (design to rack of 3 weeks). </a:t>
            </a:r>
          </a:p>
          <a:p>
            <a:r>
              <a:rPr lang="en-US" sz="2400" b="1" dirty="0">
                <a:solidFill>
                  <a:schemeClr val="tx1"/>
                </a:solidFill>
                <a:latin typeface="Book Antiqua" panose="02040602050305030304" pitchFamily="18" charset="0"/>
                <a:ea typeface="ＭＳ Ｐゴシック"/>
              </a:rPr>
              <a:t>Distribution Capacity. </a:t>
            </a:r>
            <a:r>
              <a:rPr lang="en-US" sz="2400" dirty="0">
                <a:solidFill>
                  <a:schemeClr val="tx1"/>
                </a:solidFill>
                <a:latin typeface="Book Antiqua" panose="02040602050305030304" pitchFamily="18" charset="0"/>
                <a:ea typeface="ＭＳ Ｐゴシック"/>
              </a:rPr>
              <a:t>Owns two central warehouses in Spain. The recent over 10 million square feet DC has a throughput of 80 thousands  garments/hr. Direct access to highway and Railroad and proximity to airport favors fast handling of international cargo.</a:t>
            </a:r>
          </a:p>
          <a:p>
            <a:r>
              <a:rPr lang="en-US" sz="2400" b="1" dirty="0">
                <a:solidFill>
                  <a:schemeClr val="tx1"/>
                </a:solidFill>
                <a:latin typeface="Book Antiqua" panose="02040602050305030304" pitchFamily="18" charset="0"/>
                <a:ea typeface="ＭＳ Ｐゴシック"/>
              </a:rPr>
              <a:t>Vertical integration</a:t>
            </a:r>
            <a:r>
              <a:rPr lang="en-US" sz="2400" dirty="0">
                <a:solidFill>
                  <a:schemeClr val="tx1"/>
                </a:solidFill>
                <a:latin typeface="Book Antiqua" panose="02040602050305030304" pitchFamily="18" charset="0"/>
                <a:ea typeface="ＭＳ Ｐゴシック"/>
              </a:rPr>
              <a:t>. High ratio of tangible fixed assets to sales of 34%. The average capacity utilization is 50%, many facilities are single shift.</a:t>
            </a:r>
          </a:p>
          <a:p>
            <a:pPr>
              <a:buFont typeface="Wingdings" pitchFamily="2" charset="2"/>
              <a:buNone/>
            </a:pPr>
            <a:endParaRPr lang="en-US" sz="2400" dirty="0">
              <a:solidFill>
                <a:schemeClr val="tx1"/>
              </a:solidFill>
              <a:latin typeface="Book Antiqua" panose="02040602050305030304" pitchFamily="18" charset="0"/>
              <a:ea typeface="ＭＳ Ｐゴシック"/>
            </a:endParaRPr>
          </a:p>
        </p:txBody>
      </p:sp>
      <p:sp>
        <p:nvSpPr>
          <p:cNvPr id="58370" name="Title 2"/>
          <p:cNvSpPr>
            <a:spLocks noGrp="1"/>
          </p:cNvSpPr>
          <p:nvPr>
            <p:ph type="title"/>
          </p:nvPr>
        </p:nvSpPr>
        <p:spPr>
          <a:xfrm>
            <a:off x="0" y="0"/>
            <a:ext cx="12192000" cy="762000"/>
          </a:xfrm>
        </p:spPr>
        <p:txBody>
          <a:bodyPr/>
          <a:lstStyle/>
          <a:p>
            <a:r>
              <a:rPr lang="en-US" dirty="0">
                <a:ea typeface="ＭＳ Ｐゴシック"/>
              </a:rPr>
              <a:t>Zara: Resource View - Sizing, Timing, Type, and Location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69">
                                            <p:txEl>
                                              <p:pRg st="0" end="0"/>
                                            </p:txEl>
                                          </p:spTgt>
                                        </p:tgtEl>
                                        <p:attrNameLst>
                                          <p:attrName>style.visibility</p:attrName>
                                        </p:attrNameLst>
                                      </p:cBhvr>
                                      <p:to>
                                        <p:strVal val="visible"/>
                                      </p:to>
                                    </p:set>
                                    <p:animEffect transition="in" filter="dissolve">
                                      <p:cBhvr>
                                        <p:cTn id="7" dur="500"/>
                                        <p:tgtEl>
                                          <p:spTgt spid="583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69">
                                            <p:txEl>
                                              <p:pRg st="1" end="1"/>
                                            </p:txEl>
                                          </p:spTgt>
                                        </p:tgtEl>
                                        <p:attrNameLst>
                                          <p:attrName>style.visibility</p:attrName>
                                        </p:attrNameLst>
                                      </p:cBhvr>
                                      <p:to>
                                        <p:strVal val="visible"/>
                                      </p:to>
                                    </p:set>
                                    <p:animEffect transition="in" filter="dissolve">
                                      <p:cBhvr>
                                        <p:cTn id="12" dur="500"/>
                                        <p:tgtEl>
                                          <p:spTgt spid="583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69">
                                            <p:txEl>
                                              <p:pRg st="2" end="2"/>
                                            </p:txEl>
                                          </p:spTgt>
                                        </p:tgtEl>
                                        <p:attrNameLst>
                                          <p:attrName>style.visibility</p:attrName>
                                        </p:attrNameLst>
                                      </p:cBhvr>
                                      <p:to>
                                        <p:strVal val="visible"/>
                                      </p:to>
                                    </p:set>
                                    <p:animEffect transition="in" filter="dissolve">
                                      <p:cBhvr>
                                        <p:cTn id="17" dur="500"/>
                                        <p:tgtEl>
                                          <p:spTgt spid="583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8369">
                                            <p:txEl>
                                              <p:pRg st="3" end="3"/>
                                            </p:txEl>
                                          </p:spTgt>
                                        </p:tgtEl>
                                        <p:attrNameLst>
                                          <p:attrName>style.visibility</p:attrName>
                                        </p:attrNameLst>
                                      </p:cBhvr>
                                      <p:to>
                                        <p:strVal val="visible"/>
                                      </p:to>
                                    </p:set>
                                    <p:animEffect transition="in" filter="dissolve">
                                      <p:cBhvr>
                                        <p:cTn id="22" dur="500"/>
                                        <p:tgtEl>
                                          <p:spTgt spid="583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ontent Placeholder 1"/>
          <p:cNvSpPr>
            <a:spLocks noGrp="1"/>
          </p:cNvSpPr>
          <p:nvPr>
            <p:ph idx="1"/>
          </p:nvPr>
        </p:nvSpPr>
        <p:spPr>
          <a:xfrm>
            <a:off x="0" y="781251"/>
            <a:ext cx="12192000" cy="4530725"/>
          </a:xfrm>
        </p:spPr>
        <p:txBody>
          <a:bodyPr/>
          <a:lstStyle/>
          <a:p>
            <a:r>
              <a:rPr lang="en-US" sz="2400" b="1" dirty="0">
                <a:solidFill>
                  <a:schemeClr val="tx1"/>
                </a:solidFill>
                <a:latin typeface="Book Antiqua" panose="02040602050305030304" pitchFamily="18" charset="0"/>
                <a:ea typeface="ＭＳ Ｐゴシック"/>
              </a:rPr>
              <a:t>Supply Network. </a:t>
            </a:r>
            <a:r>
              <a:rPr lang="en-US" sz="2400" dirty="0">
                <a:solidFill>
                  <a:schemeClr val="tx1"/>
                </a:solidFill>
                <a:latin typeface="Book Antiqua" panose="02040602050305030304" pitchFamily="18" charset="0"/>
                <a:ea typeface="ＭＳ Ｐゴシック"/>
              </a:rPr>
              <a:t>The supply network centered in Spain (25% from the rest of Europe and 25% from the rest of the world). The proximity of suppliers </a:t>
            </a:r>
            <a:r>
              <a:rPr lang="en-US" sz="2400" dirty="0">
                <a:solidFill>
                  <a:schemeClr val="tx1"/>
                </a:solidFill>
                <a:latin typeface="Book Antiqua" panose="02040602050305030304" pitchFamily="18" charset="0"/>
                <a:ea typeface="ＭＳ Ｐゴシック"/>
                <a:sym typeface="Wingdings" pitchFamily="2" charset="2"/>
              </a:rPr>
              <a:t> </a:t>
            </a:r>
            <a:r>
              <a:rPr lang="en-US" sz="2400" dirty="0">
                <a:solidFill>
                  <a:schemeClr val="tx1"/>
                </a:solidFill>
                <a:latin typeface="Book Antiqua" panose="02040602050305030304" pitchFamily="18" charset="0"/>
                <a:ea typeface="ＭＳ Ｐゴシック"/>
              </a:rPr>
              <a:t>inputs are received quickly </a:t>
            </a:r>
            <a:r>
              <a:rPr lang="en-US" sz="2400" dirty="0">
                <a:solidFill>
                  <a:schemeClr val="tx1"/>
                </a:solidFill>
                <a:latin typeface="Book Antiqua" panose="02040602050305030304" pitchFamily="18" charset="0"/>
                <a:ea typeface="ＭＳ Ｐゴシック"/>
                <a:sym typeface="Wingdings" pitchFamily="2" charset="2"/>
              </a:rPr>
              <a:t> </a:t>
            </a:r>
            <a:r>
              <a:rPr lang="en-US" sz="2400" dirty="0">
                <a:solidFill>
                  <a:schemeClr val="tx1"/>
                </a:solidFill>
                <a:latin typeface="Book Antiqua" panose="02040602050305030304" pitchFamily="18" charset="0"/>
                <a:ea typeface="ＭＳ Ｐゴシック"/>
              </a:rPr>
              <a:t>fast speed-to-market. Local facilities are used to produce the products with most demand uncertainty and time-sensitivity, off-shoring for basic products with more predictable demands. </a:t>
            </a:r>
          </a:p>
          <a:p>
            <a:r>
              <a:rPr lang="en-US" sz="2400" b="1" dirty="0">
                <a:solidFill>
                  <a:schemeClr val="tx1"/>
                </a:solidFill>
                <a:latin typeface="Book Antiqua" panose="02040602050305030304" pitchFamily="18" charset="0"/>
                <a:ea typeface="ＭＳ Ｐゴシック"/>
              </a:rPr>
              <a:t>Utilization. </a:t>
            </a:r>
            <a:r>
              <a:rPr lang="en-US" sz="2400" dirty="0">
                <a:solidFill>
                  <a:schemeClr val="tx1"/>
                </a:solidFill>
                <a:latin typeface="Book Antiqua" panose="02040602050305030304" pitchFamily="18" charset="0"/>
                <a:ea typeface="ＭＳ Ｐゴシック"/>
              </a:rPr>
              <a:t>Industries exercising (fast response times + high demand volatility) experience low-capacity utilization; high safety capacity. </a:t>
            </a:r>
            <a:r>
              <a:rPr lang="en-US" sz="2400" b="1" dirty="0">
                <a:solidFill>
                  <a:schemeClr val="tx1"/>
                </a:solidFill>
                <a:latin typeface="Book Antiqua" panose="02040602050305030304" pitchFamily="18" charset="0"/>
                <a:ea typeface="ＭＳ Ｐゴシック"/>
              </a:rPr>
              <a:t>Delayed Differentiation. </a:t>
            </a:r>
            <a:r>
              <a:rPr lang="en-US" sz="2400" dirty="0">
                <a:solidFill>
                  <a:schemeClr val="tx1"/>
                </a:solidFill>
                <a:latin typeface="Book Antiqua" panose="02040602050305030304" pitchFamily="18" charset="0"/>
                <a:ea typeface="ＭＳ Ｐゴシック"/>
              </a:rPr>
              <a:t>Postpone the dyeing of fabric: almost half the raw materials are purchased undyed.</a:t>
            </a:r>
          </a:p>
          <a:p>
            <a:r>
              <a:rPr lang="en-US" sz="2400" b="1" dirty="0">
                <a:solidFill>
                  <a:schemeClr val="tx1"/>
                </a:solidFill>
                <a:latin typeface="Book Antiqua" panose="02040602050305030304" pitchFamily="18" charset="0"/>
                <a:ea typeface="ＭＳ Ｐゴシック"/>
              </a:rPr>
              <a:t>Product-Process Matrix Match.</a:t>
            </a:r>
            <a:r>
              <a:rPr lang="en-US" sz="2400" dirty="0">
                <a:solidFill>
                  <a:schemeClr val="tx1"/>
                </a:solidFill>
                <a:latin typeface="Book Antiqua" panose="02040602050305030304" pitchFamily="18" charset="0"/>
                <a:ea typeface="ＭＳ Ｐゴシック"/>
              </a:rPr>
              <a:t> Short lead time for products with high variability in their demand. Local manufacturing processes have short setup times and run in small batches, while off­shore manufacturing of more predictable demand can have longer lead times and large production batches. </a:t>
            </a:r>
          </a:p>
          <a:p>
            <a:pPr>
              <a:buFont typeface="Wingdings" pitchFamily="2" charset="2"/>
              <a:buNone/>
            </a:pPr>
            <a:endParaRPr lang="en-US" sz="2400" dirty="0">
              <a:solidFill>
                <a:schemeClr val="tx1"/>
              </a:solidFill>
              <a:latin typeface="Book Antiqua" panose="02040602050305030304" pitchFamily="18" charset="0"/>
              <a:ea typeface="ＭＳ Ｐゴシック"/>
            </a:endParaRPr>
          </a:p>
        </p:txBody>
      </p:sp>
      <p:sp>
        <p:nvSpPr>
          <p:cNvPr id="58370" name="Title 2"/>
          <p:cNvSpPr>
            <a:spLocks noGrp="1"/>
          </p:cNvSpPr>
          <p:nvPr>
            <p:ph type="title"/>
          </p:nvPr>
        </p:nvSpPr>
        <p:spPr>
          <a:xfrm>
            <a:off x="0" y="0"/>
            <a:ext cx="12192000" cy="762000"/>
          </a:xfrm>
        </p:spPr>
        <p:txBody>
          <a:bodyPr/>
          <a:lstStyle/>
          <a:p>
            <a:r>
              <a:rPr lang="en-US" dirty="0">
                <a:ea typeface="ＭＳ Ｐゴシック"/>
              </a:rPr>
              <a:t>Zara: Resource View - Sizing, Timing, Type, and Location</a:t>
            </a:r>
          </a:p>
        </p:txBody>
      </p:sp>
    </p:spTree>
    <p:extLst>
      <p:ext uri="{BB962C8B-B14F-4D97-AF65-F5344CB8AC3E}">
        <p14:creationId xmlns:p14="http://schemas.microsoft.com/office/powerpoint/2010/main" val="16435462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69">
                                            <p:txEl>
                                              <p:pRg st="0" end="0"/>
                                            </p:txEl>
                                          </p:spTgt>
                                        </p:tgtEl>
                                        <p:attrNameLst>
                                          <p:attrName>style.visibility</p:attrName>
                                        </p:attrNameLst>
                                      </p:cBhvr>
                                      <p:to>
                                        <p:strVal val="visible"/>
                                      </p:to>
                                    </p:set>
                                    <p:animEffect transition="in" filter="dissolve">
                                      <p:cBhvr>
                                        <p:cTn id="7" dur="500"/>
                                        <p:tgtEl>
                                          <p:spTgt spid="583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69">
                                            <p:txEl>
                                              <p:pRg st="1" end="1"/>
                                            </p:txEl>
                                          </p:spTgt>
                                        </p:tgtEl>
                                        <p:attrNameLst>
                                          <p:attrName>style.visibility</p:attrName>
                                        </p:attrNameLst>
                                      </p:cBhvr>
                                      <p:to>
                                        <p:strVal val="visible"/>
                                      </p:to>
                                    </p:set>
                                    <p:animEffect transition="in" filter="dissolve">
                                      <p:cBhvr>
                                        <p:cTn id="12" dur="500"/>
                                        <p:tgtEl>
                                          <p:spTgt spid="583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69">
                                            <p:txEl>
                                              <p:pRg st="2" end="2"/>
                                            </p:txEl>
                                          </p:spTgt>
                                        </p:tgtEl>
                                        <p:attrNameLst>
                                          <p:attrName>style.visibility</p:attrName>
                                        </p:attrNameLst>
                                      </p:cBhvr>
                                      <p:to>
                                        <p:strVal val="visible"/>
                                      </p:to>
                                    </p:set>
                                    <p:animEffect transition="in" filter="dissolve">
                                      <p:cBhvr>
                                        <p:cTn id="17" dur="500"/>
                                        <p:tgtEl>
                                          <p:spTgt spid="5836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Content Placeholder 1"/>
          <p:cNvSpPr>
            <a:spLocks noGrp="1"/>
          </p:cNvSpPr>
          <p:nvPr>
            <p:ph idx="1"/>
          </p:nvPr>
        </p:nvSpPr>
        <p:spPr>
          <a:xfrm>
            <a:off x="0" y="685800"/>
            <a:ext cx="12192000" cy="4530725"/>
          </a:xfrm>
        </p:spPr>
        <p:txBody>
          <a:bodyPr/>
          <a:lstStyle/>
          <a:p>
            <a:r>
              <a:rPr lang="en-US" sz="2400" b="1" dirty="0">
                <a:solidFill>
                  <a:schemeClr val="tx1"/>
                </a:solidFill>
                <a:latin typeface="Book Antiqua" panose="02040602050305030304" pitchFamily="18" charset="0"/>
                <a:ea typeface="ＭＳ Ｐゴシック"/>
              </a:rPr>
              <a:t>Centralization.</a:t>
            </a:r>
            <a:r>
              <a:rPr lang="en-US" sz="2400" dirty="0">
                <a:solidFill>
                  <a:schemeClr val="tx1"/>
                </a:solidFill>
                <a:latin typeface="Book Antiqua" panose="02040602050305030304" pitchFamily="18" charset="0"/>
                <a:ea typeface="ＭＳ Ｐゴシック"/>
              </a:rPr>
              <a:t> Distribution is highly centralized to reduce the number of stocking points and the associated handling time and so that one store's upside demand fluctuations can offset another's downside. </a:t>
            </a:r>
          </a:p>
          <a:p>
            <a:r>
              <a:rPr lang="en-US" sz="2400" b="1" dirty="0">
                <a:solidFill>
                  <a:schemeClr val="tx1"/>
                </a:solidFill>
                <a:latin typeface="Book Antiqua" panose="02040602050305030304" pitchFamily="18" charset="0"/>
                <a:ea typeface="ＭＳ Ｐゴシック"/>
              </a:rPr>
              <a:t>Transportation Network</a:t>
            </a:r>
            <a:r>
              <a:rPr lang="en-US" sz="2400" dirty="0">
                <a:solidFill>
                  <a:schemeClr val="tx1"/>
                </a:solidFill>
                <a:latin typeface="Book Antiqua" panose="02040602050305030304" pitchFamily="18" charset="0"/>
                <a:ea typeface="ＭＳ Ｐゴシック"/>
              </a:rPr>
              <a:t>. The hub and spoke system uses the appropriate transportation mode (truck, RR, or air) depending on the store location and the time-sensitivity. Frequent deliveries with short lead times. It maximizes the flexibility of inputs and increases responsiveness, while controlling working capital (inventory). </a:t>
            </a:r>
          </a:p>
          <a:p>
            <a:r>
              <a:rPr lang="en-US" sz="2400" b="1" dirty="0">
                <a:solidFill>
                  <a:schemeClr val="tx1"/>
                </a:solidFill>
                <a:latin typeface="Book Antiqua" panose="02040602050305030304" pitchFamily="18" charset="0"/>
                <a:ea typeface="ＭＳ Ｐゴシック"/>
              </a:rPr>
              <a:t>Information Technology. </a:t>
            </a:r>
            <a:r>
              <a:rPr lang="en-US" sz="2400" dirty="0">
                <a:solidFill>
                  <a:schemeClr val="tx1"/>
                </a:solidFill>
                <a:latin typeface="Book Antiqua" panose="02040602050305030304" pitchFamily="18" charset="0"/>
                <a:ea typeface="ＭＳ Ｐゴシック"/>
              </a:rPr>
              <a:t>IT enables the daily information flow between store managers (requesting products and providing customer feedback) and design and production (sharing information of upcoming products).</a:t>
            </a:r>
          </a:p>
          <a:p>
            <a:r>
              <a:rPr lang="en-US" sz="2400" b="1" dirty="0">
                <a:solidFill>
                  <a:schemeClr val="tx1"/>
                </a:solidFill>
                <a:latin typeface="Book Antiqua" panose="02040602050305030304" pitchFamily="18" charset="0"/>
                <a:ea typeface="ＭＳ Ｐゴシック"/>
              </a:rPr>
              <a:t>Demand Management. </a:t>
            </a:r>
            <a:r>
              <a:rPr lang="en-US" sz="2400" dirty="0">
                <a:solidFill>
                  <a:schemeClr val="tx1"/>
                </a:solidFill>
                <a:latin typeface="Book Antiqua" panose="02040602050305030304" pitchFamily="18" charset="0"/>
                <a:ea typeface="ＭＳ Ｐゴシック"/>
              </a:rPr>
              <a:t>Intentionally short style campaigns that are likely to run out of stock create a scarcity image. Customers visit stores frequently and are likely to buy what is available at that moment because that particular product may no longer be available next time. The combination of short campaigns and limited inventory reduces markdowns and leftovers.</a:t>
            </a:r>
          </a:p>
          <a:p>
            <a:endParaRPr lang="en-US" sz="2400" dirty="0">
              <a:solidFill>
                <a:schemeClr val="tx1"/>
              </a:solidFill>
              <a:latin typeface="Book Antiqua" panose="02040602050305030304" pitchFamily="18" charset="0"/>
              <a:ea typeface="ＭＳ Ｐゴシック"/>
            </a:endParaRPr>
          </a:p>
          <a:p>
            <a:endParaRPr lang="en-US" sz="2400" dirty="0">
              <a:solidFill>
                <a:schemeClr val="tx1"/>
              </a:solidFill>
              <a:latin typeface="Book Antiqua" panose="02040602050305030304" pitchFamily="18" charset="0"/>
              <a:ea typeface="ＭＳ Ｐゴシック"/>
            </a:endParaRPr>
          </a:p>
        </p:txBody>
      </p:sp>
      <p:sp>
        <p:nvSpPr>
          <p:cNvPr id="61442" name="Title 2"/>
          <p:cNvSpPr>
            <a:spLocks noGrp="1"/>
          </p:cNvSpPr>
          <p:nvPr>
            <p:ph type="title"/>
          </p:nvPr>
        </p:nvSpPr>
        <p:spPr>
          <a:xfrm>
            <a:off x="0" y="-1"/>
            <a:ext cx="12192000" cy="762001"/>
          </a:xfrm>
        </p:spPr>
        <p:txBody>
          <a:bodyPr/>
          <a:lstStyle/>
          <a:p>
            <a:r>
              <a:rPr lang="en-US" sz="3500" dirty="0">
                <a:ea typeface="ＭＳ Ｐゴシック"/>
              </a:rPr>
              <a:t>Zara: Process View – Supply, Technology, Demand, and Innovation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41">
                                            <p:txEl>
                                              <p:pRg st="0" end="0"/>
                                            </p:txEl>
                                          </p:spTgt>
                                        </p:tgtEl>
                                        <p:attrNameLst>
                                          <p:attrName>style.visibility</p:attrName>
                                        </p:attrNameLst>
                                      </p:cBhvr>
                                      <p:to>
                                        <p:strVal val="visible"/>
                                      </p:to>
                                    </p:set>
                                    <p:animEffect transition="in" filter="dissolve">
                                      <p:cBhvr>
                                        <p:cTn id="7" dur="500"/>
                                        <p:tgtEl>
                                          <p:spTgt spid="614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1">
                                            <p:txEl>
                                              <p:pRg st="1" end="1"/>
                                            </p:txEl>
                                          </p:spTgt>
                                        </p:tgtEl>
                                        <p:attrNameLst>
                                          <p:attrName>style.visibility</p:attrName>
                                        </p:attrNameLst>
                                      </p:cBhvr>
                                      <p:to>
                                        <p:strVal val="visible"/>
                                      </p:to>
                                    </p:set>
                                    <p:animEffect transition="in" filter="dissolve">
                                      <p:cBhvr>
                                        <p:cTn id="12" dur="500"/>
                                        <p:tgtEl>
                                          <p:spTgt spid="614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41">
                                            <p:txEl>
                                              <p:pRg st="2" end="2"/>
                                            </p:txEl>
                                          </p:spTgt>
                                        </p:tgtEl>
                                        <p:attrNameLst>
                                          <p:attrName>style.visibility</p:attrName>
                                        </p:attrNameLst>
                                      </p:cBhvr>
                                      <p:to>
                                        <p:strVal val="visible"/>
                                      </p:to>
                                    </p:set>
                                    <p:animEffect transition="in" filter="dissolve">
                                      <p:cBhvr>
                                        <p:cTn id="17" dur="500"/>
                                        <p:tgtEl>
                                          <p:spTgt spid="614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41">
                                            <p:txEl>
                                              <p:pRg st="3" end="3"/>
                                            </p:txEl>
                                          </p:spTgt>
                                        </p:tgtEl>
                                        <p:attrNameLst>
                                          <p:attrName>style.visibility</p:attrName>
                                        </p:attrNameLst>
                                      </p:cBhvr>
                                      <p:to>
                                        <p:strVal val="visible"/>
                                      </p:to>
                                    </p:set>
                                    <p:animEffect transition="in" filter="dissolve">
                                      <p:cBhvr>
                                        <p:cTn id="22" dur="500"/>
                                        <p:tgtEl>
                                          <p:spTgt spid="614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1"/>
          <p:cNvSpPr>
            <a:spLocks noGrp="1"/>
          </p:cNvSpPr>
          <p:nvPr>
            <p:ph idx="1"/>
          </p:nvPr>
        </p:nvSpPr>
        <p:spPr>
          <a:xfrm>
            <a:off x="0" y="800100"/>
            <a:ext cx="12229010" cy="5257800"/>
          </a:xfrm>
        </p:spPr>
        <p:txBody>
          <a:bodyPr/>
          <a:lstStyle/>
          <a:p>
            <a:r>
              <a:rPr lang="en-US" sz="2400" b="1" dirty="0">
                <a:solidFill>
                  <a:schemeClr val="tx1"/>
                </a:solidFill>
                <a:latin typeface="Book Antiqua" panose="02040602050305030304" pitchFamily="18" charset="0"/>
                <a:ea typeface="ＭＳ Ｐゴシック"/>
              </a:rPr>
              <a:t>Fast Product Design. </a:t>
            </a:r>
            <a:r>
              <a:rPr lang="en-US" sz="2400" dirty="0">
                <a:solidFill>
                  <a:schemeClr val="tx1"/>
                </a:solidFill>
                <a:latin typeface="Book Antiqua" panose="02040602050305030304" pitchFamily="18" charset="0"/>
                <a:ea typeface="ＭＳ Ｐゴシック"/>
              </a:rPr>
              <a:t>Fast new product design is a key enabler of Zara's strategy. Ideas inspired by urban hot spots, fashion shows, and store customers are transmitted to the creative teams. Design style platforms are created ahead of the season and are modified just before production based on feedback from retailers regarding  the most recent fashion. This postponement of design styling requires fast and efficient information transfer.</a:t>
            </a:r>
          </a:p>
          <a:p>
            <a:r>
              <a:rPr lang="en-US" sz="2400" b="1" dirty="0">
                <a:solidFill>
                  <a:schemeClr val="tx1"/>
                </a:solidFill>
                <a:latin typeface="Book Antiqua" panose="02040602050305030304" pitchFamily="18" charset="0"/>
                <a:ea typeface="ＭＳ Ｐゴシック"/>
              </a:rPr>
              <a:t>Standardization and Customization. </a:t>
            </a:r>
            <a:r>
              <a:rPr lang="en-US" sz="2400" dirty="0">
                <a:solidFill>
                  <a:schemeClr val="tx1"/>
                </a:solidFill>
                <a:latin typeface="Book Antiqua" panose="02040602050305030304" pitchFamily="18" charset="0"/>
                <a:ea typeface="ＭＳ Ｐゴシック"/>
              </a:rPr>
              <a:t>A firm believer that people, cultures and generations share a special sensitivity for fashion. Standardizes a majority of its designs but allows some adjustments to local taste. Zara originally insisted on a standard set of sizes for all countries but had to add smaller sizes for Japan and larger ones for the U.K. and Germany.</a:t>
            </a:r>
          </a:p>
          <a:p>
            <a:r>
              <a:rPr lang="en-US" sz="2400" dirty="0">
                <a:solidFill>
                  <a:schemeClr val="tx1"/>
                </a:solidFill>
                <a:latin typeface="Book Antiqua" panose="02040602050305030304" pitchFamily="18" charset="0"/>
                <a:ea typeface="ＭＳ Ｐゴシック"/>
              </a:rPr>
              <a:t>Zara Has tailored the four drivers of the Resource View (Sizing, Timing, Type, Location) and the four drivers of the Process View (Supply, Technology, Demand, and Innovation) and  the four drivers of the Competencies View (CQVT) of its operations strategy to its fast-fashion, cheap-chic customer value proposition.</a:t>
            </a:r>
          </a:p>
          <a:p>
            <a:endParaRPr lang="en-US" sz="2400" dirty="0">
              <a:solidFill>
                <a:schemeClr val="tx1"/>
              </a:solidFill>
              <a:latin typeface="Book Antiqua" panose="02040602050305030304" pitchFamily="18" charset="0"/>
              <a:ea typeface="ＭＳ Ｐゴシック"/>
            </a:endParaRPr>
          </a:p>
          <a:p>
            <a:endParaRPr lang="en-US" sz="2400" dirty="0">
              <a:solidFill>
                <a:schemeClr val="tx1"/>
              </a:solidFill>
              <a:latin typeface="Book Antiqua" panose="02040602050305030304" pitchFamily="18" charset="0"/>
              <a:ea typeface="ＭＳ Ｐゴシック"/>
            </a:endParaRPr>
          </a:p>
          <a:p>
            <a:pPr>
              <a:buFont typeface="Wingdings" pitchFamily="2" charset="2"/>
              <a:buNone/>
            </a:pPr>
            <a:endParaRPr lang="en-US" sz="2400" dirty="0">
              <a:solidFill>
                <a:schemeClr val="tx1"/>
              </a:solidFill>
              <a:latin typeface="Book Antiqua" panose="02040602050305030304" pitchFamily="18" charset="0"/>
              <a:ea typeface="ＭＳ Ｐゴシック"/>
            </a:endParaRPr>
          </a:p>
        </p:txBody>
      </p:sp>
      <p:sp>
        <p:nvSpPr>
          <p:cNvPr id="63490" name="Title 2"/>
          <p:cNvSpPr>
            <a:spLocks noGrp="1"/>
          </p:cNvSpPr>
          <p:nvPr>
            <p:ph type="title"/>
          </p:nvPr>
        </p:nvSpPr>
        <p:spPr>
          <a:xfrm>
            <a:off x="-37012" y="0"/>
            <a:ext cx="12229011" cy="762000"/>
          </a:xfrm>
        </p:spPr>
        <p:txBody>
          <a:bodyPr/>
          <a:lstStyle/>
          <a:p>
            <a:r>
              <a:rPr lang="en-US" sz="3500" dirty="0">
                <a:ea typeface="ＭＳ Ｐゴシック"/>
              </a:rPr>
              <a:t>Zara: Process View – Supply, Technology, Demand, and Innovation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489">
                                            <p:txEl>
                                              <p:pRg st="0" end="0"/>
                                            </p:txEl>
                                          </p:spTgt>
                                        </p:tgtEl>
                                        <p:attrNameLst>
                                          <p:attrName>style.visibility</p:attrName>
                                        </p:attrNameLst>
                                      </p:cBhvr>
                                      <p:to>
                                        <p:strVal val="visible"/>
                                      </p:to>
                                    </p:set>
                                    <p:animEffect transition="in" filter="dissolve">
                                      <p:cBhvr>
                                        <p:cTn id="7" dur="500"/>
                                        <p:tgtEl>
                                          <p:spTgt spid="634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489">
                                            <p:txEl>
                                              <p:pRg st="1" end="1"/>
                                            </p:txEl>
                                          </p:spTgt>
                                        </p:tgtEl>
                                        <p:attrNameLst>
                                          <p:attrName>style.visibility</p:attrName>
                                        </p:attrNameLst>
                                      </p:cBhvr>
                                      <p:to>
                                        <p:strVal val="visible"/>
                                      </p:to>
                                    </p:set>
                                    <p:animEffect transition="in" filter="dissolve">
                                      <p:cBhvr>
                                        <p:cTn id="12" dur="500"/>
                                        <p:tgtEl>
                                          <p:spTgt spid="634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489">
                                            <p:txEl>
                                              <p:pRg st="2" end="2"/>
                                            </p:txEl>
                                          </p:spTgt>
                                        </p:tgtEl>
                                        <p:attrNameLst>
                                          <p:attrName>style.visibility</p:attrName>
                                        </p:attrNameLst>
                                      </p:cBhvr>
                                      <p:to>
                                        <p:strVal val="visible"/>
                                      </p:to>
                                    </p:set>
                                    <p:animEffect transition="in" filter="dissolve">
                                      <p:cBhvr>
                                        <p:cTn id="17" dur="500"/>
                                        <p:tgtEl>
                                          <p:spTgt spid="634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9D448-DE84-4F8A-AD1E-47630AC9B3A9}"/>
              </a:ext>
            </a:extLst>
          </p:cNvPr>
          <p:cNvSpPr>
            <a:spLocks noGrp="1"/>
          </p:cNvSpPr>
          <p:nvPr>
            <p:ph type="title"/>
          </p:nvPr>
        </p:nvSpPr>
        <p:spPr/>
        <p:txBody>
          <a:bodyPr/>
          <a:lstStyle/>
          <a:p>
            <a:r>
              <a:rPr lang="en-US" dirty="0">
                <a:ea typeface="ＭＳ Ｐゴシック"/>
              </a:rPr>
              <a:t>Should Every Retailer Adopt the Zara Model?</a:t>
            </a:r>
            <a:endParaRPr lang="en-US" dirty="0"/>
          </a:p>
        </p:txBody>
      </p:sp>
      <p:sp>
        <p:nvSpPr>
          <p:cNvPr id="3" name="Content Placeholder 1">
            <a:extLst>
              <a:ext uri="{FF2B5EF4-FFF2-40B4-BE49-F238E27FC236}">
                <a16:creationId xmlns:a16="http://schemas.microsoft.com/office/drawing/2014/main" id="{1FCB7F8C-C9CF-4CF5-A2E0-9CB274FABC08}"/>
              </a:ext>
            </a:extLst>
          </p:cNvPr>
          <p:cNvSpPr txBox="1">
            <a:spLocks/>
          </p:cNvSpPr>
          <p:nvPr/>
        </p:nvSpPr>
        <p:spPr>
          <a:xfrm>
            <a:off x="10064" y="762000"/>
            <a:ext cx="12258136" cy="60960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Zara's operational system is not a panacea. Sweden's Hennes &amp; Mauritz AB competes with Zara. It produces much fewer new styles per year with a much slower design-to-rack time of 16 weeks. </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 Without the stringent speed requirement, H&amp;M has more leeway in configuring its operations; more outsourcing and higher capacity utilizations resulting in much lower fixed capital. The lower safety capacity and responsiveness is replaced by higher safety stock to buffer demand uncertainty. </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The Zara model is not used in other industries such as toy, cell phone, or auto manufacturing. Zara model requires:</a:t>
            </a:r>
          </a:p>
          <a:p>
            <a:pPr lvl="1" defTabSz="457200">
              <a:buSzPct val="100000"/>
              <a:defRPr/>
            </a:pPr>
            <a:r>
              <a:rPr lang="en-US" sz="2000" dirty="0">
                <a:solidFill>
                  <a:srgbClr val="000000"/>
                </a:solidFill>
                <a:latin typeface="Book Antiqua" panose="02040602050305030304" pitchFamily="18" charset="0"/>
                <a:ea typeface="+mn-ea"/>
              </a:rPr>
              <a:t>High customer willingness to pay for speed-to-market.</a:t>
            </a:r>
          </a:p>
          <a:p>
            <a:pPr lvl="1" defTabSz="457200">
              <a:buSzPct val="100000"/>
              <a:defRPr/>
            </a:pPr>
            <a:r>
              <a:rPr lang="en-US" sz="2000" dirty="0">
                <a:solidFill>
                  <a:srgbClr val="000000"/>
                </a:solidFill>
                <a:latin typeface="Book Antiqua" panose="02040602050305030304" pitchFamily="18" charset="0"/>
                <a:ea typeface="+mn-ea"/>
              </a:rPr>
              <a:t>Short product life cycles with high demand uncertainty.</a:t>
            </a:r>
          </a:p>
          <a:p>
            <a:pPr lvl="1" defTabSz="457200">
              <a:buSzPct val="100000"/>
              <a:defRPr/>
            </a:pPr>
            <a:r>
              <a:rPr lang="en-US" sz="2000" dirty="0">
                <a:solidFill>
                  <a:srgbClr val="000000"/>
                </a:solidFill>
                <a:latin typeface="Book Antiqua" panose="02040602050305030304" pitchFamily="18" charset="0"/>
                <a:ea typeface="+mn-ea"/>
              </a:rPr>
              <a:t>Low cost of excess capacity with low importance of scale economies. </a:t>
            </a:r>
          </a:p>
          <a:p>
            <a:pPr lvl="1" defTabSz="457200">
              <a:buSzPct val="100000"/>
              <a:defRPr/>
            </a:pPr>
            <a:r>
              <a:rPr lang="en-US" sz="2000" dirty="0">
                <a:solidFill>
                  <a:srgbClr val="000000"/>
                </a:solidFill>
                <a:latin typeface="Book Antiqua" panose="02040602050305030304" pitchFamily="18" charset="0"/>
                <a:ea typeface="+mn-ea"/>
              </a:rPr>
              <a:t>Low cost of stockouts and distribution relative to inventory holding.</a:t>
            </a:r>
          </a:p>
          <a:p>
            <a:pPr defTabSz="457200">
              <a:spcBef>
                <a:spcPts val="0"/>
              </a:spcBef>
              <a:spcAft>
                <a:spcPts val="600"/>
              </a:spcAft>
              <a:buSzPct val="100000"/>
              <a:defRPr/>
            </a:pPr>
            <a:r>
              <a:rPr lang="en-US" sz="2400" dirty="0">
                <a:solidFill>
                  <a:srgbClr val="000000"/>
                </a:solidFill>
                <a:latin typeface="Book Antiqua" panose="02040602050305030304" pitchFamily="18" charset="0"/>
                <a:ea typeface="+mn-ea"/>
              </a:rPr>
              <a:t>Great operations strategies are tailored to each company's competitive strategy. While companies may share some elements, a complete tailored operations system is unique</a:t>
            </a:r>
          </a:p>
          <a:p>
            <a:pPr defTabSz="457200">
              <a:spcBef>
                <a:spcPts val="0"/>
              </a:spcBef>
              <a:spcAft>
                <a:spcPts val="600"/>
              </a:spcAft>
              <a:buSzPct val="100000"/>
              <a:defRPr/>
            </a:pPr>
            <a:endParaRPr lang="en-US" sz="2400" dirty="0">
              <a:solidFill>
                <a:srgbClr val="000000"/>
              </a:solidFill>
              <a:latin typeface="Book Antiqua" panose="02040602050305030304" pitchFamily="18" charset="0"/>
              <a:ea typeface="+mn-ea"/>
            </a:endParaRPr>
          </a:p>
        </p:txBody>
      </p:sp>
    </p:spTree>
    <p:extLst>
      <p:ext uri="{BB962C8B-B14F-4D97-AF65-F5344CB8AC3E}">
        <p14:creationId xmlns:p14="http://schemas.microsoft.com/office/powerpoint/2010/main" val="31048911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FC25-137A-44CF-9630-662CB560DAA8}"/>
              </a:ext>
            </a:extLst>
          </p:cNvPr>
          <p:cNvSpPr>
            <a:spLocks noGrp="1"/>
          </p:cNvSpPr>
          <p:nvPr>
            <p:ph type="title"/>
          </p:nvPr>
        </p:nvSpPr>
        <p:spPr/>
        <p:txBody>
          <a:bodyPr/>
          <a:lstStyle/>
          <a:p>
            <a:r>
              <a:rPr lang="en-US" sz="3000" dirty="0">
                <a:ea typeface="ＭＳ Ｐゴシック"/>
              </a:rPr>
              <a:t>Competitive Strategy: Environmental Scanning (Opportunities and Threats) </a:t>
            </a:r>
            <a:endParaRPr lang="en-US" sz="3000" dirty="0"/>
          </a:p>
        </p:txBody>
      </p:sp>
      <p:sp>
        <p:nvSpPr>
          <p:cNvPr id="3" name="Rectangle 3">
            <a:extLst>
              <a:ext uri="{FF2B5EF4-FFF2-40B4-BE49-F238E27FC236}">
                <a16:creationId xmlns:a16="http://schemas.microsoft.com/office/drawing/2014/main" id="{19659137-1FF8-4883-8439-0DA61E9EC077}"/>
              </a:ext>
            </a:extLst>
          </p:cNvPr>
          <p:cNvSpPr txBox="1">
            <a:spLocks noChangeArrowheads="1"/>
          </p:cNvSpPr>
          <p:nvPr/>
        </p:nvSpPr>
        <p:spPr>
          <a:xfrm>
            <a:off x="10064" y="842962"/>
            <a:ext cx="12105736" cy="517207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Competitor activities.</a:t>
            </a:r>
          </a:p>
          <a:p>
            <a:pPr defTabSz="457200">
              <a:buSzPct val="100000"/>
            </a:pPr>
            <a:r>
              <a:rPr lang="en-US" sz="2400" dirty="0">
                <a:solidFill>
                  <a:srgbClr val="000000"/>
                </a:solidFill>
                <a:latin typeface="Book Antiqua" panose="02040602050305030304" pitchFamily="18" charset="0"/>
                <a:ea typeface="+mn-ea"/>
                <a:cs typeface="+mn-cs"/>
              </a:rPr>
              <a:t>Complementor activities.</a:t>
            </a:r>
          </a:p>
          <a:p>
            <a:pPr defTabSz="457200">
              <a:buSzPct val="100000"/>
            </a:pPr>
            <a:r>
              <a:rPr lang="en-US" sz="2400" dirty="0">
                <a:solidFill>
                  <a:srgbClr val="000000"/>
                </a:solidFill>
                <a:latin typeface="Book Antiqua" panose="02040602050305030304" pitchFamily="18" charset="0"/>
                <a:ea typeface="+mn-ea"/>
                <a:cs typeface="+mn-cs"/>
              </a:rPr>
              <a:t>Changes in consumer needs and preferences.</a:t>
            </a:r>
          </a:p>
          <a:p>
            <a:pPr defTabSz="457200">
              <a:buSzPct val="100000"/>
            </a:pPr>
            <a:r>
              <a:rPr lang="en-US" sz="2400" dirty="0">
                <a:solidFill>
                  <a:srgbClr val="000000"/>
                </a:solidFill>
                <a:latin typeface="Book Antiqua" panose="02040602050305030304" pitchFamily="18" charset="0"/>
                <a:ea typeface="+mn-ea"/>
                <a:cs typeface="+mn-cs"/>
              </a:rPr>
              <a:t>Technological changes.</a:t>
            </a:r>
          </a:p>
          <a:p>
            <a:pPr defTabSz="457200">
              <a:buSzPct val="100000"/>
            </a:pPr>
            <a:r>
              <a:rPr lang="en-US" sz="2400" dirty="0">
                <a:solidFill>
                  <a:srgbClr val="000000"/>
                </a:solidFill>
                <a:latin typeface="Book Antiqua" panose="02040602050305030304" pitchFamily="18" charset="0"/>
                <a:ea typeface="+mn-ea"/>
                <a:cs typeface="+mn-cs"/>
              </a:rPr>
              <a:t>Economic trends (GNP, unemployment, inflation, interests, taxes, tariffs).</a:t>
            </a:r>
          </a:p>
          <a:p>
            <a:pPr defTabSz="457200">
              <a:buSzPct val="100000"/>
            </a:pPr>
            <a:r>
              <a:rPr lang="en-US" sz="2400" dirty="0">
                <a:solidFill>
                  <a:srgbClr val="000000"/>
                </a:solidFill>
                <a:latin typeface="Book Antiqua" panose="02040602050305030304" pitchFamily="18" charset="0"/>
                <a:ea typeface="+mn-ea"/>
                <a:cs typeface="+mn-cs"/>
              </a:rPr>
              <a:t>Legal, political, and environmental issues.</a:t>
            </a:r>
          </a:p>
          <a:p>
            <a:pPr lvl="1">
              <a:buFont typeface="Symbol" pitchFamily="18" charset="2"/>
              <a:buNone/>
            </a:pPr>
            <a:endParaRPr lang="en-US" sz="2800" kern="0" dirty="0">
              <a:latin typeface="Book Antiqua" panose="02040602050305030304" pitchFamily="18" charset="0"/>
              <a:ea typeface="ＭＳ Ｐゴシック"/>
            </a:endParaRPr>
          </a:p>
        </p:txBody>
      </p:sp>
    </p:spTree>
    <p:extLst>
      <p:ext uri="{BB962C8B-B14F-4D97-AF65-F5344CB8AC3E}">
        <p14:creationId xmlns:p14="http://schemas.microsoft.com/office/powerpoint/2010/main" val="301356552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0B07-5D53-4AF5-B8B1-40F66698B146}"/>
              </a:ext>
            </a:extLst>
          </p:cNvPr>
          <p:cNvSpPr>
            <a:spLocks noGrp="1"/>
          </p:cNvSpPr>
          <p:nvPr>
            <p:ph type="title"/>
          </p:nvPr>
        </p:nvSpPr>
        <p:spPr/>
        <p:txBody>
          <a:bodyPr/>
          <a:lstStyle/>
          <a:p>
            <a:r>
              <a:rPr lang="en-US" sz="2800" dirty="0">
                <a:ea typeface="ＭＳ Ｐゴシック"/>
              </a:rPr>
              <a:t>Competitive Strategy: Competing Edges of the System (Strengths and Weaknesses)</a:t>
            </a:r>
            <a:endParaRPr lang="en-US" sz="2800" dirty="0"/>
          </a:p>
        </p:txBody>
      </p:sp>
      <p:sp>
        <p:nvSpPr>
          <p:cNvPr id="3" name="Rectangle 3">
            <a:extLst>
              <a:ext uri="{FF2B5EF4-FFF2-40B4-BE49-F238E27FC236}">
                <a16:creationId xmlns:a16="http://schemas.microsoft.com/office/drawing/2014/main" id="{BAE7E6FA-0DD6-47A6-B8FA-6D2088C8FDE1}"/>
              </a:ext>
            </a:extLst>
          </p:cNvPr>
          <p:cNvSpPr txBox="1">
            <a:spLocks noChangeArrowheads="1"/>
          </p:cNvSpPr>
          <p:nvPr/>
        </p:nvSpPr>
        <p:spPr>
          <a:xfrm>
            <a:off x="0" y="838200"/>
            <a:ext cx="12140045" cy="38100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Human Resources (cheap labor, skilled labor, etc.)</a:t>
            </a:r>
          </a:p>
          <a:p>
            <a:pPr defTabSz="457200">
              <a:buSzPct val="100000"/>
            </a:pPr>
            <a:r>
              <a:rPr lang="en-US" sz="2400" dirty="0">
                <a:solidFill>
                  <a:srgbClr val="000000"/>
                </a:solidFill>
                <a:latin typeface="Book Antiqua" panose="02040602050305030304" pitchFamily="18" charset="0"/>
                <a:ea typeface="+mn-ea"/>
                <a:cs typeface="+mn-cs"/>
              </a:rPr>
              <a:t>Technology, Facilities, and Equipment</a:t>
            </a:r>
          </a:p>
          <a:p>
            <a:pPr defTabSz="457200">
              <a:buSzPct val="100000"/>
            </a:pPr>
            <a:r>
              <a:rPr lang="en-US" sz="2400" dirty="0">
                <a:solidFill>
                  <a:srgbClr val="000000"/>
                </a:solidFill>
                <a:latin typeface="Book Antiqua" panose="02040602050305030304" pitchFamily="18" charset="0"/>
                <a:ea typeface="+mn-ea"/>
                <a:cs typeface="+mn-cs"/>
              </a:rPr>
              <a:t>Financial Resources</a:t>
            </a:r>
          </a:p>
          <a:p>
            <a:pPr defTabSz="457200">
              <a:buSzPct val="100000"/>
            </a:pPr>
            <a:r>
              <a:rPr lang="en-US" sz="2400" dirty="0">
                <a:solidFill>
                  <a:srgbClr val="000000"/>
                </a:solidFill>
                <a:latin typeface="Book Antiqua" panose="02040602050305030304" pitchFamily="18" charset="0"/>
                <a:ea typeface="+mn-ea"/>
                <a:cs typeface="+mn-cs"/>
              </a:rPr>
              <a:t>Customers</a:t>
            </a:r>
          </a:p>
          <a:p>
            <a:pPr defTabSz="457200">
              <a:buSzPct val="100000"/>
            </a:pPr>
            <a:r>
              <a:rPr lang="en-US" sz="2400" dirty="0">
                <a:solidFill>
                  <a:srgbClr val="000000"/>
                </a:solidFill>
                <a:latin typeface="Book Antiqua" panose="02040602050305030304" pitchFamily="18" charset="0"/>
                <a:ea typeface="+mn-ea"/>
                <a:cs typeface="+mn-cs"/>
              </a:rPr>
              <a:t>Product and Services</a:t>
            </a:r>
          </a:p>
          <a:p>
            <a:pPr defTabSz="457200">
              <a:buSzPct val="100000"/>
            </a:pPr>
            <a:r>
              <a:rPr lang="en-US" sz="2400" dirty="0">
                <a:solidFill>
                  <a:srgbClr val="000000"/>
                </a:solidFill>
                <a:latin typeface="Book Antiqua" panose="02040602050305030304" pitchFamily="18" charset="0"/>
                <a:ea typeface="+mn-ea"/>
                <a:cs typeface="+mn-cs"/>
              </a:rPr>
              <a:t>Suppliers (low material cost, reliable suppliers)</a:t>
            </a:r>
          </a:p>
          <a:p>
            <a:pPr defTabSz="457200">
              <a:buSzPct val="100000"/>
            </a:pPr>
            <a:r>
              <a:rPr lang="en-US" sz="2400" dirty="0">
                <a:solidFill>
                  <a:srgbClr val="000000"/>
                </a:solidFill>
                <a:latin typeface="Book Antiqua" panose="02040602050305030304" pitchFamily="18" charset="0"/>
                <a:ea typeface="+mn-ea"/>
                <a:cs typeface="+mn-cs"/>
              </a:rPr>
              <a:t>Management Practices (low overhead)</a:t>
            </a:r>
          </a:p>
        </p:txBody>
      </p:sp>
    </p:spTree>
    <p:extLst>
      <p:ext uri="{BB962C8B-B14F-4D97-AF65-F5344CB8AC3E}">
        <p14:creationId xmlns:p14="http://schemas.microsoft.com/office/powerpoint/2010/main" val="22187568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0EDF-F7F9-4AA6-B45B-5E540799F63E}"/>
              </a:ext>
            </a:extLst>
          </p:cNvPr>
          <p:cNvSpPr>
            <a:spLocks noGrp="1"/>
          </p:cNvSpPr>
          <p:nvPr>
            <p:ph type="title"/>
          </p:nvPr>
        </p:nvSpPr>
        <p:spPr/>
        <p:txBody>
          <a:bodyPr/>
          <a:lstStyle/>
          <a:p>
            <a:r>
              <a:rPr lang="en-US" sz="3400" dirty="0">
                <a:ea typeface="ＭＳ Ｐゴシック"/>
              </a:rPr>
              <a:t>Competitive Strategy: Financial, Marketing, and Operations Strategy</a:t>
            </a:r>
            <a:endParaRPr lang="en-US" sz="3400" dirty="0"/>
          </a:p>
        </p:txBody>
      </p:sp>
      <p:sp>
        <p:nvSpPr>
          <p:cNvPr id="3" name="Rectangle 2">
            <a:extLst>
              <a:ext uri="{FF2B5EF4-FFF2-40B4-BE49-F238E27FC236}">
                <a16:creationId xmlns:a16="http://schemas.microsoft.com/office/drawing/2014/main" id="{876EDB52-F263-467E-A6B8-C8AE2F6555A5}"/>
              </a:ext>
            </a:extLst>
          </p:cNvPr>
          <p:cNvSpPr/>
          <p:nvPr/>
        </p:nvSpPr>
        <p:spPr>
          <a:xfrm>
            <a:off x="2209800" y="971428"/>
            <a:ext cx="6553200" cy="5003800"/>
          </a:xfrm>
          <a:prstGeom prst="rect">
            <a:avLst/>
          </a:prstGeom>
          <a:noFill/>
          <a:ln>
            <a:noFill/>
          </a:ln>
        </p:spPr>
      </p:sp>
      <p:sp>
        <p:nvSpPr>
          <p:cNvPr id="6" name="Freeform: Shape 5">
            <a:extLst>
              <a:ext uri="{FF2B5EF4-FFF2-40B4-BE49-F238E27FC236}">
                <a16:creationId xmlns:a16="http://schemas.microsoft.com/office/drawing/2014/main" id="{4BFF1E97-2507-4DE5-9072-28DC820ADFAC}"/>
              </a:ext>
            </a:extLst>
          </p:cNvPr>
          <p:cNvSpPr/>
          <p:nvPr/>
        </p:nvSpPr>
        <p:spPr>
          <a:xfrm>
            <a:off x="4267200" y="1136698"/>
            <a:ext cx="2774080" cy="518932"/>
          </a:xfrm>
          <a:custGeom>
            <a:avLst/>
            <a:gdLst>
              <a:gd name="connsiteX0" fmla="*/ 0 w 1981207"/>
              <a:gd name="connsiteY0" fmla="*/ 0 h 697957"/>
              <a:gd name="connsiteX1" fmla="*/ 1981207 w 1981207"/>
              <a:gd name="connsiteY1" fmla="*/ 0 h 697957"/>
              <a:gd name="connsiteX2" fmla="*/ 1981207 w 1981207"/>
              <a:gd name="connsiteY2" fmla="*/ 697957 h 697957"/>
              <a:gd name="connsiteX3" fmla="*/ 0 w 1981207"/>
              <a:gd name="connsiteY3" fmla="*/ 697957 h 697957"/>
              <a:gd name="connsiteX4" fmla="*/ 0 w 1981207"/>
              <a:gd name="connsiteY4" fmla="*/ 0 h 697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1207" h="697957">
                <a:moveTo>
                  <a:pt x="0" y="0"/>
                </a:moveTo>
                <a:lnTo>
                  <a:pt x="1981207" y="0"/>
                </a:lnTo>
                <a:lnTo>
                  <a:pt x="1981207" y="697957"/>
                </a:lnTo>
                <a:lnTo>
                  <a:pt x="0" y="697957"/>
                </a:lnTo>
                <a:lnTo>
                  <a:pt x="0" y="0"/>
                </a:lnTo>
                <a:close/>
              </a:path>
            </a:pathLst>
          </a:custGeom>
          <a:solidFill>
            <a:srgbClr val="C00000"/>
          </a:solidFill>
          <a:ln w="38100">
            <a:solidFill>
              <a:schemeClr val="accent4"/>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1440" tIns="91440" rIns="91440" bIns="91440" numCol="1" spcCol="1270" anchor="t" anchorCtr="0">
            <a:noAutofit/>
          </a:bodyPr>
          <a:lstStyle/>
          <a:p>
            <a:pPr marL="0" lvl="0" indent="0" algn="ctr" defTabSz="800100">
              <a:lnSpc>
                <a:spcPct val="90000"/>
              </a:lnSpc>
              <a:spcBef>
                <a:spcPct val="0"/>
              </a:spcBef>
              <a:spcAft>
                <a:spcPct val="35000"/>
              </a:spcAft>
              <a:buNone/>
            </a:pPr>
            <a:r>
              <a:rPr lang="en-US" sz="1800" b="1" kern="1200" dirty="0">
                <a:latin typeface="Book Antiqua" panose="02040602050305030304" pitchFamily="18" charset="0"/>
              </a:rPr>
              <a:t>Competitive Strategy</a:t>
            </a:r>
          </a:p>
        </p:txBody>
      </p:sp>
      <p:sp>
        <p:nvSpPr>
          <p:cNvPr id="7" name="Freeform: Shape 6">
            <a:extLst>
              <a:ext uri="{FF2B5EF4-FFF2-40B4-BE49-F238E27FC236}">
                <a16:creationId xmlns:a16="http://schemas.microsoft.com/office/drawing/2014/main" id="{599EFF74-B667-49D0-A587-AAE3D6F7DFE3}"/>
              </a:ext>
            </a:extLst>
          </p:cNvPr>
          <p:cNvSpPr/>
          <p:nvPr/>
        </p:nvSpPr>
        <p:spPr>
          <a:xfrm>
            <a:off x="215664" y="2177929"/>
            <a:ext cx="3424981" cy="1460001"/>
          </a:xfrm>
          <a:custGeom>
            <a:avLst/>
            <a:gdLst>
              <a:gd name="connsiteX0" fmla="*/ 0 w 1965531"/>
              <a:gd name="connsiteY0" fmla="*/ 0 h 3758702"/>
              <a:gd name="connsiteX1" fmla="*/ 1965531 w 1965531"/>
              <a:gd name="connsiteY1" fmla="*/ 0 h 3758702"/>
              <a:gd name="connsiteX2" fmla="*/ 1965531 w 1965531"/>
              <a:gd name="connsiteY2" fmla="*/ 3758702 h 3758702"/>
              <a:gd name="connsiteX3" fmla="*/ 0 w 1965531"/>
              <a:gd name="connsiteY3" fmla="*/ 3758702 h 3758702"/>
              <a:gd name="connsiteX4" fmla="*/ 0 w 1965531"/>
              <a:gd name="connsiteY4" fmla="*/ 0 h 3758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5531" h="3758702">
                <a:moveTo>
                  <a:pt x="0" y="0"/>
                </a:moveTo>
                <a:lnTo>
                  <a:pt x="1965531" y="0"/>
                </a:lnTo>
                <a:lnTo>
                  <a:pt x="1965531" y="3758702"/>
                </a:lnTo>
                <a:lnTo>
                  <a:pt x="0" y="3758702"/>
                </a:lnTo>
                <a:lnTo>
                  <a:pt x="0" y="0"/>
                </a:lnTo>
                <a:close/>
              </a:path>
            </a:pathLst>
          </a:custGeom>
          <a:solidFill>
            <a:srgbClr val="C00000"/>
          </a:solidFill>
          <a:ln w="38100">
            <a:solidFill>
              <a:schemeClr val="accent4"/>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1440" tIns="91440" rIns="91440" bIns="91440" numCol="1" spcCol="1270" anchor="t" anchorCtr="0">
            <a:noAutofit/>
          </a:bodyPr>
          <a:lstStyle/>
          <a:p>
            <a:pPr defTabSz="800100">
              <a:lnSpc>
                <a:spcPct val="90000"/>
              </a:lnSpc>
              <a:spcAft>
                <a:spcPct val="35000"/>
              </a:spcAft>
            </a:pPr>
            <a:r>
              <a:rPr lang="en-US" b="1" dirty="0">
                <a:latin typeface="Book Antiqua" panose="02040602050305030304" pitchFamily="18" charset="0"/>
              </a:rPr>
              <a:t>Financial Strategy</a:t>
            </a:r>
          </a:p>
          <a:p>
            <a:pPr defTabSz="800100">
              <a:lnSpc>
                <a:spcPct val="90000"/>
              </a:lnSpc>
              <a:spcAft>
                <a:spcPct val="35000"/>
              </a:spcAft>
            </a:pPr>
            <a:r>
              <a:rPr lang="en-US" dirty="0">
                <a:latin typeface="Book Antiqua" panose="02040602050305030304" pitchFamily="18" charset="0"/>
              </a:rPr>
              <a:t>Source of financial resources.</a:t>
            </a:r>
          </a:p>
          <a:p>
            <a:pPr defTabSz="800100">
              <a:lnSpc>
                <a:spcPct val="90000"/>
              </a:lnSpc>
              <a:spcAft>
                <a:spcPct val="35000"/>
              </a:spcAft>
            </a:pPr>
            <a:r>
              <a:rPr lang="en-US" dirty="0">
                <a:latin typeface="Book Antiqua" panose="02040602050305030304" pitchFamily="18" charset="0"/>
              </a:rPr>
              <a:t>Use of funds (how invested).</a:t>
            </a:r>
          </a:p>
        </p:txBody>
      </p:sp>
      <p:sp>
        <p:nvSpPr>
          <p:cNvPr id="8" name="Freeform: Shape 7">
            <a:extLst>
              <a:ext uri="{FF2B5EF4-FFF2-40B4-BE49-F238E27FC236}">
                <a16:creationId xmlns:a16="http://schemas.microsoft.com/office/drawing/2014/main" id="{FD3EA06C-8E18-4995-9F11-F877F8B38235}"/>
              </a:ext>
            </a:extLst>
          </p:cNvPr>
          <p:cNvSpPr/>
          <p:nvPr/>
        </p:nvSpPr>
        <p:spPr>
          <a:xfrm>
            <a:off x="4045122" y="2194188"/>
            <a:ext cx="3424981" cy="1660140"/>
          </a:xfrm>
          <a:custGeom>
            <a:avLst/>
            <a:gdLst>
              <a:gd name="connsiteX0" fmla="*/ 0 w 1985018"/>
              <a:gd name="connsiteY0" fmla="*/ 0 h 3758702"/>
              <a:gd name="connsiteX1" fmla="*/ 1985018 w 1985018"/>
              <a:gd name="connsiteY1" fmla="*/ 0 h 3758702"/>
              <a:gd name="connsiteX2" fmla="*/ 1985018 w 1985018"/>
              <a:gd name="connsiteY2" fmla="*/ 3758702 h 3758702"/>
              <a:gd name="connsiteX3" fmla="*/ 0 w 1985018"/>
              <a:gd name="connsiteY3" fmla="*/ 3758702 h 3758702"/>
              <a:gd name="connsiteX4" fmla="*/ 0 w 1985018"/>
              <a:gd name="connsiteY4" fmla="*/ 0 h 3758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5018" h="3758702">
                <a:moveTo>
                  <a:pt x="0" y="0"/>
                </a:moveTo>
                <a:lnTo>
                  <a:pt x="1985018" y="0"/>
                </a:lnTo>
                <a:lnTo>
                  <a:pt x="1985018" y="3758702"/>
                </a:lnTo>
                <a:lnTo>
                  <a:pt x="0" y="3758702"/>
                </a:lnTo>
                <a:lnTo>
                  <a:pt x="0" y="0"/>
                </a:lnTo>
                <a:close/>
              </a:path>
            </a:pathLst>
          </a:custGeom>
          <a:solidFill>
            <a:srgbClr val="C00000"/>
          </a:solidFill>
          <a:ln w="38100">
            <a:solidFill>
              <a:schemeClr val="accent4"/>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1440" tIns="91440" rIns="91440" bIns="91440" numCol="1" spcCol="1270" anchor="t" anchorCtr="0">
            <a:noAutofit/>
          </a:bodyPr>
          <a:lstStyle/>
          <a:p>
            <a:pPr defTabSz="800100">
              <a:lnSpc>
                <a:spcPct val="90000"/>
              </a:lnSpc>
              <a:spcAft>
                <a:spcPct val="35000"/>
              </a:spcAft>
            </a:pPr>
            <a:r>
              <a:rPr lang="en-US" b="1" dirty="0">
                <a:latin typeface="Book Antiqua" panose="02040602050305030304" pitchFamily="18" charset="0"/>
              </a:rPr>
              <a:t>Marketing and Sales Strategy</a:t>
            </a:r>
          </a:p>
          <a:p>
            <a:pPr defTabSz="800100">
              <a:lnSpc>
                <a:spcPct val="90000"/>
              </a:lnSpc>
              <a:spcAft>
                <a:spcPct val="35000"/>
              </a:spcAft>
            </a:pPr>
            <a:r>
              <a:rPr lang="en-US" dirty="0">
                <a:latin typeface="Book Antiqua" panose="02040602050305030304" pitchFamily="18" charset="0"/>
              </a:rPr>
              <a:t>How the market will be segmented. </a:t>
            </a:r>
          </a:p>
          <a:p>
            <a:pPr defTabSz="800100">
              <a:lnSpc>
                <a:spcPct val="90000"/>
              </a:lnSpc>
              <a:spcAft>
                <a:spcPct val="35000"/>
              </a:spcAft>
            </a:pPr>
            <a:r>
              <a:rPr lang="en-US" dirty="0">
                <a:latin typeface="Book Antiqua" panose="02040602050305030304" pitchFamily="18" charset="0"/>
              </a:rPr>
              <a:t>How the product will be positioned  and promoted</a:t>
            </a:r>
          </a:p>
        </p:txBody>
      </p:sp>
      <p:sp>
        <p:nvSpPr>
          <p:cNvPr id="9" name="Freeform: Shape 8">
            <a:extLst>
              <a:ext uri="{FF2B5EF4-FFF2-40B4-BE49-F238E27FC236}">
                <a16:creationId xmlns:a16="http://schemas.microsoft.com/office/drawing/2014/main" id="{295B377C-09AD-476B-905F-6665510CABE1}"/>
              </a:ext>
            </a:extLst>
          </p:cNvPr>
          <p:cNvSpPr/>
          <p:nvPr/>
        </p:nvSpPr>
        <p:spPr>
          <a:xfrm>
            <a:off x="7874579" y="2177929"/>
            <a:ext cx="3784015" cy="3619570"/>
          </a:xfrm>
          <a:custGeom>
            <a:avLst/>
            <a:gdLst>
              <a:gd name="connsiteX0" fmla="*/ 0 w 2014681"/>
              <a:gd name="connsiteY0" fmla="*/ 0 h 3758702"/>
              <a:gd name="connsiteX1" fmla="*/ 2014681 w 2014681"/>
              <a:gd name="connsiteY1" fmla="*/ 0 h 3758702"/>
              <a:gd name="connsiteX2" fmla="*/ 2014681 w 2014681"/>
              <a:gd name="connsiteY2" fmla="*/ 3758702 h 3758702"/>
              <a:gd name="connsiteX3" fmla="*/ 0 w 2014681"/>
              <a:gd name="connsiteY3" fmla="*/ 3758702 h 3758702"/>
              <a:gd name="connsiteX4" fmla="*/ 0 w 2014681"/>
              <a:gd name="connsiteY4" fmla="*/ 0 h 3758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4681" h="3758702">
                <a:moveTo>
                  <a:pt x="0" y="0"/>
                </a:moveTo>
                <a:lnTo>
                  <a:pt x="2014681" y="0"/>
                </a:lnTo>
                <a:lnTo>
                  <a:pt x="2014681" y="3758702"/>
                </a:lnTo>
                <a:lnTo>
                  <a:pt x="0" y="3758702"/>
                </a:lnTo>
                <a:lnTo>
                  <a:pt x="0" y="0"/>
                </a:lnTo>
                <a:close/>
              </a:path>
            </a:pathLst>
          </a:custGeom>
          <a:solidFill>
            <a:srgbClr val="C00000"/>
          </a:solidFill>
          <a:ln w="38100">
            <a:solidFill>
              <a:schemeClr val="accent4"/>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1440" tIns="91440" rIns="91440" bIns="91440" numCol="1" spcCol="1270" anchor="t" anchorCtr="0">
            <a:noAutofit/>
          </a:bodyPr>
          <a:lstStyle/>
          <a:p>
            <a:pPr defTabSz="800100">
              <a:lnSpc>
                <a:spcPct val="90000"/>
              </a:lnSpc>
              <a:spcAft>
                <a:spcPts val="600"/>
              </a:spcAft>
            </a:pPr>
            <a:r>
              <a:rPr lang="en-US" b="1" dirty="0">
                <a:latin typeface="Book Antiqua" panose="02040602050305030304" pitchFamily="18" charset="0"/>
              </a:rPr>
              <a:t>Operations Strategy</a:t>
            </a:r>
          </a:p>
          <a:p>
            <a:pPr defTabSz="800100">
              <a:lnSpc>
                <a:spcPct val="90000"/>
              </a:lnSpc>
              <a:spcAft>
                <a:spcPts val="400"/>
              </a:spcAft>
            </a:pPr>
            <a:r>
              <a:rPr lang="en-US" dirty="0">
                <a:latin typeface="Book Antiqua" panose="02040602050305030304" pitchFamily="18" charset="0"/>
              </a:rPr>
              <a:t>Enabling the execution of the competitive strategy.</a:t>
            </a:r>
          </a:p>
          <a:p>
            <a:pPr defTabSz="800100">
              <a:lnSpc>
                <a:spcPct val="90000"/>
              </a:lnSpc>
              <a:spcAft>
                <a:spcPts val="400"/>
              </a:spcAft>
            </a:pPr>
            <a:r>
              <a:rPr lang="en-US" dirty="0">
                <a:latin typeface="Book Antiqua" panose="02040602050305030304" pitchFamily="18" charset="0"/>
              </a:rPr>
              <a:t>How to best deliver the Customer Value Proposition (CVP). </a:t>
            </a:r>
          </a:p>
          <a:p>
            <a:pPr defTabSz="800100">
              <a:lnSpc>
                <a:spcPct val="90000"/>
              </a:lnSpc>
              <a:spcAft>
                <a:spcPts val="400"/>
              </a:spcAft>
            </a:pPr>
            <a:r>
              <a:rPr lang="en-US" dirty="0">
                <a:latin typeface="Book Antiqua" panose="02040602050305030304" pitchFamily="18" charset="0"/>
              </a:rPr>
              <a:t>What Resources.</a:t>
            </a:r>
          </a:p>
          <a:p>
            <a:pPr defTabSz="800100">
              <a:lnSpc>
                <a:spcPct val="90000"/>
              </a:lnSpc>
              <a:spcAft>
                <a:spcPts val="400"/>
              </a:spcAft>
            </a:pPr>
            <a:r>
              <a:rPr lang="en-US" dirty="0">
                <a:latin typeface="Book Antiqua" panose="02040602050305030304" pitchFamily="18" charset="0"/>
              </a:rPr>
              <a:t>What Processes</a:t>
            </a:r>
          </a:p>
          <a:p>
            <a:pPr defTabSz="800100">
              <a:lnSpc>
                <a:spcPct val="90000"/>
              </a:lnSpc>
              <a:spcAft>
                <a:spcPts val="400"/>
              </a:spcAft>
            </a:pPr>
            <a:r>
              <a:rPr lang="en-US" dirty="0">
                <a:latin typeface="Book Antiqua" panose="02040602050305030304" pitchFamily="18" charset="0"/>
              </a:rPr>
              <a:t>What Competencies.</a:t>
            </a:r>
          </a:p>
          <a:p>
            <a:pPr defTabSz="800100">
              <a:lnSpc>
                <a:spcPct val="90000"/>
              </a:lnSpc>
              <a:spcAft>
                <a:spcPts val="400"/>
              </a:spcAft>
            </a:pPr>
            <a:r>
              <a:rPr lang="en-US" dirty="0">
                <a:latin typeface="Book Antiqua" panose="02040602050305030304" pitchFamily="18" charset="0"/>
              </a:rPr>
              <a:t>How to Match Product Attributes (CVP) with Process Competencies</a:t>
            </a:r>
          </a:p>
        </p:txBody>
      </p:sp>
      <p:cxnSp>
        <p:nvCxnSpPr>
          <p:cNvPr id="30" name="Straight Connector 29">
            <a:extLst>
              <a:ext uri="{FF2B5EF4-FFF2-40B4-BE49-F238E27FC236}">
                <a16:creationId xmlns:a16="http://schemas.microsoft.com/office/drawing/2014/main" id="{47480E9C-B164-452C-BF9F-E59E8F3EDF02}"/>
              </a:ext>
            </a:extLst>
          </p:cNvPr>
          <p:cNvCxnSpPr/>
          <p:nvPr/>
        </p:nvCxnSpPr>
        <p:spPr bwMode="auto">
          <a:xfrm>
            <a:off x="5638800" y="1644528"/>
            <a:ext cx="0" cy="53340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E800E65F-E6D3-480C-A049-A3B82B23C02F}"/>
              </a:ext>
            </a:extLst>
          </p:cNvPr>
          <p:cNvCxnSpPr>
            <a:cxnSpLocks/>
          </p:cNvCxnSpPr>
          <p:nvPr/>
        </p:nvCxnSpPr>
        <p:spPr bwMode="auto">
          <a:xfrm>
            <a:off x="1828800" y="1905000"/>
            <a:ext cx="7837771" cy="3802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438C7499-4F0D-4F3E-A285-F5F1DAA38BA1}"/>
              </a:ext>
            </a:extLst>
          </p:cNvPr>
          <p:cNvCxnSpPr>
            <a:cxnSpLocks/>
          </p:cNvCxnSpPr>
          <p:nvPr/>
        </p:nvCxnSpPr>
        <p:spPr bwMode="auto">
          <a:xfrm>
            <a:off x="1851259" y="1899598"/>
            <a:ext cx="0" cy="27833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5B1CF6AF-1ADF-413E-BC67-DA4078D9A035}"/>
              </a:ext>
            </a:extLst>
          </p:cNvPr>
          <p:cNvCxnSpPr>
            <a:cxnSpLocks/>
          </p:cNvCxnSpPr>
          <p:nvPr/>
        </p:nvCxnSpPr>
        <p:spPr bwMode="auto">
          <a:xfrm>
            <a:off x="9655342" y="1911228"/>
            <a:ext cx="0" cy="278331"/>
          </a:xfrm>
          <a:prstGeom prst="line">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942903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A72C-5B65-4A46-A13F-1DBEB1DE9005}"/>
              </a:ext>
            </a:extLst>
          </p:cNvPr>
          <p:cNvSpPr>
            <a:spLocks noGrp="1"/>
          </p:cNvSpPr>
          <p:nvPr>
            <p:ph type="title"/>
          </p:nvPr>
        </p:nvSpPr>
        <p:spPr/>
        <p:txBody>
          <a:bodyPr/>
          <a:lstStyle/>
          <a:p>
            <a:r>
              <a:rPr lang="en-US" dirty="0"/>
              <a:t>Operations Strategy: Resources View</a:t>
            </a:r>
          </a:p>
        </p:txBody>
      </p:sp>
      <p:sp>
        <p:nvSpPr>
          <p:cNvPr id="3" name="Content Placeholder 1">
            <a:extLst>
              <a:ext uri="{FF2B5EF4-FFF2-40B4-BE49-F238E27FC236}">
                <a16:creationId xmlns:a16="http://schemas.microsoft.com/office/drawing/2014/main" id="{B86512AD-EB13-4C68-8897-7FAE2DD1ED96}"/>
              </a:ext>
            </a:extLst>
          </p:cNvPr>
          <p:cNvSpPr txBox="1">
            <a:spLocks/>
          </p:cNvSpPr>
          <p:nvPr/>
        </p:nvSpPr>
        <p:spPr>
          <a:xfrm>
            <a:off x="-4813" y="838200"/>
            <a:ext cx="12334336" cy="45307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Organization is a bundle of real recourses. </a:t>
            </a:r>
          </a:p>
          <a:p>
            <a:pPr defTabSz="457200">
              <a:buSzPct val="100000"/>
            </a:pPr>
            <a:r>
              <a:rPr lang="en-US" sz="2400" dirty="0">
                <a:solidFill>
                  <a:srgbClr val="000000"/>
                </a:solidFill>
                <a:latin typeface="Book Antiqua" panose="02040602050305030304" pitchFamily="18" charset="0"/>
                <a:ea typeface="+mn-ea"/>
                <a:cs typeface="+mn-cs"/>
              </a:rPr>
              <a:t>Real Resources</a:t>
            </a:r>
          </a:p>
          <a:p>
            <a:pPr lvl="1" defTabSz="457200">
              <a:buSzPct val="100000"/>
            </a:pPr>
            <a:r>
              <a:rPr lang="en-US" sz="2200" dirty="0">
                <a:solidFill>
                  <a:srgbClr val="000000"/>
                </a:solidFill>
                <a:latin typeface="Book Antiqua" panose="02040602050305030304" pitchFamily="18" charset="0"/>
                <a:ea typeface="+mn-ea"/>
              </a:rPr>
              <a:t>Tangible real resources: human resources (people) and capital resources (property, plant and equipment). </a:t>
            </a:r>
          </a:p>
          <a:p>
            <a:pPr lvl="1" defTabSz="457200">
              <a:buSzPct val="100000"/>
            </a:pPr>
            <a:r>
              <a:rPr lang="en-US" sz="2200" dirty="0">
                <a:solidFill>
                  <a:srgbClr val="000000"/>
                </a:solidFill>
                <a:latin typeface="Book Antiqua" panose="02040602050305030304" pitchFamily="18" charset="0"/>
                <a:ea typeface="+mn-ea"/>
              </a:rPr>
              <a:t>Intangible resources: relationships with suppliers or customers, reputation and brands, technology and know how. </a:t>
            </a:r>
          </a:p>
          <a:p>
            <a:pPr defTabSz="457200">
              <a:buSzPct val="100000"/>
            </a:pPr>
            <a:r>
              <a:rPr lang="en-US" sz="2400" dirty="0">
                <a:solidFill>
                  <a:srgbClr val="000000"/>
                </a:solidFill>
                <a:latin typeface="Book Antiqua" panose="02040602050305030304" pitchFamily="18" charset="0"/>
                <a:ea typeface="+mn-ea"/>
                <a:cs typeface="+mn-cs"/>
              </a:rPr>
              <a:t>To pay for the real resources, sell pieces of paper; financial resources; securities. </a:t>
            </a:r>
          </a:p>
          <a:p>
            <a:endParaRPr lang="en-US" sz="2400" kern="0" dirty="0">
              <a:latin typeface="Book Antiqua" panose="02040602050305030304" pitchFamily="18" charset="0"/>
              <a:ea typeface="ＭＳ Ｐゴシック"/>
            </a:endParaRPr>
          </a:p>
        </p:txBody>
      </p:sp>
    </p:spTree>
    <p:extLst>
      <p:ext uri="{BB962C8B-B14F-4D97-AF65-F5344CB8AC3E}">
        <p14:creationId xmlns:p14="http://schemas.microsoft.com/office/powerpoint/2010/main" val="394602348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48B8C-2605-466B-9029-FB63739E00F8}"/>
              </a:ext>
            </a:extLst>
          </p:cNvPr>
          <p:cNvSpPr>
            <a:spLocks noGrp="1"/>
          </p:cNvSpPr>
          <p:nvPr>
            <p:ph type="title"/>
          </p:nvPr>
        </p:nvSpPr>
        <p:spPr/>
        <p:txBody>
          <a:bodyPr/>
          <a:lstStyle/>
          <a:p>
            <a:r>
              <a:rPr lang="en-US" dirty="0"/>
              <a:t>Operations Strategy: Resources View</a:t>
            </a:r>
          </a:p>
        </p:txBody>
      </p:sp>
      <p:sp>
        <p:nvSpPr>
          <p:cNvPr id="3" name="Content Placeholder 1">
            <a:extLst>
              <a:ext uri="{FF2B5EF4-FFF2-40B4-BE49-F238E27FC236}">
                <a16:creationId xmlns:a16="http://schemas.microsoft.com/office/drawing/2014/main" id="{8BC3CF3E-C1B9-475F-B43C-FA899B7DB3E3}"/>
              </a:ext>
            </a:extLst>
          </p:cNvPr>
          <p:cNvSpPr txBox="1">
            <a:spLocks/>
          </p:cNvSpPr>
          <p:nvPr/>
        </p:nvSpPr>
        <p:spPr>
          <a:xfrm>
            <a:off x="51172" y="762000"/>
            <a:ext cx="12150892" cy="56388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How many resources should we invest in? The capacity, in aggregate and per main resources. </a:t>
            </a:r>
          </a:p>
          <a:p>
            <a:pPr defTabSz="457200">
              <a:buSzPct val="100000"/>
            </a:pPr>
            <a:r>
              <a:rPr lang="en-US" sz="2400" dirty="0">
                <a:solidFill>
                  <a:srgbClr val="000000"/>
                </a:solidFill>
                <a:latin typeface="Book Antiqua" panose="02040602050305030304" pitchFamily="18" charset="0"/>
                <a:ea typeface="+mn-ea"/>
                <a:cs typeface="+mn-cs"/>
              </a:rPr>
              <a:t>When should we increase/reduce resources over time? The availability of capacity and the timing of capacity.</a:t>
            </a:r>
          </a:p>
          <a:p>
            <a:pPr defTabSz="457200">
              <a:buSzPct val="100000"/>
            </a:pPr>
            <a:r>
              <a:rPr lang="en-US" sz="2400" dirty="0">
                <a:solidFill>
                  <a:srgbClr val="000000"/>
                </a:solidFill>
                <a:latin typeface="Book Antiqua" panose="02040602050305030304" pitchFamily="18" charset="0"/>
                <a:ea typeface="+mn-ea"/>
                <a:cs typeface="+mn-cs"/>
              </a:rPr>
              <a:t>What kinds of resources? The balance of the human resources and capital resources  (unsupervised operations). What degree of flexibility? from single-task (hard- targeted towards producing a specific product) to multi-task (flexible- to produce a continuum of products)? </a:t>
            </a:r>
          </a:p>
          <a:p>
            <a:pPr defTabSz="457200">
              <a:buSzPct val="100000"/>
            </a:pPr>
            <a:r>
              <a:rPr lang="en-US" sz="2400" dirty="0">
                <a:solidFill>
                  <a:srgbClr val="000000"/>
                </a:solidFill>
                <a:latin typeface="Book Antiqua" panose="02040602050305030304" pitchFamily="18" charset="0"/>
                <a:ea typeface="+mn-ea"/>
                <a:cs typeface="+mn-cs"/>
              </a:rPr>
              <a:t>Where should the plants be located and what is their roles in the supply chain – each location is responsible for what parts or products. What is the network connecting these nodes of supply chain? - FedEx: hub-and-spoke, Car companies: tiered or tree. What are the modes of transportation in the network? T? R? A? W?</a:t>
            </a:r>
          </a:p>
          <a:p>
            <a:pPr defTabSz="457200">
              <a:buSzPct val="100000"/>
            </a:pPr>
            <a:r>
              <a:rPr lang="en-US" sz="2400" dirty="0">
                <a:solidFill>
                  <a:srgbClr val="000000"/>
                </a:solidFill>
                <a:latin typeface="Book Antiqua" panose="02040602050305030304" pitchFamily="18" charset="0"/>
                <a:ea typeface="+mn-ea"/>
                <a:cs typeface="+mn-cs"/>
              </a:rPr>
              <a:t>Are the processes standardized or localized; e.g., should Mercedes Benz  processes be similar to the German processes?</a:t>
            </a:r>
          </a:p>
          <a:p>
            <a:pPr>
              <a:buFont typeface="Wingdings" pitchFamily="2" charset="2"/>
              <a:buNone/>
            </a:pPr>
            <a:endParaRPr lang="en-US" sz="2400" kern="0" dirty="0">
              <a:latin typeface="Book Antiqua" panose="02040602050305030304" pitchFamily="18" charset="0"/>
              <a:ea typeface="ＭＳ Ｐゴシック"/>
            </a:endParaRPr>
          </a:p>
          <a:p>
            <a:pPr>
              <a:buFont typeface="Wingdings" pitchFamily="2" charset="2"/>
              <a:buNone/>
            </a:pPr>
            <a:endParaRPr lang="en-US" sz="2400" kern="0" dirty="0">
              <a:latin typeface="Book Antiqua" panose="02040602050305030304" pitchFamily="18" charset="0"/>
              <a:ea typeface="ＭＳ Ｐゴシック"/>
            </a:endParaRPr>
          </a:p>
        </p:txBody>
      </p:sp>
    </p:spTree>
    <p:extLst>
      <p:ext uri="{BB962C8B-B14F-4D97-AF65-F5344CB8AC3E}">
        <p14:creationId xmlns:p14="http://schemas.microsoft.com/office/powerpoint/2010/main" val="5615812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48B8C-2605-466B-9029-FB63739E00F8}"/>
              </a:ext>
            </a:extLst>
          </p:cNvPr>
          <p:cNvSpPr>
            <a:spLocks noGrp="1"/>
          </p:cNvSpPr>
          <p:nvPr>
            <p:ph type="title"/>
          </p:nvPr>
        </p:nvSpPr>
        <p:spPr/>
        <p:txBody>
          <a:bodyPr/>
          <a:lstStyle/>
          <a:p>
            <a:r>
              <a:rPr lang="en-US" dirty="0"/>
              <a:t>Operations Strategy: Process View</a:t>
            </a:r>
          </a:p>
        </p:txBody>
      </p:sp>
      <p:sp>
        <p:nvSpPr>
          <p:cNvPr id="3" name="Content Placeholder 1">
            <a:extLst>
              <a:ext uri="{FF2B5EF4-FFF2-40B4-BE49-F238E27FC236}">
                <a16:creationId xmlns:a16="http://schemas.microsoft.com/office/drawing/2014/main" id="{8BC3CF3E-C1B9-475F-B43C-FA899B7DB3E3}"/>
              </a:ext>
            </a:extLst>
          </p:cNvPr>
          <p:cNvSpPr txBox="1">
            <a:spLocks/>
          </p:cNvSpPr>
          <p:nvPr/>
        </p:nvSpPr>
        <p:spPr>
          <a:xfrm>
            <a:off x="10064" y="858837"/>
            <a:ext cx="11811000" cy="5140325"/>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The process view </a:t>
            </a:r>
            <a:r>
              <a:rPr lang="en-US" sz="2400" dirty="0">
                <a:solidFill>
                  <a:srgbClr val="000000"/>
                </a:solidFill>
                <a:latin typeface="Book Antiqua" panose="02040602050305030304" pitchFamily="18" charset="0"/>
                <a:ea typeface="+mn-ea"/>
                <a:cs typeface="+mn-cs"/>
                <a:sym typeface="Wingdings" pitchFamily="2" charset="2"/>
              </a:rPr>
              <a:t> </a:t>
            </a:r>
            <a:r>
              <a:rPr lang="en-US" sz="2400" dirty="0">
                <a:solidFill>
                  <a:srgbClr val="000000"/>
                </a:solidFill>
                <a:latin typeface="Book Antiqua" panose="02040602050305030304" pitchFamily="18" charset="0"/>
                <a:ea typeface="+mn-ea"/>
                <a:cs typeface="+mn-cs"/>
              </a:rPr>
              <a:t>how resources perform activities and add value. By starting with inputs (customer demands) and ending with outputs (served customer demands), the process view is compatible with a customer-centric view of the world. </a:t>
            </a:r>
          </a:p>
          <a:p>
            <a:pPr defTabSz="457200">
              <a:buSzPct val="100000"/>
            </a:pPr>
            <a:r>
              <a:rPr lang="en-US" sz="2400" dirty="0">
                <a:solidFill>
                  <a:srgbClr val="000000"/>
                </a:solidFill>
                <a:latin typeface="Book Antiqua" panose="02040602050305030304" pitchFamily="18" charset="0"/>
                <a:ea typeface="+mn-ea"/>
                <a:cs typeface="+mn-cs"/>
              </a:rPr>
              <a:t>From this customer-centric view, value stream mapping defines value from the perspective of the customer: a value-added activity is an activity that benefits the customer. </a:t>
            </a:r>
          </a:p>
          <a:p>
            <a:pPr defTabSz="457200">
              <a:buSzPct val="100000"/>
            </a:pPr>
            <a:r>
              <a:rPr lang="en-US" sz="2400" dirty="0">
                <a:solidFill>
                  <a:srgbClr val="000000"/>
                </a:solidFill>
                <a:latin typeface="Book Antiqua" panose="02040602050305030304" pitchFamily="18" charset="0"/>
                <a:ea typeface="+mn-ea"/>
                <a:cs typeface="+mn-cs"/>
              </a:rPr>
              <a:t>The process view: a horizontal view of the organization that cuts through functional silos ( finance, accounting, production, marketing, sales, etc.). It represents inter-functional relationships as well as the external interfaces with customers and suppliers. </a:t>
            </a:r>
          </a:p>
          <a:p>
            <a:pPr defTabSz="457200">
              <a:buSzPct val="100000"/>
            </a:pPr>
            <a:r>
              <a:rPr lang="en-US" sz="2400" dirty="0">
                <a:solidFill>
                  <a:srgbClr val="000000"/>
                </a:solidFill>
                <a:latin typeface="Book Antiqua" panose="02040602050305030304" pitchFamily="18" charset="0"/>
                <a:ea typeface="+mn-ea"/>
                <a:cs typeface="+mn-cs"/>
              </a:rPr>
              <a:t>Sourcing decisions: make or outsource? supply network- how many suppliers and how to manage them? vertical integration.</a:t>
            </a:r>
          </a:p>
          <a:p>
            <a:pPr defTabSz="457200">
              <a:buSzPct val="100000"/>
            </a:pPr>
            <a:endParaRPr lang="en-US" sz="2400" dirty="0">
              <a:solidFill>
                <a:srgbClr val="000000"/>
              </a:solidFill>
              <a:latin typeface="Book Antiqua" panose="02040602050305030304" pitchFamily="18" charset="0"/>
              <a:ea typeface="+mn-ea"/>
              <a:cs typeface="+mn-cs"/>
            </a:endParaRPr>
          </a:p>
          <a:p>
            <a:endParaRPr lang="en-US" sz="2400" dirty="0">
              <a:ea typeface="ＭＳ Ｐゴシック"/>
            </a:endParaRPr>
          </a:p>
          <a:p>
            <a:pPr>
              <a:buFont typeface="Wingdings" pitchFamily="2" charset="2"/>
              <a:buNone/>
            </a:pPr>
            <a:endParaRPr lang="en-US" sz="2400" kern="0" dirty="0">
              <a:latin typeface="Book Antiqua" panose="02040602050305030304" pitchFamily="18" charset="0"/>
              <a:ea typeface="ＭＳ Ｐゴシック"/>
            </a:endParaRPr>
          </a:p>
          <a:p>
            <a:pPr>
              <a:buFont typeface="Wingdings" pitchFamily="2" charset="2"/>
              <a:buNone/>
            </a:pPr>
            <a:endParaRPr lang="en-US" sz="2400" kern="0" dirty="0">
              <a:latin typeface="Book Antiqua" panose="02040602050305030304" pitchFamily="18" charset="0"/>
              <a:ea typeface="ＭＳ Ｐゴシック"/>
            </a:endParaRPr>
          </a:p>
        </p:txBody>
      </p:sp>
    </p:spTree>
    <p:extLst>
      <p:ext uri="{BB962C8B-B14F-4D97-AF65-F5344CB8AC3E}">
        <p14:creationId xmlns:p14="http://schemas.microsoft.com/office/powerpoint/2010/main" val="10780120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64F86-40CC-41CA-80C8-EFBD4D2757F4}"/>
              </a:ext>
            </a:extLst>
          </p:cNvPr>
          <p:cNvSpPr>
            <a:spLocks noGrp="1"/>
          </p:cNvSpPr>
          <p:nvPr>
            <p:ph type="title"/>
          </p:nvPr>
        </p:nvSpPr>
        <p:spPr/>
        <p:txBody>
          <a:bodyPr/>
          <a:lstStyle/>
          <a:p>
            <a:r>
              <a:rPr lang="en-US" dirty="0"/>
              <a:t>Operations Strategy: Process View</a:t>
            </a:r>
          </a:p>
        </p:txBody>
      </p:sp>
      <p:sp>
        <p:nvSpPr>
          <p:cNvPr id="3" name="Content Placeholder 1">
            <a:extLst>
              <a:ext uri="{FF2B5EF4-FFF2-40B4-BE49-F238E27FC236}">
                <a16:creationId xmlns:a16="http://schemas.microsoft.com/office/drawing/2014/main" id="{137EEC2E-75E8-4958-827F-C30DBC61CB33}"/>
              </a:ext>
            </a:extLst>
          </p:cNvPr>
          <p:cNvSpPr txBox="1">
            <a:spLocks/>
          </p:cNvSpPr>
          <p:nvPr/>
        </p:nvSpPr>
        <p:spPr>
          <a:xfrm>
            <a:off x="24174" y="762000"/>
            <a:ext cx="12157762" cy="5334000"/>
          </a:xfr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defTabSz="457200">
              <a:buSzPct val="100000"/>
            </a:pPr>
            <a:r>
              <a:rPr lang="en-US" sz="2400" dirty="0">
                <a:solidFill>
                  <a:srgbClr val="000000"/>
                </a:solidFill>
                <a:latin typeface="Book Antiqua" panose="02040602050305030304" pitchFamily="18" charset="0"/>
                <a:ea typeface="+mn-ea"/>
                <a:cs typeface="+mn-cs"/>
              </a:rPr>
              <a:t>Which technologies ? Four types of technology:</a:t>
            </a:r>
          </a:p>
          <a:p>
            <a:pPr lvl="1" defTabSz="457200">
              <a:buSzPct val="100000"/>
            </a:pPr>
            <a:r>
              <a:rPr lang="en-US" dirty="0">
                <a:solidFill>
                  <a:srgbClr val="000000"/>
                </a:solidFill>
                <a:latin typeface="Book Antiqua" panose="02040602050305030304" pitchFamily="18" charset="0"/>
                <a:ea typeface="+mn-ea"/>
              </a:rPr>
              <a:t>Product technology: Is the product designed in modules or as an integral system? Does the design take into account manufacturability and reusability?</a:t>
            </a:r>
          </a:p>
          <a:p>
            <a:pPr lvl="1" defTabSz="457200">
              <a:buSzPct val="100000"/>
            </a:pPr>
            <a:r>
              <a:rPr lang="en-US" dirty="0">
                <a:solidFill>
                  <a:srgbClr val="000000"/>
                </a:solidFill>
                <a:latin typeface="Book Antiqua" panose="02040602050305030304" pitchFamily="18" charset="0"/>
                <a:ea typeface="+mn-ea"/>
              </a:rPr>
              <a:t>Process technology: The transformation process and methods. The physical layout (job shop vs. flow shop) and material (unit load) flow pattern. </a:t>
            </a:r>
          </a:p>
          <a:p>
            <a:pPr lvl="1" defTabSz="457200">
              <a:buSzPct val="100000"/>
            </a:pPr>
            <a:r>
              <a:rPr lang="en-US" dirty="0">
                <a:solidFill>
                  <a:srgbClr val="000000"/>
                </a:solidFill>
                <a:latin typeface="Book Antiqua" panose="02040602050305030304" pitchFamily="18" charset="0"/>
                <a:ea typeface="+mn-ea"/>
              </a:rPr>
              <a:t>Coordination and IT: Centralized vs. distributed planning and control? planning systems (e.g., ERP), communication technology (e.g., Internet, RF).</a:t>
            </a:r>
          </a:p>
          <a:p>
            <a:pPr lvl="1" defTabSz="457200">
              <a:buSzPct val="100000"/>
            </a:pPr>
            <a:r>
              <a:rPr lang="en-US" dirty="0">
                <a:solidFill>
                  <a:srgbClr val="000000"/>
                </a:solidFill>
                <a:latin typeface="Book Antiqua" panose="02040602050305030304" pitchFamily="18" charset="0"/>
                <a:ea typeface="+mn-ea"/>
              </a:rPr>
              <a:t>Transportation technology: material handling in the plant and transportation network throughout the supply chain. Also includes how insurance policies are moved between the different processing steps. </a:t>
            </a:r>
          </a:p>
          <a:p>
            <a:pPr defTabSz="457200">
              <a:buSzPct val="100000"/>
            </a:pPr>
            <a:r>
              <a:rPr lang="en-US" sz="2400" dirty="0">
                <a:solidFill>
                  <a:srgbClr val="000000"/>
                </a:solidFill>
                <a:latin typeface="Book Antiqua" panose="02040602050305030304" pitchFamily="18" charset="0"/>
                <a:ea typeface="+mn-ea"/>
              </a:rPr>
              <a:t>How do we match demand and supply? Demand planning and forecasting, tactical capacity allocation and revenue management; airlines and hotels. </a:t>
            </a:r>
          </a:p>
          <a:p>
            <a:pPr defTabSz="457200">
              <a:buSzPct val="100000"/>
            </a:pPr>
            <a:r>
              <a:rPr lang="en-US" sz="2400" dirty="0">
                <a:solidFill>
                  <a:srgbClr val="000000"/>
                </a:solidFill>
                <a:latin typeface="Book Antiqua" panose="02040602050305030304" pitchFamily="18" charset="0"/>
                <a:ea typeface="+mn-ea"/>
              </a:rPr>
              <a:t>How and when do we improve and innovate in products and processes? R&amp;D, continuous improvement, learning and knowledge management. </a:t>
            </a:r>
          </a:p>
          <a:p>
            <a:pPr lvl="1" defTabSz="457200">
              <a:buSzPct val="100000"/>
            </a:pPr>
            <a:endParaRPr lang="en-US" sz="2200" dirty="0">
              <a:solidFill>
                <a:srgbClr val="000000"/>
              </a:solidFill>
              <a:latin typeface="Book Antiqua" panose="02040602050305030304" pitchFamily="18" charset="0"/>
              <a:ea typeface="+mn-ea"/>
            </a:endParaRPr>
          </a:p>
          <a:p>
            <a:pPr lvl="1" defTabSz="457200">
              <a:buSzPct val="100000"/>
            </a:pPr>
            <a:endParaRPr lang="en-US" sz="2200" dirty="0">
              <a:solidFill>
                <a:srgbClr val="000000"/>
              </a:solidFill>
              <a:latin typeface="Book Antiqua" panose="02040602050305030304" pitchFamily="18" charset="0"/>
              <a:ea typeface="+mn-ea"/>
            </a:endParaRPr>
          </a:p>
          <a:p>
            <a:pPr lvl="1" defTabSz="457200">
              <a:buSzPct val="100000"/>
            </a:pPr>
            <a:endParaRPr lang="en-US" sz="2200" dirty="0">
              <a:solidFill>
                <a:srgbClr val="000000"/>
              </a:solidFill>
              <a:latin typeface="Book Antiqua" panose="02040602050305030304" pitchFamily="18" charset="0"/>
              <a:ea typeface="+mn-ea"/>
            </a:endParaRPr>
          </a:p>
          <a:p>
            <a:pPr lvl="1"/>
            <a:endParaRPr lang="en-US" kern="0" dirty="0">
              <a:ea typeface="ＭＳ Ｐゴシック"/>
            </a:endParaRPr>
          </a:p>
        </p:txBody>
      </p:sp>
    </p:spTree>
    <p:extLst>
      <p:ext uri="{BB962C8B-B14F-4D97-AF65-F5344CB8AC3E}">
        <p14:creationId xmlns:p14="http://schemas.microsoft.com/office/powerpoint/2010/main" val="3272458793"/>
      </p:ext>
    </p:extLst>
  </p:cSld>
  <p:clrMapOvr>
    <a:masterClrMapping/>
  </p:clrMapOvr>
  <p:transition/>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themeOverride>
</file>

<file path=docProps/app.xml><?xml version="1.0" encoding="utf-8"?>
<Properties xmlns="http://schemas.openxmlformats.org/officeDocument/2006/extended-properties" xmlns:vt="http://schemas.openxmlformats.org/officeDocument/2006/docPropsVTypes">
  <Template>Level</Template>
  <TotalTime>34095</TotalTime>
  <Words>3447</Words>
  <Application>Microsoft Office PowerPoint</Application>
  <PresentationFormat>Widescreen</PresentationFormat>
  <Paragraphs>225</Paragraphs>
  <Slides>29</Slides>
  <Notes>8</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29</vt:i4>
      </vt:variant>
    </vt:vector>
  </HeadingPairs>
  <TitlesOfParts>
    <vt:vector size="44" baseType="lpstr">
      <vt:lpstr>Arial</vt:lpstr>
      <vt:lpstr>Book Antiqua</vt:lpstr>
      <vt:lpstr>Garamond</vt:lpstr>
      <vt:lpstr>Impact</vt:lpstr>
      <vt:lpstr>Kunstler Script</vt:lpstr>
      <vt:lpstr>Lucida Calligraphy</vt:lpstr>
      <vt:lpstr>MS Reference Sans Serif</vt:lpstr>
      <vt:lpstr>Noto Sans Symbols</vt:lpstr>
      <vt:lpstr>Symbol</vt:lpstr>
      <vt:lpstr>Times</vt:lpstr>
      <vt:lpstr>Times New Roman</vt:lpstr>
      <vt:lpstr>Verdana</vt:lpstr>
      <vt:lpstr>Wingdings</vt:lpstr>
      <vt:lpstr>Lean Thinking Final</vt:lpstr>
      <vt:lpstr>508 Lecture</vt:lpstr>
      <vt:lpstr>Operations Strategy </vt:lpstr>
      <vt:lpstr>Competitive Strategy</vt:lpstr>
      <vt:lpstr>Competitive Strategy: Environmental Scanning (Opportunities and Threats) </vt:lpstr>
      <vt:lpstr>Competitive Strategy: Competing Edges of the System (Strengths and Weaknesses)</vt:lpstr>
      <vt:lpstr>Competitive Strategy: Financial, Marketing, and Operations Strategy</vt:lpstr>
      <vt:lpstr>Operations Strategy: Resources View</vt:lpstr>
      <vt:lpstr>Operations Strategy: Resources View</vt:lpstr>
      <vt:lpstr>Operations Strategy: Process View</vt:lpstr>
      <vt:lpstr>Operations Strategy: Process View</vt:lpstr>
      <vt:lpstr>Values</vt:lpstr>
      <vt:lpstr>Operations Strategy: Competency View</vt:lpstr>
      <vt:lpstr>Operations Strategy: Competency View</vt:lpstr>
      <vt:lpstr>Competency View of Operations</vt:lpstr>
      <vt:lpstr>Competency View of Operations</vt:lpstr>
      <vt:lpstr>A Framework For Operations Strategy</vt:lpstr>
      <vt:lpstr>A Framework for Operations Strategy</vt:lpstr>
      <vt:lpstr>Focused Strategy, Focused Operations</vt:lpstr>
      <vt:lpstr>Market Driven, Technology Driven Strategies </vt:lpstr>
      <vt:lpstr>Tailored Operations; Strategic Fit</vt:lpstr>
      <vt:lpstr>The Strategic Operational Audit</vt:lpstr>
      <vt:lpstr>Strategic Operational Audit</vt:lpstr>
      <vt:lpstr>Zara’s Operations Strategy </vt:lpstr>
      <vt:lpstr>What is the Best Strategy?</vt:lpstr>
      <vt:lpstr>Trade-Off</vt:lpstr>
      <vt:lpstr>Zara: Resource View - Sizing, Timing, Type, and Location</vt:lpstr>
      <vt:lpstr>Zara: Resource View - Sizing, Timing, Type, and Location</vt:lpstr>
      <vt:lpstr>Zara: Process View – Supply, Technology, Demand, and Innovation</vt:lpstr>
      <vt:lpstr>Zara: Process View – Supply, Technology, Demand, and Innovation</vt:lpstr>
      <vt:lpstr>Should Every Retailer Adopt the Zara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644</cp:revision>
  <cp:lastPrinted>2021-08-25T16:42:58Z</cp:lastPrinted>
  <dcterms:created xsi:type="dcterms:W3CDTF">1995-06-17T23:31:02Z</dcterms:created>
  <dcterms:modified xsi:type="dcterms:W3CDTF">2021-12-31T16:56:54Z</dcterms:modified>
</cp:coreProperties>
</file>