
<file path=[Content_Types].xml><?xml version="1.0" encoding="utf-8"?>
<Types xmlns="http://schemas.openxmlformats.org/package/2006/content-types">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Masters/slideMaster4.xml" ContentType="application/vnd.openxmlformats-officedocument.presentationml.slideMaster+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 id="2147483784" r:id="rId2"/>
    <p:sldMasterId id="2147483764" r:id="rId3"/>
    <p:sldMasterId id="2147483785" r:id="rId4"/>
  </p:sldMasterIdLst>
  <p:notesMasterIdLst>
    <p:notesMasterId r:id="rId11"/>
  </p:notesMasterIdLst>
  <p:handoutMasterIdLst>
    <p:handoutMasterId r:id="rId12"/>
  </p:handoutMasterIdLst>
  <p:sldIdLst>
    <p:sldId id="256" r:id="rId5"/>
    <p:sldId id="390" r:id="rId6"/>
    <p:sldId id="391" r:id="rId7"/>
    <p:sldId id="392" r:id="rId8"/>
    <p:sldId id="393" r:id="rId9"/>
    <p:sldId id="394"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Verdana" pitchFamily="34" charset="0"/>
        <a:ea typeface="ＭＳ Ｐゴシック"/>
        <a:cs typeface="ＭＳ Ｐゴシック"/>
      </a:defRPr>
    </a:lvl1pPr>
    <a:lvl2pPr marL="457200" algn="l" rtl="0" fontAlgn="base">
      <a:spcBef>
        <a:spcPct val="0"/>
      </a:spcBef>
      <a:spcAft>
        <a:spcPct val="0"/>
      </a:spcAft>
      <a:defRPr kern="1200">
        <a:solidFill>
          <a:schemeClr val="tx1"/>
        </a:solidFill>
        <a:latin typeface="Verdana" pitchFamily="34" charset="0"/>
        <a:ea typeface="ＭＳ Ｐゴシック"/>
        <a:cs typeface="ＭＳ Ｐゴシック"/>
      </a:defRPr>
    </a:lvl2pPr>
    <a:lvl3pPr marL="914400" algn="l" rtl="0" fontAlgn="base">
      <a:spcBef>
        <a:spcPct val="0"/>
      </a:spcBef>
      <a:spcAft>
        <a:spcPct val="0"/>
      </a:spcAft>
      <a:defRPr kern="1200">
        <a:solidFill>
          <a:schemeClr val="tx1"/>
        </a:solidFill>
        <a:latin typeface="Verdana" pitchFamily="34" charset="0"/>
        <a:ea typeface="ＭＳ Ｐゴシック"/>
        <a:cs typeface="ＭＳ Ｐゴシック"/>
      </a:defRPr>
    </a:lvl3pPr>
    <a:lvl4pPr marL="1371600" algn="l" rtl="0" fontAlgn="base">
      <a:spcBef>
        <a:spcPct val="0"/>
      </a:spcBef>
      <a:spcAft>
        <a:spcPct val="0"/>
      </a:spcAft>
      <a:defRPr kern="1200">
        <a:solidFill>
          <a:schemeClr val="tx1"/>
        </a:solidFill>
        <a:latin typeface="Verdana" pitchFamily="34" charset="0"/>
        <a:ea typeface="ＭＳ Ｐゴシック"/>
        <a:cs typeface="ＭＳ Ｐゴシック"/>
      </a:defRPr>
    </a:lvl4pPr>
    <a:lvl5pPr marL="1828800" algn="l" rtl="0" fontAlgn="base">
      <a:spcBef>
        <a:spcPct val="0"/>
      </a:spcBef>
      <a:spcAft>
        <a:spcPct val="0"/>
      </a:spcAft>
      <a:defRPr kern="1200">
        <a:solidFill>
          <a:schemeClr val="tx1"/>
        </a:solidFill>
        <a:latin typeface="Verdana" pitchFamily="34" charset="0"/>
        <a:ea typeface="ＭＳ Ｐゴシック"/>
        <a:cs typeface="ＭＳ Ｐゴシック"/>
      </a:defRPr>
    </a:lvl5pPr>
    <a:lvl6pPr marL="2286000" algn="l" defTabSz="914400" rtl="0" eaLnBrk="1" latinLnBrk="0" hangingPunct="1">
      <a:defRPr kern="1200">
        <a:solidFill>
          <a:schemeClr val="tx1"/>
        </a:solidFill>
        <a:latin typeface="Verdana" pitchFamily="34" charset="0"/>
        <a:ea typeface="ＭＳ Ｐゴシック"/>
        <a:cs typeface="ＭＳ Ｐゴシック"/>
      </a:defRPr>
    </a:lvl6pPr>
    <a:lvl7pPr marL="2743200" algn="l" defTabSz="914400" rtl="0" eaLnBrk="1" latinLnBrk="0" hangingPunct="1">
      <a:defRPr kern="1200">
        <a:solidFill>
          <a:schemeClr val="tx1"/>
        </a:solidFill>
        <a:latin typeface="Verdana" pitchFamily="34" charset="0"/>
        <a:ea typeface="ＭＳ Ｐゴシック"/>
        <a:cs typeface="ＭＳ Ｐゴシック"/>
      </a:defRPr>
    </a:lvl7pPr>
    <a:lvl8pPr marL="3200400" algn="l" defTabSz="914400" rtl="0" eaLnBrk="1" latinLnBrk="0" hangingPunct="1">
      <a:defRPr kern="1200">
        <a:solidFill>
          <a:schemeClr val="tx1"/>
        </a:solidFill>
        <a:latin typeface="Verdana" pitchFamily="34" charset="0"/>
        <a:ea typeface="ＭＳ Ｐゴシック"/>
        <a:cs typeface="ＭＳ Ｐゴシック"/>
      </a:defRPr>
    </a:lvl8pPr>
    <a:lvl9pPr marL="3657600" algn="l" defTabSz="914400" rtl="0" eaLnBrk="1" latinLnBrk="0" hangingPunct="1">
      <a:defRPr kern="1200">
        <a:solidFill>
          <a:schemeClr val="tx1"/>
        </a:solidFill>
        <a:latin typeface="Verdana" pitchFamily="34" charset="0"/>
        <a:ea typeface="ＭＳ Ｐゴシック"/>
        <a:cs typeface="ＭＳ Ｐゴシック"/>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80000"/>
    <a:srgbClr val="99CC00"/>
    <a:srgbClr val="A50023"/>
    <a:srgbClr val="A50000"/>
    <a:srgbClr val="663300"/>
    <a:srgbClr val="00007D"/>
    <a:srgbClr val="FFFFFF"/>
    <a:srgbClr val="00007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422" autoAdjust="0"/>
    <p:restoredTop sz="94660"/>
  </p:normalViewPr>
  <p:slideViewPr>
    <p:cSldViewPr>
      <p:cViewPr>
        <p:scale>
          <a:sx n="66" d="100"/>
          <a:sy n="66" d="100"/>
        </p:scale>
        <p:origin x="-1284" y="-18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42" d="100"/>
          <a:sy n="42" d="100"/>
        </p:scale>
        <p:origin x="-1363" y="-8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0" hangingPunct="0">
              <a:defRPr sz="1200">
                <a:ea typeface="ＭＳ Ｐゴシック" charset="-128"/>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0" hangingPunct="0">
              <a:defRPr sz="1200" smtClean="0">
                <a:ea typeface="ＭＳ Ｐゴシック" charset="-128"/>
                <a:cs typeface="+mn-cs"/>
              </a:defRPr>
            </a:lvl1pPr>
          </a:lstStyle>
          <a:p>
            <a:pPr>
              <a:defRPr/>
            </a:pPr>
            <a:fld id="{3DC6186B-400D-4624-82D1-203DE0AF0EEF}" type="datetimeFigureOut">
              <a:rPr lang="en-US"/>
              <a:pPr>
                <a:defRPr/>
              </a:pPr>
              <a:t>1/29/2011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0" hangingPunct="0">
              <a:defRPr sz="1200">
                <a:ea typeface="ＭＳ Ｐゴシック" charset="-128"/>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eaLnBrk="0" hangingPunct="0">
              <a:defRPr sz="1200" smtClean="0">
                <a:ea typeface="ＭＳ Ｐゴシック" charset="-128"/>
                <a:cs typeface="+mn-cs"/>
              </a:defRPr>
            </a:lvl1pPr>
          </a:lstStyle>
          <a:p>
            <a:pPr>
              <a:defRPr/>
            </a:pPr>
            <a:fld id="{394A808F-B328-4105-9F13-6C2AD243D318}"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0" hangingPunct="0">
              <a:defRPr sz="1200">
                <a:ea typeface="ＭＳ Ｐゴシック" charset="-128"/>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0" hangingPunct="0">
              <a:defRPr sz="1200">
                <a:ea typeface="ＭＳ Ｐゴシック" charset="-128"/>
                <a:cs typeface="+mn-cs"/>
              </a:defRPr>
            </a:lvl1pPr>
          </a:lstStyle>
          <a:p>
            <a:pPr>
              <a:defRPr/>
            </a:pPr>
            <a:fld id="{CA6EDBE6-BCE0-4C67-8107-BB5EB25F67A9}" type="datetime1">
              <a:rPr lang="en-US"/>
              <a:pPr>
                <a:defRPr/>
              </a:pPr>
              <a:t>1/29/2011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0" hangingPunct="0">
              <a:defRPr sz="1200">
                <a:ea typeface="ＭＳ Ｐゴシック" charset="-128"/>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0" hangingPunct="0">
              <a:defRPr sz="1200">
                <a:ea typeface="ＭＳ Ｐゴシック" charset="-128"/>
                <a:cs typeface="+mn-cs"/>
              </a:defRPr>
            </a:lvl1pPr>
          </a:lstStyle>
          <a:p>
            <a:pPr>
              <a:defRPr/>
            </a:pPr>
            <a:fld id="{939D20F5-8AE6-4151-8C4E-13BD7A78476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pitchFamily="-107"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Rot="1" noChangeAspect="1" noTextEdit="1"/>
          </p:cNvSpPr>
          <p:nvPr>
            <p:ph type="sldImg"/>
          </p:nvPr>
        </p:nvSpPr>
        <p:spPr bwMode="auto">
          <a:noFill/>
          <a:ln>
            <a:solidFill>
              <a:srgbClr val="000000"/>
            </a:solidFill>
            <a:miter lim="800000"/>
            <a:headEnd/>
            <a:tailEnd/>
          </a:ln>
        </p:spPr>
      </p:sp>
      <p:sp>
        <p:nvSpPr>
          <p:cNvPr id="119811" name="Rectangle 3"/>
          <p:cNvSpPr>
            <a:spLocks noGrp="1"/>
          </p:cNvSpPr>
          <p:nvPr>
            <p:ph type="body" idx="1"/>
          </p:nvPr>
        </p:nvSpPr>
        <p:spPr bwMode="auto">
          <a:noFill/>
        </p:spPr>
        <p:txBody>
          <a:bodyPr/>
          <a:lstStyle/>
          <a:p>
            <a:endParaRPr lang="en-US" dirty="0" smtClean="0">
              <a:ea typeface="ＭＳ Ｐゴシック"/>
              <a:cs typeface="ＭＳ Ｐゴシック"/>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Rot="1" noChangeAspect="1" noTextEdit="1"/>
          </p:cNvSpPr>
          <p:nvPr>
            <p:ph type="sldImg"/>
          </p:nvPr>
        </p:nvSpPr>
        <p:spPr bwMode="auto">
          <a:noFill/>
          <a:ln>
            <a:solidFill>
              <a:srgbClr val="000000"/>
            </a:solidFill>
            <a:miter lim="800000"/>
            <a:headEnd/>
            <a:tailEnd/>
          </a:ln>
        </p:spPr>
      </p:sp>
      <p:sp>
        <p:nvSpPr>
          <p:cNvPr id="143363" name="Rectangle 3"/>
          <p:cNvSpPr>
            <a:spLocks noGrp="1"/>
          </p:cNvSpPr>
          <p:nvPr>
            <p:ph type="body" idx="1"/>
          </p:nvPr>
        </p:nvSpPr>
        <p:spPr bwMode="auto">
          <a:noFill/>
        </p:spPr>
        <p:txBody>
          <a:bodyPr/>
          <a:lstStyle/>
          <a:p>
            <a:endParaRPr lang="en-US" smtClean="0">
              <a:ea typeface="ＭＳ Ｐゴシック"/>
              <a:cs typeface="ＭＳ Ｐゴシック"/>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Rot="1" noChangeAspect="1" noTextEdit="1"/>
          </p:cNvSpPr>
          <p:nvPr>
            <p:ph type="sldImg"/>
          </p:nvPr>
        </p:nvSpPr>
        <p:spPr bwMode="auto">
          <a:noFill/>
          <a:ln>
            <a:solidFill>
              <a:srgbClr val="000000"/>
            </a:solidFill>
            <a:miter lim="800000"/>
            <a:headEnd/>
            <a:tailEnd/>
          </a:ln>
        </p:spPr>
      </p:sp>
      <p:sp>
        <p:nvSpPr>
          <p:cNvPr id="144387" name="Rectangle 3"/>
          <p:cNvSpPr>
            <a:spLocks noGrp="1"/>
          </p:cNvSpPr>
          <p:nvPr>
            <p:ph type="body" idx="1"/>
          </p:nvPr>
        </p:nvSpPr>
        <p:spPr bwMode="auto">
          <a:noFill/>
        </p:spPr>
        <p:txBody>
          <a:bodyPr/>
          <a:lstStyle/>
          <a:p>
            <a:endParaRPr lang="en-US" smtClean="0">
              <a:ea typeface="ＭＳ Ｐゴシック"/>
              <a:cs typeface="ＭＳ Ｐゴシック"/>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noTextEdit="1"/>
          </p:cNvSpPr>
          <p:nvPr>
            <p:ph type="sldImg"/>
          </p:nvPr>
        </p:nvSpPr>
        <p:spPr bwMode="auto">
          <a:noFill/>
          <a:ln>
            <a:solidFill>
              <a:srgbClr val="000000"/>
            </a:solidFill>
            <a:miter lim="800000"/>
            <a:headEnd/>
            <a:tailEnd/>
          </a:ln>
        </p:spPr>
      </p:sp>
      <p:sp>
        <p:nvSpPr>
          <p:cNvPr id="161795" name="Rectangle 3"/>
          <p:cNvSpPr>
            <a:spLocks noGrp="1"/>
          </p:cNvSpPr>
          <p:nvPr>
            <p:ph type="body" idx="1"/>
          </p:nvPr>
        </p:nvSpPr>
        <p:spPr bwMode="auto">
          <a:noFill/>
        </p:spPr>
        <p:txBody>
          <a:bodyPr/>
          <a:lstStyle/>
          <a:p>
            <a:endParaRPr lang="en-US" smtClean="0">
              <a:ea typeface="ＭＳ Ｐゴシック"/>
              <a:cs typeface="ＭＳ Ｐゴシック"/>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Rot="1" noChangeAspect="1" noTextEdit="1"/>
          </p:cNvSpPr>
          <p:nvPr>
            <p:ph type="sldImg"/>
          </p:nvPr>
        </p:nvSpPr>
        <p:spPr bwMode="auto">
          <a:noFill/>
          <a:ln>
            <a:solidFill>
              <a:srgbClr val="000000"/>
            </a:solidFill>
            <a:miter lim="800000"/>
            <a:headEnd/>
            <a:tailEnd/>
          </a:ln>
        </p:spPr>
      </p:sp>
      <p:sp>
        <p:nvSpPr>
          <p:cNvPr id="162819" name="Rectangle 3"/>
          <p:cNvSpPr>
            <a:spLocks noGrp="1"/>
          </p:cNvSpPr>
          <p:nvPr>
            <p:ph type="body" idx="1"/>
          </p:nvPr>
        </p:nvSpPr>
        <p:spPr bwMode="auto">
          <a:noFill/>
        </p:spPr>
        <p:txBody>
          <a:bodyPr/>
          <a:lstStyle/>
          <a:p>
            <a:endParaRPr lang="en-US" smtClean="0">
              <a:ea typeface="ＭＳ Ｐゴシック"/>
              <a:cs typeface="ＭＳ Ｐゴシック"/>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2"/>
          <p:cNvSpPr>
            <a:spLocks noGrp="1" noChangeArrowheads="1"/>
          </p:cNvSpPr>
          <p:nvPr>
            <p:ph type="hdr" sz="quarter"/>
          </p:nvPr>
        </p:nvSpPr>
        <p:spPr bwMode="auto">
          <a:noFill/>
          <a:ln>
            <a:miter lim="800000"/>
            <a:headEnd/>
            <a:tailEnd/>
          </a:ln>
        </p:spPr>
        <p:txBody>
          <a:bodyPr/>
          <a:lstStyle/>
          <a:p>
            <a:r>
              <a:rPr lang="en-US" smtClean="0">
                <a:ea typeface="ＭＳ Ｐゴシック"/>
                <a:cs typeface="ＭＳ Ｐゴシック"/>
              </a:rPr>
              <a:t>Operations Strategy Week #1: Concept &amp; Framework</a:t>
            </a:r>
          </a:p>
        </p:txBody>
      </p:sp>
      <p:sp>
        <p:nvSpPr>
          <p:cNvPr id="89090" name="Rectangle 3"/>
          <p:cNvSpPr>
            <a:spLocks noGrp="1" noChangeArrowheads="1"/>
          </p:cNvSpPr>
          <p:nvPr>
            <p:ph type="dt" sz="quarter" idx="1"/>
          </p:nvPr>
        </p:nvSpPr>
        <p:spPr bwMode="auto">
          <a:noFill/>
          <a:ln>
            <a:miter lim="800000"/>
            <a:headEnd/>
            <a:tailEnd/>
          </a:ln>
        </p:spPr>
        <p:txBody>
          <a:bodyPr/>
          <a:lstStyle/>
          <a:p>
            <a:fld id="{38443F9F-DC02-447A-AF55-6FE8415166B7}" type="datetime1">
              <a:rPr lang="en-US" smtClean="0">
                <a:ea typeface="ＭＳ Ｐゴシック"/>
                <a:cs typeface="ＭＳ Ｐゴシック"/>
              </a:rPr>
              <a:pPr/>
              <a:t>1/29/2011</a:t>
            </a:fld>
            <a:endParaRPr lang="en-US" smtClean="0">
              <a:ea typeface="ＭＳ Ｐゴシック"/>
              <a:cs typeface="ＭＳ Ｐゴシック"/>
            </a:endParaRPr>
          </a:p>
        </p:txBody>
      </p:sp>
      <p:sp>
        <p:nvSpPr>
          <p:cNvPr id="89091" name="Rectangle 6"/>
          <p:cNvSpPr>
            <a:spLocks noGrp="1" noChangeArrowheads="1"/>
          </p:cNvSpPr>
          <p:nvPr>
            <p:ph type="ftr" sz="quarter" idx="4"/>
          </p:nvPr>
        </p:nvSpPr>
        <p:spPr bwMode="auto">
          <a:noFill/>
          <a:ln>
            <a:miter lim="800000"/>
            <a:headEnd/>
            <a:tailEnd/>
          </a:ln>
        </p:spPr>
        <p:txBody>
          <a:bodyPr/>
          <a:lstStyle/>
          <a:p>
            <a:r>
              <a:rPr lang="en-US" smtClean="0">
                <a:ea typeface="ＭＳ Ｐゴシック"/>
                <a:cs typeface="ＭＳ Ｐゴシック"/>
              </a:rPr>
              <a:t>© Van Mieghem</a:t>
            </a:r>
          </a:p>
        </p:txBody>
      </p:sp>
      <p:sp>
        <p:nvSpPr>
          <p:cNvPr id="89092" name="Rectangle 7"/>
          <p:cNvSpPr>
            <a:spLocks noGrp="1" noChangeArrowheads="1"/>
          </p:cNvSpPr>
          <p:nvPr>
            <p:ph type="sldNum" sz="quarter" idx="5"/>
          </p:nvPr>
        </p:nvSpPr>
        <p:spPr bwMode="auto">
          <a:noFill/>
          <a:ln>
            <a:miter lim="800000"/>
            <a:headEnd/>
            <a:tailEnd/>
          </a:ln>
        </p:spPr>
        <p:txBody>
          <a:bodyPr/>
          <a:lstStyle/>
          <a:p>
            <a:fld id="{8712990C-BF6C-4FEE-AFF6-CF50BE4D5B16}" type="slidenum">
              <a:rPr lang="en-US" smtClean="0">
                <a:ea typeface="ＭＳ Ｐゴシック"/>
                <a:cs typeface="ＭＳ Ｐゴシック"/>
              </a:rPr>
              <a:pPr/>
              <a:t>6</a:t>
            </a:fld>
            <a:endParaRPr lang="en-US" smtClean="0">
              <a:ea typeface="ＭＳ Ｐゴシック"/>
              <a:cs typeface="ＭＳ Ｐゴシック"/>
            </a:endParaRPr>
          </a:p>
        </p:txBody>
      </p:sp>
      <p:sp>
        <p:nvSpPr>
          <p:cNvPr id="89093" name="Rectangle 4"/>
          <p:cNvSpPr>
            <a:spLocks noGrp="1" noRot="1" noChangeAspect="1" noChangeArrowheads="1" noTextEdit="1"/>
          </p:cNvSpPr>
          <p:nvPr>
            <p:ph type="sldImg"/>
          </p:nvPr>
        </p:nvSpPr>
        <p:spPr bwMode="auto">
          <a:noFill/>
          <a:ln>
            <a:solidFill>
              <a:srgbClr val="000000"/>
            </a:solidFill>
            <a:miter lim="800000"/>
            <a:headEnd/>
            <a:tailEnd/>
          </a:ln>
        </p:spPr>
      </p:sp>
      <p:sp>
        <p:nvSpPr>
          <p:cNvPr id="89094" name="Rectangle 5"/>
          <p:cNvSpPr>
            <a:spLocks noGrp="1" noChangeArrowheads="1"/>
          </p:cNvSpPr>
          <p:nvPr>
            <p:ph type="body" idx="1"/>
          </p:nvPr>
        </p:nvSpPr>
        <p:spPr bwMode="auto">
          <a:noFill/>
        </p:spPr>
        <p:txBody>
          <a:bodyPr/>
          <a:lstStyle/>
          <a:p>
            <a:r>
              <a:rPr lang="en-US" smtClean="0">
                <a:ea typeface="ＭＳ Ｐゴシック"/>
                <a:cs typeface="ＭＳ Ｐゴシック"/>
              </a:rPr>
              <a:t>Pro’s and con’s of either view? </a:t>
            </a:r>
            <a:r>
              <a:rPr lang="en-US" smtClean="0">
                <a:solidFill>
                  <a:srgbClr val="FF3300"/>
                </a:solidFill>
                <a:ea typeface="ＭＳ Ｐゴシック"/>
                <a:cs typeface="ＭＳ Ｐゴシック"/>
              </a:rPr>
              <a:t>Which view did your organization tend to take?</a:t>
            </a:r>
          </a:p>
          <a:p>
            <a:r>
              <a:rPr lang="en-US" smtClean="0">
                <a:ea typeface="ＭＳ Ｐゴシック"/>
                <a:cs typeface="ＭＳ Ｐゴシック"/>
              </a:rPr>
              <a:t>Market view = “outside-in, top-down”</a:t>
            </a:r>
          </a:p>
          <a:p>
            <a:pPr lvl="1"/>
            <a:r>
              <a:rPr lang="en-US" smtClean="0">
                <a:ea typeface="ＭＳ Ｐゴシック"/>
              </a:rPr>
              <a:t>Hierarchical view induces “fit” between markets and functions: All functional strategies, including operations’, should reflect intended market position of the organization &amp; and will evolve accordingly</a:t>
            </a:r>
          </a:p>
          <a:p>
            <a:pPr lvl="1"/>
            <a:r>
              <a:rPr lang="en-US" smtClean="0">
                <a:ea typeface="ＭＳ Ｐゴシック"/>
              </a:rPr>
              <a:t>Market perspective suggests customer-driven performance measures</a:t>
            </a:r>
          </a:p>
          <a:p>
            <a:pPr lvl="1"/>
            <a:r>
              <a:rPr lang="en-US" smtClean="0">
                <a:ea typeface="ＭＳ Ｐゴシック"/>
              </a:rPr>
              <a:t>But… this is a reactive view</a:t>
            </a:r>
          </a:p>
          <a:p>
            <a:endParaRPr lang="en-US" smtClean="0">
              <a:ea typeface="ＭＳ Ｐゴシック"/>
              <a:cs typeface="ＭＳ Ｐゴシック"/>
            </a:endParaRPr>
          </a:p>
          <a:p>
            <a:r>
              <a:rPr lang="en-US" smtClean="0">
                <a:ea typeface="ＭＳ Ｐゴシック"/>
                <a:cs typeface="ＭＳ Ｐゴシック"/>
              </a:rPr>
              <a:t>Resource-Process view = “inside-out, bottom-up”</a:t>
            </a:r>
          </a:p>
          <a:p>
            <a:r>
              <a:rPr lang="en-US" smtClean="0">
                <a:ea typeface="ＭＳ Ｐゴシック"/>
                <a:cs typeface="ＭＳ Ｐゴシック"/>
              </a:rPr>
              <a:t>Advantage:</a:t>
            </a:r>
          </a:p>
          <a:p>
            <a:pPr lvl="1"/>
            <a:r>
              <a:rPr lang="en-US" smtClean="0">
                <a:ea typeface="ＭＳ Ｐゴシック"/>
              </a:rPr>
              <a:t>Drives innovation &amp; markets: Resource-based view induces fit between capabilities and strategy = “leverages your core competencies”</a:t>
            </a:r>
          </a:p>
          <a:p>
            <a:pPr lvl="1"/>
            <a:r>
              <a:rPr lang="en-US" smtClean="0">
                <a:ea typeface="ＭＳ Ｐゴシック"/>
              </a:rPr>
              <a:t>Resource perspective suggest resource-driven performance measures  </a:t>
            </a:r>
          </a:p>
          <a:p>
            <a:r>
              <a:rPr lang="en-US" smtClean="0">
                <a:ea typeface="ＭＳ Ｐゴシック"/>
                <a:cs typeface="ＭＳ Ｐゴシック"/>
              </a:rPr>
              <a:t>But… do customers want this? </a:t>
            </a:r>
          </a:p>
          <a:p>
            <a:pPr lvl="1"/>
            <a:r>
              <a:rPr lang="en-US" smtClean="0">
                <a:ea typeface="ＭＳ Ｐゴシック"/>
              </a:rPr>
              <a:t>Danger: (Fujimoto, advisor to Nissan’s Carlos Goshn) “productivity forgets what features customers want”.</a:t>
            </a:r>
          </a:p>
          <a:p>
            <a:pPr lvl="1"/>
            <a:endParaRPr lang="en-US" smtClean="0">
              <a:ea typeface="ＭＳ Ｐゴシック"/>
            </a:endParaRPr>
          </a:p>
          <a:p>
            <a:pPr lvl="1"/>
            <a:endParaRPr lang="en-US" smtClean="0">
              <a:ea typeface="ＭＳ Ｐゴシック"/>
            </a:endParaRPr>
          </a:p>
          <a:p>
            <a:r>
              <a:rPr lang="en-US" smtClean="0">
                <a:ea typeface="ＭＳ Ｐゴシック"/>
                <a:cs typeface="ＭＳ Ｐゴシック"/>
              </a:rPr>
              <a:t>THUS: We should apply both views! This leads to SOA.</a:t>
            </a:r>
          </a:p>
          <a:p>
            <a:r>
              <a:rPr lang="en-US" smtClean="0">
                <a:ea typeface="ＭＳ Ｐゴシック"/>
                <a:cs typeface="ＭＳ Ｐゴシック"/>
              </a:rPr>
              <a:t>Think of the SOA as a three step audit… Explain</a:t>
            </a:r>
          </a:p>
          <a:p>
            <a:pPr lvl="1"/>
            <a:r>
              <a:rPr lang="en-US" smtClean="0">
                <a:ea typeface="ＭＳ Ｐゴシック"/>
              </a:rPr>
              <a:t>Deliverable value props = Which market positions can we occupy and how can we protect us from competitive threat?</a:t>
            </a:r>
          </a:p>
          <a:p>
            <a:pPr lvl="1"/>
            <a:r>
              <a:rPr lang="en-US" smtClean="0">
                <a:ea typeface="ＭＳ Ｐゴシック"/>
              </a:rPr>
              <a:t>* </a:t>
            </a:r>
            <a:r>
              <a:rPr lang="en-US" smtClean="0">
                <a:solidFill>
                  <a:srgbClr val="FF3300"/>
                </a:solidFill>
                <a:ea typeface="ＭＳ Ｐゴシック"/>
              </a:rPr>
              <a:t>Alignment in the large: McK</a:t>
            </a:r>
            <a:r>
              <a:rPr lang="en-US" smtClean="0">
                <a:ea typeface="ＭＳ Ｐゴシック"/>
              </a:rPr>
              <a:t>: operating system (engine), mgt infrastructure (dashboard), mindset &amp; behaviors (willing driver). </a:t>
            </a:r>
            <a:r>
              <a:rPr lang="en-US" i="1" smtClean="0">
                <a:ea typeface="ＭＳ Ｐゴシック"/>
              </a:rPr>
              <a:t>Draw three circles if time.</a:t>
            </a:r>
            <a:endParaRPr lang="en-US" smtClean="0">
              <a:ea typeface="ＭＳ Ｐゴシック"/>
            </a:endParaRPr>
          </a:p>
          <a:p>
            <a:endParaRPr lang="en-US" smtClean="0">
              <a:ea typeface="ＭＳ Ｐゴシック"/>
              <a:cs typeface="ＭＳ Ｐゴシック"/>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4" name="Rectangle 10"/>
          <p:cNvSpPr/>
          <p:nvPr userDrawn="1"/>
        </p:nvSpPr>
        <p:spPr bwMode="auto">
          <a:xfrm>
            <a:off x="0" y="0"/>
            <a:ext cx="9144000" cy="6858000"/>
          </a:xfrm>
          <a:prstGeom prst="rect">
            <a:avLst/>
          </a:prstGeom>
          <a:solidFill>
            <a:srgbClr val="A50023"/>
          </a:solidFill>
          <a:ln w="9525" cap="flat" cmpd="sng" algn="ctr">
            <a:solidFill>
              <a:schemeClr val="tx1"/>
            </a:solidFill>
            <a:prstDash val="solid"/>
            <a:round/>
            <a:headEnd type="none" w="med" len="med"/>
            <a:tailEnd type="none" w="med" len="med"/>
          </a:ln>
          <a:effectLst/>
        </p:spPr>
        <p:txBody>
          <a:bodyPr/>
          <a:lstStyle/>
          <a:p>
            <a:pPr eaLnBrk="0" hangingPunct="0">
              <a:defRPr/>
            </a:pPr>
            <a:endParaRPr lang="en-US" dirty="0">
              <a:latin typeface="Verdana" pitchFamily="-112" charset="0"/>
              <a:ea typeface="ＭＳ Ｐゴシック" charset="-128"/>
              <a:cs typeface="+mn-cs"/>
            </a:endParaRPr>
          </a:p>
        </p:txBody>
      </p:sp>
      <p:sp>
        <p:nvSpPr>
          <p:cNvPr id="36866" name="Rectangle 2"/>
          <p:cNvSpPr>
            <a:spLocks noGrp="1" noChangeArrowheads="1"/>
          </p:cNvSpPr>
          <p:nvPr>
            <p:ph type="ctrTitle"/>
          </p:nvPr>
        </p:nvSpPr>
        <p:spPr>
          <a:xfrm>
            <a:off x="0" y="0"/>
            <a:ext cx="9144000" cy="2438400"/>
          </a:xfrm>
          <a:prstGeom prst="rect">
            <a:avLst/>
          </a:prstGeom>
        </p:spPr>
        <p:txBody>
          <a:bodyPr/>
          <a:lstStyle>
            <a:lvl1pPr algn="ctr">
              <a:defRPr sz="5400" b="0" baseline="0">
                <a:solidFill>
                  <a:schemeClr val="bg1"/>
                </a:solidFill>
              </a:defRPr>
            </a:lvl1pPr>
          </a:lstStyle>
          <a:p>
            <a:r>
              <a:rPr lang="en-US" dirty="0" smtClean="0"/>
              <a:t>Click to edit Master title style</a:t>
            </a:r>
            <a:endParaRPr lang="en-US" dirty="0"/>
          </a:p>
        </p:txBody>
      </p:sp>
      <p:sp>
        <p:nvSpPr>
          <p:cNvPr id="6" name="Content Placeholder 3"/>
          <p:cNvSpPr>
            <a:spLocks noGrp="1"/>
          </p:cNvSpPr>
          <p:nvPr>
            <p:ph sz="half" idx="2"/>
          </p:nvPr>
        </p:nvSpPr>
        <p:spPr>
          <a:xfrm>
            <a:off x="2438400" y="5562600"/>
            <a:ext cx="6477000" cy="990600"/>
          </a:xfrm>
        </p:spPr>
        <p:txBody>
          <a:bodyPr/>
          <a:lstStyle>
            <a:lvl1pPr algn="r">
              <a:buNone/>
              <a:defRPr>
                <a:solidFill>
                  <a:schemeClr val="bg1"/>
                </a:solidFill>
                <a:latin typeface="Lucida Calligraphy" pitchFamily="66" charset="0"/>
              </a:defRPr>
            </a:lvl1pPr>
          </a:lstStyle>
          <a:p>
            <a:pPr lvl="0"/>
            <a:r>
              <a:rPr lang="en-US" dirty="0" smtClean="0"/>
              <a:t>Click to edit Master text styles</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534400" cy="5486400"/>
          </a:xfrm>
          <a:prstGeom prst="rect">
            <a:avLst/>
          </a:prstGeom>
        </p:spPr>
        <p:txBody>
          <a:bodyPr/>
          <a:lstStyle>
            <a:lvl1pPr>
              <a:defRPr sz="2000">
                <a:latin typeface="Tahoma" pitchFamily="34" charset="0"/>
                <a:cs typeface="Tahoma" pitchFamily="34" charset="0"/>
              </a:defRPr>
            </a:lvl1pPr>
          </a:lstStyle>
          <a:p>
            <a:r>
              <a:rPr lang="en-US" dirty="0" smtClean="0"/>
              <a:t>Click to edit Master title style</a:t>
            </a:r>
            <a:endParaRPr lang="en-US" dirty="0"/>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3"/>
          <p:cNvSpPr>
            <a:spLocks noGrp="1" noChangeArrowheads="1"/>
          </p:cNvSpPr>
          <p:nvPr>
            <p:ph idx="1"/>
          </p:nvPr>
        </p:nvSpPr>
        <p:spPr bwMode="auto">
          <a:xfrm>
            <a:off x="381000" y="685800"/>
            <a:ext cx="8229600" cy="5410199"/>
          </a:xfrm>
          <a:prstGeom prst="rect">
            <a:avLst/>
          </a:prstGeom>
          <a:noFill/>
          <a:ln w="9525">
            <a:noFill/>
            <a:miter lim="800000"/>
            <a:headEnd/>
            <a:tailEnd/>
          </a:ln>
        </p:spPr>
        <p:txBody>
          <a:bodyPr/>
          <a:lstStyle/>
          <a:p>
            <a:pPr lvl="0"/>
            <a:endParaRPr lang="en-US" dirty="0" smtClean="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12875"/>
            <a:ext cx="8915400" cy="4530725"/>
          </a:xfrm>
        </p:spPr>
        <p:txBody>
          <a:bodyPr/>
          <a:lstStyle>
            <a:lvl1pPr>
              <a:defRPr>
                <a:solidFill>
                  <a:srgbClr val="002060"/>
                </a:solidFill>
              </a:defRPr>
            </a:lvl1pPr>
            <a:lvl2pPr>
              <a:defRPr sz="2200">
                <a:solidFill>
                  <a:srgbClr val="002060"/>
                </a:solidFill>
              </a:defRPr>
            </a:lvl2pPr>
            <a:lvl3pPr>
              <a:defRPr sz="2000">
                <a:solidFill>
                  <a:srgbClr val="002060"/>
                </a:solidFill>
              </a:defRPr>
            </a:lvl3pPr>
            <a:lvl4pPr>
              <a:defRPr sz="2200">
                <a:solidFill>
                  <a:srgbClr val="002060"/>
                </a:solidFill>
              </a:defRPr>
            </a:lvl4pPr>
            <a:lvl5pPr>
              <a:buClrTx/>
              <a:defRPr>
                <a:solidFill>
                  <a:srgbClr val="00206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0"/>
          <p:cNvSpPr>
            <a:spLocks noGrp="1" noChangeArrowheads="1"/>
          </p:cNvSpPr>
          <p:nvPr>
            <p:ph type="title"/>
          </p:nvPr>
        </p:nvSpPr>
        <p:spPr bwMode="gray">
          <a:xfrm>
            <a:off x="250825" y="0"/>
            <a:ext cx="8893175" cy="1016000"/>
          </a:xfrm>
          <a:prstGeom prst="rect">
            <a:avLst/>
          </a:prstGeom>
          <a:noFill/>
          <a:ln w="9525">
            <a:noFill/>
            <a:miter lim="800000"/>
            <a:headEnd/>
            <a:tailEnd/>
          </a:ln>
        </p:spPr>
        <p:txBody>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0825" y="0"/>
            <a:ext cx="8664575" cy="1066800"/>
          </a:xfrm>
        </p:spPr>
        <p:txBody>
          <a:bodyPr/>
          <a:lstStyle/>
          <a:p>
            <a:r>
              <a:rPr lang="en-US"/>
              <a:t>Click to edit Master title style</a:t>
            </a:r>
          </a:p>
        </p:txBody>
      </p:sp>
      <p:sp>
        <p:nvSpPr>
          <p:cNvPr id="3" name="Content Placeholder 2"/>
          <p:cNvSpPr>
            <a:spLocks noGrp="1"/>
          </p:cNvSpPr>
          <p:nvPr>
            <p:ph idx="1"/>
          </p:nvPr>
        </p:nvSpPr>
        <p:spPr>
          <a:xfrm>
            <a:off x="381000" y="1412875"/>
            <a:ext cx="8229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12875"/>
            <a:ext cx="8915400" cy="4530725"/>
          </a:xfrm>
        </p:spPr>
        <p:txBody>
          <a:bodyPr/>
          <a:lstStyle>
            <a:lvl1pPr>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0"/>
          <p:cNvSpPr>
            <a:spLocks noGrp="1" noChangeArrowheads="1"/>
          </p:cNvSpPr>
          <p:nvPr>
            <p:ph type="title"/>
          </p:nvPr>
        </p:nvSpPr>
        <p:spPr bwMode="gray">
          <a:xfrm>
            <a:off x="250825" y="0"/>
            <a:ext cx="8893175" cy="1016000"/>
          </a:xfrm>
          <a:prstGeom prst="rect">
            <a:avLst/>
          </a:prstGeom>
          <a:noFill/>
          <a:ln w="9525">
            <a:noFill/>
            <a:miter lim="800000"/>
            <a:headEnd/>
            <a:tailEnd/>
          </a:ln>
        </p:spPr>
        <p:txBody>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2.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381000" y="1412875"/>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1" name="Text Box 57"/>
          <p:cNvSpPr txBox="1">
            <a:spLocks noChangeArrowheads="1"/>
          </p:cNvSpPr>
          <p:nvPr/>
        </p:nvSpPr>
        <p:spPr bwMode="auto">
          <a:xfrm>
            <a:off x="8458200" y="6581775"/>
            <a:ext cx="685800" cy="276225"/>
          </a:xfrm>
          <a:prstGeom prst="rect">
            <a:avLst/>
          </a:prstGeom>
          <a:noFill/>
          <a:ln w="9525">
            <a:noFill/>
            <a:miter lim="800000"/>
            <a:headEnd/>
            <a:tailEnd/>
          </a:ln>
          <a:effectLst/>
        </p:spPr>
        <p:txBody>
          <a:bodyPr>
            <a:spAutoFit/>
          </a:bodyPr>
          <a:lstStyle/>
          <a:p>
            <a:pPr algn="r" eaLnBrk="0" hangingPunct="0">
              <a:defRPr/>
            </a:pPr>
            <a:fld id="{6662F370-52A5-486D-BFFD-FD2E16C6C578}" type="slidenum">
              <a:rPr lang="en-US" sz="1200" b="1" i="1">
                <a:solidFill>
                  <a:srgbClr val="A50023"/>
                </a:solidFill>
                <a:ea typeface="ＭＳ Ｐゴシック" charset="-128"/>
                <a:cs typeface="+mn-cs"/>
              </a:rPr>
              <a:pPr algn="r" eaLnBrk="0" hangingPunct="0">
                <a:defRPr/>
              </a:pPr>
              <a:t>‹#›</a:t>
            </a:fld>
            <a:endParaRPr lang="en-US" sz="1200" b="1" i="1" dirty="0">
              <a:solidFill>
                <a:srgbClr val="A50023"/>
              </a:solidFill>
              <a:ea typeface="ＭＳ Ｐゴシック" charset="-128"/>
              <a:cs typeface="+mn-cs"/>
            </a:endParaRPr>
          </a:p>
        </p:txBody>
      </p:sp>
      <p:sp>
        <p:nvSpPr>
          <p:cNvPr id="12" name="Text Box 57"/>
          <p:cNvSpPr txBox="1">
            <a:spLocks noChangeArrowheads="1"/>
          </p:cNvSpPr>
          <p:nvPr/>
        </p:nvSpPr>
        <p:spPr bwMode="auto">
          <a:xfrm>
            <a:off x="4171950" y="6553200"/>
            <a:ext cx="3067050" cy="276225"/>
          </a:xfrm>
          <a:prstGeom prst="rect">
            <a:avLst/>
          </a:prstGeom>
          <a:noFill/>
          <a:ln w="9525">
            <a:noFill/>
            <a:miter lim="800000"/>
            <a:headEnd/>
            <a:tailEnd/>
          </a:ln>
          <a:effectLst/>
        </p:spPr>
        <p:txBody>
          <a:bodyPr>
            <a:spAutoFit/>
          </a:bodyPr>
          <a:lstStyle/>
          <a:p>
            <a:pPr eaLnBrk="0" hangingPunct="0">
              <a:defRPr/>
            </a:pPr>
            <a:r>
              <a:rPr lang="en-US" sz="1200" b="1" i="1" dirty="0" err="1">
                <a:solidFill>
                  <a:srgbClr val="A50023"/>
                </a:solidFill>
                <a:ea typeface="ＭＳ Ｐゴシック" charset="-128"/>
                <a:cs typeface="+mn-cs"/>
              </a:rPr>
              <a:t>Ardavan</a:t>
            </a:r>
            <a:r>
              <a:rPr lang="en-US" sz="1200" b="1" i="1" dirty="0">
                <a:solidFill>
                  <a:srgbClr val="A50023"/>
                </a:solidFill>
                <a:ea typeface="ＭＳ Ｐゴシック" charset="-128"/>
                <a:cs typeface="+mn-cs"/>
              </a:rPr>
              <a:t> </a:t>
            </a:r>
            <a:r>
              <a:rPr lang="en-US" sz="1200" b="1" i="1" dirty="0" err="1">
                <a:solidFill>
                  <a:srgbClr val="A50023"/>
                </a:solidFill>
                <a:ea typeface="ＭＳ Ｐゴシック" charset="-128"/>
                <a:cs typeface="+mn-cs"/>
              </a:rPr>
              <a:t>Asef-Vaziri</a:t>
            </a:r>
            <a:r>
              <a:rPr lang="en-US" sz="1200" b="1" i="1" dirty="0">
                <a:solidFill>
                  <a:srgbClr val="A50023"/>
                </a:solidFill>
                <a:ea typeface="ＭＳ Ｐゴシック" charset="-128"/>
                <a:cs typeface="+mn-cs"/>
              </a:rPr>
              <a:t>    </a:t>
            </a:r>
            <a:r>
              <a:rPr lang="en-US" sz="1200" b="1" i="1" dirty="0" smtClean="0">
                <a:solidFill>
                  <a:srgbClr val="A50023"/>
                </a:solidFill>
                <a:ea typeface="ＭＳ Ｐゴシック" charset="-128"/>
                <a:cs typeface="+mn-cs"/>
              </a:rPr>
              <a:t>Jan-1011</a:t>
            </a:r>
            <a:endParaRPr lang="en-US" sz="1200" b="1" i="1" dirty="0">
              <a:solidFill>
                <a:srgbClr val="A50023"/>
              </a:solidFill>
              <a:ea typeface="ＭＳ Ｐゴシック" charset="-128"/>
              <a:cs typeface="+mn-cs"/>
            </a:endParaRPr>
          </a:p>
        </p:txBody>
      </p:sp>
      <p:sp>
        <p:nvSpPr>
          <p:cNvPr id="13" name="Text Box 57"/>
          <p:cNvSpPr txBox="1">
            <a:spLocks noChangeArrowheads="1"/>
          </p:cNvSpPr>
          <p:nvPr/>
        </p:nvSpPr>
        <p:spPr bwMode="auto">
          <a:xfrm>
            <a:off x="0" y="6553200"/>
            <a:ext cx="4267200" cy="276225"/>
          </a:xfrm>
          <a:prstGeom prst="rect">
            <a:avLst/>
          </a:prstGeom>
          <a:noFill/>
          <a:ln w="9525">
            <a:noFill/>
            <a:miter lim="800000"/>
            <a:headEnd/>
            <a:tailEnd/>
          </a:ln>
          <a:effectLst/>
        </p:spPr>
        <p:txBody>
          <a:bodyPr>
            <a:spAutoFit/>
          </a:bodyPr>
          <a:lstStyle/>
          <a:p>
            <a:pPr eaLnBrk="0" hangingPunct="0">
              <a:defRPr/>
            </a:pPr>
            <a:r>
              <a:rPr lang="en-US" sz="1200" b="1" i="1" dirty="0">
                <a:solidFill>
                  <a:srgbClr val="A50023"/>
                </a:solidFill>
                <a:ea typeface="ＭＳ Ｐゴシック" charset="-128"/>
                <a:cs typeface="+mn-cs"/>
              </a:rPr>
              <a:t>Operations Strategy:  1- Introduction </a:t>
            </a:r>
          </a:p>
        </p:txBody>
      </p:sp>
      <p:sp>
        <p:nvSpPr>
          <p:cNvPr id="1030" name="Rectangle 50"/>
          <p:cNvSpPr>
            <a:spLocks noGrp="1" noChangeArrowheads="1"/>
          </p:cNvSpPr>
          <p:nvPr>
            <p:ph type="title"/>
          </p:nvPr>
        </p:nvSpPr>
        <p:spPr bwMode="gray">
          <a:xfrm>
            <a:off x="250825" y="0"/>
            <a:ext cx="8664575"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a:t>
            </a:r>
            <a:br>
              <a:rPr lang="en-US" smtClean="0"/>
            </a:br>
            <a:r>
              <a:rPr lang="en-US" smtClean="0"/>
              <a:t>title style</a:t>
            </a:r>
          </a:p>
        </p:txBody>
      </p:sp>
      <p:cxnSp>
        <p:nvCxnSpPr>
          <p:cNvPr id="1031" name="Straight Connector 18"/>
          <p:cNvCxnSpPr>
            <a:cxnSpLocks noChangeShapeType="1"/>
          </p:cNvCxnSpPr>
          <p:nvPr/>
        </p:nvCxnSpPr>
        <p:spPr bwMode="auto">
          <a:xfrm>
            <a:off x="0" y="1141413"/>
            <a:ext cx="9144000" cy="1587"/>
          </a:xfrm>
          <a:prstGeom prst="line">
            <a:avLst/>
          </a:prstGeom>
          <a:noFill/>
          <a:ln w="127000" algn="ctr">
            <a:solidFill>
              <a:srgbClr val="A50023"/>
            </a:solidFill>
            <a:round/>
            <a:headEnd/>
            <a:tailEnd/>
          </a:ln>
        </p:spPr>
      </p:cxnSp>
      <p:cxnSp>
        <p:nvCxnSpPr>
          <p:cNvPr id="1032" name="Straight Connector 19"/>
          <p:cNvCxnSpPr>
            <a:cxnSpLocks noChangeShapeType="1"/>
          </p:cNvCxnSpPr>
          <p:nvPr/>
        </p:nvCxnSpPr>
        <p:spPr bwMode="auto">
          <a:xfrm>
            <a:off x="0" y="6475413"/>
            <a:ext cx="9144000" cy="1587"/>
          </a:xfrm>
          <a:prstGeom prst="line">
            <a:avLst/>
          </a:prstGeom>
          <a:noFill/>
          <a:ln w="76200" algn="ctr">
            <a:solidFill>
              <a:srgbClr val="A50023"/>
            </a:solidFill>
            <a:round/>
            <a:headEnd/>
            <a:tailEnd/>
          </a:ln>
        </p:spPr>
      </p:cxnSp>
    </p:spTree>
  </p:cSld>
  <p:clrMap bg1="lt1" tx1="dk1" bg2="lt2" tx2="dk2" accent1="accent1" accent2="accent2" accent3="accent3" accent4="accent4" accent5="accent5" accent6="accent6" hlink="hlink" folHlink="folHlink"/>
  <p:sldLayoutIdLst>
    <p:sldLayoutId id="2147483800" r:id="rId1"/>
    <p:sldLayoutId id="2147483792" r:id="rId2"/>
    <p:sldLayoutId id="2147483791" r:id="rId3"/>
    <p:sldLayoutId id="2147483790" r:id="rId4"/>
    <p:sldLayoutId id="2147483789" r:id="rId5"/>
    <p:sldLayoutId id="2147483798" r:id="rId6"/>
    <p:sldLayoutId id="2147483799" r:id="rId7"/>
  </p:sldLayoutIdLst>
  <p:transition/>
  <p:timing>
    <p:tnLst>
      <p:par>
        <p:cTn id="1" dur="indefinite" restart="never" nodeType="tmRoot"/>
      </p:par>
    </p:tnLst>
  </p:timing>
  <p:txStyles>
    <p:titleStyle>
      <a:lvl1pPr algn="l" rtl="0" fontAlgn="base">
        <a:spcBef>
          <a:spcPct val="0"/>
        </a:spcBef>
        <a:spcAft>
          <a:spcPct val="0"/>
        </a:spcAft>
        <a:defRPr sz="3600">
          <a:solidFill>
            <a:srgbClr val="A50023"/>
          </a:solidFill>
          <a:latin typeface="Impact" pitchFamily="34" charset="0"/>
          <a:ea typeface="ＭＳ Ｐゴシック" pitchFamily="-65" charset="-128"/>
          <a:cs typeface="Impact" pitchFamily="34" charset="0"/>
        </a:defRPr>
      </a:lvl1pPr>
      <a:lvl2pPr algn="l" rtl="0" fontAlgn="base">
        <a:spcBef>
          <a:spcPct val="0"/>
        </a:spcBef>
        <a:spcAft>
          <a:spcPct val="0"/>
        </a:spcAft>
        <a:defRPr sz="3600">
          <a:solidFill>
            <a:srgbClr val="A50023"/>
          </a:solidFill>
          <a:latin typeface="Impact" pitchFamily="34" charset="0"/>
          <a:ea typeface="ＭＳ Ｐゴシック" pitchFamily="-65" charset="-128"/>
          <a:cs typeface="Impact" pitchFamily="34" charset="0"/>
        </a:defRPr>
      </a:lvl2pPr>
      <a:lvl3pPr algn="l" rtl="0" fontAlgn="base">
        <a:spcBef>
          <a:spcPct val="0"/>
        </a:spcBef>
        <a:spcAft>
          <a:spcPct val="0"/>
        </a:spcAft>
        <a:defRPr sz="3600">
          <a:solidFill>
            <a:srgbClr val="A50023"/>
          </a:solidFill>
          <a:latin typeface="Impact" pitchFamily="34" charset="0"/>
          <a:ea typeface="ＭＳ Ｐゴシック" pitchFamily="-65" charset="-128"/>
          <a:cs typeface="Impact" pitchFamily="34" charset="0"/>
        </a:defRPr>
      </a:lvl3pPr>
      <a:lvl4pPr algn="l" rtl="0" fontAlgn="base">
        <a:spcBef>
          <a:spcPct val="0"/>
        </a:spcBef>
        <a:spcAft>
          <a:spcPct val="0"/>
        </a:spcAft>
        <a:defRPr sz="3600">
          <a:solidFill>
            <a:srgbClr val="A50023"/>
          </a:solidFill>
          <a:latin typeface="Impact" pitchFamily="34" charset="0"/>
          <a:ea typeface="ＭＳ Ｐゴシック" pitchFamily="-65" charset="-128"/>
          <a:cs typeface="Impact" pitchFamily="34" charset="0"/>
        </a:defRPr>
      </a:lvl4pPr>
      <a:lvl5pPr algn="l" rtl="0" fontAlgn="base">
        <a:spcBef>
          <a:spcPct val="0"/>
        </a:spcBef>
        <a:spcAft>
          <a:spcPct val="0"/>
        </a:spcAft>
        <a:defRPr sz="3600">
          <a:solidFill>
            <a:srgbClr val="A50023"/>
          </a:solidFill>
          <a:latin typeface="Impact" pitchFamily="34" charset="0"/>
          <a:ea typeface="ＭＳ Ｐゴシック" pitchFamily="-65" charset="-128"/>
          <a:cs typeface="Impact" pitchFamily="34" charset="0"/>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fontAlgn="base">
        <a:spcBef>
          <a:spcPct val="20000"/>
        </a:spcBef>
        <a:spcAft>
          <a:spcPct val="0"/>
        </a:spcAft>
        <a:buSzPct val="75000"/>
        <a:buFont typeface="Wingdings" pitchFamily="2" charset="2"/>
        <a:buChar char="p"/>
        <a:defRPr sz="2400">
          <a:solidFill>
            <a:srgbClr val="000078"/>
          </a:solidFill>
          <a:latin typeface="MS Reference Sans Serif" pitchFamily="34" charset="0"/>
          <a:ea typeface="ＭＳ Ｐゴシック" pitchFamily="-65" charset="-128"/>
          <a:cs typeface="MS Reference Sans Serif" pitchFamily="34" charset="0"/>
        </a:defRPr>
      </a:lvl1pPr>
      <a:lvl2pPr marL="742950" indent="-285750" algn="l" rtl="0" fontAlgn="base">
        <a:spcBef>
          <a:spcPct val="20000"/>
        </a:spcBef>
        <a:spcAft>
          <a:spcPct val="0"/>
        </a:spcAft>
        <a:buSzPct val="75000"/>
        <a:buFont typeface="Wingdings" pitchFamily="2" charset="2"/>
        <a:buChar char="n"/>
        <a:defRPr sz="2200">
          <a:solidFill>
            <a:srgbClr val="00007D"/>
          </a:solidFill>
          <a:latin typeface="MS Reference Sans Serif" pitchFamily="34" charset="0"/>
          <a:ea typeface="ＭＳ Ｐゴシック" pitchFamily="-112" charset="-128"/>
          <a:cs typeface="ＭＳ Ｐゴシック"/>
        </a:defRPr>
      </a:lvl2pPr>
      <a:lvl3pPr marL="1143000" indent="-228600" algn="l" rtl="0" fontAlgn="base">
        <a:spcBef>
          <a:spcPct val="20000"/>
        </a:spcBef>
        <a:spcAft>
          <a:spcPct val="0"/>
        </a:spcAft>
        <a:buClr>
          <a:srgbClr val="000082"/>
        </a:buClr>
        <a:buSzPct val="65000"/>
        <a:buFont typeface="Wingdings" pitchFamily="2" charset="2"/>
        <a:buChar char="p"/>
        <a:defRPr sz="2000">
          <a:solidFill>
            <a:srgbClr val="000078"/>
          </a:solidFill>
          <a:latin typeface="MS Reference Sans Serif" pitchFamily="34" charset="0"/>
          <a:ea typeface="ＭＳ Ｐゴシック" pitchFamily="-112" charset="-128"/>
          <a:cs typeface="ＭＳ Ｐゴシック"/>
        </a:defRPr>
      </a:lvl3pPr>
      <a:lvl4pPr marL="1600200" indent="-228600" algn="l" rtl="0" fontAlgn="base">
        <a:spcBef>
          <a:spcPct val="20000"/>
        </a:spcBef>
        <a:spcAft>
          <a:spcPct val="0"/>
        </a:spcAft>
        <a:buFont typeface="Wingdings" pitchFamily="2" charset="2"/>
        <a:buChar char="§"/>
        <a:defRPr sz="2000">
          <a:solidFill>
            <a:srgbClr val="000078"/>
          </a:solidFill>
          <a:latin typeface="MS Reference Sans Serif" pitchFamily="34" charset="0"/>
          <a:ea typeface="ＭＳ Ｐゴシック" pitchFamily="-112" charset="-128"/>
          <a:cs typeface="ＭＳ Ｐゴシック"/>
        </a:defRPr>
      </a:lvl4pPr>
      <a:lvl5pPr marL="2057400" indent="-228600" algn="l" rtl="0" fontAlgn="base">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cs typeface="ＭＳ Ｐゴシック"/>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42" name="Rectangle 3"/>
          <p:cNvSpPr>
            <a:spLocks noGrp="1" noChangeArrowheads="1"/>
          </p:cNvSpPr>
          <p:nvPr>
            <p:ph type="body" idx="1"/>
          </p:nvPr>
        </p:nvSpPr>
        <p:spPr bwMode="auto">
          <a:xfrm>
            <a:off x="381000" y="685800"/>
            <a:ext cx="8229600" cy="5410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smtClean="0"/>
          </a:p>
        </p:txBody>
      </p:sp>
      <p:sp>
        <p:nvSpPr>
          <p:cNvPr id="11" name="Text Box 57"/>
          <p:cNvSpPr txBox="1">
            <a:spLocks noChangeArrowheads="1"/>
          </p:cNvSpPr>
          <p:nvPr/>
        </p:nvSpPr>
        <p:spPr bwMode="auto">
          <a:xfrm>
            <a:off x="8458200" y="6581775"/>
            <a:ext cx="685800" cy="276225"/>
          </a:xfrm>
          <a:prstGeom prst="rect">
            <a:avLst/>
          </a:prstGeom>
          <a:noFill/>
          <a:ln w="9525">
            <a:noFill/>
            <a:miter lim="800000"/>
            <a:headEnd/>
            <a:tailEnd/>
          </a:ln>
          <a:effectLst/>
        </p:spPr>
        <p:txBody>
          <a:bodyPr>
            <a:spAutoFit/>
          </a:bodyPr>
          <a:lstStyle/>
          <a:p>
            <a:pPr algn="r" eaLnBrk="0" hangingPunct="0">
              <a:defRPr/>
            </a:pPr>
            <a:fld id="{D72642AA-5FBF-4A70-AB47-C62ABC61F6F3}" type="slidenum">
              <a:rPr lang="en-US" sz="1200" b="1" i="1">
                <a:solidFill>
                  <a:srgbClr val="00B050"/>
                </a:solidFill>
                <a:ea typeface="ＭＳ Ｐゴシック" charset="-128"/>
                <a:cs typeface="+mn-cs"/>
              </a:rPr>
              <a:pPr algn="r" eaLnBrk="0" hangingPunct="0">
                <a:defRPr/>
              </a:pPr>
              <a:t>‹#›</a:t>
            </a:fld>
            <a:endParaRPr lang="en-US" sz="1200" b="1" i="1" dirty="0">
              <a:solidFill>
                <a:srgbClr val="00B050"/>
              </a:solidFill>
              <a:ea typeface="ＭＳ Ｐゴシック" charset="-128"/>
              <a:cs typeface="+mn-cs"/>
            </a:endParaRPr>
          </a:p>
        </p:txBody>
      </p:sp>
      <p:sp>
        <p:nvSpPr>
          <p:cNvPr id="12" name="Text Box 57"/>
          <p:cNvSpPr txBox="1">
            <a:spLocks noChangeArrowheads="1"/>
          </p:cNvSpPr>
          <p:nvPr/>
        </p:nvSpPr>
        <p:spPr bwMode="auto">
          <a:xfrm>
            <a:off x="4171950" y="6553200"/>
            <a:ext cx="3067050" cy="276225"/>
          </a:xfrm>
          <a:prstGeom prst="rect">
            <a:avLst/>
          </a:prstGeom>
          <a:noFill/>
          <a:ln w="9525">
            <a:noFill/>
            <a:miter lim="800000"/>
            <a:headEnd/>
            <a:tailEnd/>
          </a:ln>
          <a:effectLst/>
        </p:spPr>
        <p:txBody>
          <a:bodyPr>
            <a:spAutoFit/>
          </a:bodyPr>
          <a:lstStyle/>
          <a:p>
            <a:pPr eaLnBrk="0" hangingPunct="0">
              <a:defRPr/>
            </a:pPr>
            <a:r>
              <a:rPr lang="en-US" sz="1200" b="1" i="1" dirty="0" err="1">
                <a:solidFill>
                  <a:srgbClr val="00B050"/>
                </a:solidFill>
                <a:ea typeface="ＭＳ Ｐゴシック" charset="-128"/>
                <a:cs typeface="+mn-cs"/>
              </a:rPr>
              <a:t>Ardavan</a:t>
            </a:r>
            <a:r>
              <a:rPr lang="en-US" sz="1200" b="1" i="1" dirty="0">
                <a:solidFill>
                  <a:srgbClr val="00B050"/>
                </a:solidFill>
                <a:ea typeface="ＭＳ Ｐゴシック" charset="-128"/>
                <a:cs typeface="+mn-cs"/>
              </a:rPr>
              <a:t> </a:t>
            </a:r>
            <a:r>
              <a:rPr lang="en-US" sz="1200" b="1" i="1" dirty="0" err="1">
                <a:solidFill>
                  <a:srgbClr val="00B050"/>
                </a:solidFill>
                <a:ea typeface="ＭＳ Ｐゴシック" charset="-128"/>
                <a:cs typeface="+mn-cs"/>
              </a:rPr>
              <a:t>Asef-Vaziri</a:t>
            </a:r>
            <a:r>
              <a:rPr lang="en-US" sz="1200" b="1" i="1" dirty="0">
                <a:solidFill>
                  <a:srgbClr val="00B050"/>
                </a:solidFill>
                <a:ea typeface="ＭＳ Ｐゴシック" charset="-128"/>
                <a:cs typeface="+mn-cs"/>
              </a:rPr>
              <a:t>    Jul-09</a:t>
            </a:r>
          </a:p>
        </p:txBody>
      </p:sp>
      <p:sp>
        <p:nvSpPr>
          <p:cNvPr id="13" name="Text Box 57"/>
          <p:cNvSpPr txBox="1">
            <a:spLocks noChangeArrowheads="1"/>
          </p:cNvSpPr>
          <p:nvPr/>
        </p:nvSpPr>
        <p:spPr bwMode="auto">
          <a:xfrm>
            <a:off x="0" y="6553200"/>
            <a:ext cx="4267200" cy="276225"/>
          </a:xfrm>
          <a:prstGeom prst="rect">
            <a:avLst/>
          </a:prstGeom>
          <a:noFill/>
          <a:ln w="9525">
            <a:noFill/>
            <a:miter lim="800000"/>
            <a:headEnd/>
            <a:tailEnd/>
          </a:ln>
          <a:effectLst/>
        </p:spPr>
        <p:txBody>
          <a:bodyPr>
            <a:spAutoFit/>
          </a:bodyPr>
          <a:lstStyle/>
          <a:p>
            <a:pPr eaLnBrk="0" hangingPunct="0">
              <a:defRPr/>
            </a:pPr>
            <a:r>
              <a:rPr lang="en-US" sz="1200" b="1" i="1" dirty="0">
                <a:solidFill>
                  <a:srgbClr val="00B050"/>
                </a:solidFill>
                <a:ea typeface="ＭＳ Ｐゴシック" charset="-128"/>
                <a:cs typeface="+mn-cs"/>
              </a:rPr>
              <a:t>Lean Thinking:  1- Introduction </a:t>
            </a:r>
          </a:p>
        </p:txBody>
      </p:sp>
      <p:cxnSp>
        <p:nvCxnSpPr>
          <p:cNvPr id="10246" name="Straight Connector 18"/>
          <p:cNvCxnSpPr>
            <a:cxnSpLocks noChangeShapeType="1"/>
          </p:cNvCxnSpPr>
          <p:nvPr/>
        </p:nvCxnSpPr>
        <p:spPr bwMode="auto">
          <a:xfrm>
            <a:off x="0" y="455613"/>
            <a:ext cx="9144000" cy="1587"/>
          </a:xfrm>
          <a:prstGeom prst="line">
            <a:avLst/>
          </a:prstGeom>
          <a:noFill/>
          <a:ln w="127000" algn="ctr">
            <a:solidFill>
              <a:srgbClr val="00B050"/>
            </a:solidFill>
            <a:round/>
            <a:headEnd/>
            <a:tailEnd/>
          </a:ln>
        </p:spPr>
      </p:cxnSp>
      <p:cxnSp>
        <p:nvCxnSpPr>
          <p:cNvPr id="10247" name="Straight Connector 19"/>
          <p:cNvCxnSpPr>
            <a:cxnSpLocks noChangeShapeType="1"/>
          </p:cNvCxnSpPr>
          <p:nvPr/>
        </p:nvCxnSpPr>
        <p:spPr bwMode="auto">
          <a:xfrm>
            <a:off x="0" y="6475413"/>
            <a:ext cx="9144000" cy="1587"/>
          </a:xfrm>
          <a:prstGeom prst="line">
            <a:avLst/>
          </a:prstGeom>
          <a:noFill/>
          <a:ln w="76200" algn="ctr">
            <a:solidFill>
              <a:srgbClr val="00B050"/>
            </a:solidFill>
            <a:round/>
            <a:headEnd/>
            <a:tailEnd/>
          </a:ln>
        </p:spPr>
      </p:cxnSp>
      <p:sp>
        <p:nvSpPr>
          <p:cNvPr id="9" name="Text Box 57"/>
          <p:cNvSpPr txBox="1">
            <a:spLocks noChangeArrowheads="1"/>
          </p:cNvSpPr>
          <p:nvPr/>
        </p:nvSpPr>
        <p:spPr bwMode="auto">
          <a:xfrm>
            <a:off x="152400" y="-76200"/>
            <a:ext cx="4267200" cy="523875"/>
          </a:xfrm>
          <a:prstGeom prst="rect">
            <a:avLst/>
          </a:prstGeom>
          <a:noFill/>
          <a:ln w="9525">
            <a:noFill/>
            <a:miter lim="800000"/>
            <a:headEnd/>
            <a:tailEnd/>
          </a:ln>
          <a:effectLst/>
        </p:spPr>
        <p:txBody>
          <a:bodyPr>
            <a:spAutoFit/>
          </a:bodyPr>
          <a:lstStyle/>
          <a:p>
            <a:pPr eaLnBrk="0" hangingPunct="0">
              <a:defRPr/>
            </a:pPr>
            <a:r>
              <a:rPr lang="en-US" sz="2800" dirty="0">
                <a:solidFill>
                  <a:srgbClr val="00B050"/>
                </a:solidFill>
                <a:latin typeface="Impact" pitchFamily="34" charset="0"/>
                <a:ea typeface="ＭＳ Ｐゴシック" charset="-128"/>
                <a:cs typeface="+mn-cs"/>
              </a:rPr>
              <a:t>Information</a:t>
            </a:r>
          </a:p>
        </p:txBody>
      </p:sp>
    </p:spTree>
  </p:cSld>
  <p:clrMap bg1="lt1" tx1="dk1" bg2="lt2" tx2="dk2" accent1="accent1" accent2="accent2" accent3="accent3" accent4="accent4" accent5="accent5" accent6="accent6" hlink="hlink" folHlink="folHlink"/>
  <p:transition/>
  <p:timing>
    <p:tnLst>
      <p:par>
        <p:cTn id="1" dur="indefinite" restart="never" nodeType="tmRoot"/>
      </p:par>
    </p:tnLst>
  </p:timing>
  <p:txStyles>
    <p:titleStyle>
      <a:lvl1pPr algn="l" rtl="0" fontAlgn="base">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fontAlgn="base">
        <a:spcBef>
          <a:spcPct val="0"/>
        </a:spcBef>
        <a:spcAft>
          <a:spcPct val="0"/>
        </a:spcAft>
        <a:defRPr sz="3600">
          <a:solidFill>
            <a:srgbClr val="00B050"/>
          </a:solidFill>
          <a:latin typeface="Impact" pitchFamily="34" charset="0"/>
          <a:ea typeface="ＭＳ Ｐゴシック" pitchFamily="-65" charset="-128"/>
          <a:cs typeface="Impact" pitchFamily="34" charset="0"/>
        </a:defRPr>
      </a:lvl2pPr>
      <a:lvl3pPr algn="l" rtl="0" fontAlgn="base">
        <a:spcBef>
          <a:spcPct val="0"/>
        </a:spcBef>
        <a:spcAft>
          <a:spcPct val="0"/>
        </a:spcAft>
        <a:defRPr sz="3600">
          <a:solidFill>
            <a:srgbClr val="00B050"/>
          </a:solidFill>
          <a:latin typeface="Impact" pitchFamily="34" charset="0"/>
          <a:ea typeface="ＭＳ Ｐゴシック" pitchFamily="-65" charset="-128"/>
          <a:cs typeface="Impact" pitchFamily="34" charset="0"/>
        </a:defRPr>
      </a:lvl3pPr>
      <a:lvl4pPr algn="l" rtl="0" fontAlgn="base">
        <a:spcBef>
          <a:spcPct val="0"/>
        </a:spcBef>
        <a:spcAft>
          <a:spcPct val="0"/>
        </a:spcAft>
        <a:defRPr sz="3600">
          <a:solidFill>
            <a:srgbClr val="00B050"/>
          </a:solidFill>
          <a:latin typeface="Impact" pitchFamily="34" charset="0"/>
          <a:ea typeface="ＭＳ Ｐゴシック" pitchFamily="-65" charset="-128"/>
          <a:cs typeface="Impact" pitchFamily="34" charset="0"/>
        </a:defRPr>
      </a:lvl4pPr>
      <a:lvl5pPr algn="l" rtl="0" fontAlgn="base">
        <a:spcBef>
          <a:spcPct val="0"/>
        </a:spcBef>
        <a:spcAft>
          <a:spcPct val="0"/>
        </a:spcAft>
        <a:defRPr sz="3600">
          <a:solidFill>
            <a:srgbClr val="00B050"/>
          </a:solidFill>
          <a:latin typeface="Impact" pitchFamily="34" charset="0"/>
          <a:ea typeface="ＭＳ Ｐゴシック" pitchFamily="-65" charset="-128"/>
          <a:cs typeface="Impact" pitchFamily="34" charset="0"/>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fontAlgn="base">
        <a:spcBef>
          <a:spcPct val="20000"/>
        </a:spcBef>
        <a:spcAft>
          <a:spcPct val="0"/>
        </a:spcAft>
        <a:buSzPct val="75000"/>
        <a:buFont typeface="Wingdings" pitchFamily="2" charset="2"/>
        <a:defRPr sz="20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fontAlgn="base">
        <a:spcBef>
          <a:spcPct val="20000"/>
        </a:spcBef>
        <a:spcAft>
          <a:spcPct val="0"/>
        </a:spcAft>
        <a:buSzPct val="75000"/>
        <a:buFont typeface="Wingdings" pitchFamily="2" charset="2"/>
        <a:buChar char="n"/>
        <a:defRPr sz="2400">
          <a:solidFill>
            <a:schemeClr val="tx1"/>
          </a:solidFill>
          <a:latin typeface="MS Reference Sans Serif" pitchFamily="34" charset="0"/>
          <a:ea typeface="ＭＳ Ｐゴシック" pitchFamily="-112" charset="-128"/>
          <a:cs typeface="ＭＳ Ｐゴシック"/>
        </a:defRPr>
      </a:lvl2pPr>
      <a:lvl3pPr marL="1143000" indent="-228600" algn="l" rtl="0" fontAlgn="base">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cs typeface="ＭＳ Ｐゴシック"/>
        </a:defRPr>
      </a:lvl3pPr>
      <a:lvl4pPr marL="1600200" indent="-228600" algn="l" rtl="0" fontAlgn="base">
        <a:spcBef>
          <a:spcPct val="20000"/>
        </a:spcBef>
        <a:spcAft>
          <a:spcPct val="0"/>
        </a:spcAft>
        <a:buFont typeface="Wingdings" pitchFamily="2" charset="2"/>
        <a:buChar char="§"/>
        <a:defRPr sz="2000">
          <a:solidFill>
            <a:schemeClr val="tx1"/>
          </a:solidFill>
          <a:latin typeface="MS Reference Sans Serif" pitchFamily="34" charset="0"/>
          <a:ea typeface="ＭＳ Ｐゴシック" pitchFamily="-112" charset="-128"/>
          <a:cs typeface="ＭＳ Ｐゴシック"/>
        </a:defRPr>
      </a:lvl4pPr>
      <a:lvl5pPr marL="2057400" indent="-228600" algn="l" rtl="0" fontAlgn="base">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cs typeface="ＭＳ Ｐゴシック"/>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schemeClr>
        </a:solidFill>
        <a:effectLst/>
      </p:bgPr>
    </p:bg>
    <p:spTree>
      <p:nvGrpSpPr>
        <p:cNvPr id="1" name=""/>
        <p:cNvGrpSpPr/>
        <p:nvPr/>
      </p:nvGrpSpPr>
      <p:grpSpPr>
        <a:xfrm>
          <a:off x="0" y="0"/>
          <a:ext cx="0" cy="0"/>
          <a:chOff x="0" y="0"/>
          <a:chExt cx="0" cy="0"/>
        </a:xfrm>
      </p:grpSpPr>
      <p:sp>
        <p:nvSpPr>
          <p:cNvPr id="11266" name="Rectangle 3"/>
          <p:cNvSpPr>
            <a:spLocks noGrp="1" noChangeArrowheads="1"/>
          </p:cNvSpPr>
          <p:nvPr>
            <p:ph type="body" idx="1"/>
          </p:nvPr>
        </p:nvSpPr>
        <p:spPr bwMode="auto">
          <a:xfrm>
            <a:off x="381000" y="1412875"/>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1" name="Text Box 57"/>
          <p:cNvSpPr txBox="1">
            <a:spLocks noChangeArrowheads="1"/>
          </p:cNvSpPr>
          <p:nvPr/>
        </p:nvSpPr>
        <p:spPr bwMode="auto">
          <a:xfrm>
            <a:off x="8458200" y="6581775"/>
            <a:ext cx="685800" cy="276225"/>
          </a:xfrm>
          <a:prstGeom prst="rect">
            <a:avLst/>
          </a:prstGeom>
          <a:noFill/>
          <a:ln w="9525">
            <a:noFill/>
            <a:miter lim="800000"/>
            <a:headEnd/>
            <a:tailEnd/>
          </a:ln>
          <a:effectLst/>
        </p:spPr>
        <p:txBody>
          <a:bodyPr>
            <a:spAutoFit/>
          </a:bodyPr>
          <a:lstStyle/>
          <a:p>
            <a:pPr algn="r" eaLnBrk="0" hangingPunct="0">
              <a:defRPr/>
            </a:pPr>
            <a:fld id="{5F7D94BE-6E01-48DD-8ADB-6045A4A29B6D}" type="slidenum">
              <a:rPr lang="en-US" sz="1200" b="1" i="1">
                <a:solidFill>
                  <a:srgbClr val="002060"/>
                </a:solidFill>
                <a:ea typeface="ＭＳ Ｐゴシック" charset="-128"/>
                <a:cs typeface="+mn-cs"/>
              </a:rPr>
              <a:pPr algn="r" eaLnBrk="0" hangingPunct="0">
                <a:defRPr/>
              </a:pPr>
              <a:t>‹#›</a:t>
            </a:fld>
            <a:endParaRPr lang="en-US" sz="1200" b="1" i="1" dirty="0">
              <a:solidFill>
                <a:srgbClr val="002060"/>
              </a:solidFill>
              <a:ea typeface="ＭＳ Ｐゴシック" charset="-128"/>
              <a:cs typeface="+mn-cs"/>
            </a:endParaRPr>
          </a:p>
        </p:txBody>
      </p:sp>
      <p:sp>
        <p:nvSpPr>
          <p:cNvPr id="12" name="Text Box 57"/>
          <p:cNvSpPr txBox="1">
            <a:spLocks noChangeArrowheads="1"/>
          </p:cNvSpPr>
          <p:nvPr/>
        </p:nvSpPr>
        <p:spPr bwMode="auto">
          <a:xfrm>
            <a:off x="4171950" y="6553200"/>
            <a:ext cx="3067050" cy="276225"/>
          </a:xfrm>
          <a:prstGeom prst="rect">
            <a:avLst/>
          </a:prstGeom>
          <a:noFill/>
          <a:ln w="9525">
            <a:noFill/>
            <a:miter lim="800000"/>
            <a:headEnd/>
            <a:tailEnd/>
          </a:ln>
          <a:effectLst/>
        </p:spPr>
        <p:txBody>
          <a:bodyPr>
            <a:spAutoFit/>
          </a:bodyPr>
          <a:lstStyle/>
          <a:p>
            <a:pPr eaLnBrk="0" hangingPunct="0">
              <a:defRPr/>
            </a:pPr>
            <a:r>
              <a:rPr lang="en-US" sz="1200" b="1" i="1" dirty="0" err="1">
                <a:solidFill>
                  <a:srgbClr val="002060"/>
                </a:solidFill>
                <a:ea typeface="ＭＳ Ｐゴシック" charset="-128"/>
                <a:cs typeface="+mn-cs"/>
              </a:rPr>
              <a:t>Ardavan</a:t>
            </a:r>
            <a:r>
              <a:rPr lang="en-US" sz="1200" b="1" i="1" dirty="0">
                <a:solidFill>
                  <a:srgbClr val="002060"/>
                </a:solidFill>
                <a:ea typeface="ＭＳ Ｐゴシック" charset="-128"/>
                <a:cs typeface="+mn-cs"/>
              </a:rPr>
              <a:t> </a:t>
            </a:r>
            <a:r>
              <a:rPr lang="en-US" sz="1200" b="1" i="1" dirty="0" err="1">
                <a:solidFill>
                  <a:srgbClr val="002060"/>
                </a:solidFill>
                <a:ea typeface="ＭＳ Ｐゴシック" charset="-128"/>
                <a:cs typeface="+mn-cs"/>
              </a:rPr>
              <a:t>Asef-Vaziri</a:t>
            </a:r>
            <a:r>
              <a:rPr lang="en-US" sz="1200" b="1" i="1" dirty="0">
                <a:solidFill>
                  <a:srgbClr val="002060"/>
                </a:solidFill>
                <a:ea typeface="ＭＳ Ｐゴシック" charset="-128"/>
                <a:cs typeface="+mn-cs"/>
              </a:rPr>
              <a:t>    Jul-09</a:t>
            </a:r>
          </a:p>
        </p:txBody>
      </p:sp>
      <p:sp>
        <p:nvSpPr>
          <p:cNvPr id="13" name="Text Box 57"/>
          <p:cNvSpPr txBox="1">
            <a:spLocks noChangeArrowheads="1"/>
          </p:cNvSpPr>
          <p:nvPr/>
        </p:nvSpPr>
        <p:spPr bwMode="auto">
          <a:xfrm>
            <a:off x="0" y="6553200"/>
            <a:ext cx="4267200" cy="276225"/>
          </a:xfrm>
          <a:prstGeom prst="rect">
            <a:avLst/>
          </a:prstGeom>
          <a:noFill/>
          <a:ln w="9525">
            <a:noFill/>
            <a:miter lim="800000"/>
            <a:headEnd/>
            <a:tailEnd/>
          </a:ln>
          <a:effectLst/>
        </p:spPr>
        <p:txBody>
          <a:bodyPr>
            <a:spAutoFit/>
          </a:bodyPr>
          <a:lstStyle/>
          <a:p>
            <a:pPr eaLnBrk="0" hangingPunct="0">
              <a:defRPr/>
            </a:pPr>
            <a:r>
              <a:rPr lang="en-US" sz="1200" b="1" i="1" dirty="0">
                <a:solidFill>
                  <a:srgbClr val="002060"/>
                </a:solidFill>
                <a:ea typeface="ＭＳ Ｐゴシック" charset="-128"/>
                <a:cs typeface="+mn-cs"/>
              </a:rPr>
              <a:t>Lean Thinking:  1- Introduction </a:t>
            </a:r>
          </a:p>
        </p:txBody>
      </p:sp>
      <p:sp>
        <p:nvSpPr>
          <p:cNvPr id="11270" name="Rectangle 50"/>
          <p:cNvSpPr>
            <a:spLocks noGrp="1" noChangeArrowheads="1"/>
          </p:cNvSpPr>
          <p:nvPr>
            <p:ph type="title"/>
          </p:nvPr>
        </p:nvSpPr>
        <p:spPr bwMode="gray">
          <a:xfrm>
            <a:off x="250825" y="0"/>
            <a:ext cx="8664575"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Practice: </a:t>
            </a:r>
            <a:br>
              <a:rPr lang="en-US" smtClean="0"/>
            </a:br>
            <a:endParaRPr lang="en-US" smtClean="0"/>
          </a:p>
        </p:txBody>
      </p:sp>
      <p:cxnSp>
        <p:nvCxnSpPr>
          <p:cNvPr id="11271" name="Straight Connector 18"/>
          <p:cNvCxnSpPr>
            <a:cxnSpLocks noChangeShapeType="1"/>
          </p:cNvCxnSpPr>
          <p:nvPr/>
        </p:nvCxnSpPr>
        <p:spPr bwMode="auto">
          <a:xfrm>
            <a:off x="0" y="1141413"/>
            <a:ext cx="9144000" cy="1587"/>
          </a:xfrm>
          <a:prstGeom prst="line">
            <a:avLst/>
          </a:prstGeom>
          <a:noFill/>
          <a:ln w="127000" algn="ctr">
            <a:solidFill>
              <a:srgbClr val="002060"/>
            </a:solidFill>
            <a:round/>
            <a:headEnd/>
            <a:tailEnd/>
          </a:ln>
        </p:spPr>
      </p:cxnSp>
      <p:cxnSp>
        <p:nvCxnSpPr>
          <p:cNvPr id="11272" name="Straight Connector 19"/>
          <p:cNvCxnSpPr>
            <a:cxnSpLocks noChangeShapeType="1"/>
          </p:cNvCxnSpPr>
          <p:nvPr/>
        </p:nvCxnSpPr>
        <p:spPr bwMode="auto">
          <a:xfrm>
            <a:off x="0" y="6475413"/>
            <a:ext cx="9144000" cy="1587"/>
          </a:xfrm>
          <a:prstGeom prst="line">
            <a:avLst/>
          </a:prstGeom>
          <a:noFill/>
          <a:ln w="76200" algn="ctr">
            <a:solidFill>
              <a:srgbClr val="002060"/>
            </a:solidFill>
            <a:round/>
            <a:headEnd/>
            <a:tailEnd/>
          </a:ln>
        </p:spPr>
      </p:cxnSp>
    </p:spTree>
  </p:cSld>
  <p:clrMap bg1="lt1" tx1="dk1" bg2="lt2" tx2="dk2" accent1="accent1" accent2="accent2" accent3="accent3" accent4="accent4" accent5="accent5" accent6="accent6" hlink="hlink" folHlink="folHlink"/>
  <p:sldLayoutIdLst>
    <p:sldLayoutId id="2147483795" r:id="rId1"/>
    <p:sldLayoutId id="2147483794" r:id="rId2"/>
    <p:sldLayoutId id="2147483793" r:id="rId3"/>
  </p:sldLayoutIdLst>
  <p:transition/>
  <p:timing>
    <p:tnLst>
      <p:par>
        <p:cTn id="1" dur="indefinite" restart="never" nodeType="tmRoot"/>
      </p:par>
    </p:tnLst>
  </p:timing>
  <p:txStyles>
    <p:titleStyle>
      <a:lvl1pPr algn="l" rtl="0" fontAlgn="base">
        <a:spcBef>
          <a:spcPct val="0"/>
        </a:spcBef>
        <a:spcAft>
          <a:spcPct val="0"/>
        </a:spcAft>
        <a:defRPr sz="3600">
          <a:solidFill>
            <a:srgbClr val="002060"/>
          </a:solidFill>
          <a:latin typeface="Impact" pitchFamily="34" charset="0"/>
          <a:ea typeface="ＭＳ Ｐゴシック" pitchFamily="-65" charset="-128"/>
          <a:cs typeface="Impact" pitchFamily="34" charset="0"/>
        </a:defRPr>
      </a:lvl1pPr>
      <a:lvl2pPr algn="l" rtl="0" fontAlgn="base">
        <a:spcBef>
          <a:spcPct val="0"/>
        </a:spcBef>
        <a:spcAft>
          <a:spcPct val="0"/>
        </a:spcAft>
        <a:defRPr sz="3600">
          <a:solidFill>
            <a:srgbClr val="002060"/>
          </a:solidFill>
          <a:latin typeface="Impact" pitchFamily="34" charset="0"/>
          <a:ea typeface="ＭＳ Ｐゴシック" pitchFamily="-65" charset="-128"/>
          <a:cs typeface="Impact" pitchFamily="34" charset="0"/>
        </a:defRPr>
      </a:lvl2pPr>
      <a:lvl3pPr algn="l" rtl="0" fontAlgn="base">
        <a:spcBef>
          <a:spcPct val="0"/>
        </a:spcBef>
        <a:spcAft>
          <a:spcPct val="0"/>
        </a:spcAft>
        <a:defRPr sz="3600">
          <a:solidFill>
            <a:srgbClr val="002060"/>
          </a:solidFill>
          <a:latin typeface="Impact" pitchFamily="34" charset="0"/>
          <a:ea typeface="ＭＳ Ｐゴシック" pitchFamily="-65" charset="-128"/>
          <a:cs typeface="Impact" pitchFamily="34" charset="0"/>
        </a:defRPr>
      </a:lvl3pPr>
      <a:lvl4pPr algn="l" rtl="0" fontAlgn="base">
        <a:spcBef>
          <a:spcPct val="0"/>
        </a:spcBef>
        <a:spcAft>
          <a:spcPct val="0"/>
        </a:spcAft>
        <a:defRPr sz="3600">
          <a:solidFill>
            <a:srgbClr val="002060"/>
          </a:solidFill>
          <a:latin typeface="Impact" pitchFamily="34" charset="0"/>
          <a:ea typeface="ＭＳ Ｐゴシック" pitchFamily="-65" charset="-128"/>
          <a:cs typeface="Impact" pitchFamily="34" charset="0"/>
        </a:defRPr>
      </a:lvl4pPr>
      <a:lvl5pPr algn="l" rtl="0" fontAlgn="base">
        <a:spcBef>
          <a:spcPct val="0"/>
        </a:spcBef>
        <a:spcAft>
          <a:spcPct val="0"/>
        </a:spcAft>
        <a:defRPr sz="3600">
          <a:solidFill>
            <a:srgbClr val="002060"/>
          </a:solidFill>
          <a:latin typeface="Impact" pitchFamily="34" charset="0"/>
          <a:ea typeface="ＭＳ Ｐゴシック" pitchFamily="-65" charset="-128"/>
          <a:cs typeface="Impact" pitchFamily="34" charset="0"/>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fontAlgn="base">
        <a:spcBef>
          <a:spcPct val="20000"/>
        </a:spcBef>
        <a:spcAft>
          <a:spcPct val="0"/>
        </a:spcAft>
        <a:buSzPct val="75000"/>
        <a:buFont typeface="Wingdings" pitchFamily="2" charset="2"/>
        <a:buChar char="p"/>
        <a:defRPr sz="28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fontAlgn="base">
        <a:spcBef>
          <a:spcPct val="20000"/>
        </a:spcBef>
        <a:spcAft>
          <a:spcPct val="0"/>
        </a:spcAft>
        <a:buSzPct val="75000"/>
        <a:buFont typeface="Wingdings" pitchFamily="2" charset="2"/>
        <a:buChar char="n"/>
        <a:defRPr sz="2400">
          <a:solidFill>
            <a:srgbClr val="002060"/>
          </a:solidFill>
          <a:latin typeface="MS Reference Sans Serif" pitchFamily="34" charset="0"/>
          <a:ea typeface="ＭＳ Ｐゴシック" pitchFamily="-112" charset="-128"/>
          <a:cs typeface="ＭＳ Ｐゴシック"/>
        </a:defRPr>
      </a:lvl2pPr>
      <a:lvl3pPr marL="1143000" indent="-228600" algn="l" rtl="0" fontAlgn="base">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cs typeface="ＭＳ Ｐゴシック"/>
        </a:defRPr>
      </a:lvl3pPr>
      <a:lvl4pPr marL="1600200" indent="-228600" algn="l" rtl="0" fontAlgn="base">
        <a:spcBef>
          <a:spcPct val="20000"/>
        </a:spcBef>
        <a:spcAft>
          <a:spcPct val="0"/>
        </a:spcAft>
        <a:buFont typeface="Wingdings" pitchFamily="2" charset="2"/>
        <a:buChar char="§"/>
        <a:defRPr sz="2000">
          <a:solidFill>
            <a:srgbClr val="002060"/>
          </a:solidFill>
          <a:latin typeface="MS Reference Sans Serif" pitchFamily="34" charset="0"/>
          <a:ea typeface="ＭＳ Ｐゴシック" pitchFamily="-112" charset="-128"/>
          <a:cs typeface="ＭＳ Ｐゴシック"/>
        </a:defRPr>
      </a:lvl4pPr>
      <a:lvl5pPr marL="2057400" indent="-228600" algn="l" rtl="0" fontAlgn="base">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cs typeface="ＭＳ Ｐゴシック"/>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362" name="Rectangle 3"/>
          <p:cNvSpPr>
            <a:spLocks noGrp="1" noChangeArrowheads="1"/>
          </p:cNvSpPr>
          <p:nvPr>
            <p:ph type="body" idx="1"/>
          </p:nvPr>
        </p:nvSpPr>
        <p:spPr bwMode="auto">
          <a:xfrm>
            <a:off x="381000" y="685800"/>
            <a:ext cx="8229600" cy="5410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smtClean="0"/>
          </a:p>
        </p:txBody>
      </p:sp>
      <p:sp>
        <p:nvSpPr>
          <p:cNvPr id="11" name="Text Box 57"/>
          <p:cNvSpPr txBox="1">
            <a:spLocks noChangeArrowheads="1"/>
          </p:cNvSpPr>
          <p:nvPr/>
        </p:nvSpPr>
        <p:spPr bwMode="auto">
          <a:xfrm>
            <a:off x="8458200" y="6581775"/>
            <a:ext cx="685800" cy="276225"/>
          </a:xfrm>
          <a:prstGeom prst="rect">
            <a:avLst/>
          </a:prstGeom>
          <a:noFill/>
          <a:ln w="9525">
            <a:noFill/>
            <a:miter lim="800000"/>
            <a:headEnd/>
            <a:tailEnd/>
          </a:ln>
          <a:effectLst/>
        </p:spPr>
        <p:txBody>
          <a:bodyPr>
            <a:spAutoFit/>
          </a:bodyPr>
          <a:lstStyle/>
          <a:p>
            <a:pPr algn="r" eaLnBrk="0" hangingPunct="0">
              <a:defRPr/>
            </a:pPr>
            <a:fld id="{1C59FD51-D654-4FE4-8B83-076C0A1CE342}" type="slidenum">
              <a:rPr lang="en-US" sz="1200" b="1" i="1">
                <a:solidFill>
                  <a:srgbClr val="00B050"/>
                </a:solidFill>
                <a:ea typeface="ＭＳ Ｐゴシック" charset="-128"/>
                <a:cs typeface="+mn-cs"/>
              </a:rPr>
              <a:pPr algn="r" eaLnBrk="0" hangingPunct="0">
                <a:defRPr/>
              </a:pPr>
              <a:t>‹#›</a:t>
            </a:fld>
            <a:endParaRPr lang="en-US" sz="1200" b="1" i="1" dirty="0">
              <a:solidFill>
                <a:srgbClr val="00B050"/>
              </a:solidFill>
              <a:ea typeface="ＭＳ Ｐゴシック" charset="-128"/>
              <a:cs typeface="+mn-cs"/>
            </a:endParaRPr>
          </a:p>
        </p:txBody>
      </p:sp>
      <p:sp>
        <p:nvSpPr>
          <p:cNvPr id="12" name="Text Box 57"/>
          <p:cNvSpPr txBox="1">
            <a:spLocks noChangeArrowheads="1"/>
          </p:cNvSpPr>
          <p:nvPr/>
        </p:nvSpPr>
        <p:spPr bwMode="auto">
          <a:xfrm>
            <a:off x="4171950" y="6553200"/>
            <a:ext cx="3067050" cy="276225"/>
          </a:xfrm>
          <a:prstGeom prst="rect">
            <a:avLst/>
          </a:prstGeom>
          <a:noFill/>
          <a:ln w="9525">
            <a:noFill/>
            <a:miter lim="800000"/>
            <a:headEnd/>
            <a:tailEnd/>
          </a:ln>
          <a:effectLst/>
        </p:spPr>
        <p:txBody>
          <a:bodyPr>
            <a:spAutoFit/>
          </a:bodyPr>
          <a:lstStyle/>
          <a:p>
            <a:pPr eaLnBrk="0" hangingPunct="0">
              <a:defRPr/>
            </a:pPr>
            <a:r>
              <a:rPr lang="en-US" sz="1200" b="1" i="1" dirty="0" err="1">
                <a:solidFill>
                  <a:srgbClr val="00B050"/>
                </a:solidFill>
                <a:ea typeface="ＭＳ Ｐゴシック" charset="-128"/>
                <a:cs typeface="+mn-cs"/>
              </a:rPr>
              <a:t>Ardavan</a:t>
            </a:r>
            <a:r>
              <a:rPr lang="en-US" sz="1200" b="1" i="1" dirty="0">
                <a:solidFill>
                  <a:srgbClr val="00B050"/>
                </a:solidFill>
                <a:ea typeface="ＭＳ Ｐゴシック" charset="-128"/>
                <a:cs typeface="+mn-cs"/>
              </a:rPr>
              <a:t> </a:t>
            </a:r>
            <a:r>
              <a:rPr lang="en-US" sz="1200" b="1" i="1" dirty="0" err="1">
                <a:solidFill>
                  <a:srgbClr val="00B050"/>
                </a:solidFill>
                <a:ea typeface="ＭＳ Ｐゴシック" charset="-128"/>
                <a:cs typeface="+mn-cs"/>
              </a:rPr>
              <a:t>Asef-Vaziri</a:t>
            </a:r>
            <a:r>
              <a:rPr lang="en-US" sz="1200" b="1" i="1" dirty="0">
                <a:solidFill>
                  <a:srgbClr val="00B050"/>
                </a:solidFill>
                <a:ea typeface="ＭＳ Ｐゴシック" charset="-128"/>
                <a:cs typeface="+mn-cs"/>
              </a:rPr>
              <a:t>    6/4/2009</a:t>
            </a:r>
          </a:p>
        </p:txBody>
      </p:sp>
      <p:sp>
        <p:nvSpPr>
          <p:cNvPr id="13" name="Text Box 57"/>
          <p:cNvSpPr txBox="1">
            <a:spLocks noChangeArrowheads="1"/>
          </p:cNvSpPr>
          <p:nvPr/>
        </p:nvSpPr>
        <p:spPr bwMode="auto">
          <a:xfrm>
            <a:off x="0" y="6553200"/>
            <a:ext cx="4267200" cy="276225"/>
          </a:xfrm>
          <a:prstGeom prst="rect">
            <a:avLst/>
          </a:prstGeom>
          <a:noFill/>
          <a:ln w="9525">
            <a:noFill/>
            <a:miter lim="800000"/>
            <a:headEnd/>
            <a:tailEnd/>
          </a:ln>
          <a:effectLst/>
        </p:spPr>
        <p:txBody>
          <a:bodyPr>
            <a:spAutoFit/>
          </a:bodyPr>
          <a:lstStyle/>
          <a:p>
            <a:pPr eaLnBrk="0" hangingPunct="0">
              <a:defRPr/>
            </a:pPr>
            <a:r>
              <a:rPr lang="en-US" sz="1200" b="1" i="1" dirty="0">
                <a:solidFill>
                  <a:srgbClr val="00B050"/>
                </a:solidFill>
                <a:ea typeface="ＭＳ Ｐゴシック" charset="-128"/>
                <a:cs typeface="+mn-cs"/>
              </a:rPr>
              <a:t>Lean Thinking:  1- Introduction </a:t>
            </a:r>
          </a:p>
        </p:txBody>
      </p:sp>
      <p:cxnSp>
        <p:nvCxnSpPr>
          <p:cNvPr id="15366" name="Straight Connector 18"/>
          <p:cNvCxnSpPr>
            <a:cxnSpLocks noChangeShapeType="1"/>
          </p:cNvCxnSpPr>
          <p:nvPr/>
        </p:nvCxnSpPr>
        <p:spPr bwMode="auto">
          <a:xfrm>
            <a:off x="0" y="455613"/>
            <a:ext cx="9144000" cy="1587"/>
          </a:xfrm>
          <a:prstGeom prst="line">
            <a:avLst/>
          </a:prstGeom>
          <a:noFill/>
          <a:ln w="127000" algn="ctr">
            <a:solidFill>
              <a:srgbClr val="00B050"/>
            </a:solidFill>
            <a:round/>
            <a:headEnd/>
            <a:tailEnd/>
          </a:ln>
        </p:spPr>
      </p:cxnSp>
      <p:cxnSp>
        <p:nvCxnSpPr>
          <p:cNvPr id="15367" name="Straight Connector 19"/>
          <p:cNvCxnSpPr>
            <a:cxnSpLocks noChangeShapeType="1"/>
          </p:cNvCxnSpPr>
          <p:nvPr/>
        </p:nvCxnSpPr>
        <p:spPr bwMode="auto">
          <a:xfrm>
            <a:off x="0" y="6475413"/>
            <a:ext cx="9144000" cy="1587"/>
          </a:xfrm>
          <a:prstGeom prst="line">
            <a:avLst/>
          </a:prstGeom>
          <a:noFill/>
          <a:ln w="76200" algn="ctr">
            <a:solidFill>
              <a:srgbClr val="00B050"/>
            </a:solidFill>
            <a:round/>
            <a:headEnd/>
            <a:tailEnd/>
          </a:ln>
        </p:spPr>
      </p:cxnSp>
      <p:sp>
        <p:nvSpPr>
          <p:cNvPr id="9" name="Text Box 57"/>
          <p:cNvSpPr txBox="1">
            <a:spLocks noChangeArrowheads="1"/>
          </p:cNvSpPr>
          <p:nvPr/>
        </p:nvSpPr>
        <p:spPr bwMode="auto">
          <a:xfrm>
            <a:off x="152400" y="-76200"/>
            <a:ext cx="4267200" cy="523875"/>
          </a:xfrm>
          <a:prstGeom prst="rect">
            <a:avLst/>
          </a:prstGeom>
          <a:noFill/>
          <a:ln w="9525">
            <a:noFill/>
            <a:miter lim="800000"/>
            <a:headEnd/>
            <a:tailEnd/>
          </a:ln>
          <a:effectLst/>
        </p:spPr>
        <p:txBody>
          <a:bodyPr>
            <a:spAutoFit/>
          </a:bodyPr>
          <a:lstStyle/>
          <a:p>
            <a:pPr eaLnBrk="0" hangingPunct="0">
              <a:defRPr/>
            </a:pPr>
            <a:r>
              <a:rPr lang="en-US" sz="2800" dirty="0">
                <a:solidFill>
                  <a:srgbClr val="00B050"/>
                </a:solidFill>
                <a:latin typeface="Impact" pitchFamily="34" charset="0"/>
                <a:ea typeface="ＭＳ Ｐゴシック" charset="-128"/>
                <a:cs typeface="+mn-cs"/>
              </a:rPr>
              <a:t>Information</a:t>
            </a:r>
          </a:p>
        </p:txBody>
      </p:sp>
    </p:spTree>
  </p:cSld>
  <p:clrMap bg1="lt1" tx1="dk1" bg2="lt2" tx2="dk2" accent1="accent1" accent2="accent2" accent3="accent3" accent4="accent4" accent5="accent5" accent6="accent6" hlink="hlink" folHlink="folHlink"/>
  <p:sldLayoutIdLst>
    <p:sldLayoutId id="2147483797" r:id="rId1"/>
    <p:sldLayoutId id="2147483796" r:id="rId2"/>
  </p:sldLayoutIdLst>
  <p:transition/>
  <p:timing>
    <p:tnLst>
      <p:par>
        <p:cTn id="1" dur="indefinite" restart="never" nodeType="tmRoot"/>
      </p:par>
    </p:tnLst>
  </p:timing>
  <p:txStyles>
    <p:titleStyle>
      <a:lvl1pPr algn="l" rtl="0" fontAlgn="base">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fontAlgn="base">
        <a:spcBef>
          <a:spcPct val="0"/>
        </a:spcBef>
        <a:spcAft>
          <a:spcPct val="0"/>
        </a:spcAft>
        <a:defRPr sz="3600">
          <a:solidFill>
            <a:srgbClr val="00B050"/>
          </a:solidFill>
          <a:latin typeface="Impact" pitchFamily="34" charset="0"/>
          <a:ea typeface="ＭＳ Ｐゴシック" pitchFamily="-65" charset="-128"/>
          <a:cs typeface="Impact" pitchFamily="34" charset="0"/>
        </a:defRPr>
      </a:lvl2pPr>
      <a:lvl3pPr algn="l" rtl="0" fontAlgn="base">
        <a:spcBef>
          <a:spcPct val="0"/>
        </a:spcBef>
        <a:spcAft>
          <a:spcPct val="0"/>
        </a:spcAft>
        <a:defRPr sz="3600">
          <a:solidFill>
            <a:srgbClr val="00B050"/>
          </a:solidFill>
          <a:latin typeface="Impact" pitchFamily="34" charset="0"/>
          <a:ea typeface="ＭＳ Ｐゴシック" pitchFamily="-65" charset="-128"/>
          <a:cs typeface="Impact" pitchFamily="34" charset="0"/>
        </a:defRPr>
      </a:lvl3pPr>
      <a:lvl4pPr algn="l" rtl="0" fontAlgn="base">
        <a:spcBef>
          <a:spcPct val="0"/>
        </a:spcBef>
        <a:spcAft>
          <a:spcPct val="0"/>
        </a:spcAft>
        <a:defRPr sz="3600">
          <a:solidFill>
            <a:srgbClr val="00B050"/>
          </a:solidFill>
          <a:latin typeface="Impact" pitchFamily="34" charset="0"/>
          <a:ea typeface="ＭＳ Ｐゴシック" pitchFamily="-65" charset="-128"/>
          <a:cs typeface="Impact" pitchFamily="34" charset="0"/>
        </a:defRPr>
      </a:lvl4pPr>
      <a:lvl5pPr algn="l" rtl="0" fontAlgn="base">
        <a:spcBef>
          <a:spcPct val="0"/>
        </a:spcBef>
        <a:spcAft>
          <a:spcPct val="0"/>
        </a:spcAft>
        <a:defRPr sz="3600">
          <a:solidFill>
            <a:srgbClr val="00B050"/>
          </a:solidFill>
          <a:latin typeface="Impact" pitchFamily="34" charset="0"/>
          <a:ea typeface="ＭＳ Ｐゴシック" pitchFamily="-65" charset="-128"/>
          <a:cs typeface="Impact" pitchFamily="34" charset="0"/>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fontAlgn="base">
        <a:spcBef>
          <a:spcPct val="20000"/>
        </a:spcBef>
        <a:spcAft>
          <a:spcPct val="0"/>
        </a:spcAft>
        <a:buSzPct val="75000"/>
        <a:buFont typeface="Wingdings" pitchFamily="2" charset="2"/>
        <a:defRPr sz="2000">
          <a:solidFill>
            <a:srgbClr val="00B050"/>
          </a:solidFill>
          <a:latin typeface="MS Reference Sans Serif" pitchFamily="34" charset="0"/>
          <a:ea typeface="ＭＳ Ｐゴシック" pitchFamily="-65" charset="-128"/>
          <a:cs typeface="MS Reference Sans Serif" pitchFamily="34" charset="0"/>
        </a:defRPr>
      </a:lvl1pPr>
      <a:lvl2pPr marL="742950" indent="-285750" algn="l" rtl="0" fontAlgn="base">
        <a:spcBef>
          <a:spcPct val="20000"/>
        </a:spcBef>
        <a:spcAft>
          <a:spcPct val="0"/>
        </a:spcAft>
        <a:buSzPct val="75000"/>
        <a:buFont typeface="Wingdings" pitchFamily="2" charset="2"/>
        <a:buChar char="n"/>
        <a:defRPr sz="2400">
          <a:solidFill>
            <a:schemeClr val="tx1"/>
          </a:solidFill>
          <a:latin typeface="MS Reference Sans Serif" pitchFamily="34" charset="0"/>
          <a:ea typeface="ＭＳ Ｐゴシック" pitchFamily="-112" charset="-128"/>
          <a:cs typeface="ＭＳ Ｐゴシック"/>
        </a:defRPr>
      </a:lvl2pPr>
      <a:lvl3pPr marL="1143000" indent="-228600" algn="l" rtl="0" fontAlgn="base">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cs typeface="ＭＳ Ｐゴシック"/>
        </a:defRPr>
      </a:lvl3pPr>
      <a:lvl4pPr marL="1600200" indent="-228600" algn="l" rtl="0" fontAlgn="base">
        <a:spcBef>
          <a:spcPct val="20000"/>
        </a:spcBef>
        <a:spcAft>
          <a:spcPct val="0"/>
        </a:spcAft>
        <a:buFont typeface="Wingdings" pitchFamily="2" charset="2"/>
        <a:buChar char="§"/>
        <a:defRPr sz="2000">
          <a:solidFill>
            <a:schemeClr val="tx1"/>
          </a:solidFill>
          <a:latin typeface="MS Reference Sans Serif" pitchFamily="34" charset="0"/>
          <a:ea typeface="ＭＳ Ｐゴシック" pitchFamily="-112" charset="-128"/>
          <a:cs typeface="ＭＳ Ｐゴシック"/>
        </a:defRPr>
      </a:lvl4pPr>
      <a:lvl5pPr marL="2057400" indent="-228600" algn="l" rtl="0" fontAlgn="base">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cs typeface="ＭＳ Ｐゴシック"/>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ctrTitle"/>
          </p:nvPr>
        </p:nvSpPr>
        <p:spPr>
          <a:xfrm>
            <a:off x="0" y="228600"/>
            <a:ext cx="9144000" cy="2438400"/>
          </a:xfrm>
        </p:spPr>
        <p:txBody>
          <a:bodyPr/>
          <a:lstStyle/>
          <a:p>
            <a:r>
              <a:rPr lang="en-US" dirty="0" smtClean="0">
                <a:ea typeface="ＭＳ Ｐゴシック"/>
              </a:rPr>
              <a:t>Operations Strategy</a:t>
            </a:r>
            <a:br>
              <a:rPr lang="en-US" dirty="0" smtClean="0">
                <a:ea typeface="ＭＳ Ｐゴシック"/>
              </a:rPr>
            </a:br>
            <a:endParaRPr lang="en-US" dirty="0" smtClean="0">
              <a:ea typeface="ＭＳ Ｐゴシック"/>
            </a:endParaRPr>
          </a:p>
        </p:txBody>
      </p:sp>
      <p:sp>
        <p:nvSpPr>
          <p:cNvPr id="20482" name="Content Placeholder 5"/>
          <p:cNvSpPr>
            <a:spLocks noGrp="1"/>
          </p:cNvSpPr>
          <p:nvPr>
            <p:ph sz="half" idx="2"/>
          </p:nvPr>
        </p:nvSpPr>
        <p:spPr>
          <a:xfrm>
            <a:off x="152400" y="4724400"/>
            <a:ext cx="8763000" cy="2133600"/>
          </a:xfrm>
        </p:spPr>
        <p:txBody>
          <a:bodyPr/>
          <a:lstStyle/>
          <a:p>
            <a:endParaRPr lang="en-US" i="1" dirty="0" smtClean="0">
              <a:ea typeface="ＭＳ Ｐゴシック"/>
            </a:endParaRPr>
          </a:p>
          <a:p>
            <a:r>
              <a:rPr lang="en-US" dirty="0" smtClean="0">
                <a:ea typeface="ＭＳ Ｐゴシック"/>
              </a:rPr>
              <a:t>There’s nothing here to take by storm; to strategy we must conform.</a:t>
            </a:r>
          </a:p>
          <a:p>
            <a:r>
              <a:rPr lang="en-US" dirty="0" smtClean="0">
                <a:ea typeface="ＭＳ Ｐゴシック"/>
              </a:rPr>
              <a:t>Johann Wolfgang von Goethe (Faust,1808)</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Content Placeholder 1"/>
          <p:cNvSpPr>
            <a:spLocks noGrp="1"/>
          </p:cNvSpPr>
          <p:nvPr>
            <p:ph idx="1"/>
          </p:nvPr>
        </p:nvSpPr>
        <p:spPr/>
        <p:txBody>
          <a:bodyPr/>
          <a:lstStyle/>
          <a:p>
            <a:r>
              <a:rPr lang="en-US" dirty="0" smtClean="0">
                <a:ea typeface="ＭＳ Ｐゴシック"/>
              </a:rPr>
              <a:t>This "top-down and outside-in" ensures that operations reflect the intended market position. </a:t>
            </a:r>
            <a:r>
              <a:rPr lang="en-US" b="1" dirty="0" smtClean="0">
                <a:ea typeface="ＭＳ Ｐゴシック"/>
              </a:rPr>
              <a:t>Market driven strategy</a:t>
            </a:r>
            <a:r>
              <a:rPr lang="en-US" dirty="0" smtClean="0">
                <a:ea typeface="ＭＳ Ｐゴシック"/>
              </a:rPr>
              <a:t>  creates a customer-driven organization.</a:t>
            </a:r>
          </a:p>
          <a:p>
            <a:r>
              <a:rPr lang="en-US" dirty="0" smtClean="0">
                <a:ea typeface="ＭＳ Ｐゴシック"/>
              </a:rPr>
              <a:t>In “a bottom-up and inside-out”, the building blocks of strategy are not products and markets, but processes and resources. The value proposition offered to customers seeds in the operational capabilities. The </a:t>
            </a:r>
            <a:r>
              <a:rPr lang="en-US" b="1" dirty="0" smtClean="0">
                <a:ea typeface="ＭＳ Ｐゴシック"/>
              </a:rPr>
              <a:t>technology driven strategy </a:t>
            </a:r>
            <a:r>
              <a:rPr lang="en-US" dirty="0" smtClean="0">
                <a:ea typeface="ＭＳ Ｐゴシック"/>
              </a:rPr>
              <a:t>creates a resource-driven organization.</a:t>
            </a:r>
          </a:p>
        </p:txBody>
      </p:sp>
      <p:sp>
        <p:nvSpPr>
          <p:cNvPr id="56322" name="Title 2"/>
          <p:cNvSpPr>
            <a:spLocks noGrp="1"/>
          </p:cNvSpPr>
          <p:nvPr>
            <p:ph type="title"/>
          </p:nvPr>
        </p:nvSpPr>
        <p:spPr>
          <a:xfrm>
            <a:off x="1" y="0"/>
            <a:ext cx="9144000" cy="1016000"/>
          </a:xfrm>
        </p:spPr>
        <p:txBody>
          <a:bodyPr/>
          <a:lstStyle/>
          <a:p>
            <a:pPr algn="ctr"/>
            <a:r>
              <a:rPr lang="en-US" dirty="0" smtClean="0">
                <a:ea typeface="ＭＳ Ｐゴシック"/>
              </a:rPr>
              <a:t>Market Driven, Technology Driven Strategies </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Content Placeholder 1"/>
          <p:cNvSpPr>
            <a:spLocks noGrp="1"/>
          </p:cNvSpPr>
          <p:nvPr>
            <p:ph idx="1"/>
          </p:nvPr>
        </p:nvSpPr>
        <p:spPr/>
        <p:txBody>
          <a:bodyPr/>
          <a:lstStyle/>
          <a:p>
            <a:r>
              <a:rPr lang="en-US" dirty="0" smtClean="0">
                <a:ea typeface="ＭＳ Ｐゴシック"/>
              </a:rPr>
              <a:t>Organizations must maintain alignment by adopting both perspectives. In order to satisfy a new customer need, the firm may need to build new competencies, processes, and resources. Those operational capabilities may later be used to invent new products and services that may create new markets. </a:t>
            </a:r>
          </a:p>
          <a:p>
            <a:r>
              <a:rPr lang="en-US" dirty="0" smtClean="0">
                <a:ea typeface="ＭＳ Ｐゴシック"/>
              </a:rPr>
              <a:t>Honda's abilities and knowledge in high-performance engine technology has been the driving force in deciding which markets to enter and which products to offer. </a:t>
            </a:r>
          </a:p>
          <a:p>
            <a:endParaRPr lang="en-US" dirty="0" smtClean="0">
              <a:ea typeface="ＭＳ Ｐゴシック"/>
            </a:endParaRPr>
          </a:p>
        </p:txBody>
      </p:sp>
      <p:sp>
        <p:nvSpPr>
          <p:cNvPr id="57346" name="Title 2"/>
          <p:cNvSpPr>
            <a:spLocks noGrp="1"/>
          </p:cNvSpPr>
          <p:nvPr>
            <p:ph type="title"/>
          </p:nvPr>
        </p:nvSpPr>
        <p:spPr>
          <a:xfrm>
            <a:off x="1" y="0"/>
            <a:ext cx="9144000" cy="1016000"/>
          </a:xfrm>
        </p:spPr>
        <p:txBody>
          <a:bodyPr/>
          <a:lstStyle/>
          <a:p>
            <a:pPr algn="ctr"/>
            <a:r>
              <a:rPr lang="en-US" dirty="0" smtClean="0">
                <a:ea typeface="ＭＳ Ｐゴシック"/>
              </a:rPr>
              <a:t>Market Driven, Technology Driven Strategies </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Content Placeholder 1"/>
          <p:cNvSpPr>
            <a:spLocks noGrp="1"/>
          </p:cNvSpPr>
          <p:nvPr>
            <p:ph idx="1"/>
          </p:nvPr>
        </p:nvSpPr>
        <p:spPr/>
        <p:txBody>
          <a:bodyPr/>
          <a:lstStyle/>
          <a:p>
            <a:r>
              <a:rPr lang="en-US" smtClean="0">
                <a:ea typeface="ＭＳ Ｐゴシック"/>
              </a:rPr>
              <a:t>Tailoring </a:t>
            </a:r>
            <a:r>
              <a:rPr lang="en-US" smtClean="0">
                <a:ea typeface="ＭＳ Ｐゴシック"/>
                <a:sym typeface="Wingdings" pitchFamily="2" charset="2"/>
              </a:rPr>
              <a:t> </a:t>
            </a:r>
            <a:r>
              <a:rPr lang="en-US" smtClean="0">
                <a:ea typeface="ＭＳ Ｐゴシック"/>
              </a:rPr>
              <a:t>fitting the operational system to competitive strategy. </a:t>
            </a:r>
          </a:p>
          <a:p>
            <a:r>
              <a:rPr lang="en-US" smtClean="0">
                <a:ea typeface="ＭＳ Ｐゴシック"/>
              </a:rPr>
              <a:t>Frederick Winslow Taylor (the father of scientific management); there is a "one best way" to configure any operation. </a:t>
            </a:r>
          </a:p>
          <a:p>
            <a:r>
              <a:rPr lang="en-US" smtClean="0">
                <a:ea typeface="ＭＳ Ｐゴシック"/>
              </a:rPr>
              <a:t>No, the best operations configuration depends on the Strategy + Market. </a:t>
            </a:r>
          </a:p>
          <a:p>
            <a:r>
              <a:rPr lang="en-US" smtClean="0">
                <a:ea typeface="ＭＳ Ｐゴシック"/>
              </a:rPr>
              <a:t>Strategic Operational Audit</a:t>
            </a:r>
            <a:r>
              <a:rPr lang="en-US" smtClean="0">
                <a:ea typeface="ＭＳ Ｐゴシック"/>
                <a:sym typeface="Wingdings" pitchFamily="2" charset="2"/>
              </a:rPr>
              <a:t> </a:t>
            </a:r>
            <a:r>
              <a:rPr lang="en-US" smtClean="0">
                <a:ea typeface="ＭＳ Ｐゴシック"/>
              </a:rPr>
              <a:t>Does operations competencies fit with competitive strategy? Where can improvements be made?</a:t>
            </a:r>
          </a:p>
          <a:p>
            <a:r>
              <a:rPr lang="en-US" smtClean="0">
                <a:ea typeface="ＭＳ Ｐゴシック"/>
              </a:rPr>
              <a:t>Top-down and bottom-up perspectives simultaneously and can be performed in three steps. </a:t>
            </a:r>
          </a:p>
          <a:p>
            <a:endParaRPr lang="en-US" smtClean="0">
              <a:ea typeface="ＭＳ Ｐゴシック"/>
            </a:endParaRPr>
          </a:p>
        </p:txBody>
      </p:sp>
      <p:sp>
        <p:nvSpPr>
          <p:cNvPr id="84994" name="Title 2"/>
          <p:cNvSpPr>
            <a:spLocks noGrp="1"/>
          </p:cNvSpPr>
          <p:nvPr>
            <p:ph type="title"/>
          </p:nvPr>
        </p:nvSpPr>
        <p:spPr>
          <a:xfrm>
            <a:off x="1" y="0"/>
            <a:ext cx="9144000" cy="1016000"/>
          </a:xfrm>
        </p:spPr>
        <p:txBody>
          <a:bodyPr/>
          <a:lstStyle/>
          <a:p>
            <a:pPr algn="ctr"/>
            <a:r>
              <a:rPr lang="en-US" dirty="0" smtClean="0">
                <a:ea typeface="ＭＳ Ｐゴシック"/>
              </a:rPr>
              <a:t>Tailor Operations; Strategic Fit</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412875"/>
            <a:ext cx="8915400" cy="5140325"/>
          </a:xfrm>
        </p:spPr>
        <p:txBody>
          <a:bodyPr/>
          <a:lstStyle/>
          <a:p>
            <a:pPr marL="457200" indent="-457200">
              <a:buFont typeface="+mj-lt"/>
              <a:buAutoNum type="arabicPeriod"/>
              <a:defRPr/>
            </a:pPr>
            <a:r>
              <a:rPr lang="en-US" dirty="0" smtClean="0"/>
              <a:t>Understand your customer &amp; your competitive strategy </a:t>
            </a:r>
            <a:r>
              <a:rPr lang="en-US" dirty="0" smtClean="0">
                <a:sym typeface="Wingdings" pitchFamily="2" charset="2"/>
              </a:rPr>
              <a:t> CVP </a:t>
            </a:r>
            <a:r>
              <a:rPr lang="en-US" dirty="0" smtClean="0"/>
              <a:t>the current operational system; resources, processes, and  competencies.  </a:t>
            </a:r>
          </a:p>
          <a:p>
            <a:pPr marL="457200" indent="-457200">
              <a:buFont typeface="+mj-lt"/>
              <a:buAutoNum type="arabicPeriod"/>
              <a:defRPr/>
            </a:pPr>
            <a:r>
              <a:rPr lang="en-US" dirty="0" smtClean="0"/>
              <a:t>Apply the resource &amp; process views (bottom-up) </a:t>
            </a:r>
            <a:r>
              <a:rPr lang="en-US" dirty="0" smtClean="0">
                <a:sym typeface="Wingdings" pitchFamily="2" charset="2"/>
              </a:rPr>
              <a:t> </a:t>
            </a:r>
            <a:r>
              <a:rPr lang="en-US" dirty="0" smtClean="0"/>
              <a:t> the value propositions the current competencies can support. Apply the market (top-down) to specify the competencies, the best-aligned processes and resources, needed to execute the current strategy.  </a:t>
            </a:r>
          </a:p>
          <a:p>
            <a:pPr marL="457200" indent="-457200">
              <a:buFont typeface="+mj-lt"/>
              <a:buAutoNum type="arabicPeriod"/>
              <a:defRPr/>
            </a:pPr>
            <a:r>
              <a:rPr lang="en-US" dirty="0" smtClean="0"/>
              <a:t>The gaps between the current state and where we should be to ensure strategic alignment. Gap reducing actions to improve strategic alignment. </a:t>
            </a:r>
          </a:p>
          <a:p>
            <a:pPr>
              <a:defRPr/>
            </a:pPr>
            <a:r>
              <a:rPr lang="en-US" dirty="0" smtClean="0"/>
              <a:t>These actions involve changing the competitive strategy and/ or changing the operations strategy.</a:t>
            </a:r>
          </a:p>
          <a:p>
            <a:pPr>
              <a:buFont typeface="Wingdings" pitchFamily="2" charset="2"/>
              <a:buNone/>
              <a:defRPr/>
            </a:pPr>
            <a:endParaRPr lang="en-US" dirty="0" smtClean="0"/>
          </a:p>
          <a:p>
            <a:pPr>
              <a:buFont typeface="Wingdings" pitchFamily="2" charset="2"/>
              <a:buNone/>
              <a:defRPr/>
            </a:pPr>
            <a:endParaRPr lang="en-US" dirty="0" smtClean="0"/>
          </a:p>
          <a:p>
            <a:pPr>
              <a:buFont typeface="Wingdings" pitchFamily="2" charset="2"/>
              <a:buNone/>
              <a:defRPr/>
            </a:pPr>
            <a:endParaRPr lang="en-US" dirty="0"/>
          </a:p>
        </p:txBody>
      </p:sp>
      <p:sp>
        <p:nvSpPr>
          <p:cNvPr id="86018" name="Title 2"/>
          <p:cNvSpPr>
            <a:spLocks noGrp="1"/>
          </p:cNvSpPr>
          <p:nvPr>
            <p:ph type="title"/>
          </p:nvPr>
        </p:nvSpPr>
        <p:spPr>
          <a:xfrm>
            <a:off x="1" y="0"/>
            <a:ext cx="9144000" cy="1016000"/>
          </a:xfrm>
        </p:spPr>
        <p:txBody>
          <a:bodyPr/>
          <a:lstStyle/>
          <a:p>
            <a:pPr algn="ctr"/>
            <a:r>
              <a:rPr lang="en-US" dirty="0" smtClean="0">
                <a:ea typeface="ＭＳ Ｐゴシック"/>
              </a:rPr>
              <a:t>The Strategic Operational Audit</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2"/>
          <p:cNvSpPr>
            <a:spLocks noGrp="1" noChangeArrowheads="1"/>
          </p:cNvSpPr>
          <p:nvPr>
            <p:ph type="title"/>
          </p:nvPr>
        </p:nvSpPr>
        <p:spPr>
          <a:xfrm>
            <a:off x="1" y="0"/>
            <a:ext cx="9144000" cy="1016000"/>
          </a:xfrm>
        </p:spPr>
        <p:txBody>
          <a:bodyPr/>
          <a:lstStyle/>
          <a:p>
            <a:pPr algn="ctr"/>
            <a:r>
              <a:rPr lang="en-US" dirty="0" smtClean="0">
                <a:ea typeface="ＭＳ Ｐゴシック"/>
              </a:rPr>
              <a:t>Strategic Operational Audit</a:t>
            </a:r>
          </a:p>
        </p:txBody>
      </p:sp>
      <p:sp>
        <p:nvSpPr>
          <p:cNvPr id="88066" name="AutoShape 3"/>
          <p:cNvSpPr>
            <a:spLocks noChangeArrowheads="1"/>
          </p:cNvSpPr>
          <p:nvPr/>
        </p:nvSpPr>
        <p:spPr bwMode="auto">
          <a:xfrm rot="-5400000">
            <a:off x="1847056" y="2577307"/>
            <a:ext cx="614363" cy="533400"/>
          </a:xfrm>
          <a:prstGeom prst="notchedRightArrow">
            <a:avLst>
              <a:gd name="adj1" fmla="val 50000"/>
              <a:gd name="adj2" fmla="val 28795"/>
            </a:avLst>
          </a:prstGeom>
          <a:solidFill>
            <a:srgbClr val="FF0000"/>
          </a:solidFill>
          <a:ln w="9525">
            <a:solidFill>
              <a:schemeClr val="tx1"/>
            </a:solidFill>
            <a:miter lim="800000"/>
            <a:headEnd/>
            <a:tailEnd/>
          </a:ln>
        </p:spPr>
        <p:txBody>
          <a:bodyPr wrap="none" anchor="ctr"/>
          <a:lstStyle/>
          <a:p>
            <a:pPr eaLnBrk="0" hangingPunct="0"/>
            <a:endParaRPr lang="en-US"/>
          </a:p>
        </p:txBody>
      </p:sp>
      <p:sp>
        <p:nvSpPr>
          <p:cNvPr id="88067" name="Line 4"/>
          <p:cNvSpPr>
            <a:spLocks noChangeShapeType="1"/>
          </p:cNvSpPr>
          <p:nvPr/>
        </p:nvSpPr>
        <p:spPr bwMode="auto">
          <a:xfrm>
            <a:off x="3208338" y="1963738"/>
            <a:ext cx="2133600" cy="0"/>
          </a:xfrm>
          <a:prstGeom prst="line">
            <a:avLst/>
          </a:prstGeom>
          <a:noFill/>
          <a:ln w="9525" cap="rnd">
            <a:solidFill>
              <a:schemeClr val="tx1"/>
            </a:solidFill>
            <a:prstDash val="sysDot"/>
            <a:round/>
            <a:headEnd type="triangle" w="med" len="med"/>
            <a:tailEnd type="triangle" w="med" len="med"/>
          </a:ln>
        </p:spPr>
        <p:txBody>
          <a:bodyPr wrap="none" anchor="ctr"/>
          <a:lstStyle/>
          <a:p>
            <a:endParaRPr lang="en-US"/>
          </a:p>
        </p:txBody>
      </p:sp>
      <p:sp>
        <p:nvSpPr>
          <p:cNvPr id="88068" name="Text Box 5"/>
          <p:cNvSpPr txBox="1">
            <a:spLocks noChangeArrowheads="1"/>
          </p:cNvSpPr>
          <p:nvPr/>
        </p:nvSpPr>
        <p:spPr bwMode="auto">
          <a:xfrm>
            <a:off x="3506788" y="1555750"/>
            <a:ext cx="1511300" cy="366713"/>
          </a:xfrm>
          <a:prstGeom prst="rect">
            <a:avLst/>
          </a:prstGeom>
          <a:noFill/>
          <a:ln w="9525">
            <a:noFill/>
            <a:miter lim="800000"/>
            <a:headEnd/>
            <a:tailEnd/>
          </a:ln>
        </p:spPr>
        <p:txBody>
          <a:bodyPr wrap="none">
            <a:spAutoFit/>
          </a:bodyPr>
          <a:lstStyle/>
          <a:p>
            <a:pPr eaLnBrk="0" hangingPunct="0"/>
            <a:r>
              <a:rPr lang="en-US" i="1">
                <a:latin typeface="Times New Roman" pitchFamily="18" charset="0"/>
              </a:rPr>
              <a:t>Strategy Gap?</a:t>
            </a:r>
          </a:p>
        </p:txBody>
      </p:sp>
      <p:sp>
        <p:nvSpPr>
          <p:cNvPr id="88069" name="Line 6"/>
          <p:cNvSpPr>
            <a:spLocks noChangeShapeType="1"/>
          </p:cNvSpPr>
          <p:nvPr/>
        </p:nvSpPr>
        <p:spPr bwMode="auto">
          <a:xfrm>
            <a:off x="3132138" y="3695700"/>
            <a:ext cx="2286000" cy="0"/>
          </a:xfrm>
          <a:prstGeom prst="line">
            <a:avLst/>
          </a:prstGeom>
          <a:noFill/>
          <a:ln w="9525" cap="rnd">
            <a:solidFill>
              <a:schemeClr val="tx1"/>
            </a:solidFill>
            <a:prstDash val="sysDot"/>
            <a:round/>
            <a:headEnd type="triangle" w="med" len="med"/>
            <a:tailEnd type="triangle" w="med" len="med"/>
          </a:ln>
        </p:spPr>
        <p:txBody>
          <a:bodyPr wrap="none" anchor="ctr"/>
          <a:lstStyle/>
          <a:p>
            <a:endParaRPr lang="en-US"/>
          </a:p>
        </p:txBody>
      </p:sp>
      <p:sp>
        <p:nvSpPr>
          <p:cNvPr id="88070" name="Text Box 7"/>
          <p:cNvSpPr txBox="1">
            <a:spLocks noChangeArrowheads="1"/>
          </p:cNvSpPr>
          <p:nvPr/>
        </p:nvSpPr>
        <p:spPr bwMode="auto">
          <a:xfrm>
            <a:off x="3322638" y="3300413"/>
            <a:ext cx="1879600" cy="366712"/>
          </a:xfrm>
          <a:prstGeom prst="rect">
            <a:avLst/>
          </a:prstGeom>
          <a:noFill/>
          <a:ln w="9525">
            <a:noFill/>
            <a:miter lim="800000"/>
            <a:headEnd/>
            <a:tailEnd/>
          </a:ln>
        </p:spPr>
        <p:txBody>
          <a:bodyPr wrap="none">
            <a:spAutoFit/>
          </a:bodyPr>
          <a:lstStyle/>
          <a:p>
            <a:pPr eaLnBrk="0" hangingPunct="0"/>
            <a:r>
              <a:rPr lang="en-US" i="1">
                <a:latin typeface="Times New Roman" pitchFamily="18" charset="0"/>
              </a:rPr>
              <a:t>Competency Gap?</a:t>
            </a:r>
          </a:p>
        </p:txBody>
      </p:sp>
      <p:sp>
        <p:nvSpPr>
          <p:cNvPr id="88071" name="Line 8"/>
          <p:cNvSpPr>
            <a:spLocks noChangeShapeType="1"/>
          </p:cNvSpPr>
          <p:nvPr/>
        </p:nvSpPr>
        <p:spPr bwMode="auto">
          <a:xfrm>
            <a:off x="3284538" y="5326063"/>
            <a:ext cx="1905000" cy="0"/>
          </a:xfrm>
          <a:prstGeom prst="line">
            <a:avLst/>
          </a:prstGeom>
          <a:noFill/>
          <a:ln w="9525" cap="rnd">
            <a:solidFill>
              <a:schemeClr val="tx1"/>
            </a:solidFill>
            <a:prstDash val="sysDot"/>
            <a:round/>
            <a:headEnd type="triangle" w="med" len="med"/>
            <a:tailEnd type="triangle" w="med" len="med"/>
          </a:ln>
        </p:spPr>
        <p:txBody>
          <a:bodyPr wrap="none" anchor="ctr"/>
          <a:lstStyle/>
          <a:p>
            <a:endParaRPr lang="en-US"/>
          </a:p>
        </p:txBody>
      </p:sp>
      <p:sp>
        <p:nvSpPr>
          <p:cNvPr id="88072" name="Text Box 9"/>
          <p:cNvSpPr txBox="1">
            <a:spLocks noChangeArrowheads="1"/>
          </p:cNvSpPr>
          <p:nvPr/>
        </p:nvSpPr>
        <p:spPr bwMode="auto">
          <a:xfrm>
            <a:off x="3106738" y="4911725"/>
            <a:ext cx="2616200" cy="366713"/>
          </a:xfrm>
          <a:prstGeom prst="rect">
            <a:avLst/>
          </a:prstGeom>
          <a:noFill/>
          <a:ln w="9525">
            <a:noFill/>
            <a:miter lim="800000"/>
            <a:headEnd/>
            <a:tailEnd/>
          </a:ln>
        </p:spPr>
        <p:txBody>
          <a:bodyPr wrap="none">
            <a:spAutoFit/>
          </a:bodyPr>
          <a:lstStyle/>
          <a:p>
            <a:pPr eaLnBrk="0" hangingPunct="0"/>
            <a:r>
              <a:rPr lang="en-US" i="1">
                <a:latin typeface="Times New Roman" pitchFamily="18" charset="0"/>
              </a:rPr>
              <a:t>Resource &amp; Process Gap?</a:t>
            </a:r>
          </a:p>
        </p:txBody>
      </p:sp>
      <p:sp>
        <p:nvSpPr>
          <p:cNvPr id="88073" name="Oval 10"/>
          <p:cNvSpPr>
            <a:spLocks noChangeArrowheads="1"/>
          </p:cNvSpPr>
          <p:nvPr/>
        </p:nvSpPr>
        <p:spPr bwMode="auto">
          <a:xfrm>
            <a:off x="5411788" y="1468438"/>
            <a:ext cx="1828800" cy="990600"/>
          </a:xfrm>
          <a:prstGeom prst="ellipse">
            <a:avLst/>
          </a:prstGeom>
          <a:solidFill>
            <a:schemeClr val="hlink"/>
          </a:solidFill>
          <a:ln w="9525">
            <a:solidFill>
              <a:schemeClr val="tx1"/>
            </a:solidFill>
            <a:round/>
            <a:headEnd/>
            <a:tailEnd/>
          </a:ln>
        </p:spPr>
        <p:txBody>
          <a:bodyPr wrap="none" anchor="ctr"/>
          <a:lstStyle/>
          <a:p>
            <a:pPr algn="ctr" eaLnBrk="0" hangingPunct="0"/>
            <a:r>
              <a:rPr lang="en-US" b="1">
                <a:solidFill>
                  <a:srgbClr val="00007D"/>
                </a:solidFill>
                <a:latin typeface="Times New Roman" pitchFamily="18" charset="0"/>
              </a:rPr>
              <a:t>Value</a:t>
            </a:r>
          </a:p>
          <a:p>
            <a:pPr algn="ctr" eaLnBrk="0" hangingPunct="0"/>
            <a:r>
              <a:rPr lang="en-US" b="1">
                <a:solidFill>
                  <a:srgbClr val="00007D"/>
                </a:solidFill>
                <a:latin typeface="Times New Roman" pitchFamily="18" charset="0"/>
              </a:rPr>
              <a:t>Proposition</a:t>
            </a:r>
          </a:p>
        </p:txBody>
      </p:sp>
      <p:sp>
        <p:nvSpPr>
          <p:cNvPr id="88074" name="Oval 11"/>
          <p:cNvSpPr>
            <a:spLocks noChangeArrowheads="1"/>
          </p:cNvSpPr>
          <p:nvPr/>
        </p:nvSpPr>
        <p:spPr bwMode="auto">
          <a:xfrm>
            <a:off x="1231900" y="4830763"/>
            <a:ext cx="1828800" cy="990600"/>
          </a:xfrm>
          <a:prstGeom prst="ellipse">
            <a:avLst/>
          </a:prstGeom>
          <a:solidFill>
            <a:schemeClr val="hlink"/>
          </a:solidFill>
          <a:ln w="9525">
            <a:solidFill>
              <a:schemeClr val="tx1"/>
            </a:solidFill>
            <a:round/>
            <a:headEnd/>
            <a:tailEnd/>
          </a:ln>
        </p:spPr>
        <p:txBody>
          <a:bodyPr wrap="none" anchor="ctr"/>
          <a:lstStyle/>
          <a:p>
            <a:pPr algn="ctr" eaLnBrk="0" hangingPunct="0"/>
            <a:r>
              <a:rPr lang="en-US" b="1">
                <a:solidFill>
                  <a:srgbClr val="00007D"/>
                </a:solidFill>
                <a:latin typeface="Times New Roman" pitchFamily="18" charset="0"/>
              </a:rPr>
              <a:t>Resources </a:t>
            </a:r>
          </a:p>
          <a:p>
            <a:pPr algn="ctr" eaLnBrk="0" hangingPunct="0">
              <a:lnSpc>
                <a:spcPct val="50000"/>
              </a:lnSpc>
            </a:pPr>
            <a:r>
              <a:rPr lang="en-US" sz="1400" b="1">
                <a:solidFill>
                  <a:srgbClr val="00007D"/>
                </a:solidFill>
                <a:latin typeface="Times New Roman" pitchFamily="18" charset="0"/>
              </a:rPr>
              <a:t>&amp;</a:t>
            </a:r>
            <a:r>
              <a:rPr lang="en-US" b="1">
                <a:solidFill>
                  <a:srgbClr val="00007D"/>
                </a:solidFill>
                <a:latin typeface="Times New Roman" pitchFamily="18" charset="0"/>
              </a:rPr>
              <a:t> </a:t>
            </a:r>
          </a:p>
          <a:p>
            <a:pPr algn="ctr" eaLnBrk="0" hangingPunct="0">
              <a:lnSpc>
                <a:spcPct val="65000"/>
              </a:lnSpc>
            </a:pPr>
            <a:r>
              <a:rPr lang="en-US" b="1">
                <a:solidFill>
                  <a:srgbClr val="00007D"/>
                </a:solidFill>
                <a:latin typeface="Times New Roman" pitchFamily="18" charset="0"/>
              </a:rPr>
              <a:t>Processes</a:t>
            </a:r>
          </a:p>
        </p:txBody>
      </p:sp>
      <p:sp>
        <p:nvSpPr>
          <p:cNvPr id="88075" name="Oval 12"/>
          <p:cNvSpPr>
            <a:spLocks noChangeArrowheads="1"/>
          </p:cNvSpPr>
          <p:nvPr/>
        </p:nvSpPr>
        <p:spPr bwMode="auto">
          <a:xfrm>
            <a:off x="1233488" y="3200400"/>
            <a:ext cx="1828800" cy="990600"/>
          </a:xfrm>
          <a:prstGeom prst="ellipse">
            <a:avLst/>
          </a:prstGeom>
          <a:solidFill>
            <a:schemeClr val="hlink"/>
          </a:solidFill>
          <a:ln w="9525">
            <a:solidFill>
              <a:schemeClr val="tx1"/>
            </a:solidFill>
            <a:round/>
            <a:headEnd/>
            <a:tailEnd/>
          </a:ln>
        </p:spPr>
        <p:txBody>
          <a:bodyPr wrap="none" anchor="ctr"/>
          <a:lstStyle/>
          <a:p>
            <a:pPr algn="ctr" eaLnBrk="0" hangingPunct="0"/>
            <a:r>
              <a:rPr lang="en-US" b="1">
                <a:solidFill>
                  <a:srgbClr val="00007D"/>
                </a:solidFill>
                <a:latin typeface="Times New Roman" pitchFamily="18" charset="0"/>
              </a:rPr>
              <a:t>Competencies</a:t>
            </a:r>
          </a:p>
        </p:txBody>
      </p:sp>
      <p:sp>
        <p:nvSpPr>
          <p:cNvPr id="88076" name="Line 13"/>
          <p:cNvSpPr>
            <a:spLocks noChangeShapeType="1"/>
          </p:cNvSpPr>
          <p:nvPr/>
        </p:nvSpPr>
        <p:spPr bwMode="auto">
          <a:xfrm>
            <a:off x="2146300" y="4198938"/>
            <a:ext cx="0" cy="595312"/>
          </a:xfrm>
          <a:prstGeom prst="line">
            <a:avLst/>
          </a:prstGeom>
          <a:noFill/>
          <a:ln w="12700">
            <a:solidFill>
              <a:schemeClr val="tx1"/>
            </a:solidFill>
            <a:round/>
            <a:headEnd type="triangle" w="med" len="med"/>
            <a:tailEnd type="triangle" w="med" len="med"/>
          </a:ln>
        </p:spPr>
        <p:txBody>
          <a:bodyPr/>
          <a:lstStyle/>
          <a:p>
            <a:endParaRPr lang="en-US"/>
          </a:p>
        </p:txBody>
      </p:sp>
      <p:sp>
        <p:nvSpPr>
          <p:cNvPr id="88077" name="AutoShape 14"/>
          <p:cNvSpPr>
            <a:spLocks noChangeArrowheads="1"/>
          </p:cNvSpPr>
          <p:nvPr/>
        </p:nvSpPr>
        <p:spPr bwMode="auto">
          <a:xfrm>
            <a:off x="1225550" y="1468438"/>
            <a:ext cx="1828800" cy="990600"/>
          </a:xfrm>
          <a:prstGeom prst="roundRect">
            <a:avLst>
              <a:gd name="adj" fmla="val 16667"/>
            </a:avLst>
          </a:prstGeom>
          <a:solidFill>
            <a:srgbClr val="FFDEBD"/>
          </a:solidFill>
          <a:ln w="9525">
            <a:solidFill>
              <a:schemeClr val="tx1"/>
            </a:solidFill>
            <a:round/>
            <a:headEnd/>
            <a:tailEnd/>
          </a:ln>
        </p:spPr>
        <p:txBody>
          <a:bodyPr wrap="none" anchor="ctr"/>
          <a:lstStyle/>
          <a:p>
            <a:pPr algn="ctr" eaLnBrk="0" hangingPunct="0"/>
            <a:r>
              <a:rPr lang="en-US">
                <a:latin typeface="Times New Roman" pitchFamily="18" charset="0"/>
              </a:rPr>
              <a:t>Deliverable</a:t>
            </a:r>
          </a:p>
          <a:p>
            <a:pPr algn="ctr" eaLnBrk="0" hangingPunct="0"/>
            <a:r>
              <a:rPr lang="en-US">
                <a:latin typeface="Times New Roman" pitchFamily="18" charset="0"/>
              </a:rPr>
              <a:t>Value</a:t>
            </a:r>
          </a:p>
          <a:p>
            <a:pPr algn="ctr" eaLnBrk="0" hangingPunct="0"/>
            <a:r>
              <a:rPr lang="en-US">
                <a:latin typeface="Times New Roman" pitchFamily="18" charset="0"/>
              </a:rPr>
              <a:t>Propositions</a:t>
            </a:r>
            <a:endParaRPr lang="en-US" b="1">
              <a:latin typeface="Times New Roman" pitchFamily="18" charset="0"/>
            </a:endParaRPr>
          </a:p>
        </p:txBody>
      </p:sp>
      <p:sp>
        <p:nvSpPr>
          <p:cNvPr id="88078" name="AutoShape 15"/>
          <p:cNvSpPr>
            <a:spLocks noChangeArrowheads="1"/>
          </p:cNvSpPr>
          <p:nvPr/>
        </p:nvSpPr>
        <p:spPr bwMode="auto">
          <a:xfrm>
            <a:off x="5453063" y="3200400"/>
            <a:ext cx="1828800" cy="990600"/>
          </a:xfrm>
          <a:prstGeom prst="roundRect">
            <a:avLst>
              <a:gd name="adj" fmla="val 16667"/>
            </a:avLst>
          </a:prstGeom>
          <a:solidFill>
            <a:srgbClr val="FFDEBD"/>
          </a:solidFill>
          <a:ln w="9525">
            <a:solidFill>
              <a:schemeClr val="tx1"/>
            </a:solidFill>
            <a:round/>
            <a:headEnd/>
            <a:tailEnd/>
          </a:ln>
        </p:spPr>
        <p:txBody>
          <a:bodyPr wrap="none" anchor="ctr"/>
          <a:lstStyle/>
          <a:p>
            <a:pPr algn="ctr" eaLnBrk="0" hangingPunct="0"/>
            <a:r>
              <a:rPr lang="en-US">
                <a:latin typeface="Times New Roman" pitchFamily="18" charset="0"/>
              </a:rPr>
              <a:t>Needed</a:t>
            </a:r>
          </a:p>
          <a:p>
            <a:pPr algn="ctr" eaLnBrk="0" hangingPunct="0"/>
            <a:r>
              <a:rPr lang="en-US">
                <a:latin typeface="Times New Roman" pitchFamily="18" charset="0"/>
              </a:rPr>
              <a:t>Competencies</a:t>
            </a:r>
            <a:endParaRPr lang="en-US" b="1">
              <a:latin typeface="Times New Roman" pitchFamily="18" charset="0"/>
            </a:endParaRPr>
          </a:p>
        </p:txBody>
      </p:sp>
      <p:sp>
        <p:nvSpPr>
          <p:cNvPr id="88079" name="AutoShape 16"/>
          <p:cNvSpPr>
            <a:spLocks noChangeArrowheads="1"/>
          </p:cNvSpPr>
          <p:nvPr/>
        </p:nvSpPr>
        <p:spPr bwMode="auto">
          <a:xfrm>
            <a:off x="5453063" y="4830763"/>
            <a:ext cx="1828800" cy="990600"/>
          </a:xfrm>
          <a:prstGeom prst="roundRect">
            <a:avLst>
              <a:gd name="adj" fmla="val 16667"/>
            </a:avLst>
          </a:prstGeom>
          <a:solidFill>
            <a:srgbClr val="FFDEBD"/>
          </a:solidFill>
          <a:ln w="9525">
            <a:solidFill>
              <a:schemeClr val="tx1"/>
            </a:solidFill>
            <a:round/>
            <a:headEnd/>
            <a:tailEnd/>
          </a:ln>
        </p:spPr>
        <p:txBody>
          <a:bodyPr wrap="none" anchor="ctr"/>
          <a:lstStyle/>
          <a:p>
            <a:pPr algn="ctr" eaLnBrk="0" hangingPunct="0"/>
            <a:r>
              <a:rPr lang="en-US">
                <a:latin typeface="Times New Roman" pitchFamily="18" charset="0"/>
              </a:rPr>
              <a:t>Needed</a:t>
            </a:r>
          </a:p>
          <a:p>
            <a:pPr algn="ctr" eaLnBrk="0" hangingPunct="0"/>
            <a:r>
              <a:rPr lang="en-US">
                <a:latin typeface="Times New Roman" pitchFamily="18" charset="0"/>
              </a:rPr>
              <a:t>Resources &amp; </a:t>
            </a:r>
          </a:p>
          <a:p>
            <a:pPr algn="ctr" eaLnBrk="0" hangingPunct="0"/>
            <a:r>
              <a:rPr lang="en-US">
                <a:latin typeface="Times New Roman" pitchFamily="18" charset="0"/>
              </a:rPr>
              <a:t>Processes</a:t>
            </a:r>
            <a:endParaRPr lang="en-US" b="1">
              <a:latin typeface="Times New Roman" pitchFamily="18" charset="0"/>
            </a:endParaRPr>
          </a:p>
        </p:txBody>
      </p:sp>
      <p:sp>
        <p:nvSpPr>
          <p:cNvPr id="88080" name="AutoShape 17"/>
          <p:cNvSpPr>
            <a:spLocks noChangeArrowheads="1"/>
          </p:cNvSpPr>
          <p:nvPr/>
        </p:nvSpPr>
        <p:spPr bwMode="auto">
          <a:xfrm rot="5400000">
            <a:off x="6039643" y="2577307"/>
            <a:ext cx="614363" cy="533400"/>
          </a:xfrm>
          <a:prstGeom prst="notchedRightArrow">
            <a:avLst>
              <a:gd name="adj1" fmla="val 50000"/>
              <a:gd name="adj2" fmla="val 28795"/>
            </a:avLst>
          </a:prstGeom>
          <a:solidFill>
            <a:srgbClr val="FF0000"/>
          </a:solidFill>
          <a:ln w="9525">
            <a:solidFill>
              <a:schemeClr val="tx1"/>
            </a:solidFill>
            <a:miter lim="800000"/>
            <a:headEnd/>
            <a:tailEnd/>
          </a:ln>
        </p:spPr>
        <p:txBody>
          <a:bodyPr wrap="none" anchor="ctr"/>
          <a:lstStyle/>
          <a:p>
            <a:pPr eaLnBrk="0" hangingPunct="0"/>
            <a:endParaRPr lang="en-US"/>
          </a:p>
        </p:txBody>
      </p:sp>
      <p:sp>
        <p:nvSpPr>
          <p:cNvPr id="88081" name="Line 18"/>
          <p:cNvSpPr>
            <a:spLocks noChangeShapeType="1"/>
          </p:cNvSpPr>
          <p:nvPr/>
        </p:nvSpPr>
        <p:spPr bwMode="auto">
          <a:xfrm>
            <a:off x="6381750" y="4198938"/>
            <a:ext cx="0" cy="595312"/>
          </a:xfrm>
          <a:prstGeom prst="line">
            <a:avLst/>
          </a:prstGeom>
          <a:noFill/>
          <a:ln w="12700">
            <a:solidFill>
              <a:schemeClr val="tx1"/>
            </a:solidFill>
            <a:round/>
            <a:headEnd type="triangle" w="med" len="med"/>
            <a:tailEnd type="triangle" w="med" len="med"/>
          </a:ln>
        </p:spPr>
        <p:txBody>
          <a:bodyPr/>
          <a:lstStyle/>
          <a:p>
            <a:endParaRPr lang="en-US"/>
          </a:p>
        </p:txBody>
      </p:sp>
      <p:sp>
        <p:nvSpPr>
          <p:cNvPr id="88082" name="Text Box 19"/>
          <p:cNvSpPr txBox="1">
            <a:spLocks noChangeArrowheads="1"/>
          </p:cNvSpPr>
          <p:nvPr/>
        </p:nvSpPr>
        <p:spPr bwMode="auto">
          <a:xfrm>
            <a:off x="6469063" y="2546350"/>
            <a:ext cx="773112" cy="581025"/>
          </a:xfrm>
          <a:prstGeom prst="rect">
            <a:avLst/>
          </a:prstGeom>
          <a:noFill/>
          <a:ln w="12700">
            <a:noFill/>
            <a:miter lim="800000"/>
            <a:headEnd type="none" w="sm" len="sm"/>
            <a:tailEnd type="none" w="sm" len="sm"/>
          </a:ln>
        </p:spPr>
        <p:txBody>
          <a:bodyPr wrap="none">
            <a:spAutoFit/>
          </a:bodyPr>
          <a:lstStyle/>
          <a:p>
            <a:pPr algn="ctr" eaLnBrk="0" hangingPunct="0"/>
            <a:r>
              <a:rPr lang="en-US" sz="1600" i="1">
                <a:latin typeface="Times New Roman" pitchFamily="18" charset="0"/>
              </a:rPr>
              <a:t>Market</a:t>
            </a:r>
          </a:p>
          <a:p>
            <a:pPr algn="ctr" eaLnBrk="0" hangingPunct="0"/>
            <a:r>
              <a:rPr lang="en-US" sz="1600" i="1">
                <a:latin typeface="Times New Roman" pitchFamily="18" charset="0"/>
              </a:rPr>
              <a:t>view</a:t>
            </a:r>
          </a:p>
        </p:txBody>
      </p:sp>
      <p:sp>
        <p:nvSpPr>
          <p:cNvPr id="88083" name="Text Box 20"/>
          <p:cNvSpPr txBox="1">
            <a:spLocks noChangeArrowheads="1"/>
          </p:cNvSpPr>
          <p:nvPr/>
        </p:nvSpPr>
        <p:spPr bwMode="auto">
          <a:xfrm>
            <a:off x="1144588" y="2586038"/>
            <a:ext cx="941387" cy="581025"/>
          </a:xfrm>
          <a:prstGeom prst="rect">
            <a:avLst/>
          </a:prstGeom>
          <a:noFill/>
          <a:ln w="12700">
            <a:noFill/>
            <a:miter lim="800000"/>
            <a:headEnd type="none" w="sm" len="sm"/>
            <a:tailEnd type="none" w="sm" len="sm"/>
          </a:ln>
        </p:spPr>
        <p:txBody>
          <a:bodyPr wrap="none">
            <a:spAutoFit/>
          </a:bodyPr>
          <a:lstStyle/>
          <a:p>
            <a:pPr algn="ctr" eaLnBrk="0" hangingPunct="0"/>
            <a:r>
              <a:rPr lang="en-US" sz="1600" i="1">
                <a:latin typeface="Times New Roman" pitchFamily="18" charset="0"/>
              </a:rPr>
              <a:t>Resource</a:t>
            </a:r>
          </a:p>
          <a:p>
            <a:pPr algn="ctr" eaLnBrk="0" hangingPunct="0"/>
            <a:r>
              <a:rPr lang="en-US" sz="1600" i="1">
                <a:latin typeface="Times New Roman" pitchFamily="18" charset="0"/>
              </a:rPr>
              <a:t>view</a:t>
            </a:r>
          </a:p>
        </p:txBody>
      </p:sp>
    </p:spTree>
  </p:cSld>
  <p:clrMapOvr>
    <a:masterClrMapping/>
  </p:clrMapOvr>
  <p:transition/>
</p:sld>
</file>

<file path=ppt/theme/theme1.xml><?xml version="1.0" encoding="utf-8"?>
<a:theme xmlns:a="http://schemas.openxmlformats.org/drawingml/2006/main" name="Lean Thinking Final.ppt">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Lean Thinking Final.ppt</Template>
  <TotalTime>6508</TotalTime>
  <Words>538</Words>
  <Application>Microsoft Office PowerPoint</Application>
  <PresentationFormat>On-screen Show (4:3)</PresentationFormat>
  <Paragraphs>66</Paragraphs>
  <Slides>6</Slides>
  <Notes>6</Notes>
  <HiddenSlides>0</HiddenSlides>
  <MMClips>0</MMClips>
  <ScaleCrop>false</ScaleCrop>
  <HeadingPairs>
    <vt:vector size="4" baseType="variant">
      <vt:variant>
        <vt:lpstr>Theme</vt:lpstr>
      </vt:variant>
      <vt:variant>
        <vt:i4>4</vt:i4>
      </vt:variant>
      <vt:variant>
        <vt:lpstr>Slide Titles</vt:lpstr>
      </vt:variant>
      <vt:variant>
        <vt:i4>6</vt:i4>
      </vt:variant>
    </vt:vector>
  </HeadingPairs>
  <TitlesOfParts>
    <vt:vector size="10" baseType="lpstr">
      <vt:lpstr>Lean Thinking Final.ppt</vt:lpstr>
      <vt:lpstr>1_Lean Thinking Final</vt:lpstr>
      <vt:lpstr>Lean Thinking Final</vt:lpstr>
      <vt:lpstr>2_Lean Thinking Final</vt:lpstr>
      <vt:lpstr>Operations Strategy </vt:lpstr>
      <vt:lpstr>Market Driven, Technology Driven Strategies </vt:lpstr>
      <vt:lpstr>Market Driven, Technology Driven Strategies </vt:lpstr>
      <vt:lpstr>Tailor Operations; Strategic Fit</vt:lpstr>
      <vt:lpstr>The Strategic Operational Audit</vt:lpstr>
      <vt:lpstr>Strategic Operational Audit</vt:lpstr>
    </vt:vector>
  </TitlesOfParts>
  <Company>CSU, Northridge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Thinking</dc:title>
  <dc:creator>aa2035</dc:creator>
  <cp:lastModifiedBy>aa2035</cp:lastModifiedBy>
  <cp:revision>361</cp:revision>
  <dcterms:created xsi:type="dcterms:W3CDTF">2008-11-22T01:06:20Z</dcterms:created>
  <dcterms:modified xsi:type="dcterms:W3CDTF">2011-01-29T21:27:39Z</dcterms:modified>
</cp:coreProperties>
</file>