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19"/>
  </p:notesMasterIdLst>
  <p:handoutMasterIdLst>
    <p:handoutMasterId r:id="rId20"/>
  </p:handoutMasterIdLst>
  <p:sldIdLst>
    <p:sldId id="378" r:id="rId5"/>
    <p:sldId id="296" r:id="rId6"/>
    <p:sldId id="379" r:id="rId7"/>
    <p:sldId id="381" r:id="rId8"/>
    <p:sldId id="392" r:id="rId9"/>
    <p:sldId id="393" r:id="rId10"/>
    <p:sldId id="384" r:id="rId11"/>
    <p:sldId id="385" r:id="rId12"/>
    <p:sldId id="386" r:id="rId13"/>
    <p:sldId id="387" r:id="rId14"/>
    <p:sldId id="388" r:id="rId15"/>
    <p:sldId id="389" r:id="rId16"/>
    <p:sldId id="390" r:id="rId17"/>
    <p:sldId id="39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Verdana" pitchFamily="34" charset="0"/>
        <a:ea typeface="ＭＳ Ｐゴシック"/>
        <a:cs typeface="ＭＳ Ｐゴシック"/>
      </a:defRPr>
    </a:lvl5pPr>
    <a:lvl6pPr marL="2286000" algn="l" defTabSz="914400" rtl="0" eaLnBrk="1" latinLnBrk="0" hangingPunct="1">
      <a:defRPr kern="1200">
        <a:solidFill>
          <a:schemeClr val="tx1"/>
        </a:solidFill>
        <a:latin typeface="Verdana" pitchFamily="34" charset="0"/>
        <a:ea typeface="ＭＳ Ｐゴシック"/>
        <a:cs typeface="ＭＳ Ｐゴシック"/>
      </a:defRPr>
    </a:lvl6pPr>
    <a:lvl7pPr marL="2743200" algn="l" defTabSz="914400" rtl="0" eaLnBrk="1" latinLnBrk="0" hangingPunct="1">
      <a:defRPr kern="1200">
        <a:solidFill>
          <a:schemeClr val="tx1"/>
        </a:solidFill>
        <a:latin typeface="Verdana" pitchFamily="34" charset="0"/>
        <a:ea typeface="ＭＳ Ｐゴシック"/>
        <a:cs typeface="ＭＳ Ｐゴシック"/>
      </a:defRPr>
    </a:lvl7pPr>
    <a:lvl8pPr marL="3200400" algn="l" defTabSz="914400" rtl="0" eaLnBrk="1" latinLnBrk="0" hangingPunct="1">
      <a:defRPr kern="1200">
        <a:solidFill>
          <a:schemeClr val="tx1"/>
        </a:solidFill>
        <a:latin typeface="Verdana" pitchFamily="34" charset="0"/>
        <a:ea typeface="ＭＳ Ｐゴシック"/>
        <a:cs typeface="ＭＳ Ｐゴシック"/>
      </a:defRPr>
    </a:lvl8pPr>
    <a:lvl9pPr marL="3657600" algn="l" defTabSz="914400" rtl="0" eaLnBrk="1" latinLnBrk="0" hangingPunct="1">
      <a:defRPr kern="1200">
        <a:solidFill>
          <a:schemeClr val="tx1"/>
        </a:solidFill>
        <a:latin typeface="Verdana"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7D"/>
    <a:srgbClr val="FFFFFF"/>
    <a:srgbClr val="000078"/>
    <a:srgbClr val="663300"/>
    <a:srgbClr val="A50023"/>
    <a:srgbClr val="A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22" autoAdjust="0"/>
    <p:restoredTop sz="94660"/>
  </p:normalViewPr>
  <p:slideViewPr>
    <p:cSldViewPr>
      <p:cViewPr>
        <p:scale>
          <a:sx n="66" d="100"/>
          <a:sy n="66" d="100"/>
        </p:scale>
        <p:origin x="-2946" y="-1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ea typeface="ＭＳ Ｐゴシック"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smtClean="0">
                <a:ea typeface="ＭＳ Ｐゴシック" charset="-128"/>
                <a:cs typeface="+mn-cs"/>
              </a:defRPr>
            </a:lvl1pPr>
          </a:lstStyle>
          <a:p>
            <a:pPr>
              <a:defRPr/>
            </a:pPr>
            <a:fld id="{3DC6186B-400D-4624-82D1-203DE0AF0EEF}" type="datetimeFigureOut">
              <a:rPr lang="en-US"/>
              <a:pPr>
                <a:defRPr/>
              </a:pPr>
              <a:t>9/1/2010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ea typeface="ＭＳ Ｐゴシック"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smtClean="0">
                <a:ea typeface="ＭＳ Ｐゴシック" charset="-128"/>
                <a:cs typeface="+mn-cs"/>
              </a:defRPr>
            </a:lvl1pPr>
          </a:lstStyle>
          <a:p>
            <a:pPr>
              <a:defRPr/>
            </a:pPr>
            <a:fld id="{394A808F-B328-4105-9F13-6C2AD243D3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cs typeface="+mn-cs"/>
              </a:defRPr>
            </a:lvl1pPr>
          </a:lstStyle>
          <a:p>
            <a:pPr>
              <a:defRPr/>
            </a:pPr>
            <a:fld id="{CA6EDBE6-BCE0-4C67-8107-BB5EB25F67A9}" type="datetime1">
              <a:rPr lang="en-US"/>
              <a:pPr>
                <a:defRPr/>
              </a:pPr>
              <a:t>9/1/2010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cs typeface="+mn-cs"/>
              </a:defRPr>
            </a:lvl1pPr>
          </a:lstStyle>
          <a:p>
            <a:pPr>
              <a:defRPr/>
            </a:pPr>
            <a:fld id="{939D20F5-8AE6-4151-8C4E-13BD7A7847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hdr" sz="quarter"/>
          </p:nvPr>
        </p:nvSpPr>
        <p:spPr bwMode="auto">
          <a:noFill/>
          <a:ln>
            <a:miter lim="800000"/>
            <a:headEnd/>
            <a:tailEnd/>
          </a:ln>
        </p:spPr>
        <p:txBody>
          <a:bodyPr/>
          <a:lstStyle/>
          <a:p>
            <a:r>
              <a:rPr lang="en-US" smtClean="0">
                <a:ea typeface="ＭＳ Ｐゴシック"/>
                <a:cs typeface="ＭＳ Ｐゴシック"/>
              </a:rPr>
              <a:t>Operations Strategy Week #1: Concept &amp; Framework</a:t>
            </a:r>
          </a:p>
        </p:txBody>
      </p:sp>
      <p:sp>
        <p:nvSpPr>
          <p:cNvPr id="91138" name="Rectangle 3"/>
          <p:cNvSpPr>
            <a:spLocks noGrp="1" noChangeArrowheads="1"/>
          </p:cNvSpPr>
          <p:nvPr>
            <p:ph type="dt" sz="quarter" idx="1"/>
          </p:nvPr>
        </p:nvSpPr>
        <p:spPr bwMode="auto">
          <a:noFill/>
          <a:ln>
            <a:miter lim="800000"/>
            <a:headEnd/>
            <a:tailEnd/>
          </a:ln>
        </p:spPr>
        <p:txBody>
          <a:bodyPr/>
          <a:lstStyle/>
          <a:p>
            <a:fld id="{3E72FADA-0D67-42DD-88AA-E3C63342D779}" type="datetime1">
              <a:rPr lang="en-US" smtClean="0">
                <a:ea typeface="ＭＳ Ｐゴシック"/>
                <a:cs typeface="ＭＳ Ｐゴシック"/>
              </a:rPr>
              <a:pPr/>
              <a:t>9/1/2010</a:t>
            </a:fld>
            <a:endParaRPr lang="en-US" smtClean="0">
              <a:ea typeface="ＭＳ Ｐゴシック"/>
              <a:cs typeface="ＭＳ Ｐゴシック"/>
            </a:endParaRPr>
          </a:p>
        </p:txBody>
      </p:sp>
      <p:sp>
        <p:nvSpPr>
          <p:cNvPr id="91139" name="Rectangle 6"/>
          <p:cNvSpPr>
            <a:spLocks noGrp="1" noChangeArrowheads="1"/>
          </p:cNvSpPr>
          <p:nvPr>
            <p:ph type="ftr" sz="quarter" idx="4"/>
          </p:nvPr>
        </p:nvSpPr>
        <p:spPr bwMode="auto">
          <a:noFill/>
          <a:ln>
            <a:miter lim="800000"/>
            <a:headEnd/>
            <a:tailEnd/>
          </a:ln>
        </p:spPr>
        <p:txBody>
          <a:bodyPr/>
          <a:lstStyle/>
          <a:p>
            <a:r>
              <a:rPr lang="en-US" smtClean="0">
                <a:ea typeface="ＭＳ Ｐゴシック"/>
                <a:cs typeface="ＭＳ Ｐゴシック"/>
              </a:rPr>
              <a:t>© Van Mieghem</a:t>
            </a:r>
          </a:p>
        </p:txBody>
      </p:sp>
      <p:sp>
        <p:nvSpPr>
          <p:cNvPr id="91140" name="Rectangle 7"/>
          <p:cNvSpPr>
            <a:spLocks noGrp="1" noChangeArrowheads="1"/>
          </p:cNvSpPr>
          <p:nvPr>
            <p:ph type="sldNum" sz="quarter" idx="5"/>
          </p:nvPr>
        </p:nvSpPr>
        <p:spPr bwMode="auto">
          <a:noFill/>
          <a:ln>
            <a:miter lim="800000"/>
            <a:headEnd/>
            <a:tailEnd/>
          </a:ln>
        </p:spPr>
        <p:txBody>
          <a:bodyPr/>
          <a:lstStyle/>
          <a:p>
            <a:fld id="{53FB2CD5-EF5C-4B60-89ED-33FC7EDB660E}" type="slidenum">
              <a:rPr lang="en-US" smtClean="0">
                <a:ea typeface="ＭＳ Ｐゴシック"/>
                <a:cs typeface="ＭＳ Ｐゴシック"/>
              </a:rPr>
              <a:pPr/>
              <a:t>1</a:t>
            </a:fld>
            <a:endParaRPr lang="en-US" smtClean="0">
              <a:ea typeface="ＭＳ Ｐゴシック"/>
              <a:cs typeface="ＭＳ Ｐゴシック"/>
            </a:endParaRPr>
          </a:p>
        </p:txBody>
      </p:sp>
      <p:sp>
        <p:nvSpPr>
          <p:cNvPr id="91141" name="Rectangle 2"/>
          <p:cNvSpPr>
            <a:spLocks noGrp="1" noRot="1" noChangeAspect="1" noChangeArrowheads="1" noTextEdit="1"/>
          </p:cNvSpPr>
          <p:nvPr>
            <p:ph type="sldImg"/>
          </p:nvPr>
        </p:nvSpPr>
        <p:spPr bwMode="auto">
          <a:xfrm>
            <a:off x="1355725" y="368300"/>
            <a:ext cx="4148138" cy="3113088"/>
          </a:xfrm>
          <a:noFill/>
          <a:ln>
            <a:solidFill>
              <a:srgbClr val="000000"/>
            </a:solidFill>
            <a:miter lim="800000"/>
            <a:headEnd/>
            <a:tailEnd/>
          </a:ln>
        </p:spPr>
      </p:sp>
      <p:sp>
        <p:nvSpPr>
          <p:cNvPr id="91142" name="Rectangle 3"/>
          <p:cNvSpPr>
            <a:spLocks noGrp="1" noChangeArrowheads="1"/>
          </p:cNvSpPr>
          <p:nvPr>
            <p:ph type="body" idx="1"/>
          </p:nvPr>
        </p:nvSpPr>
        <p:spPr bwMode="auto">
          <a:xfrm>
            <a:off x="246063" y="3549650"/>
            <a:ext cx="6365875" cy="5359400"/>
          </a:xfrm>
          <a:noFill/>
        </p:spPr>
        <p:txBody>
          <a:bodyPr/>
          <a:lstStyle/>
          <a:p>
            <a:r>
              <a:rPr lang="en-US" smtClean="0">
                <a:ea typeface="ＭＳ Ｐゴシック"/>
                <a:cs typeface="ＭＳ Ｐゴシック"/>
              </a:rPr>
              <a:t>Just a quick reminder of another useful way of describing the value position…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pPr defTabSz="914400" eaLnBrk="1" hangingPunct="1">
              <a:spcBef>
                <a:spcPct val="0"/>
              </a:spcBef>
            </a:pPr>
            <a:endParaRPr lang="en-US" smtClean="0">
              <a:ea typeface="ＭＳ Ｐゴシック"/>
              <a:cs typeface="ＭＳ Ｐゴシック"/>
            </a:endParaRPr>
          </a:p>
        </p:txBody>
      </p:sp>
      <p:sp>
        <p:nvSpPr>
          <p:cNvPr id="3993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6E48B7C-9C91-42FE-8340-2698A8C330AF}" type="slidenum">
              <a:rPr lang="en-US" sz="1200">
                <a:latin typeface="+mn-lt"/>
                <a:ea typeface="+mn-ea"/>
                <a:cs typeface="Arial" charset="0"/>
              </a:rPr>
              <a:pPr algn="r">
                <a:defRPr/>
              </a:pPr>
              <a:t>10</a:t>
            </a:fld>
            <a:endParaRPr lang="en-US" sz="1200">
              <a:latin typeface="+mn-lt"/>
              <a:ea typeface="+mn-ea"/>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a:lstStyle/>
          <a:p>
            <a:pPr defTabSz="914400" eaLnBrk="1" hangingPunct="1">
              <a:spcBef>
                <a:spcPct val="0"/>
              </a:spcBef>
            </a:pPr>
            <a:endParaRPr lang="en-US" smtClean="0">
              <a:ea typeface="ＭＳ Ｐゴシック"/>
              <a:cs typeface="ＭＳ Ｐゴシック"/>
            </a:endParaRPr>
          </a:p>
        </p:txBody>
      </p:sp>
      <p:sp>
        <p:nvSpPr>
          <p:cNvPr id="4198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B634F4F-6301-4CCB-B7C9-3BC3BC01DF06}" type="slidenum">
              <a:rPr lang="en-US" sz="1200">
                <a:latin typeface="+mn-lt"/>
                <a:ea typeface="+mn-ea"/>
                <a:cs typeface="Arial" charset="0"/>
              </a:rPr>
              <a:pPr algn="r">
                <a:defRPr/>
              </a:pPr>
              <a:t>11</a:t>
            </a:fld>
            <a:endParaRPr lang="en-US" sz="1200">
              <a:latin typeface="+mn-lt"/>
              <a:ea typeface="+mn-ea"/>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a:lstStyle/>
          <a:p>
            <a:pPr defTabSz="914400" eaLnBrk="1" hangingPunct="1">
              <a:spcBef>
                <a:spcPct val="0"/>
              </a:spcBef>
            </a:pPr>
            <a:endParaRPr lang="en-US" smtClean="0">
              <a:ea typeface="ＭＳ Ｐゴシック"/>
              <a:cs typeface="ＭＳ Ｐゴシック"/>
            </a:endParaRPr>
          </a:p>
        </p:txBody>
      </p:sp>
      <p:sp>
        <p:nvSpPr>
          <p:cNvPr id="4403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BF9CF07-BFD1-47A7-B57B-4C346D590F30}" type="slidenum">
              <a:rPr lang="en-US" sz="1200">
                <a:latin typeface="+mn-lt"/>
                <a:ea typeface="+mn-ea"/>
                <a:cs typeface="Arial" charset="0"/>
              </a:rPr>
              <a:pPr algn="r">
                <a:defRPr/>
              </a:pPr>
              <a:t>12</a:t>
            </a:fld>
            <a:endParaRPr lang="en-US" sz="1200">
              <a:latin typeface="+mn-lt"/>
              <a:ea typeface="+mn-ea"/>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a:lstStyle/>
          <a:p>
            <a:pPr defTabSz="914400" eaLnBrk="1" hangingPunct="1">
              <a:spcBef>
                <a:spcPct val="0"/>
              </a:spcBef>
            </a:pPr>
            <a:endParaRPr lang="en-US" smtClean="0">
              <a:ea typeface="ＭＳ Ｐゴシック"/>
              <a:cs typeface="ＭＳ Ｐゴシック"/>
            </a:endParaRPr>
          </a:p>
        </p:txBody>
      </p:sp>
      <p:sp>
        <p:nvSpPr>
          <p:cNvPr id="4608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F175D19-DF78-477A-8644-42CFDBA7BA64}" type="slidenum">
              <a:rPr lang="en-US" sz="1200">
                <a:latin typeface="+mn-lt"/>
                <a:ea typeface="+mn-ea"/>
                <a:cs typeface="Arial" charset="0"/>
              </a:rPr>
              <a:pPr algn="r">
                <a:defRPr/>
              </a:pPr>
              <a:t>13</a:t>
            </a:fld>
            <a:endParaRPr lang="en-US" sz="1200">
              <a:latin typeface="+mn-lt"/>
              <a:ea typeface="+mn-ea"/>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a:lstStyle/>
          <a:p>
            <a:pPr defTabSz="914400" eaLnBrk="1" hangingPunct="1">
              <a:spcBef>
                <a:spcPct val="0"/>
              </a:spcBef>
            </a:pPr>
            <a:endParaRPr lang="en-US" smtClean="0">
              <a:ea typeface="ＭＳ Ｐゴシック"/>
              <a:cs typeface="ＭＳ Ｐゴシック"/>
            </a:endParaRPr>
          </a:p>
        </p:txBody>
      </p:sp>
      <p:sp>
        <p:nvSpPr>
          <p:cNvPr id="4813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7A98C1C-FDA9-4D58-9BE4-65519C34B7F0}" type="slidenum">
              <a:rPr lang="en-US" sz="1200">
                <a:latin typeface="+mn-lt"/>
                <a:ea typeface="+mn-ea"/>
                <a:cs typeface="Arial" charset="0"/>
              </a:rPr>
              <a:pPr algn="r">
                <a:defRPr/>
              </a:pPr>
              <a:t>14</a:t>
            </a:fld>
            <a:endParaRPr lang="en-US" sz="1200">
              <a:latin typeface="+mn-lt"/>
              <a:ea typeface="+mn-e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a:lstStyle/>
          <a:p>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hdr" sz="quarter"/>
          </p:nvPr>
        </p:nvSpPr>
        <p:spPr bwMode="auto">
          <a:noFill/>
          <a:ln>
            <a:miter lim="800000"/>
            <a:headEnd/>
            <a:tailEnd/>
          </a:ln>
        </p:spPr>
        <p:txBody>
          <a:bodyPr/>
          <a:lstStyle/>
          <a:p>
            <a:r>
              <a:rPr lang="en-US" smtClean="0">
                <a:ea typeface="ＭＳ Ｐゴシック"/>
                <a:cs typeface="ＭＳ Ｐゴシック"/>
              </a:rPr>
              <a:t>Operations Strategy Week #1: Concept &amp; Framework</a:t>
            </a:r>
          </a:p>
        </p:txBody>
      </p:sp>
      <p:sp>
        <p:nvSpPr>
          <p:cNvPr id="94210" name="Rectangle 3"/>
          <p:cNvSpPr>
            <a:spLocks noGrp="1" noChangeArrowheads="1"/>
          </p:cNvSpPr>
          <p:nvPr>
            <p:ph type="dt" sz="quarter" idx="1"/>
          </p:nvPr>
        </p:nvSpPr>
        <p:spPr bwMode="auto">
          <a:noFill/>
          <a:ln>
            <a:miter lim="800000"/>
            <a:headEnd/>
            <a:tailEnd/>
          </a:ln>
        </p:spPr>
        <p:txBody>
          <a:bodyPr/>
          <a:lstStyle/>
          <a:p>
            <a:fld id="{9A97655B-9710-4DE6-847B-FC609677D294}" type="datetime1">
              <a:rPr lang="en-US" smtClean="0">
                <a:ea typeface="ＭＳ Ｐゴシック"/>
                <a:cs typeface="ＭＳ Ｐゴシック"/>
              </a:rPr>
              <a:pPr/>
              <a:t>9/1/2010</a:t>
            </a:fld>
            <a:endParaRPr lang="en-US" smtClean="0">
              <a:ea typeface="ＭＳ Ｐゴシック"/>
              <a:cs typeface="ＭＳ Ｐゴシック"/>
            </a:endParaRPr>
          </a:p>
        </p:txBody>
      </p:sp>
      <p:sp>
        <p:nvSpPr>
          <p:cNvPr id="94211" name="Rectangle 6"/>
          <p:cNvSpPr>
            <a:spLocks noGrp="1" noChangeArrowheads="1"/>
          </p:cNvSpPr>
          <p:nvPr>
            <p:ph type="ftr" sz="quarter" idx="4"/>
          </p:nvPr>
        </p:nvSpPr>
        <p:spPr bwMode="auto">
          <a:noFill/>
          <a:ln>
            <a:miter lim="800000"/>
            <a:headEnd/>
            <a:tailEnd/>
          </a:ln>
        </p:spPr>
        <p:txBody>
          <a:bodyPr/>
          <a:lstStyle/>
          <a:p>
            <a:r>
              <a:rPr lang="en-US" smtClean="0">
                <a:ea typeface="ＭＳ Ｐゴシック"/>
                <a:cs typeface="ＭＳ Ｐゴシック"/>
              </a:rPr>
              <a:t>© Van Mieghem</a:t>
            </a:r>
          </a:p>
        </p:txBody>
      </p:sp>
      <p:sp>
        <p:nvSpPr>
          <p:cNvPr id="94212" name="Rectangle 7"/>
          <p:cNvSpPr>
            <a:spLocks noGrp="1" noChangeArrowheads="1"/>
          </p:cNvSpPr>
          <p:nvPr>
            <p:ph type="sldNum" sz="quarter" idx="5"/>
          </p:nvPr>
        </p:nvSpPr>
        <p:spPr bwMode="auto">
          <a:noFill/>
          <a:ln>
            <a:miter lim="800000"/>
            <a:headEnd/>
            <a:tailEnd/>
          </a:ln>
        </p:spPr>
        <p:txBody>
          <a:bodyPr/>
          <a:lstStyle/>
          <a:p>
            <a:fld id="{7AD118A4-AF8A-4C2A-90DB-B40230765026}" type="slidenum">
              <a:rPr lang="en-US" smtClean="0">
                <a:ea typeface="ＭＳ Ｐゴシック"/>
                <a:cs typeface="ＭＳ Ｐゴシック"/>
              </a:rPr>
              <a:pPr/>
              <a:t>3</a:t>
            </a:fld>
            <a:endParaRPr lang="en-US" smtClean="0">
              <a:ea typeface="ＭＳ Ｐゴシック"/>
              <a:cs typeface="ＭＳ Ｐゴシック"/>
            </a:endParaRPr>
          </a:p>
        </p:txBody>
      </p:sp>
      <p:sp>
        <p:nvSpPr>
          <p:cNvPr id="94213"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94214" name="Rectangle 5"/>
          <p:cNvSpPr>
            <a:spLocks noGrp="1" noChangeArrowheads="1"/>
          </p:cNvSpPr>
          <p:nvPr>
            <p:ph type="body" idx="1"/>
          </p:nvPr>
        </p:nvSpPr>
        <p:spPr bwMode="auto">
          <a:noFill/>
        </p:spPr>
        <p:txBody>
          <a:bodyPr/>
          <a:lstStyle/>
          <a:p>
            <a:r>
              <a:rPr lang="en-US" smtClean="0">
                <a:ea typeface="ＭＳ Ｐゴシック"/>
                <a:cs typeface="ＭＳ Ｐゴシック"/>
              </a:rPr>
              <a:t>This map is used as a one-page overview/summary of total strategy including OS.</a:t>
            </a:r>
          </a:p>
          <a:p>
            <a:r>
              <a:rPr lang="en-US" smtClean="0">
                <a:ea typeface="ＭＳ Ｐゴシック"/>
                <a:cs typeface="ＭＳ Ｐゴシック"/>
              </a:rPr>
              <a:t>Benefits:</a:t>
            </a:r>
          </a:p>
          <a:p>
            <a:pPr lvl="1"/>
            <a:r>
              <a:rPr lang="en-US" smtClean="0">
                <a:ea typeface="ＭＳ Ｐゴシック"/>
              </a:rPr>
              <a:t>Integrated, comprehensive view</a:t>
            </a:r>
          </a:p>
          <a:p>
            <a:pPr lvl="1"/>
            <a:r>
              <a:rPr lang="en-US" smtClean="0">
                <a:ea typeface="ＭＳ Ｐゴシック"/>
              </a:rPr>
              <a:t>Linkages and causal relationships via arrows.  Should lead to alignment.</a:t>
            </a:r>
          </a:p>
          <a:p>
            <a:pPr lvl="1"/>
            <a:r>
              <a:rPr lang="en-US" smtClean="0">
                <a:ea typeface="ＭＳ Ｐゴシック"/>
              </a:rPr>
              <a:t>Good for teambuilding and understanding how all pieces come together.</a:t>
            </a:r>
          </a:p>
          <a:p>
            <a:pPr lvl="2"/>
            <a:r>
              <a:rPr lang="en-US" smtClean="0">
                <a:ea typeface="ＭＳ Ｐゴシック"/>
              </a:rPr>
              <a:t>While the value proposition is key to competitive strategy, approximately three quarters of exec teams do not have consensus about this basic information.</a:t>
            </a:r>
          </a:p>
          <a:p>
            <a:pPr lvl="2"/>
            <a:r>
              <a:rPr lang="en-US" smtClean="0">
                <a:ea typeface="ＭＳ Ｐゴシック"/>
              </a:rPr>
              <a:t>Similarly, L&amp;G is important but generally hard to define.</a:t>
            </a:r>
          </a:p>
          <a:p>
            <a:pPr lvl="1"/>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a:lstStyle/>
          <a:p>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a:lstStyle/>
          <a:p>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a:lstStyle/>
          <a:p>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a:lstStyle/>
          <a:p>
            <a:pPr defTabSz="914400" eaLnBrk="1" hangingPunct="1">
              <a:spcBef>
                <a:spcPct val="0"/>
              </a:spcBef>
            </a:pPr>
            <a:endParaRPr lang="en-US" smtClean="0">
              <a:ea typeface="ＭＳ Ｐゴシック"/>
              <a:cs typeface="ＭＳ Ｐゴシック"/>
            </a:endParaRPr>
          </a:p>
        </p:txBody>
      </p:sp>
      <p:sp>
        <p:nvSpPr>
          <p:cNvPr id="358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8C26C80-2026-4955-AB27-F732CD8462F3}" type="slidenum">
              <a:rPr lang="en-US" sz="1200">
                <a:latin typeface="+mn-lt"/>
                <a:ea typeface="+mn-ea"/>
                <a:cs typeface="Arial" charset="0"/>
              </a:rPr>
              <a:pPr algn="r">
                <a:defRPr/>
              </a:pPr>
              <a:t>7</a:t>
            </a:fld>
            <a:endParaRPr lang="en-US" sz="1200">
              <a:latin typeface="+mn-lt"/>
              <a:ea typeface="+mn-ea"/>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a:lstStyle/>
          <a:p>
            <a:pPr defTabSz="914400"/>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bwMode="auto">
          <a:noFill/>
        </p:spPr>
        <p:txBody>
          <a:bodyPr/>
          <a:lstStyle/>
          <a:p>
            <a:pPr defTabSz="914400"/>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
          <p:cNvSpPr/>
          <p:nvPr userDrawn="1"/>
        </p:nvSpPr>
        <p:spPr bwMode="auto">
          <a:xfrm>
            <a:off x="0" y="0"/>
            <a:ext cx="9144000" cy="6858000"/>
          </a:xfrm>
          <a:prstGeom prst="rect">
            <a:avLst/>
          </a:prstGeom>
          <a:solidFill>
            <a:srgbClr val="A50023"/>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latin typeface="Verdana" pitchFamily="-112" charset="0"/>
              <a:ea typeface="ＭＳ Ｐゴシック" charset="-128"/>
              <a:cs typeface="+mn-cs"/>
            </a:endParaRPr>
          </a:p>
        </p:txBody>
      </p:sp>
      <p:sp>
        <p:nvSpPr>
          <p:cNvPr id="36866" name="Rectangle 2"/>
          <p:cNvSpPr>
            <a:spLocks noGrp="1" noChangeArrowheads="1"/>
          </p:cNvSpPr>
          <p:nvPr>
            <p:ph type="ctrTitle"/>
          </p:nvPr>
        </p:nvSpPr>
        <p:spPr>
          <a:xfrm>
            <a:off x="0" y="0"/>
            <a:ext cx="9144000" cy="2438400"/>
          </a:xfrm>
          <a:prstGeom prst="rect">
            <a:avLst/>
          </a:prstGeom>
        </p:spPr>
        <p:txBody>
          <a:bodyPr/>
          <a:lstStyle>
            <a:lvl1pPr algn="ctr">
              <a:defRPr sz="5400" b="0" baseline="0">
                <a:solidFill>
                  <a:schemeClr val="bg1"/>
                </a:solidFill>
              </a:defRPr>
            </a:lvl1pPr>
          </a:lstStyle>
          <a:p>
            <a:r>
              <a:rPr lang="en-US" dirty="0" smtClean="0"/>
              <a:t>Click to edit Master title style</a:t>
            </a:r>
            <a:endParaRPr lang="en-US" dirty="0"/>
          </a:p>
        </p:txBody>
      </p:sp>
      <p:sp>
        <p:nvSpPr>
          <p:cNvPr id="6" name="Content Placeholder 3"/>
          <p:cNvSpPr>
            <a:spLocks noGrp="1"/>
          </p:cNvSpPr>
          <p:nvPr>
            <p:ph sz="half" idx="2"/>
          </p:nvPr>
        </p:nvSpPr>
        <p:spPr>
          <a:xfrm>
            <a:off x="2438400" y="5562600"/>
            <a:ext cx="6477000" cy="990600"/>
          </a:xfrm>
        </p:spPr>
        <p:txBody>
          <a:bodyPr/>
          <a:lstStyle>
            <a:lvl1pPr algn="r">
              <a:buNone/>
              <a:defRPr>
                <a:solidFill>
                  <a:schemeClr val="bg1"/>
                </a:solidFill>
                <a:latin typeface="Lucida Calligraphy" pitchFamily="66" charset="0"/>
              </a:defRPr>
            </a:lvl1pPr>
          </a:lstStyle>
          <a:p>
            <a:pPr lvl="0"/>
            <a:r>
              <a:rPr lang="en-US" dirty="0" smtClean="0"/>
              <a:t>Click to edit Master text styles</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a:lstStyle/>
          <a:p>
            <a:pPr lvl="0"/>
            <a:endParaRPr lang="en-US" dirty="0" smtClean="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rgbClr val="002060"/>
                </a:solidFill>
              </a:defRPr>
            </a:lvl1pPr>
            <a:lvl2pPr>
              <a:defRPr sz="2200">
                <a:solidFill>
                  <a:srgbClr val="002060"/>
                </a:solidFill>
              </a:defRPr>
            </a:lvl2pPr>
            <a:lvl3pPr>
              <a:defRPr sz="2000">
                <a:solidFill>
                  <a:srgbClr val="002060"/>
                </a:solidFill>
              </a:defRPr>
            </a:lvl3pPr>
            <a:lvl4pPr>
              <a:defRPr sz="2200">
                <a:solidFill>
                  <a:srgbClr val="002060"/>
                </a:solidFill>
              </a:defRPr>
            </a:lvl4pPr>
            <a:lvl5pPr>
              <a:buClrTx/>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0"/>
            <a:ext cx="8664575" cy="1066800"/>
          </a:xfrm>
        </p:spPr>
        <p:txBody>
          <a:bodyPr/>
          <a:lstStyle/>
          <a:p>
            <a:r>
              <a:rPr lang="en-US"/>
              <a:t>Click to edit Master title style</a:t>
            </a:r>
          </a:p>
        </p:txBody>
      </p:sp>
      <p:sp>
        <p:nvSpPr>
          <p:cNvPr id="3" name="Content Placeholder 2"/>
          <p:cNvSpPr>
            <a:spLocks noGrp="1"/>
          </p:cNvSpPr>
          <p:nvPr>
            <p:ph idx="1"/>
          </p:nvPr>
        </p:nvSpPr>
        <p:spPr>
          <a:xfrm>
            <a:off x="381000" y="1412875"/>
            <a:ext cx="8229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a:lstStyle/>
          <a:p>
            <a:pPr lvl="0"/>
            <a:r>
              <a:rPr lang="en-US" dirty="0" smtClean="0"/>
              <a:t>Click to edit Master </a:t>
            </a:r>
            <a:br>
              <a:rPr lang="en-US" dirty="0" smtClean="0"/>
            </a:br>
            <a:r>
              <a:rPr lang="en-US" dirty="0" smtClean="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Box 57"/>
          <p:cNvSpPr txBox="1">
            <a:spLocks noChangeArrowheads="1"/>
          </p:cNvSpPr>
          <p:nvPr userDrawn="1"/>
        </p:nvSpPr>
        <p:spPr bwMode="auto">
          <a:xfrm>
            <a:off x="8458200" y="6581775"/>
            <a:ext cx="685800" cy="276225"/>
          </a:xfrm>
          <a:prstGeom prst="rect">
            <a:avLst/>
          </a:prstGeom>
          <a:noFill/>
          <a:ln w="9525">
            <a:noFill/>
            <a:miter lim="800000"/>
            <a:headEnd/>
            <a:tailEnd/>
          </a:ln>
          <a:effectLst/>
        </p:spPr>
        <p:txBody>
          <a:bodyPr>
            <a:spAutoFit/>
          </a:bodyPr>
          <a:lstStyle/>
          <a:p>
            <a:pPr algn="r" eaLnBrk="0" hangingPunct="0">
              <a:defRPr/>
            </a:pPr>
            <a:fld id="{6662F370-52A5-486D-BFFD-FD2E16C6C578}" type="slidenum">
              <a:rPr lang="en-US" sz="1200" b="1" i="1">
                <a:solidFill>
                  <a:srgbClr val="A50023"/>
                </a:solidFill>
                <a:ea typeface="ＭＳ Ｐゴシック" charset="-128"/>
                <a:cs typeface="+mn-cs"/>
              </a:rPr>
              <a:pPr algn="r" eaLnBrk="0" hangingPunct="0">
                <a:defRPr/>
              </a:pPr>
              <a:t>‹#›</a:t>
            </a:fld>
            <a:endParaRPr lang="en-US" sz="1200" b="1" i="1" dirty="0">
              <a:solidFill>
                <a:srgbClr val="A50023"/>
              </a:solidFill>
              <a:ea typeface="ＭＳ Ｐゴシック" charset="-128"/>
              <a:cs typeface="+mn-cs"/>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eaLnBrk="0" hangingPunct="0">
              <a:defRPr/>
            </a:pPr>
            <a:r>
              <a:rPr lang="en-US" sz="1200" b="1" i="1" dirty="0" err="1">
                <a:solidFill>
                  <a:srgbClr val="A50023"/>
                </a:solidFill>
                <a:ea typeface="ＭＳ Ｐゴシック" charset="-128"/>
                <a:cs typeface="+mn-cs"/>
              </a:rPr>
              <a:t>Ardavan</a:t>
            </a:r>
            <a:r>
              <a:rPr lang="en-US" sz="1200" b="1" i="1" dirty="0">
                <a:solidFill>
                  <a:srgbClr val="A50023"/>
                </a:solidFill>
                <a:ea typeface="ＭＳ Ｐゴシック" charset="-128"/>
                <a:cs typeface="+mn-cs"/>
              </a:rPr>
              <a:t> </a:t>
            </a:r>
            <a:r>
              <a:rPr lang="en-US" sz="1200" b="1" i="1" dirty="0" err="1">
                <a:solidFill>
                  <a:srgbClr val="A50023"/>
                </a:solidFill>
                <a:ea typeface="ＭＳ Ｐゴシック" charset="-128"/>
                <a:cs typeface="+mn-cs"/>
              </a:rPr>
              <a:t>Asef-Vaziri</a:t>
            </a:r>
            <a:r>
              <a:rPr lang="en-US" sz="1200" b="1" i="1" dirty="0">
                <a:solidFill>
                  <a:srgbClr val="A50023"/>
                </a:solidFill>
                <a:ea typeface="ＭＳ Ｐゴシック" charset="-128"/>
                <a:cs typeface="+mn-cs"/>
              </a:rPr>
              <a:t>    Sep-09</a:t>
            </a:r>
          </a:p>
        </p:txBody>
      </p:sp>
      <p:sp>
        <p:nvSpPr>
          <p:cNvPr id="13" name="Text Box 57"/>
          <p:cNvSpPr txBox="1">
            <a:spLocks noChangeArrowheads="1"/>
          </p:cNvSpPr>
          <p:nvPr userDrawn="1"/>
        </p:nvSpPr>
        <p:spPr bwMode="auto">
          <a:xfrm>
            <a:off x="0" y="6553200"/>
            <a:ext cx="4267200" cy="276225"/>
          </a:xfrm>
          <a:prstGeom prst="rect">
            <a:avLst/>
          </a:prstGeom>
          <a:noFill/>
          <a:ln w="9525">
            <a:noFill/>
            <a:miter lim="800000"/>
            <a:headEnd/>
            <a:tailEnd/>
          </a:ln>
          <a:effectLst/>
        </p:spPr>
        <p:txBody>
          <a:bodyPr>
            <a:spAutoFit/>
          </a:bodyPr>
          <a:lstStyle/>
          <a:p>
            <a:pPr eaLnBrk="0" hangingPunct="0">
              <a:defRPr/>
            </a:pPr>
            <a:r>
              <a:rPr lang="en-US" sz="1200" b="1" i="1" dirty="0">
                <a:solidFill>
                  <a:srgbClr val="A50023"/>
                </a:solidFill>
                <a:ea typeface="ＭＳ Ｐゴシック" charset="-128"/>
                <a:cs typeface="+mn-cs"/>
              </a:rPr>
              <a:t>Operations Strategy:  1- Introduction </a:t>
            </a:r>
          </a:p>
        </p:txBody>
      </p:sp>
      <p:sp>
        <p:nvSpPr>
          <p:cNvPr id="1030"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a:t>
            </a:r>
            <a:br>
              <a:rPr lang="en-US" smtClean="0"/>
            </a:br>
            <a:r>
              <a:rPr lang="en-US" smtClean="0"/>
              <a:t>title style</a:t>
            </a:r>
          </a:p>
        </p:txBody>
      </p:sp>
      <p:cxnSp>
        <p:nvCxnSpPr>
          <p:cNvPr id="1031" name="Straight Connector 18"/>
          <p:cNvCxnSpPr>
            <a:cxnSpLocks noChangeShapeType="1"/>
          </p:cNvCxnSpPr>
          <p:nvPr userDrawn="1"/>
        </p:nvCxnSpPr>
        <p:spPr bwMode="auto">
          <a:xfrm>
            <a:off x="0" y="1141413"/>
            <a:ext cx="9144000" cy="1587"/>
          </a:xfrm>
          <a:prstGeom prst="line">
            <a:avLst/>
          </a:prstGeom>
          <a:noFill/>
          <a:ln w="127000" algn="ctr">
            <a:solidFill>
              <a:srgbClr val="A50023"/>
            </a:solidFill>
            <a:round/>
            <a:headEnd/>
            <a:tailEnd/>
          </a:ln>
        </p:spPr>
      </p:cxnSp>
      <p:cxnSp>
        <p:nvCxnSpPr>
          <p:cNvPr id="1032" name="Straight Connector 19"/>
          <p:cNvCxnSpPr>
            <a:cxnSpLocks noChangeShapeType="1"/>
          </p:cNvCxnSpPr>
          <p:nvPr userDrawn="1"/>
        </p:nvCxnSpPr>
        <p:spPr bwMode="auto">
          <a:xfrm>
            <a:off x="0" y="6475413"/>
            <a:ext cx="9144000" cy="1587"/>
          </a:xfrm>
          <a:prstGeom prst="line">
            <a:avLst/>
          </a:prstGeom>
          <a:noFill/>
          <a:ln w="76200" algn="ctr">
            <a:solidFill>
              <a:srgbClr val="A50023"/>
            </a:solidFill>
            <a:round/>
            <a:headEnd/>
            <a:tailEnd/>
          </a:ln>
        </p:spPr>
      </p:cxnSp>
    </p:spTree>
  </p:cSld>
  <p:clrMap bg1="lt1" tx1="dk1" bg2="lt2" tx2="dk2" accent1="accent1" accent2="accent2" accent3="accent3" accent4="accent4" accent5="accent5" accent6="accent6" hlink="hlink" folHlink="folHlink"/>
  <p:sldLayoutIdLst>
    <p:sldLayoutId id="2147483800" r:id="rId1"/>
    <p:sldLayoutId id="2147483792" r:id="rId2"/>
    <p:sldLayoutId id="2147483791" r:id="rId3"/>
    <p:sldLayoutId id="2147483790" r:id="rId4"/>
    <p:sldLayoutId id="2147483789" r:id="rId5"/>
    <p:sldLayoutId id="2147483798" r:id="rId6"/>
    <p:sldLayoutId id="2147483799" r:id="rId7"/>
  </p:sldLayoutIdLst>
  <p:transition/>
  <p:timing>
    <p:tnLst>
      <p:par>
        <p:cTn id="1" dur="indefinite" restart="never" nodeType="tmRoot"/>
      </p:par>
    </p:tnLst>
  </p:timing>
  <p:txStyles>
    <p:titleStyle>
      <a:lvl1pPr algn="l" rtl="0" fontAlgn="base">
        <a:spcBef>
          <a:spcPct val="0"/>
        </a:spcBef>
        <a:spcAft>
          <a:spcPct val="0"/>
        </a:spcAft>
        <a:defRPr sz="3600">
          <a:solidFill>
            <a:srgbClr val="A50023"/>
          </a:solidFill>
          <a:latin typeface="Impact" pitchFamily="34" charset="0"/>
          <a:ea typeface="ＭＳ Ｐゴシック" pitchFamily="-65" charset="-128"/>
          <a:cs typeface="Impact" pitchFamily="34" charset="0"/>
        </a:defRPr>
      </a:lvl1pPr>
      <a:lvl2pPr algn="l" rtl="0" fontAlgn="base">
        <a:spcBef>
          <a:spcPct val="0"/>
        </a:spcBef>
        <a:spcAft>
          <a:spcPct val="0"/>
        </a:spcAft>
        <a:defRPr sz="3600">
          <a:solidFill>
            <a:srgbClr val="A50023"/>
          </a:solidFill>
          <a:latin typeface="Impact" pitchFamily="34" charset="0"/>
          <a:ea typeface="ＭＳ Ｐゴシック" pitchFamily="-65" charset="-128"/>
          <a:cs typeface="Impact" pitchFamily="34" charset="0"/>
        </a:defRPr>
      </a:lvl2pPr>
      <a:lvl3pPr algn="l" rtl="0" fontAlgn="base">
        <a:spcBef>
          <a:spcPct val="0"/>
        </a:spcBef>
        <a:spcAft>
          <a:spcPct val="0"/>
        </a:spcAft>
        <a:defRPr sz="3600">
          <a:solidFill>
            <a:srgbClr val="A50023"/>
          </a:solidFill>
          <a:latin typeface="Impact" pitchFamily="34" charset="0"/>
          <a:ea typeface="ＭＳ Ｐゴシック" pitchFamily="-65" charset="-128"/>
          <a:cs typeface="Impact" pitchFamily="34" charset="0"/>
        </a:defRPr>
      </a:lvl3pPr>
      <a:lvl4pPr algn="l" rtl="0" fontAlgn="base">
        <a:spcBef>
          <a:spcPct val="0"/>
        </a:spcBef>
        <a:spcAft>
          <a:spcPct val="0"/>
        </a:spcAft>
        <a:defRPr sz="3600">
          <a:solidFill>
            <a:srgbClr val="A50023"/>
          </a:solidFill>
          <a:latin typeface="Impact" pitchFamily="34" charset="0"/>
          <a:ea typeface="ＭＳ Ｐゴシック" pitchFamily="-65" charset="-128"/>
          <a:cs typeface="Impact" pitchFamily="34" charset="0"/>
        </a:defRPr>
      </a:lvl4pPr>
      <a:lvl5pPr algn="l" rtl="0" fontAlgn="base">
        <a:spcBef>
          <a:spcPct val="0"/>
        </a:spcBef>
        <a:spcAft>
          <a:spcPct val="0"/>
        </a:spcAft>
        <a:defRPr sz="3600">
          <a:solidFill>
            <a:srgbClr val="A50023"/>
          </a:solidFill>
          <a:latin typeface="Impact" pitchFamily="34" charset="0"/>
          <a:ea typeface="ＭＳ Ｐゴシック" pitchFamily="-65" charset="-128"/>
          <a:cs typeface="Impact" pitchFamily="34" charset="0"/>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fontAlgn="base">
        <a:spcBef>
          <a:spcPct val="20000"/>
        </a:spcBef>
        <a:spcAft>
          <a:spcPct val="0"/>
        </a:spcAft>
        <a:buSzPct val="75000"/>
        <a:buFont typeface="Wingdings" pitchFamily="2" charset="2"/>
        <a:buChar char="p"/>
        <a:defRPr sz="2400">
          <a:solidFill>
            <a:srgbClr val="000078"/>
          </a:solidFill>
          <a:latin typeface="MS Reference Sans Serif" pitchFamily="34" charset="0"/>
          <a:ea typeface="ＭＳ Ｐゴシック" pitchFamily="-65" charset="-128"/>
          <a:cs typeface="MS Reference Sans Serif" pitchFamily="34" charset="0"/>
        </a:defRPr>
      </a:lvl1pPr>
      <a:lvl2pPr marL="742950" indent="-285750" algn="l" rtl="0" fontAlgn="base">
        <a:spcBef>
          <a:spcPct val="20000"/>
        </a:spcBef>
        <a:spcAft>
          <a:spcPct val="0"/>
        </a:spcAft>
        <a:buSzPct val="75000"/>
        <a:buFont typeface="Wingdings" pitchFamily="2" charset="2"/>
        <a:buChar char="n"/>
        <a:defRPr sz="2200">
          <a:solidFill>
            <a:srgbClr val="00007D"/>
          </a:solidFill>
          <a:latin typeface="MS Reference Sans Serif" pitchFamily="34" charset="0"/>
          <a:ea typeface="ＭＳ Ｐゴシック" pitchFamily="-112" charset="-128"/>
          <a:cs typeface="ＭＳ Ｐゴシック"/>
        </a:defRPr>
      </a:lvl2pPr>
      <a:lvl3pPr marL="1143000" indent="-228600" algn="l" rtl="0" fontAlgn="base">
        <a:spcBef>
          <a:spcPct val="20000"/>
        </a:spcBef>
        <a:spcAft>
          <a:spcPct val="0"/>
        </a:spcAft>
        <a:buClr>
          <a:srgbClr val="000082"/>
        </a:buClr>
        <a:buSzPct val="65000"/>
        <a:buFont typeface="Wingdings" pitchFamily="2" charset="2"/>
        <a:buChar char="p"/>
        <a:defRPr sz="2000">
          <a:solidFill>
            <a:srgbClr val="000078"/>
          </a:solidFill>
          <a:latin typeface="MS Reference Sans Serif" pitchFamily="34" charset="0"/>
          <a:ea typeface="ＭＳ Ｐゴシック" pitchFamily="-112" charset="-128"/>
          <a:cs typeface="ＭＳ Ｐゴシック"/>
        </a:defRPr>
      </a:lvl3pPr>
      <a:lvl4pPr marL="1600200" indent="-228600" algn="l" rtl="0" fontAlgn="base">
        <a:spcBef>
          <a:spcPct val="20000"/>
        </a:spcBef>
        <a:spcAft>
          <a:spcPct val="0"/>
        </a:spcAft>
        <a:buFont typeface="Wingdings" pitchFamily="2" charset="2"/>
        <a:buChar char="§"/>
        <a:defRPr sz="2000">
          <a:solidFill>
            <a:srgbClr val="000078"/>
          </a:solidFill>
          <a:latin typeface="MS Reference Sans Serif" pitchFamily="34" charset="0"/>
          <a:ea typeface="ＭＳ Ｐゴシック" pitchFamily="-112" charset="-128"/>
          <a:cs typeface="ＭＳ Ｐゴシック"/>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cs typeface="ＭＳ Ｐゴシック"/>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381000" y="6858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1" name="Text Box 57"/>
          <p:cNvSpPr txBox="1">
            <a:spLocks noChangeArrowheads="1"/>
          </p:cNvSpPr>
          <p:nvPr userDrawn="1"/>
        </p:nvSpPr>
        <p:spPr bwMode="auto">
          <a:xfrm>
            <a:off x="8458200" y="6581775"/>
            <a:ext cx="685800" cy="276225"/>
          </a:xfrm>
          <a:prstGeom prst="rect">
            <a:avLst/>
          </a:prstGeom>
          <a:noFill/>
          <a:ln w="9525">
            <a:noFill/>
            <a:miter lim="800000"/>
            <a:headEnd/>
            <a:tailEnd/>
          </a:ln>
          <a:effectLst/>
        </p:spPr>
        <p:txBody>
          <a:bodyPr>
            <a:spAutoFit/>
          </a:bodyPr>
          <a:lstStyle/>
          <a:p>
            <a:pPr algn="r" eaLnBrk="0" hangingPunct="0">
              <a:defRPr/>
            </a:pPr>
            <a:fld id="{D72642AA-5FBF-4A70-AB47-C62ABC61F6F3}" type="slidenum">
              <a:rPr lang="en-US" sz="1200" b="1" i="1">
                <a:solidFill>
                  <a:srgbClr val="00B050"/>
                </a:solidFill>
                <a:ea typeface="ＭＳ Ｐゴシック" charset="-128"/>
                <a:cs typeface="+mn-cs"/>
              </a:rPr>
              <a:pPr algn="r" eaLnBrk="0" hangingPunct="0">
                <a:defRPr/>
              </a:pPr>
              <a:t>‹#›</a:t>
            </a:fld>
            <a:endParaRPr lang="en-US" sz="1200" b="1" i="1" dirty="0">
              <a:solidFill>
                <a:srgbClr val="00B050"/>
              </a:solidFill>
              <a:ea typeface="ＭＳ Ｐゴシック" charset="-128"/>
              <a:cs typeface="+mn-cs"/>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eaLnBrk="0" hangingPunct="0">
              <a:defRPr/>
            </a:pPr>
            <a:r>
              <a:rPr lang="en-US" sz="1200" b="1" i="1" dirty="0" err="1">
                <a:solidFill>
                  <a:srgbClr val="00B050"/>
                </a:solidFill>
                <a:ea typeface="ＭＳ Ｐゴシック" charset="-128"/>
                <a:cs typeface="+mn-cs"/>
              </a:rPr>
              <a:t>Ardavan</a:t>
            </a:r>
            <a:r>
              <a:rPr lang="en-US" sz="1200" b="1" i="1" dirty="0">
                <a:solidFill>
                  <a:srgbClr val="00B050"/>
                </a:solidFill>
                <a:ea typeface="ＭＳ Ｐゴシック" charset="-128"/>
                <a:cs typeface="+mn-cs"/>
              </a:rPr>
              <a:t> </a:t>
            </a:r>
            <a:r>
              <a:rPr lang="en-US" sz="1200" b="1" i="1" dirty="0" err="1">
                <a:solidFill>
                  <a:srgbClr val="00B050"/>
                </a:solidFill>
                <a:ea typeface="ＭＳ Ｐゴシック" charset="-128"/>
                <a:cs typeface="+mn-cs"/>
              </a:rPr>
              <a:t>Asef-Vaziri</a:t>
            </a:r>
            <a:r>
              <a:rPr lang="en-US" sz="1200" b="1" i="1" dirty="0">
                <a:solidFill>
                  <a:srgbClr val="00B050"/>
                </a:solidFill>
                <a:ea typeface="ＭＳ Ｐゴシック" charset="-128"/>
                <a:cs typeface="+mn-cs"/>
              </a:rPr>
              <a:t>    Jul-09</a:t>
            </a:r>
          </a:p>
        </p:txBody>
      </p:sp>
      <p:sp>
        <p:nvSpPr>
          <p:cNvPr id="13" name="Text Box 57"/>
          <p:cNvSpPr txBox="1">
            <a:spLocks noChangeArrowheads="1"/>
          </p:cNvSpPr>
          <p:nvPr userDrawn="1"/>
        </p:nvSpPr>
        <p:spPr bwMode="auto">
          <a:xfrm>
            <a:off x="0" y="6553200"/>
            <a:ext cx="4267200" cy="276225"/>
          </a:xfrm>
          <a:prstGeom prst="rect">
            <a:avLst/>
          </a:prstGeom>
          <a:noFill/>
          <a:ln w="9525">
            <a:noFill/>
            <a:miter lim="800000"/>
            <a:headEnd/>
            <a:tailEnd/>
          </a:ln>
          <a:effectLst/>
        </p:spPr>
        <p:txBody>
          <a:bodyPr>
            <a:spAutoFit/>
          </a:bodyPr>
          <a:lstStyle/>
          <a:p>
            <a:pPr eaLnBrk="0" hangingPunct="0">
              <a:defRPr/>
            </a:pPr>
            <a:r>
              <a:rPr lang="en-US" sz="1200" b="1" i="1" dirty="0">
                <a:solidFill>
                  <a:srgbClr val="00B050"/>
                </a:solidFill>
                <a:ea typeface="ＭＳ Ｐゴシック" charset="-128"/>
                <a:cs typeface="+mn-cs"/>
              </a:rPr>
              <a:t>Lean Thinking:  1- Introduction </a:t>
            </a:r>
          </a:p>
        </p:txBody>
      </p:sp>
      <p:cxnSp>
        <p:nvCxnSpPr>
          <p:cNvPr id="10246" name="Straight Connector 18"/>
          <p:cNvCxnSpPr>
            <a:cxnSpLocks noChangeShapeType="1"/>
          </p:cNvCxnSpPr>
          <p:nvPr userDrawn="1"/>
        </p:nvCxnSpPr>
        <p:spPr bwMode="auto">
          <a:xfrm>
            <a:off x="0" y="455613"/>
            <a:ext cx="9144000" cy="1587"/>
          </a:xfrm>
          <a:prstGeom prst="line">
            <a:avLst/>
          </a:prstGeom>
          <a:noFill/>
          <a:ln w="127000" algn="ctr">
            <a:solidFill>
              <a:srgbClr val="00B050"/>
            </a:solidFill>
            <a:round/>
            <a:headEnd/>
            <a:tailEnd/>
          </a:ln>
        </p:spPr>
      </p:cxnSp>
      <p:cxnSp>
        <p:nvCxnSpPr>
          <p:cNvPr id="10247" name="Straight Connector 19"/>
          <p:cNvCxnSpPr>
            <a:cxnSpLocks noChangeShapeType="1"/>
          </p:cNvCxnSpPr>
          <p:nvPr userDrawn="1"/>
        </p:nvCxnSpPr>
        <p:spPr bwMode="auto">
          <a:xfrm>
            <a:off x="0" y="6475413"/>
            <a:ext cx="9144000" cy="1587"/>
          </a:xfrm>
          <a:prstGeom prst="line">
            <a:avLst/>
          </a:prstGeom>
          <a:noFill/>
          <a:ln w="76200" algn="ctr">
            <a:solidFill>
              <a:srgbClr val="00B050"/>
            </a:solidFill>
            <a:round/>
            <a:headEnd/>
            <a:tailEnd/>
          </a:ln>
        </p:spPr>
      </p:cxnSp>
      <p:sp>
        <p:nvSpPr>
          <p:cNvPr id="9" name="Text Box 57"/>
          <p:cNvSpPr txBox="1">
            <a:spLocks noChangeArrowheads="1"/>
          </p:cNvSpPr>
          <p:nvPr userDrawn="1"/>
        </p:nvSpPr>
        <p:spPr bwMode="auto">
          <a:xfrm>
            <a:off x="152400" y="-76200"/>
            <a:ext cx="4267200" cy="523875"/>
          </a:xfrm>
          <a:prstGeom prst="rect">
            <a:avLst/>
          </a:prstGeom>
          <a:noFill/>
          <a:ln w="9525">
            <a:noFill/>
            <a:miter lim="800000"/>
            <a:headEnd/>
            <a:tailEnd/>
          </a:ln>
          <a:effectLst/>
        </p:spPr>
        <p:txBody>
          <a:bodyPr>
            <a:spAutoFit/>
          </a:bodyPr>
          <a:lstStyle/>
          <a:p>
            <a:pPr eaLnBrk="0" hangingPunct="0">
              <a:defRPr/>
            </a:pPr>
            <a:r>
              <a:rPr lang="en-US" sz="2800" dirty="0">
                <a:solidFill>
                  <a:srgbClr val="00B050"/>
                </a:solidFill>
                <a:latin typeface="Impact" pitchFamily="34" charset="0"/>
                <a:ea typeface="ＭＳ Ｐゴシック" charset="-128"/>
                <a:cs typeface="+mn-cs"/>
              </a:rPr>
              <a:t>Information</a:t>
            </a: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txStyles>
    <p:titleStyle>
      <a:lvl1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2pPr>
      <a:lvl3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3pPr>
      <a:lvl4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4pPr>
      <a:lvl5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fontAlgn="base">
        <a:spcBef>
          <a:spcPct val="20000"/>
        </a:spcBef>
        <a:spcAft>
          <a:spcPct val="0"/>
        </a:spcAft>
        <a:buSzPct val="75000"/>
        <a:buFont typeface="Wingdings" pitchFamily="2" charset="2"/>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fontAlgn="base">
        <a:spcBef>
          <a:spcPct val="20000"/>
        </a:spcBef>
        <a:spcAft>
          <a:spcPct val="0"/>
        </a:spcAft>
        <a:buSzPct val="75000"/>
        <a:buFont typeface="Wingdings" pitchFamily="2" charset="2"/>
        <a:buChar char="n"/>
        <a:defRPr sz="2400">
          <a:solidFill>
            <a:schemeClr val="tx1"/>
          </a:solidFill>
          <a:latin typeface="MS Reference Sans Serif" pitchFamily="34" charset="0"/>
          <a:ea typeface="ＭＳ Ｐゴシック" pitchFamily="-112" charset="-128"/>
          <a:cs typeface="ＭＳ Ｐゴシック"/>
        </a:defRPr>
      </a:lvl2pPr>
      <a:lvl3pPr marL="1143000" indent="-228600" algn="l" rtl="0" fontAlgn="base">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cs typeface="ＭＳ Ｐゴシック"/>
        </a:defRPr>
      </a:lvl3pPr>
      <a:lvl4pPr marL="1600200" indent="-228600" algn="l" rtl="0" fontAlgn="base">
        <a:spcBef>
          <a:spcPct val="20000"/>
        </a:spcBef>
        <a:spcAft>
          <a:spcPct val="0"/>
        </a:spcAft>
        <a:buFont typeface="Wingdings" pitchFamily="2" charset="2"/>
        <a:buChar char="§"/>
        <a:defRPr sz="2000">
          <a:solidFill>
            <a:schemeClr val="tx1"/>
          </a:solidFill>
          <a:latin typeface="MS Reference Sans Serif" pitchFamily="34" charset="0"/>
          <a:ea typeface="ＭＳ Ｐゴシック" pitchFamily="-112" charset="-128"/>
          <a:cs typeface="ＭＳ Ｐゴシック"/>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cs typeface="ＭＳ Ｐゴシック"/>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Box 57"/>
          <p:cNvSpPr txBox="1">
            <a:spLocks noChangeArrowheads="1"/>
          </p:cNvSpPr>
          <p:nvPr userDrawn="1"/>
        </p:nvSpPr>
        <p:spPr bwMode="auto">
          <a:xfrm>
            <a:off x="8458200" y="6581775"/>
            <a:ext cx="685800" cy="276225"/>
          </a:xfrm>
          <a:prstGeom prst="rect">
            <a:avLst/>
          </a:prstGeom>
          <a:noFill/>
          <a:ln w="9525">
            <a:noFill/>
            <a:miter lim="800000"/>
            <a:headEnd/>
            <a:tailEnd/>
          </a:ln>
          <a:effectLst/>
        </p:spPr>
        <p:txBody>
          <a:bodyPr>
            <a:spAutoFit/>
          </a:bodyPr>
          <a:lstStyle/>
          <a:p>
            <a:pPr algn="r" eaLnBrk="0" hangingPunct="0">
              <a:defRPr/>
            </a:pPr>
            <a:fld id="{5F7D94BE-6E01-48DD-8ADB-6045A4A29B6D}" type="slidenum">
              <a:rPr lang="en-US" sz="1200" b="1" i="1">
                <a:solidFill>
                  <a:srgbClr val="002060"/>
                </a:solidFill>
                <a:ea typeface="ＭＳ Ｐゴシック" charset="-128"/>
                <a:cs typeface="+mn-cs"/>
              </a:rPr>
              <a:pPr algn="r" eaLnBrk="0" hangingPunct="0">
                <a:defRPr/>
              </a:pPr>
              <a:t>‹#›</a:t>
            </a:fld>
            <a:endParaRPr lang="en-US" sz="1200" b="1" i="1" dirty="0">
              <a:solidFill>
                <a:srgbClr val="002060"/>
              </a:solidFill>
              <a:ea typeface="ＭＳ Ｐゴシック" charset="-128"/>
              <a:cs typeface="+mn-cs"/>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eaLnBrk="0" hangingPunct="0">
              <a:defRPr/>
            </a:pPr>
            <a:r>
              <a:rPr lang="en-US" sz="1200" b="1" i="1" dirty="0" err="1">
                <a:solidFill>
                  <a:srgbClr val="002060"/>
                </a:solidFill>
                <a:ea typeface="ＭＳ Ｐゴシック" charset="-128"/>
                <a:cs typeface="+mn-cs"/>
              </a:rPr>
              <a:t>Ardavan</a:t>
            </a:r>
            <a:r>
              <a:rPr lang="en-US" sz="1200" b="1" i="1" dirty="0">
                <a:solidFill>
                  <a:srgbClr val="002060"/>
                </a:solidFill>
                <a:ea typeface="ＭＳ Ｐゴシック" charset="-128"/>
                <a:cs typeface="+mn-cs"/>
              </a:rPr>
              <a:t> </a:t>
            </a:r>
            <a:r>
              <a:rPr lang="en-US" sz="1200" b="1" i="1" dirty="0" err="1">
                <a:solidFill>
                  <a:srgbClr val="002060"/>
                </a:solidFill>
                <a:ea typeface="ＭＳ Ｐゴシック" charset="-128"/>
                <a:cs typeface="+mn-cs"/>
              </a:rPr>
              <a:t>Asef-Vaziri</a:t>
            </a:r>
            <a:r>
              <a:rPr lang="en-US" sz="1200" b="1" i="1" dirty="0">
                <a:solidFill>
                  <a:srgbClr val="002060"/>
                </a:solidFill>
                <a:ea typeface="ＭＳ Ｐゴシック" charset="-128"/>
                <a:cs typeface="+mn-cs"/>
              </a:rPr>
              <a:t>    Jul-09</a:t>
            </a:r>
          </a:p>
        </p:txBody>
      </p:sp>
      <p:sp>
        <p:nvSpPr>
          <p:cNvPr id="13" name="Text Box 57"/>
          <p:cNvSpPr txBox="1">
            <a:spLocks noChangeArrowheads="1"/>
          </p:cNvSpPr>
          <p:nvPr userDrawn="1"/>
        </p:nvSpPr>
        <p:spPr bwMode="auto">
          <a:xfrm>
            <a:off x="0" y="6553200"/>
            <a:ext cx="4267200" cy="276225"/>
          </a:xfrm>
          <a:prstGeom prst="rect">
            <a:avLst/>
          </a:prstGeom>
          <a:noFill/>
          <a:ln w="9525">
            <a:noFill/>
            <a:miter lim="800000"/>
            <a:headEnd/>
            <a:tailEnd/>
          </a:ln>
          <a:effectLst/>
        </p:spPr>
        <p:txBody>
          <a:bodyPr>
            <a:spAutoFit/>
          </a:bodyPr>
          <a:lstStyle/>
          <a:p>
            <a:pPr eaLnBrk="0" hangingPunct="0">
              <a:defRPr/>
            </a:pPr>
            <a:r>
              <a:rPr lang="en-US" sz="1200" b="1" i="1" dirty="0">
                <a:solidFill>
                  <a:srgbClr val="002060"/>
                </a:solidFill>
                <a:ea typeface="ＭＳ Ｐゴシック" charset="-128"/>
                <a:cs typeface="+mn-cs"/>
              </a:rPr>
              <a:t>Lean Thinking:  1- Introduction </a:t>
            </a:r>
          </a:p>
        </p:txBody>
      </p:sp>
      <p:sp>
        <p:nvSpPr>
          <p:cNvPr id="11270"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Practice: </a:t>
            </a:r>
            <a:br>
              <a:rPr lang="en-US" smtClean="0"/>
            </a:br>
            <a:endParaRPr lang="en-US" smtClean="0"/>
          </a:p>
        </p:txBody>
      </p:sp>
      <p:cxnSp>
        <p:nvCxnSpPr>
          <p:cNvPr id="11271" name="Straight Connector 18"/>
          <p:cNvCxnSpPr>
            <a:cxnSpLocks noChangeShapeType="1"/>
          </p:cNvCxnSpPr>
          <p:nvPr userDrawn="1"/>
        </p:nvCxnSpPr>
        <p:spPr bwMode="auto">
          <a:xfrm>
            <a:off x="0" y="1141413"/>
            <a:ext cx="9144000" cy="1587"/>
          </a:xfrm>
          <a:prstGeom prst="line">
            <a:avLst/>
          </a:prstGeom>
          <a:noFill/>
          <a:ln w="127000" algn="ctr">
            <a:solidFill>
              <a:srgbClr val="002060"/>
            </a:solidFill>
            <a:round/>
            <a:headEnd/>
            <a:tailEnd/>
          </a:ln>
        </p:spPr>
      </p:cxnSp>
      <p:cxnSp>
        <p:nvCxnSpPr>
          <p:cNvPr id="11272" name="Straight Connector 19"/>
          <p:cNvCxnSpPr>
            <a:cxnSpLocks noChangeShapeType="1"/>
          </p:cNvCxnSpPr>
          <p:nvPr userDrawn="1"/>
        </p:nvCxnSpPr>
        <p:spPr bwMode="auto">
          <a:xfrm>
            <a:off x="0" y="6475413"/>
            <a:ext cx="9144000" cy="1587"/>
          </a:xfrm>
          <a:prstGeom prst="line">
            <a:avLst/>
          </a:prstGeom>
          <a:noFill/>
          <a:ln w="76200" algn="ctr">
            <a:solidFill>
              <a:srgbClr val="002060"/>
            </a:solidFill>
            <a:round/>
            <a:headEnd/>
            <a:tailEnd/>
          </a:ln>
        </p:spPr>
      </p:cxnSp>
    </p:spTree>
  </p:cSld>
  <p:clrMap bg1="lt1" tx1="dk1" bg2="lt2" tx2="dk2" accent1="accent1" accent2="accent2" accent3="accent3" accent4="accent4" accent5="accent5" accent6="accent6" hlink="hlink" folHlink="folHlink"/>
  <p:sldLayoutIdLst>
    <p:sldLayoutId id="2147483795" r:id="rId1"/>
    <p:sldLayoutId id="2147483794" r:id="rId2"/>
    <p:sldLayoutId id="2147483793" r:id="rId3"/>
  </p:sldLayoutIdLst>
  <p:transition/>
  <p:timing>
    <p:tnLst>
      <p:par>
        <p:cTn id="1" dur="indefinite" restart="never" nodeType="tmRoot"/>
      </p:par>
    </p:tnLst>
  </p:timing>
  <p:txStyles>
    <p:titleStyle>
      <a:lvl1pPr algn="l" rtl="0" fontAlgn="base">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fontAlgn="base">
        <a:spcBef>
          <a:spcPct val="0"/>
        </a:spcBef>
        <a:spcAft>
          <a:spcPct val="0"/>
        </a:spcAft>
        <a:defRPr sz="3600">
          <a:solidFill>
            <a:srgbClr val="002060"/>
          </a:solidFill>
          <a:latin typeface="Impact" pitchFamily="34" charset="0"/>
          <a:ea typeface="ＭＳ Ｐゴシック" pitchFamily="-65" charset="-128"/>
          <a:cs typeface="Impact" pitchFamily="34" charset="0"/>
        </a:defRPr>
      </a:lvl2pPr>
      <a:lvl3pPr algn="l" rtl="0" fontAlgn="base">
        <a:spcBef>
          <a:spcPct val="0"/>
        </a:spcBef>
        <a:spcAft>
          <a:spcPct val="0"/>
        </a:spcAft>
        <a:defRPr sz="3600">
          <a:solidFill>
            <a:srgbClr val="002060"/>
          </a:solidFill>
          <a:latin typeface="Impact" pitchFamily="34" charset="0"/>
          <a:ea typeface="ＭＳ Ｐゴシック" pitchFamily="-65" charset="-128"/>
          <a:cs typeface="Impact" pitchFamily="34" charset="0"/>
        </a:defRPr>
      </a:lvl3pPr>
      <a:lvl4pPr algn="l" rtl="0" fontAlgn="base">
        <a:spcBef>
          <a:spcPct val="0"/>
        </a:spcBef>
        <a:spcAft>
          <a:spcPct val="0"/>
        </a:spcAft>
        <a:defRPr sz="3600">
          <a:solidFill>
            <a:srgbClr val="002060"/>
          </a:solidFill>
          <a:latin typeface="Impact" pitchFamily="34" charset="0"/>
          <a:ea typeface="ＭＳ Ｐゴシック" pitchFamily="-65" charset="-128"/>
          <a:cs typeface="Impact" pitchFamily="34" charset="0"/>
        </a:defRPr>
      </a:lvl4pPr>
      <a:lvl5pPr algn="l" rtl="0" fontAlgn="base">
        <a:spcBef>
          <a:spcPct val="0"/>
        </a:spcBef>
        <a:spcAft>
          <a:spcPct val="0"/>
        </a:spcAft>
        <a:defRPr sz="3600">
          <a:solidFill>
            <a:srgbClr val="002060"/>
          </a:solidFill>
          <a:latin typeface="Impact" pitchFamily="34" charset="0"/>
          <a:ea typeface="ＭＳ Ｐゴシック" pitchFamily="-65" charset="-128"/>
          <a:cs typeface="Impact" pitchFamily="34" charset="0"/>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fontAlgn="base">
        <a:spcBef>
          <a:spcPct val="20000"/>
        </a:spcBef>
        <a:spcAft>
          <a:spcPct val="0"/>
        </a:spcAft>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fontAlgn="base">
        <a:spcBef>
          <a:spcPct val="20000"/>
        </a:spcBef>
        <a:spcAft>
          <a:spcPct val="0"/>
        </a:spcAft>
        <a:buSzPct val="75000"/>
        <a:buFont typeface="Wingdings" pitchFamily="2" charset="2"/>
        <a:buChar char="n"/>
        <a:defRPr sz="2400">
          <a:solidFill>
            <a:srgbClr val="002060"/>
          </a:solidFill>
          <a:latin typeface="MS Reference Sans Serif" pitchFamily="34" charset="0"/>
          <a:ea typeface="ＭＳ Ｐゴシック" pitchFamily="-112" charset="-128"/>
          <a:cs typeface="ＭＳ Ｐゴシック"/>
        </a:defRPr>
      </a:lvl2pPr>
      <a:lvl3pPr marL="1143000" indent="-228600" algn="l" rtl="0" fontAlgn="base">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cs typeface="ＭＳ Ｐゴシック"/>
        </a:defRPr>
      </a:lvl3pPr>
      <a:lvl4pPr marL="1600200" indent="-228600" algn="l" rtl="0" fontAlgn="base">
        <a:spcBef>
          <a:spcPct val="20000"/>
        </a:spcBef>
        <a:spcAft>
          <a:spcPct val="0"/>
        </a:spcAft>
        <a:buFont typeface="Wingdings" pitchFamily="2" charset="2"/>
        <a:buChar char="§"/>
        <a:defRPr sz="2000">
          <a:solidFill>
            <a:srgbClr val="002060"/>
          </a:solidFill>
          <a:latin typeface="MS Reference Sans Serif" pitchFamily="34" charset="0"/>
          <a:ea typeface="ＭＳ Ｐゴシック" pitchFamily="-112" charset="-128"/>
          <a:cs typeface="ＭＳ Ｐゴシック"/>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cs typeface="ＭＳ Ｐゴシック"/>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381000" y="685800"/>
            <a:ext cx="8229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smtClean="0"/>
          </a:p>
        </p:txBody>
      </p:sp>
      <p:sp>
        <p:nvSpPr>
          <p:cNvPr id="11" name="Text Box 57"/>
          <p:cNvSpPr txBox="1">
            <a:spLocks noChangeArrowheads="1"/>
          </p:cNvSpPr>
          <p:nvPr userDrawn="1"/>
        </p:nvSpPr>
        <p:spPr bwMode="auto">
          <a:xfrm>
            <a:off x="8458200" y="6581775"/>
            <a:ext cx="685800" cy="276225"/>
          </a:xfrm>
          <a:prstGeom prst="rect">
            <a:avLst/>
          </a:prstGeom>
          <a:noFill/>
          <a:ln w="9525">
            <a:noFill/>
            <a:miter lim="800000"/>
            <a:headEnd/>
            <a:tailEnd/>
          </a:ln>
          <a:effectLst/>
        </p:spPr>
        <p:txBody>
          <a:bodyPr>
            <a:spAutoFit/>
          </a:bodyPr>
          <a:lstStyle/>
          <a:p>
            <a:pPr algn="r" eaLnBrk="0" hangingPunct="0">
              <a:defRPr/>
            </a:pPr>
            <a:fld id="{1C59FD51-D654-4FE4-8B83-076C0A1CE342}" type="slidenum">
              <a:rPr lang="en-US" sz="1200" b="1" i="1">
                <a:solidFill>
                  <a:srgbClr val="00B050"/>
                </a:solidFill>
                <a:ea typeface="ＭＳ Ｐゴシック" charset="-128"/>
                <a:cs typeface="+mn-cs"/>
              </a:rPr>
              <a:pPr algn="r" eaLnBrk="0" hangingPunct="0">
                <a:defRPr/>
              </a:pPr>
              <a:t>‹#›</a:t>
            </a:fld>
            <a:endParaRPr lang="en-US" sz="1200" b="1" i="1" dirty="0">
              <a:solidFill>
                <a:srgbClr val="00B050"/>
              </a:solidFill>
              <a:ea typeface="ＭＳ Ｐゴシック" charset="-128"/>
              <a:cs typeface="+mn-cs"/>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eaLnBrk="0" hangingPunct="0">
              <a:defRPr/>
            </a:pPr>
            <a:r>
              <a:rPr lang="en-US" sz="1200" b="1" i="1" dirty="0" err="1">
                <a:solidFill>
                  <a:srgbClr val="00B050"/>
                </a:solidFill>
                <a:ea typeface="ＭＳ Ｐゴシック" charset="-128"/>
                <a:cs typeface="+mn-cs"/>
              </a:rPr>
              <a:t>Ardavan</a:t>
            </a:r>
            <a:r>
              <a:rPr lang="en-US" sz="1200" b="1" i="1" dirty="0">
                <a:solidFill>
                  <a:srgbClr val="00B050"/>
                </a:solidFill>
                <a:ea typeface="ＭＳ Ｐゴシック" charset="-128"/>
                <a:cs typeface="+mn-cs"/>
              </a:rPr>
              <a:t> </a:t>
            </a:r>
            <a:r>
              <a:rPr lang="en-US" sz="1200" b="1" i="1" dirty="0" err="1">
                <a:solidFill>
                  <a:srgbClr val="00B050"/>
                </a:solidFill>
                <a:ea typeface="ＭＳ Ｐゴシック" charset="-128"/>
                <a:cs typeface="+mn-cs"/>
              </a:rPr>
              <a:t>Asef-Vaziri</a:t>
            </a:r>
            <a:r>
              <a:rPr lang="en-US" sz="1200" b="1" i="1" dirty="0">
                <a:solidFill>
                  <a:srgbClr val="00B050"/>
                </a:solidFill>
                <a:ea typeface="ＭＳ Ｐゴシック" charset="-128"/>
                <a:cs typeface="+mn-cs"/>
              </a:rPr>
              <a:t>    6/4/2009</a:t>
            </a:r>
          </a:p>
        </p:txBody>
      </p:sp>
      <p:sp>
        <p:nvSpPr>
          <p:cNvPr id="13" name="Text Box 57"/>
          <p:cNvSpPr txBox="1">
            <a:spLocks noChangeArrowheads="1"/>
          </p:cNvSpPr>
          <p:nvPr userDrawn="1"/>
        </p:nvSpPr>
        <p:spPr bwMode="auto">
          <a:xfrm>
            <a:off x="0" y="6553200"/>
            <a:ext cx="4267200" cy="276225"/>
          </a:xfrm>
          <a:prstGeom prst="rect">
            <a:avLst/>
          </a:prstGeom>
          <a:noFill/>
          <a:ln w="9525">
            <a:noFill/>
            <a:miter lim="800000"/>
            <a:headEnd/>
            <a:tailEnd/>
          </a:ln>
          <a:effectLst/>
        </p:spPr>
        <p:txBody>
          <a:bodyPr>
            <a:spAutoFit/>
          </a:bodyPr>
          <a:lstStyle/>
          <a:p>
            <a:pPr eaLnBrk="0" hangingPunct="0">
              <a:defRPr/>
            </a:pPr>
            <a:r>
              <a:rPr lang="en-US" sz="1200" b="1" i="1" dirty="0">
                <a:solidFill>
                  <a:srgbClr val="00B050"/>
                </a:solidFill>
                <a:ea typeface="ＭＳ Ｐゴシック" charset="-128"/>
                <a:cs typeface="+mn-cs"/>
              </a:rPr>
              <a:t>Lean Thinking:  1- Introduction </a:t>
            </a:r>
          </a:p>
        </p:txBody>
      </p:sp>
      <p:cxnSp>
        <p:nvCxnSpPr>
          <p:cNvPr id="15366" name="Straight Connector 18"/>
          <p:cNvCxnSpPr>
            <a:cxnSpLocks noChangeShapeType="1"/>
          </p:cNvCxnSpPr>
          <p:nvPr userDrawn="1"/>
        </p:nvCxnSpPr>
        <p:spPr bwMode="auto">
          <a:xfrm>
            <a:off x="0" y="455613"/>
            <a:ext cx="9144000" cy="1587"/>
          </a:xfrm>
          <a:prstGeom prst="line">
            <a:avLst/>
          </a:prstGeom>
          <a:noFill/>
          <a:ln w="127000" algn="ctr">
            <a:solidFill>
              <a:srgbClr val="00B050"/>
            </a:solidFill>
            <a:round/>
            <a:headEnd/>
            <a:tailEnd/>
          </a:ln>
        </p:spPr>
      </p:cxnSp>
      <p:cxnSp>
        <p:nvCxnSpPr>
          <p:cNvPr id="15367" name="Straight Connector 19"/>
          <p:cNvCxnSpPr>
            <a:cxnSpLocks noChangeShapeType="1"/>
          </p:cNvCxnSpPr>
          <p:nvPr userDrawn="1"/>
        </p:nvCxnSpPr>
        <p:spPr bwMode="auto">
          <a:xfrm>
            <a:off x="0" y="6475413"/>
            <a:ext cx="9144000" cy="1587"/>
          </a:xfrm>
          <a:prstGeom prst="line">
            <a:avLst/>
          </a:prstGeom>
          <a:noFill/>
          <a:ln w="76200" algn="ctr">
            <a:solidFill>
              <a:srgbClr val="00B050"/>
            </a:solidFill>
            <a:round/>
            <a:headEnd/>
            <a:tailEnd/>
          </a:ln>
        </p:spPr>
      </p:cxnSp>
      <p:sp>
        <p:nvSpPr>
          <p:cNvPr id="9" name="Text Box 57"/>
          <p:cNvSpPr txBox="1">
            <a:spLocks noChangeArrowheads="1"/>
          </p:cNvSpPr>
          <p:nvPr userDrawn="1"/>
        </p:nvSpPr>
        <p:spPr bwMode="auto">
          <a:xfrm>
            <a:off x="152400" y="-76200"/>
            <a:ext cx="4267200" cy="523875"/>
          </a:xfrm>
          <a:prstGeom prst="rect">
            <a:avLst/>
          </a:prstGeom>
          <a:noFill/>
          <a:ln w="9525">
            <a:noFill/>
            <a:miter lim="800000"/>
            <a:headEnd/>
            <a:tailEnd/>
          </a:ln>
          <a:effectLst/>
        </p:spPr>
        <p:txBody>
          <a:bodyPr>
            <a:spAutoFit/>
          </a:bodyPr>
          <a:lstStyle/>
          <a:p>
            <a:pPr eaLnBrk="0" hangingPunct="0">
              <a:defRPr/>
            </a:pPr>
            <a:r>
              <a:rPr lang="en-US" sz="2800" dirty="0">
                <a:solidFill>
                  <a:srgbClr val="00B050"/>
                </a:solidFill>
                <a:latin typeface="Impact" pitchFamily="34" charset="0"/>
                <a:ea typeface="ＭＳ Ｐゴシック" charset="-128"/>
                <a:cs typeface="+mn-cs"/>
              </a:rPr>
              <a:t>Information</a:t>
            </a:r>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Lst>
  <p:transition/>
  <p:timing>
    <p:tnLst>
      <p:par>
        <p:cTn id="1" dur="indefinite" restart="never" nodeType="tmRoot"/>
      </p:par>
    </p:tnLst>
  </p:timing>
  <p:txStyles>
    <p:titleStyle>
      <a:lvl1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2pPr>
      <a:lvl3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3pPr>
      <a:lvl4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4pPr>
      <a:lvl5pPr algn="l" rtl="0" fontAlgn="base">
        <a:spcBef>
          <a:spcPct val="0"/>
        </a:spcBef>
        <a:spcAft>
          <a:spcPct val="0"/>
        </a:spcAft>
        <a:defRPr sz="3600">
          <a:solidFill>
            <a:srgbClr val="00B050"/>
          </a:solidFill>
          <a:latin typeface="Impact" pitchFamily="34" charset="0"/>
          <a:ea typeface="ＭＳ Ｐゴシック" pitchFamily="-65" charset="-128"/>
          <a:cs typeface="Impact" pitchFamily="34" charset="0"/>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fontAlgn="base">
        <a:spcBef>
          <a:spcPct val="20000"/>
        </a:spcBef>
        <a:spcAft>
          <a:spcPct val="0"/>
        </a:spcAft>
        <a:buSzPct val="75000"/>
        <a:buFont typeface="Wingdings" pitchFamily="2" charset="2"/>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fontAlgn="base">
        <a:spcBef>
          <a:spcPct val="20000"/>
        </a:spcBef>
        <a:spcAft>
          <a:spcPct val="0"/>
        </a:spcAft>
        <a:buSzPct val="75000"/>
        <a:buFont typeface="Wingdings" pitchFamily="2" charset="2"/>
        <a:buChar char="n"/>
        <a:defRPr sz="2400">
          <a:solidFill>
            <a:schemeClr val="tx1"/>
          </a:solidFill>
          <a:latin typeface="MS Reference Sans Serif" pitchFamily="34" charset="0"/>
          <a:ea typeface="ＭＳ Ｐゴシック" pitchFamily="-112" charset="-128"/>
          <a:cs typeface="ＭＳ Ｐゴシック"/>
        </a:defRPr>
      </a:lvl2pPr>
      <a:lvl3pPr marL="1143000" indent="-228600" algn="l" rtl="0" fontAlgn="base">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cs typeface="ＭＳ Ｐゴシック"/>
        </a:defRPr>
      </a:lvl3pPr>
      <a:lvl4pPr marL="1600200" indent="-228600" algn="l" rtl="0" fontAlgn="base">
        <a:spcBef>
          <a:spcPct val="20000"/>
        </a:spcBef>
        <a:spcAft>
          <a:spcPct val="0"/>
        </a:spcAft>
        <a:buFont typeface="Wingdings" pitchFamily="2" charset="2"/>
        <a:buChar char="§"/>
        <a:defRPr sz="2000">
          <a:solidFill>
            <a:schemeClr val="tx1"/>
          </a:solidFill>
          <a:latin typeface="MS Reference Sans Serif" pitchFamily="34" charset="0"/>
          <a:ea typeface="ＭＳ Ｐゴシック" pitchFamily="-112" charset="-128"/>
          <a:cs typeface="ＭＳ Ｐゴシック"/>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cs typeface="ＭＳ Ｐゴシック"/>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www.physics.utoronto.ca/~astummer/pub/mirror/Projects/Archives/feedback.gif&amp;imgrefurl=http://www.physics.utoronto.ca/~astummer/pub/mirror/Projects/Archives/ALPS%20-%20AOM%20Laser%20Power%20Stabilization/ALPS%20-%20AOM%20Laser%20Power%20Stabilization.html&amp;usg=__OvDptnwMR0B2-MmIQwubrMIC280=&amp;h=277&amp;w=292&amp;sz=9&amp;hl=en&amp;start=50&amp;sig2=LLybePmPkv-DTISDM9hamQ&amp;um=1&amp;tbnid=1_p4NnSixFkeNM:&amp;tbnh=109&amp;tbnw=115&amp;prev=/images?q=feedback&amp;ndsp=18&amp;hl=en&amp;rls=com.microsoft:en-us:IE-ContextMenu&amp;rlz=1I7GPEA_enUS299&amp;sa=N&amp;start=36&amp;um=1&amp;ei=I37AStuKBpnatAON95h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US" sz="2800" smtClean="0">
                <a:ea typeface="ＭＳ Ｐゴシック"/>
              </a:rPr>
              <a:t>How to describe strategic position?  Our (p,T,V,Q) value proposition &amp; The Discipline of Market Leaders</a:t>
            </a:r>
          </a:p>
        </p:txBody>
      </p:sp>
      <p:sp>
        <p:nvSpPr>
          <p:cNvPr id="90114" name="Text Box 3"/>
          <p:cNvSpPr txBox="1">
            <a:spLocks noChangeArrowheads="1"/>
          </p:cNvSpPr>
          <p:nvPr/>
        </p:nvSpPr>
        <p:spPr bwMode="auto">
          <a:xfrm>
            <a:off x="2314575" y="1785938"/>
            <a:ext cx="277813"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P</a:t>
            </a:r>
          </a:p>
        </p:txBody>
      </p:sp>
      <p:sp>
        <p:nvSpPr>
          <p:cNvPr id="90115" name="Text Box 4"/>
          <p:cNvSpPr txBox="1">
            <a:spLocks noChangeArrowheads="1"/>
          </p:cNvSpPr>
          <p:nvPr/>
        </p:nvSpPr>
        <p:spPr bwMode="auto">
          <a:xfrm>
            <a:off x="2909888" y="1785938"/>
            <a:ext cx="271462"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T</a:t>
            </a:r>
          </a:p>
        </p:txBody>
      </p:sp>
      <p:sp>
        <p:nvSpPr>
          <p:cNvPr id="90116" name="Text Box 5"/>
          <p:cNvSpPr txBox="1">
            <a:spLocks noChangeArrowheads="1"/>
          </p:cNvSpPr>
          <p:nvPr/>
        </p:nvSpPr>
        <p:spPr bwMode="auto">
          <a:xfrm>
            <a:off x="3479800" y="1785938"/>
            <a:ext cx="277813"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V</a:t>
            </a:r>
          </a:p>
        </p:txBody>
      </p:sp>
      <p:sp>
        <p:nvSpPr>
          <p:cNvPr id="90117" name="Text Box 6"/>
          <p:cNvSpPr txBox="1">
            <a:spLocks noChangeArrowheads="1"/>
          </p:cNvSpPr>
          <p:nvPr/>
        </p:nvSpPr>
        <p:spPr bwMode="auto">
          <a:xfrm>
            <a:off x="4040188" y="1785938"/>
            <a:ext cx="446087"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QoP</a:t>
            </a:r>
          </a:p>
        </p:txBody>
      </p:sp>
      <p:sp>
        <p:nvSpPr>
          <p:cNvPr id="90118" name="Text Box 7"/>
          <p:cNvSpPr txBox="1">
            <a:spLocks noChangeArrowheads="1"/>
          </p:cNvSpPr>
          <p:nvPr/>
        </p:nvSpPr>
        <p:spPr bwMode="auto">
          <a:xfrm>
            <a:off x="5675313" y="1785938"/>
            <a:ext cx="393700" cy="254000"/>
          </a:xfrm>
          <a:prstGeom prst="rect">
            <a:avLst/>
          </a:prstGeom>
          <a:no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 </a:t>
            </a:r>
            <a:r>
              <a:rPr lang="en-US" sz="1000">
                <a:latin typeface="Arial Unicode MS" pitchFamily="34" charset="-128"/>
                <a:ea typeface="Arial Unicode MS" pitchFamily="34" charset="-128"/>
                <a:cs typeface="Arial Unicode MS" pitchFamily="34" charset="-128"/>
              </a:rPr>
              <a:t>✓</a:t>
            </a:r>
            <a:r>
              <a:rPr lang="en-US" sz="1000">
                <a:latin typeface="Arial Unicode MS" pitchFamily="34" charset="-128"/>
              </a:rPr>
              <a:t>  </a:t>
            </a:r>
          </a:p>
        </p:txBody>
      </p:sp>
      <p:sp>
        <p:nvSpPr>
          <p:cNvPr id="90119" name="Text Box 8"/>
          <p:cNvSpPr txBox="1">
            <a:spLocks noChangeArrowheads="1"/>
          </p:cNvSpPr>
          <p:nvPr/>
        </p:nvSpPr>
        <p:spPr bwMode="auto">
          <a:xfrm>
            <a:off x="7396163" y="1785938"/>
            <a:ext cx="1022350"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Smart shopper</a:t>
            </a:r>
          </a:p>
        </p:txBody>
      </p:sp>
      <p:sp>
        <p:nvSpPr>
          <p:cNvPr id="90120" name="Text Box 9"/>
          <p:cNvSpPr txBox="1">
            <a:spLocks noChangeArrowheads="1"/>
          </p:cNvSpPr>
          <p:nvPr/>
        </p:nvSpPr>
        <p:spPr bwMode="auto">
          <a:xfrm>
            <a:off x="2676525" y="1254125"/>
            <a:ext cx="1376363" cy="274638"/>
          </a:xfrm>
          <a:prstGeom prst="rect">
            <a:avLst/>
          </a:prstGeom>
          <a:noFill/>
          <a:ln w="9525" algn="ctr">
            <a:noFill/>
            <a:prstDash val="dash"/>
            <a:miter lim="800000"/>
            <a:headEnd/>
            <a:tailEnd/>
          </a:ln>
        </p:spPr>
        <p:txBody>
          <a:bodyPr wrap="none">
            <a:spAutoFit/>
          </a:bodyPr>
          <a:lstStyle/>
          <a:p>
            <a:pPr eaLnBrk="0" hangingPunct="0"/>
            <a:r>
              <a:rPr lang="en-US" sz="1200" b="1">
                <a:latin typeface="Arial Unicode MS" pitchFamily="34" charset="-128"/>
              </a:rPr>
              <a:t>Product attributes</a:t>
            </a:r>
          </a:p>
        </p:txBody>
      </p:sp>
      <p:sp>
        <p:nvSpPr>
          <p:cNvPr id="90121" name="Text Box 10"/>
          <p:cNvSpPr txBox="1">
            <a:spLocks noChangeArrowheads="1"/>
          </p:cNvSpPr>
          <p:nvPr/>
        </p:nvSpPr>
        <p:spPr bwMode="auto">
          <a:xfrm>
            <a:off x="5095875" y="1174750"/>
            <a:ext cx="1719263" cy="457200"/>
          </a:xfrm>
          <a:prstGeom prst="rect">
            <a:avLst/>
          </a:prstGeom>
          <a:noFill/>
          <a:ln w="9525" algn="ctr">
            <a:noFill/>
            <a:prstDash val="dash"/>
            <a:miter lim="800000"/>
            <a:headEnd/>
            <a:tailEnd/>
          </a:ln>
        </p:spPr>
        <p:txBody>
          <a:bodyPr wrap="none">
            <a:spAutoFit/>
          </a:bodyPr>
          <a:lstStyle/>
          <a:p>
            <a:pPr algn="ctr" eaLnBrk="0" hangingPunct="0"/>
            <a:r>
              <a:rPr lang="en-US" sz="1200" b="1">
                <a:latin typeface="Arial Unicode MS" pitchFamily="34" charset="-128"/>
              </a:rPr>
              <a:t>Service attributes:</a:t>
            </a:r>
          </a:p>
          <a:p>
            <a:pPr algn="ctr" eaLnBrk="0" hangingPunct="0"/>
            <a:r>
              <a:rPr lang="en-US" sz="1200" b="1">
                <a:latin typeface="Arial Unicode MS" pitchFamily="34" charset="-128"/>
              </a:rPr>
              <a:t>Customer Relationship</a:t>
            </a:r>
          </a:p>
        </p:txBody>
      </p:sp>
      <p:sp>
        <p:nvSpPr>
          <p:cNvPr id="90122" name="Text Box 11"/>
          <p:cNvSpPr txBox="1">
            <a:spLocks noChangeArrowheads="1"/>
          </p:cNvSpPr>
          <p:nvPr/>
        </p:nvSpPr>
        <p:spPr bwMode="auto">
          <a:xfrm>
            <a:off x="7783513" y="1254125"/>
            <a:ext cx="606425" cy="274638"/>
          </a:xfrm>
          <a:prstGeom prst="rect">
            <a:avLst/>
          </a:prstGeom>
          <a:noFill/>
          <a:ln w="9525" algn="ctr">
            <a:noFill/>
            <a:prstDash val="dash"/>
            <a:miter lim="800000"/>
            <a:headEnd/>
            <a:tailEnd/>
          </a:ln>
        </p:spPr>
        <p:txBody>
          <a:bodyPr wrap="none">
            <a:spAutoFit/>
          </a:bodyPr>
          <a:lstStyle/>
          <a:p>
            <a:pPr eaLnBrk="0" hangingPunct="0"/>
            <a:r>
              <a:rPr lang="en-US" sz="1200" b="1">
                <a:latin typeface="Arial Unicode MS" pitchFamily="34" charset="-128"/>
              </a:rPr>
              <a:t>Image</a:t>
            </a:r>
          </a:p>
        </p:txBody>
      </p:sp>
      <p:sp>
        <p:nvSpPr>
          <p:cNvPr id="90123" name="Text Box 12"/>
          <p:cNvSpPr txBox="1">
            <a:spLocks noChangeArrowheads="1"/>
          </p:cNvSpPr>
          <p:nvPr/>
        </p:nvSpPr>
        <p:spPr bwMode="auto">
          <a:xfrm>
            <a:off x="5103813" y="3184525"/>
            <a:ext cx="1733550" cy="4064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Personalized service (QoS)</a:t>
            </a:r>
          </a:p>
          <a:p>
            <a:pPr eaLnBrk="0" hangingPunct="0"/>
            <a:r>
              <a:rPr lang="en-US" sz="1000">
                <a:latin typeface="Arial Unicode MS" pitchFamily="34" charset="-128"/>
              </a:rPr>
              <a:t>Long term relationships </a:t>
            </a:r>
          </a:p>
        </p:txBody>
      </p:sp>
      <p:sp>
        <p:nvSpPr>
          <p:cNvPr id="90124" name="Text Box 13"/>
          <p:cNvSpPr txBox="1">
            <a:spLocks noChangeArrowheads="1"/>
          </p:cNvSpPr>
          <p:nvPr/>
        </p:nvSpPr>
        <p:spPr bwMode="auto">
          <a:xfrm>
            <a:off x="2314575" y="3240088"/>
            <a:ext cx="320675" cy="254000"/>
          </a:xfrm>
          <a:prstGeom prst="rect">
            <a:avLst/>
          </a:prstGeom>
          <a:noFill/>
          <a:ln w="9525" algn="ctr">
            <a:solidFill>
              <a:schemeClr val="tx1"/>
            </a:solidFill>
            <a:miter lim="800000"/>
            <a:headEnd/>
            <a:tailEnd/>
          </a:ln>
        </p:spPr>
        <p:txBody>
          <a:bodyPr wrap="none">
            <a:spAutoFit/>
          </a:bodyPr>
          <a:lstStyle/>
          <a:p>
            <a:pPr eaLnBrk="0" hangingPunct="0"/>
            <a:r>
              <a:rPr lang="en-US" sz="1000"/>
              <a:t>✓</a:t>
            </a:r>
          </a:p>
        </p:txBody>
      </p:sp>
      <p:sp>
        <p:nvSpPr>
          <p:cNvPr id="90125" name="Text Box 14"/>
          <p:cNvSpPr txBox="1">
            <a:spLocks noChangeArrowheads="1"/>
          </p:cNvSpPr>
          <p:nvPr/>
        </p:nvSpPr>
        <p:spPr bwMode="auto">
          <a:xfrm>
            <a:off x="7396163" y="3209925"/>
            <a:ext cx="979487"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Trusted brand</a:t>
            </a:r>
          </a:p>
        </p:txBody>
      </p:sp>
      <p:sp>
        <p:nvSpPr>
          <p:cNvPr id="90126" name="Text Box 15"/>
          <p:cNvSpPr txBox="1">
            <a:spLocks noChangeArrowheads="1"/>
          </p:cNvSpPr>
          <p:nvPr/>
        </p:nvSpPr>
        <p:spPr bwMode="auto">
          <a:xfrm>
            <a:off x="2314575" y="4784725"/>
            <a:ext cx="346075" cy="284163"/>
          </a:xfrm>
          <a:prstGeom prst="rect">
            <a:avLst/>
          </a:prstGeom>
          <a:noFill/>
          <a:ln w="9525" algn="ctr">
            <a:solidFill>
              <a:schemeClr val="tx1"/>
            </a:solidFill>
            <a:miter lim="800000"/>
            <a:headEnd/>
            <a:tailEnd/>
          </a:ln>
        </p:spPr>
        <p:txBody>
          <a:bodyPr wrap="none">
            <a:spAutoFit/>
          </a:bodyPr>
          <a:lstStyle/>
          <a:p>
            <a:pPr eaLnBrk="0" hangingPunct="0"/>
            <a:r>
              <a:rPr lang="en-US" sz="1200"/>
              <a:t>✓</a:t>
            </a:r>
          </a:p>
        </p:txBody>
      </p:sp>
      <p:sp>
        <p:nvSpPr>
          <p:cNvPr id="90127" name="Text Box 16"/>
          <p:cNvSpPr txBox="1">
            <a:spLocks noChangeArrowheads="1"/>
          </p:cNvSpPr>
          <p:nvPr/>
        </p:nvSpPr>
        <p:spPr bwMode="auto">
          <a:xfrm>
            <a:off x="2909888" y="4813300"/>
            <a:ext cx="271462"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T</a:t>
            </a:r>
          </a:p>
        </p:txBody>
      </p:sp>
      <p:sp>
        <p:nvSpPr>
          <p:cNvPr id="90128" name="Text Box 17"/>
          <p:cNvSpPr txBox="1">
            <a:spLocks noChangeArrowheads="1"/>
          </p:cNvSpPr>
          <p:nvPr/>
        </p:nvSpPr>
        <p:spPr bwMode="auto">
          <a:xfrm>
            <a:off x="4040188" y="4813300"/>
            <a:ext cx="446087"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QoP</a:t>
            </a:r>
          </a:p>
        </p:txBody>
      </p:sp>
      <p:sp>
        <p:nvSpPr>
          <p:cNvPr id="90129" name="Text Box 18"/>
          <p:cNvSpPr txBox="1">
            <a:spLocks noChangeArrowheads="1"/>
          </p:cNvSpPr>
          <p:nvPr/>
        </p:nvSpPr>
        <p:spPr bwMode="auto">
          <a:xfrm>
            <a:off x="7396163" y="4779963"/>
            <a:ext cx="903287"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Best in class</a:t>
            </a:r>
          </a:p>
        </p:txBody>
      </p:sp>
      <p:sp>
        <p:nvSpPr>
          <p:cNvPr id="90130" name="Text Box 19"/>
          <p:cNvSpPr txBox="1">
            <a:spLocks noChangeArrowheads="1"/>
          </p:cNvSpPr>
          <p:nvPr/>
        </p:nvSpPr>
        <p:spPr bwMode="auto">
          <a:xfrm>
            <a:off x="2909888" y="3240088"/>
            <a:ext cx="320675" cy="254000"/>
          </a:xfrm>
          <a:prstGeom prst="rect">
            <a:avLst/>
          </a:prstGeom>
          <a:noFill/>
          <a:ln w="9525" algn="ctr">
            <a:solidFill>
              <a:schemeClr val="tx1"/>
            </a:solidFill>
            <a:miter lim="800000"/>
            <a:headEnd/>
            <a:tailEnd/>
          </a:ln>
        </p:spPr>
        <p:txBody>
          <a:bodyPr wrap="none">
            <a:spAutoFit/>
          </a:bodyPr>
          <a:lstStyle/>
          <a:p>
            <a:pPr eaLnBrk="0" hangingPunct="0"/>
            <a:r>
              <a:rPr lang="en-US" sz="1000"/>
              <a:t>✓</a:t>
            </a:r>
          </a:p>
        </p:txBody>
      </p:sp>
      <p:sp>
        <p:nvSpPr>
          <p:cNvPr id="90131" name="Text Box 20"/>
          <p:cNvSpPr txBox="1">
            <a:spLocks noChangeArrowheads="1"/>
          </p:cNvSpPr>
          <p:nvPr/>
        </p:nvSpPr>
        <p:spPr bwMode="auto">
          <a:xfrm>
            <a:off x="3489325" y="3240088"/>
            <a:ext cx="320675" cy="254000"/>
          </a:xfrm>
          <a:prstGeom prst="rect">
            <a:avLst/>
          </a:prstGeom>
          <a:noFill/>
          <a:ln w="9525" algn="ctr">
            <a:solidFill>
              <a:schemeClr val="tx1"/>
            </a:solidFill>
            <a:miter lim="800000"/>
            <a:headEnd/>
            <a:tailEnd/>
          </a:ln>
        </p:spPr>
        <p:txBody>
          <a:bodyPr wrap="none">
            <a:spAutoFit/>
          </a:bodyPr>
          <a:lstStyle/>
          <a:p>
            <a:pPr eaLnBrk="0" hangingPunct="0"/>
            <a:r>
              <a:rPr lang="en-US" sz="1000"/>
              <a:t>✓</a:t>
            </a:r>
          </a:p>
        </p:txBody>
      </p:sp>
      <p:sp>
        <p:nvSpPr>
          <p:cNvPr id="90132" name="Text Box 21"/>
          <p:cNvSpPr txBox="1">
            <a:spLocks noChangeArrowheads="1"/>
          </p:cNvSpPr>
          <p:nvPr/>
        </p:nvSpPr>
        <p:spPr bwMode="auto">
          <a:xfrm>
            <a:off x="4049713" y="3240088"/>
            <a:ext cx="320675" cy="254000"/>
          </a:xfrm>
          <a:prstGeom prst="rect">
            <a:avLst/>
          </a:prstGeom>
          <a:noFill/>
          <a:ln w="9525" algn="ctr">
            <a:solidFill>
              <a:schemeClr val="tx1"/>
            </a:solidFill>
            <a:miter lim="800000"/>
            <a:headEnd/>
            <a:tailEnd/>
          </a:ln>
        </p:spPr>
        <p:txBody>
          <a:bodyPr wrap="none">
            <a:spAutoFit/>
          </a:bodyPr>
          <a:lstStyle/>
          <a:p>
            <a:pPr eaLnBrk="0" hangingPunct="0"/>
            <a:r>
              <a:rPr lang="en-US" sz="1000"/>
              <a:t>✓</a:t>
            </a:r>
          </a:p>
        </p:txBody>
      </p:sp>
      <p:sp>
        <p:nvSpPr>
          <p:cNvPr id="90133" name="Text Box 22"/>
          <p:cNvSpPr txBox="1">
            <a:spLocks noChangeArrowheads="1"/>
          </p:cNvSpPr>
          <p:nvPr/>
        </p:nvSpPr>
        <p:spPr bwMode="auto">
          <a:xfrm>
            <a:off x="3487738" y="4784725"/>
            <a:ext cx="346075" cy="284163"/>
          </a:xfrm>
          <a:prstGeom prst="rect">
            <a:avLst/>
          </a:prstGeom>
          <a:noFill/>
          <a:ln w="9525" algn="ctr">
            <a:solidFill>
              <a:schemeClr val="tx1"/>
            </a:solidFill>
            <a:miter lim="800000"/>
            <a:headEnd/>
            <a:tailEnd/>
          </a:ln>
        </p:spPr>
        <p:txBody>
          <a:bodyPr wrap="none">
            <a:spAutoFit/>
          </a:bodyPr>
          <a:lstStyle/>
          <a:p>
            <a:pPr eaLnBrk="0" hangingPunct="0"/>
            <a:r>
              <a:rPr lang="en-US" sz="1200"/>
              <a:t>✓</a:t>
            </a:r>
          </a:p>
        </p:txBody>
      </p:sp>
      <p:sp>
        <p:nvSpPr>
          <p:cNvPr id="90134" name="Text Box 23"/>
          <p:cNvSpPr txBox="1">
            <a:spLocks noChangeArrowheads="1"/>
          </p:cNvSpPr>
          <p:nvPr/>
        </p:nvSpPr>
        <p:spPr bwMode="auto">
          <a:xfrm>
            <a:off x="5675313" y="4822825"/>
            <a:ext cx="393700" cy="254000"/>
          </a:xfrm>
          <a:prstGeom prst="rect">
            <a:avLst/>
          </a:prstGeom>
          <a:no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 </a:t>
            </a:r>
            <a:r>
              <a:rPr lang="en-US" sz="1000">
                <a:latin typeface="Arial Unicode MS" pitchFamily="34" charset="-128"/>
                <a:ea typeface="Arial Unicode MS" pitchFamily="34" charset="-128"/>
                <a:cs typeface="Arial Unicode MS" pitchFamily="34" charset="-128"/>
              </a:rPr>
              <a:t>✓</a:t>
            </a:r>
            <a:r>
              <a:rPr lang="en-US" sz="1000">
                <a:latin typeface="Arial Unicode MS" pitchFamily="34" charset="-128"/>
              </a:rPr>
              <a:t>  </a:t>
            </a:r>
          </a:p>
        </p:txBody>
      </p:sp>
      <p:sp>
        <p:nvSpPr>
          <p:cNvPr id="90135" name="Text Box 24"/>
          <p:cNvSpPr txBox="1">
            <a:spLocks noChangeArrowheads="1"/>
          </p:cNvSpPr>
          <p:nvPr/>
        </p:nvSpPr>
        <p:spPr bwMode="auto">
          <a:xfrm>
            <a:off x="204788" y="1736725"/>
            <a:ext cx="2133600" cy="304800"/>
          </a:xfrm>
          <a:prstGeom prst="rect">
            <a:avLst/>
          </a:prstGeom>
          <a:noFill/>
          <a:ln w="9525" algn="ctr">
            <a:noFill/>
            <a:prstDash val="dash"/>
            <a:miter lim="800000"/>
            <a:headEnd/>
            <a:tailEnd/>
          </a:ln>
        </p:spPr>
        <p:txBody>
          <a:bodyPr wrap="none">
            <a:spAutoFit/>
          </a:bodyPr>
          <a:lstStyle/>
          <a:p>
            <a:pPr eaLnBrk="0" hangingPunct="0"/>
            <a:r>
              <a:rPr lang="en-US" sz="1400" b="1">
                <a:solidFill>
                  <a:srgbClr val="FF0000"/>
                </a:solidFill>
              </a:rPr>
              <a:t>Operational Excellence</a:t>
            </a:r>
          </a:p>
        </p:txBody>
      </p:sp>
      <p:sp>
        <p:nvSpPr>
          <p:cNvPr id="90136" name="Text Box 25"/>
          <p:cNvSpPr txBox="1">
            <a:spLocks noChangeArrowheads="1"/>
          </p:cNvSpPr>
          <p:nvPr/>
        </p:nvSpPr>
        <p:spPr bwMode="auto">
          <a:xfrm>
            <a:off x="204788" y="3203575"/>
            <a:ext cx="1781175" cy="304800"/>
          </a:xfrm>
          <a:prstGeom prst="rect">
            <a:avLst/>
          </a:prstGeom>
          <a:noFill/>
          <a:ln w="9525" algn="ctr">
            <a:noFill/>
            <a:prstDash val="dash"/>
            <a:miter lim="800000"/>
            <a:headEnd/>
            <a:tailEnd/>
          </a:ln>
        </p:spPr>
        <p:txBody>
          <a:bodyPr wrap="none">
            <a:spAutoFit/>
          </a:bodyPr>
          <a:lstStyle/>
          <a:p>
            <a:pPr eaLnBrk="0" hangingPunct="0"/>
            <a:r>
              <a:rPr lang="en-US" sz="1400" b="1">
                <a:solidFill>
                  <a:srgbClr val="FF0000"/>
                </a:solidFill>
              </a:rPr>
              <a:t>Customer Intimacy</a:t>
            </a:r>
          </a:p>
        </p:txBody>
      </p:sp>
      <p:sp>
        <p:nvSpPr>
          <p:cNvPr id="90137" name="Text Box 26"/>
          <p:cNvSpPr txBox="1">
            <a:spLocks noChangeArrowheads="1"/>
          </p:cNvSpPr>
          <p:nvPr/>
        </p:nvSpPr>
        <p:spPr bwMode="auto">
          <a:xfrm>
            <a:off x="204788" y="4756150"/>
            <a:ext cx="1847850" cy="304800"/>
          </a:xfrm>
          <a:prstGeom prst="rect">
            <a:avLst/>
          </a:prstGeom>
          <a:noFill/>
          <a:ln w="9525" algn="ctr">
            <a:noFill/>
            <a:prstDash val="dash"/>
            <a:miter lim="800000"/>
            <a:headEnd/>
            <a:tailEnd/>
          </a:ln>
        </p:spPr>
        <p:txBody>
          <a:bodyPr wrap="none">
            <a:spAutoFit/>
          </a:bodyPr>
          <a:lstStyle/>
          <a:p>
            <a:pPr eaLnBrk="0" hangingPunct="0"/>
            <a:r>
              <a:rPr lang="en-US" sz="1400" b="1">
                <a:solidFill>
                  <a:srgbClr val="FF0000"/>
                </a:solidFill>
              </a:rPr>
              <a:t>Product Leadership</a:t>
            </a:r>
          </a:p>
        </p:txBody>
      </p:sp>
      <p:sp>
        <p:nvSpPr>
          <p:cNvPr id="90138" name="AutoShape 27"/>
          <p:cNvSpPr>
            <a:spLocks/>
          </p:cNvSpPr>
          <p:nvPr/>
        </p:nvSpPr>
        <p:spPr bwMode="auto">
          <a:xfrm rot="5400000">
            <a:off x="3390900" y="1158875"/>
            <a:ext cx="63500" cy="2165350"/>
          </a:xfrm>
          <a:prstGeom prst="rightBrace">
            <a:avLst>
              <a:gd name="adj1" fmla="val 284167"/>
              <a:gd name="adj2" fmla="val 50000"/>
            </a:avLst>
          </a:prstGeom>
          <a:noFill/>
          <a:ln w="9525">
            <a:solidFill>
              <a:schemeClr val="tx1"/>
            </a:solidFill>
            <a:round/>
            <a:headEnd/>
            <a:tailEnd/>
          </a:ln>
        </p:spPr>
        <p:txBody>
          <a:bodyPr anchor="ctr">
            <a:spAutoFit/>
          </a:bodyPr>
          <a:lstStyle/>
          <a:p>
            <a:pPr eaLnBrk="0" hangingPunct="0"/>
            <a:endParaRPr lang="en-US"/>
          </a:p>
        </p:txBody>
      </p:sp>
      <p:sp>
        <p:nvSpPr>
          <p:cNvPr id="90139" name="Text Box 28"/>
          <p:cNvSpPr txBox="1">
            <a:spLocks noChangeArrowheads="1"/>
          </p:cNvSpPr>
          <p:nvPr/>
        </p:nvSpPr>
        <p:spPr bwMode="auto">
          <a:xfrm>
            <a:off x="2078038" y="2279650"/>
            <a:ext cx="2654300" cy="457200"/>
          </a:xfrm>
          <a:prstGeom prst="rect">
            <a:avLst/>
          </a:prstGeom>
          <a:noFill/>
          <a:ln w="9525" algn="ctr">
            <a:noFill/>
            <a:prstDash val="dash"/>
            <a:miter lim="800000"/>
            <a:headEnd/>
            <a:tailEnd/>
          </a:ln>
        </p:spPr>
        <p:txBody>
          <a:bodyPr wrap="none">
            <a:spAutoFit/>
          </a:bodyPr>
          <a:lstStyle/>
          <a:p>
            <a:pPr eaLnBrk="0" hangingPunct="0"/>
            <a:r>
              <a:rPr lang="en-US" sz="1200">
                <a:latin typeface="Times New Roman" pitchFamily="18" charset="0"/>
              </a:rPr>
              <a:t>Companies excel at competitive pricing,</a:t>
            </a:r>
          </a:p>
          <a:p>
            <a:pPr eaLnBrk="0" hangingPunct="0"/>
            <a:r>
              <a:rPr lang="en-US" sz="1200">
                <a:latin typeface="Times New Roman" pitchFamily="18" charset="0"/>
              </a:rPr>
              <a:t>Product quality, and on-time delivery</a:t>
            </a:r>
          </a:p>
        </p:txBody>
      </p:sp>
      <p:sp>
        <p:nvSpPr>
          <p:cNvPr id="90140" name="AutoShape 29"/>
          <p:cNvSpPr>
            <a:spLocks/>
          </p:cNvSpPr>
          <p:nvPr/>
        </p:nvSpPr>
        <p:spPr bwMode="auto">
          <a:xfrm rot="5400000">
            <a:off x="5797550" y="2616200"/>
            <a:ext cx="63500" cy="2165350"/>
          </a:xfrm>
          <a:prstGeom prst="rightBrace">
            <a:avLst>
              <a:gd name="adj1" fmla="val 284167"/>
              <a:gd name="adj2" fmla="val 50000"/>
            </a:avLst>
          </a:prstGeom>
          <a:noFill/>
          <a:ln w="9525">
            <a:solidFill>
              <a:schemeClr val="tx1"/>
            </a:solidFill>
            <a:round/>
            <a:headEnd/>
            <a:tailEnd/>
          </a:ln>
        </p:spPr>
        <p:txBody>
          <a:bodyPr anchor="ctr">
            <a:spAutoFit/>
          </a:bodyPr>
          <a:lstStyle/>
          <a:p>
            <a:pPr eaLnBrk="0" hangingPunct="0"/>
            <a:endParaRPr lang="en-US"/>
          </a:p>
        </p:txBody>
      </p:sp>
      <p:sp>
        <p:nvSpPr>
          <p:cNvPr id="90141" name="Text Box 30"/>
          <p:cNvSpPr txBox="1">
            <a:spLocks noChangeArrowheads="1"/>
          </p:cNvSpPr>
          <p:nvPr/>
        </p:nvSpPr>
        <p:spPr bwMode="auto">
          <a:xfrm>
            <a:off x="4484688" y="3736975"/>
            <a:ext cx="3873500" cy="457200"/>
          </a:xfrm>
          <a:prstGeom prst="rect">
            <a:avLst/>
          </a:prstGeom>
          <a:noFill/>
          <a:ln w="9525" algn="ctr">
            <a:noFill/>
            <a:prstDash val="dash"/>
            <a:miter lim="800000"/>
            <a:headEnd/>
            <a:tailEnd/>
          </a:ln>
        </p:spPr>
        <p:txBody>
          <a:bodyPr wrap="none">
            <a:spAutoFit/>
          </a:bodyPr>
          <a:lstStyle/>
          <a:p>
            <a:pPr eaLnBrk="0" hangingPunct="0"/>
            <a:r>
              <a:rPr lang="en-US" sz="1200">
                <a:latin typeface="Times New Roman" pitchFamily="18" charset="0"/>
              </a:rPr>
              <a:t>Companies excel at offering personalized service to </a:t>
            </a:r>
          </a:p>
          <a:p>
            <a:pPr eaLnBrk="0" hangingPunct="0"/>
            <a:r>
              <a:rPr lang="en-US" sz="1200">
                <a:latin typeface="Times New Roman" pitchFamily="18" charset="0"/>
              </a:rPr>
              <a:t>customers and at building long-term relationships with them</a:t>
            </a:r>
          </a:p>
        </p:txBody>
      </p:sp>
      <p:sp>
        <p:nvSpPr>
          <p:cNvPr id="90142" name="AutoShape 31"/>
          <p:cNvSpPr>
            <a:spLocks/>
          </p:cNvSpPr>
          <p:nvPr/>
        </p:nvSpPr>
        <p:spPr bwMode="auto">
          <a:xfrm rot="5400000">
            <a:off x="3371850" y="4173538"/>
            <a:ext cx="63500" cy="2165350"/>
          </a:xfrm>
          <a:prstGeom prst="rightBrace">
            <a:avLst>
              <a:gd name="adj1" fmla="val 284167"/>
              <a:gd name="adj2" fmla="val 50000"/>
            </a:avLst>
          </a:prstGeom>
          <a:noFill/>
          <a:ln w="9525">
            <a:solidFill>
              <a:schemeClr val="tx1"/>
            </a:solidFill>
            <a:round/>
            <a:headEnd/>
            <a:tailEnd/>
          </a:ln>
        </p:spPr>
        <p:txBody>
          <a:bodyPr anchor="ctr">
            <a:spAutoFit/>
          </a:bodyPr>
          <a:lstStyle/>
          <a:p>
            <a:pPr eaLnBrk="0" hangingPunct="0"/>
            <a:endParaRPr lang="en-US"/>
          </a:p>
        </p:txBody>
      </p:sp>
      <p:sp>
        <p:nvSpPr>
          <p:cNvPr id="90143" name="Text Box 32"/>
          <p:cNvSpPr txBox="1">
            <a:spLocks noChangeArrowheads="1"/>
          </p:cNvSpPr>
          <p:nvPr/>
        </p:nvSpPr>
        <p:spPr bwMode="auto">
          <a:xfrm>
            <a:off x="2058988" y="5294313"/>
            <a:ext cx="2932112" cy="457200"/>
          </a:xfrm>
          <a:prstGeom prst="rect">
            <a:avLst/>
          </a:prstGeom>
          <a:noFill/>
          <a:ln w="9525" algn="ctr">
            <a:noFill/>
            <a:prstDash val="dash"/>
            <a:miter lim="800000"/>
            <a:headEnd/>
            <a:tailEnd/>
          </a:ln>
        </p:spPr>
        <p:txBody>
          <a:bodyPr wrap="none">
            <a:spAutoFit/>
          </a:bodyPr>
          <a:lstStyle/>
          <a:p>
            <a:pPr eaLnBrk="0" hangingPunct="0"/>
            <a:r>
              <a:rPr lang="en-US" sz="1200">
                <a:latin typeface="Times New Roman" pitchFamily="18" charset="0"/>
              </a:rPr>
              <a:t>Companies excel at creating unique products</a:t>
            </a:r>
          </a:p>
          <a:p>
            <a:pPr eaLnBrk="0" hangingPunct="0"/>
            <a:r>
              <a:rPr lang="en-US" sz="1200">
                <a:latin typeface="Times New Roman" pitchFamily="18" charset="0"/>
              </a:rPr>
              <a:t>with functionality that pushes the envelope</a:t>
            </a:r>
          </a:p>
        </p:txBody>
      </p:sp>
      <p:sp>
        <p:nvSpPr>
          <p:cNvPr id="90144" name="Text Box 33"/>
          <p:cNvSpPr txBox="1">
            <a:spLocks noChangeArrowheads="1"/>
          </p:cNvSpPr>
          <p:nvPr/>
        </p:nvSpPr>
        <p:spPr bwMode="auto">
          <a:xfrm>
            <a:off x="6264275" y="5781675"/>
            <a:ext cx="393700" cy="254000"/>
          </a:xfrm>
          <a:prstGeom prst="rect">
            <a:avLst/>
          </a:prstGeom>
          <a:no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 </a:t>
            </a:r>
            <a:r>
              <a:rPr lang="en-US" sz="1000">
                <a:latin typeface="Arial Unicode MS" pitchFamily="34" charset="-128"/>
                <a:ea typeface="Arial Unicode MS" pitchFamily="34" charset="-128"/>
                <a:cs typeface="Arial Unicode MS" pitchFamily="34" charset="-128"/>
              </a:rPr>
              <a:t>✓</a:t>
            </a:r>
            <a:r>
              <a:rPr lang="en-US" sz="1000">
                <a:latin typeface="Arial Unicode MS" pitchFamily="34" charset="-128"/>
              </a:rPr>
              <a:t>  </a:t>
            </a:r>
          </a:p>
        </p:txBody>
      </p:sp>
      <p:sp>
        <p:nvSpPr>
          <p:cNvPr id="90145" name="Text Box 34"/>
          <p:cNvSpPr txBox="1">
            <a:spLocks noChangeArrowheads="1"/>
          </p:cNvSpPr>
          <p:nvPr/>
        </p:nvSpPr>
        <p:spPr bwMode="auto">
          <a:xfrm>
            <a:off x="6677025" y="5791200"/>
            <a:ext cx="1412875" cy="274638"/>
          </a:xfrm>
          <a:prstGeom prst="rect">
            <a:avLst/>
          </a:prstGeom>
          <a:noFill/>
          <a:ln w="9525" algn="ctr">
            <a:noFill/>
            <a:prstDash val="dash"/>
            <a:miter lim="800000"/>
            <a:headEnd/>
            <a:tailEnd/>
          </a:ln>
        </p:spPr>
        <p:txBody>
          <a:bodyPr wrap="none">
            <a:spAutoFit/>
          </a:bodyPr>
          <a:lstStyle/>
          <a:p>
            <a:pPr eaLnBrk="0" hangingPunct="0"/>
            <a:r>
              <a:rPr lang="en-US" sz="1200">
                <a:latin typeface="Times New Roman" pitchFamily="18" charset="0"/>
              </a:rPr>
              <a:t>general requirement</a:t>
            </a:r>
          </a:p>
        </p:txBody>
      </p:sp>
      <p:sp>
        <p:nvSpPr>
          <p:cNvPr id="90146" name="Text Box 35"/>
          <p:cNvSpPr txBox="1">
            <a:spLocks noChangeArrowheads="1"/>
          </p:cNvSpPr>
          <p:nvPr/>
        </p:nvSpPr>
        <p:spPr bwMode="auto">
          <a:xfrm>
            <a:off x="6264275" y="6115050"/>
            <a:ext cx="403225" cy="254000"/>
          </a:xfrm>
          <a:prstGeom prst="rect">
            <a:avLst/>
          </a:prstGeom>
          <a:solidFill>
            <a:srgbClr val="99FF66"/>
          </a:solidFill>
          <a:ln w="9525" algn="ctr">
            <a:solidFill>
              <a:schemeClr val="tx1"/>
            </a:solidFill>
            <a:miter lim="800000"/>
            <a:headEnd/>
            <a:tailEnd/>
          </a:ln>
        </p:spPr>
        <p:txBody>
          <a:bodyPr wrap="none">
            <a:spAutoFit/>
          </a:bodyPr>
          <a:lstStyle/>
          <a:p>
            <a:pPr eaLnBrk="0" hangingPunct="0"/>
            <a:r>
              <a:rPr lang="en-US" sz="1000">
                <a:latin typeface="Arial Unicode MS" pitchFamily="34" charset="-128"/>
              </a:rPr>
              <a:t> </a:t>
            </a:r>
            <a:r>
              <a:rPr lang="en-US" sz="1000">
                <a:latin typeface="Arial Unicode MS" pitchFamily="34" charset="-128"/>
                <a:ea typeface="Arial Unicode MS" pitchFamily="34" charset="-128"/>
                <a:cs typeface="Arial Unicode MS" pitchFamily="34" charset="-128"/>
              </a:rPr>
              <a:t>    </a:t>
            </a:r>
            <a:r>
              <a:rPr lang="en-US" sz="1000">
                <a:latin typeface="Arial Unicode MS" pitchFamily="34" charset="-128"/>
              </a:rPr>
              <a:t> </a:t>
            </a:r>
          </a:p>
        </p:txBody>
      </p:sp>
      <p:sp>
        <p:nvSpPr>
          <p:cNvPr id="90147" name="Text Box 36"/>
          <p:cNvSpPr txBox="1">
            <a:spLocks noChangeArrowheads="1"/>
          </p:cNvSpPr>
          <p:nvPr/>
        </p:nvSpPr>
        <p:spPr bwMode="auto">
          <a:xfrm>
            <a:off x="6677025" y="6124575"/>
            <a:ext cx="992188" cy="274638"/>
          </a:xfrm>
          <a:prstGeom prst="rect">
            <a:avLst/>
          </a:prstGeom>
          <a:noFill/>
          <a:ln w="9525" algn="ctr">
            <a:noFill/>
            <a:prstDash val="dash"/>
            <a:miter lim="800000"/>
            <a:headEnd/>
            <a:tailEnd/>
          </a:ln>
        </p:spPr>
        <p:txBody>
          <a:bodyPr wrap="none">
            <a:spAutoFit/>
          </a:bodyPr>
          <a:lstStyle/>
          <a:p>
            <a:pPr eaLnBrk="0" hangingPunct="0"/>
            <a:r>
              <a:rPr lang="en-US" sz="1200">
                <a:latin typeface="Times New Roman" pitchFamily="18" charset="0"/>
              </a:rPr>
              <a:t>differentiator</a:t>
            </a:r>
          </a:p>
        </p:txBody>
      </p:sp>
      <p:sp>
        <p:nvSpPr>
          <p:cNvPr id="90148" name="Rectangle 37"/>
          <p:cNvSpPr>
            <a:spLocks noChangeArrowheads="1"/>
          </p:cNvSpPr>
          <p:nvPr/>
        </p:nvSpPr>
        <p:spPr bwMode="auto">
          <a:xfrm>
            <a:off x="227013" y="1639888"/>
            <a:ext cx="8485187" cy="1117600"/>
          </a:xfrm>
          <a:prstGeom prst="rect">
            <a:avLst/>
          </a:prstGeom>
          <a:noFill/>
          <a:ln w="9525" algn="ctr">
            <a:solidFill>
              <a:schemeClr val="tx1"/>
            </a:solidFill>
            <a:prstDash val="dash"/>
            <a:miter lim="800000"/>
            <a:headEnd/>
            <a:tailEnd/>
          </a:ln>
        </p:spPr>
        <p:txBody>
          <a:bodyPr wrap="none" anchor="ctr">
            <a:spAutoFit/>
          </a:bodyPr>
          <a:lstStyle/>
          <a:p>
            <a:pPr eaLnBrk="0" hangingPunct="0"/>
            <a:endParaRPr lang="en-US"/>
          </a:p>
        </p:txBody>
      </p:sp>
      <p:sp>
        <p:nvSpPr>
          <p:cNvPr id="90149" name="Rectangle 38"/>
          <p:cNvSpPr>
            <a:spLocks noChangeArrowheads="1"/>
          </p:cNvSpPr>
          <p:nvPr/>
        </p:nvSpPr>
        <p:spPr bwMode="auto">
          <a:xfrm>
            <a:off x="227013" y="3098800"/>
            <a:ext cx="8485187" cy="1117600"/>
          </a:xfrm>
          <a:prstGeom prst="rect">
            <a:avLst/>
          </a:prstGeom>
          <a:noFill/>
          <a:ln w="9525" algn="ctr">
            <a:solidFill>
              <a:schemeClr val="tx1"/>
            </a:solidFill>
            <a:prstDash val="dash"/>
            <a:miter lim="800000"/>
            <a:headEnd/>
            <a:tailEnd/>
          </a:ln>
        </p:spPr>
        <p:txBody>
          <a:bodyPr wrap="none" anchor="ctr">
            <a:spAutoFit/>
          </a:bodyPr>
          <a:lstStyle/>
          <a:p>
            <a:pPr eaLnBrk="0" hangingPunct="0"/>
            <a:endParaRPr lang="en-US"/>
          </a:p>
        </p:txBody>
      </p:sp>
      <p:sp>
        <p:nvSpPr>
          <p:cNvPr id="90150" name="Rectangle 39"/>
          <p:cNvSpPr>
            <a:spLocks noChangeArrowheads="1"/>
          </p:cNvSpPr>
          <p:nvPr/>
        </p:nvSpPr>
        <p:spPr bwMode="auto">
          <a:xfrm>
            <a:off x="227013" y="4672013"/>
            <a:ext cx="8485187" cy="1117600"/>
          </a:xfrm>
          <a:prstGeom prst="rect">
            <a:avLst/>
          </a:prstGeom>
          <a:noFill/>
          <a:ln w="9525" algn="ctr">
            <a:solidFill>
              <a:schemeClr val="tx1"/>
            </a:solidFill>
            <a:prstDash val="dash"/>
            <a:miter lim="800000"/>
            <a:headEnd/>
            <a:tailEnd/>
          </a:ln>
        </p:spPr>
        <p:txBody>
          <a:bodyPr wrap="none" anchor="ctr">
            <a:spAutoFit/>
          </a:bodyPr>
          <a:lstStyle/>
          <a:p>
            <a:pPr eaLnBrk="0" hangingPunct="0"/>
            <a:endParaRPr lang="en-US"/>
          </a:p>
        </p:txBody>
      </p:sp>
      <p:sp>
        <p:nvSpPr>
          <p:cNvPr id="90151" name="Text Box 40"/>
          <p:cNvSpPr txBox="1">
            <a:spLocks noChangeArrowheads="1"/>
          </p:cNvSpPr>
          <p:nvPr/>
        </p:nvSpPr>
        <p:spPr bwMode="auto">
          <a:xfrm>
            <a:off x="236538" y="6191250"/>
            <a:ext cx="3360737" cy="244475"/>
          </a:xfrm>
          <a:prstGeom prst="rect">
            <a:avLst/>
          </a:prstGeom>
          <a:noFill/>
          <a:ln w="9525" algn="ctr">
            <a:noFill/>
            <a:prstDash val="dash"/>
            <a:miter lim="800000"/>
            <a:headEnd/>
            <a:tailEnd/>
          </a:ln>
        </p:spPr>
        <p:txBody>
          <a:bodyPr wrap="none">
            <a:spAutoFit/>
          </a:bodyPr>
          <a:lstStyle/>
          <a:p>
            <a:pPr eaLnBrk="0" hangingPunct="0"/>
            <a:r>
              <a:rPr lang="en-US" sz="1000">
                <a:latin typeface="Times New Roman" pitchFamily="18" charset="0"/>
              </a:rPr>
              <a:t>Source: </a:t>
            </a:r>
            <a:r>
              <a:rPr lang="en-US" sz="1000" i="1">
                <a:latin typeface="Times New Roman" pitchFamily="18" charset="0"/>
              </a:rPr>
              <a:t>Discipline of market leaders </a:t>
            </a:r>
            <a:r>
              <a:rPr lang="en-US" sz="1000">
                <a:latin typeface="Times New Roman" pitchFamily="18" charset="0"/>
              </a:rPr>
              <a:t>by Treacy and Wiersema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Subtitle 2"/>
          <p:cNvSpPr>
            <a:spLocks noGrp="1"/>
          </p:cNvSpPr>
          <p:nvPr>
            <p:ph type="subTitle" idx="4294967295"/>
          </p:nvPr>
        </p:nvSpPr>
        <p:spPr>
          <a:xfrm>
            <a:off x="2209800" y="1447800"/>
            <a:ext cx="6934200" cy="4876800"/>
          </a:xfrm>
        </p:spPr>
        <p:txBody>
          <a:bodyPr/>
          <a:lstStyle/>
          <a:p>
            <a:pPr marL="231775" indent="-231775"/>
            <a:r>
              <a:rPr lang="en-US" sz="2300" smtClean="0">
                <a:ea typeface="ＭＳ Ｐゴシック"/>
              </a:rPr>
              <a:t>Balanced scorecard is a collection of critical performance measures derived from a company’s vision, strategy, and objective.</a:t>
            </a:r>
          </a:p>
          <a:p>
            <a:pPr marL="231775" indent="-231775"/>
            <a:r>
              <a:rPr lang="en-US" sz="2300" smtClean="0">
                <a:ea typeface="ＭＳ Ｐゴシック"/>
              </a:rPr>
              <a:t>Performance measures should be integration of outcome and lead measures.</a:t>
            </a:r>
          </a:p>
          <a:p>
            <a:pPr marL="231775" indent="-231775"/>
            <a:r>
              <a:rPr lang="en-US" sz="2300" smtClean="0">
                <a:ea typeface="ＭＳ Ｐゴシック"/>
              </a:rPr>
              <a:t>Lead measures are performance drivers which makes things happen while outcome measures are indicators of results.</a:t>
            </a:r>
          </a:p>
          <a:p>
            <a:pPr marL="231775" indent="-231775"/>
            <a:r>
              <a:rPr lang="en-US" sz="2300" smtClean="0">
                <a:ea typeface="ＭＳ Ｐゴシック"/>
              </a:rPr>
              <a:t>Cause and Effect relationship between outcome and lead measures leads all scorecard measures to be linked by same relation.</a:t>
            </a:r>
          </a:p>
          <a:p>
            <a:pPr marL="231775" indent="-231775"/>
            <a:endParaRPr lang="en-US" sz="2300" smtClean="0">
              <a:ea typeface="ＭＳ Ｐゴシック"/>
            </a:endParaRPr>
          </a:p>
        </p:txBody>
      </p:sp>
      <p:pic>
        <p:nvPicPr>
          <p:cNvPr id="187396" name="Picture 2" descr="http://cdn.content.compendiumblog.com/uploads/user/e7c690e8-6ff9-102a-ac6d-e4aebca50425/7357bf63-0695-43c5-9abe-d6f0d5a4c6c5/Image/cdeb10fd9d275443a144c4e5acccc256.jpg"/>
          <p:cNvPicPr>
            <a:picLocks noChangeAspect="1" noChangeArrowheads="1"/>
          </p:cNvPicPr>
          <p:nvPr/>
        </p:nvPicPr>
        <p:blipFill>
          <a:blip r:embed="rId3"/>
          <a:srcRect/>
          <a:stretch>
            <a:fillRect/>
          </a:stretch>
        </p:blipFill>
        <p:spPr bwMode="auto">
          <a:xfrm>
            <a:off x="-76200" y="1295400"/>
            <a:ext cx="2133600" cy="3290888"/>
          </a:xfrm>
          <a:prstGeom prst="rect">
            <a:avLst/>
          </a:prstGeom>
          <a:noFill/>
          <a:ln w="9525">
            <a:noFill/>
            <a:miter lim="800000"/>
            <a:headEnd/>
            <a:tailEnd/>
          </a:ln>
        </p:spPr>
      </p:pic>
      <p:sp>
        <p:nvSpPr>
          <p:cNvPr id="187397" name="TextBox 4"/>
          <p:cNvSpPr txBox="1">
            <a:spLocks noChangeArrowheads="1"/>
          </p:cNvSpPr>
          <p:nvPr/>
        </p:nvSpPr>
        <p:spPr bwMode="auto">
          <a:xfrm>
            <a:off x="-76200" y="4800600"/>
            <a:ext cx="1981200" cy="366713"/>
          </a:xfrm>
          <a:prstGeom prst="rect">
            <a:avLst/>
          </a:prstGeom>
          <a:noFill/>
          <a:ln w="9525">
            <a:noFill/>
            <a:miter lim="800000"/>
            <a:headEnd/>
            <a:tailEnd/>
          </a:ln>
        </p:spPr>
        <p:txBody>
          <a:bodyPr>
            <a:spAutoFit/>
          </a:bodyPr>
          <a:lstStyle/>
          <a:p>
            <a:endParaRPr lang="en-US">
              <a:latin typeface="Calibri" pitchFamily="34" charset="0"/>
              <a:cs typeface="Arial" charset="0"/>
            </a:endParaRPr>
          </a:p>
        </p:txBody>
      </p:sp>
      <p:sp>
        <p:nvSpPr>
          <p:cNvPr id="6" name="Cloud Callout 5"/>
          <p:cNvSpPr/>
          <p:nvPr/>
        </p:nvSpPr>
        <p:spPr>
          <a:xfrm>
            <a:off x="228600" y="5029200"/>
            <a:ext cx="1905000" cy="1219200"/>
          </a:xfrm>
          <a:prstGeom prst="cloudCallout">
            <a:avLst>
              <a:gd name="adj1" fmla="val -32326"/>
              <a:gd name="adj2" fmla="val -832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What is measured is done…..</a:t>
            </a:r>
          </a:p>
        </p:txBody>
      </p:sp>
      <p:sp>
        <p:nvSpPr>
          <p:cNvPr id="187399" name="Rectangle 7"/>
          <p:cNvSpPr>
            <a:spLocks noChangeArrowheads="1"/>
          </p:cNvSpPr>
          <p:nvPr/>
        </p:nvSpPr>
        <p:spPr bwMode="gray">
          <a:xfrm>
            <a:off x="250825" y="0"/>
            <a:ext cx="8664575" cy="1066800"/>
          </a:xfrm>
          <a:prstGeom prst="rect">
            <a:avLst/>
          </a:prstGeom>
          <a:noFill/>
          <a:ln w="9525">
            <a:noFill/>
            <a:miter lim="800000"/>
            <a:headEnd/>
            <a:tailEnd/>
          </a:ln>
        </p:spPr>
        <p:txBody>
          <a:bodyPr anchor="ctr"/>
          <a:lstStyle/>
          <a:p>
            <a:r>
              <a:rPr lang="en-US" sz="3600">
                <a:solidFill>
                  <a:srgbClr val="A50023"/>
                </a:solidFill>
                <a:latin typeface="Impact" pitchFamily="34" charset="0"/>
                <a:cs typeface="Impact" pitchFamily="34" charset="0"/>
              </a:rPr>
              <a:t>Linking Measures to Strategy </a:t>
            </a:r>
            <a:r>
              <a:rPr lang="en-US" sz="3600">
                <a:solidFill>
                  <a:srgbClr val="000000"/>
                </a:solidFill>
                <a:latin typeface="Impact" pitchFamily="34" charset="0"/>
                <a:cs typeface="Impact"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Content Placeholder 2"/>
          <p:cNvSpPr>
            <a:spLocks noGrp="1"/>
          </p:cNvSpPr>
          <p:nvPr>
            <p:ph idx="4294967295"/>
          </p:nvPr>
        </p:nvSpPr>
        <p:spPr>
          <a:xfrm>
            <a:off x="4648200" y="4038600"/>
            <a:ext cx="4495800" cy="2362200"/>
          </a:xfrm>
        </p:spPr>
        <p:txBody>
          <a:bodyPr/>
          <a:lstStyle/>
          <a:p>
            <a:r>
              <a:rPr lang="en-US" sz="1800" smtClean="0">
                <a:ea typeface="ＭＳ Ｐゴシック"/>
              </a:rPr>
              <a:t>Testable strategy is defined as a set of linked objectives aimed at an overall goal.</a:t>
            </a:r>
          </a:p>
          <a:p>
            <a:r>
              <a:rPr lang="en-US" sz="1800" smtClean="0">
                <a:ea typeface="ＭＳ Ｐゴシック"/>
              </a:rPr>
              <a:t>It is achieved by restating the strategy into set of cause-and-effect hypotheses that  are expressed by a sequence of if-then statements.</a:t>
            </a:r>
          </a:p>
        </p:txBody>
      </p:sp>
      <p:sp>
        <p:nvSpPr>
          <p:cNvPr id="4" name="Rounded Rectangle 3"/>
          <p:cNvSpPr/>
          <p:nvPr/>
        </p:nvSpPr>
        <p:spPr>
          <a:xfrm>
            <a:off x="1524000" y="22860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Decrease Process Cost</a:t>
            </a:r>
          </a:p>
        </p:txBody>
      </p:sp>
      <p:sp>
        <p:nvSpPr>
          <p:cNvPr id="8" name="Rounded Rectangle 7"/>
          <p:cNvSpPr/>
          <p:nvPr/>
        </p:nvSpPr>
        <p:spPr>
          <a:xfrm>
            <a:off x="3352800" y="22860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Increase Profits</a:t>
            </a:r>
          </a:p>
        </p:txBody>
      </p:sp>
      <p:sp>
        <p:nvSpPr>
          <p:cNvPr id="10" name="Rounded Rectangle 9"/>
          <p:cNvSpPr/>
          <p:nvPr/>
        </p:nvSpPr>
        <p:spPr>
          <a:xfrm>
            <a:off x="3352800" y="41910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Redesign Process</a:t>
            </a:r>
          </a:p>
        </p:txBody>
      </p:sp>
      <p:sp>
        <p:nvSpPr>
          <p:cNvPr id="11" name="Rounded Rectangle 10"/>
          <p:cNvSpPr/>
          <p:nvPr/>
        </p:nvSpPr>
        <p:spPr>
          <a:xfrm>
            <a:off x="1905000" y="32766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Improve Delivery  Reliability</a:t>
            </a:r>
          </a:p>
        </p:txBody>
      </p:sp>
      <p:sp>
        <p:nvSpPr>
          <p:cNvPr id="12" name="Rounded Rectangle 11"/>
          <p:cNvSpPr/>
          <p:nvPr/>
        </p:nvSpPr>
        <p:spPr>
          <a:xfrm>
            <a:off x="1524000" y="51816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Improve Employee skills</a:t>
            </a:r>
          </a:p>
        </p:txBody>
      </p:sp>
      <p:sp>
        <p:nvSpPr>
          <p:cNvPr id="13" name="Rounded Rectangle 12"/>
          <p:cNvSpPr/>
          <p:nvPr/>
        </p:nvSpPr>
        <p:spPr>
          <a:xfrm>
            <a:off x="5105400" y="32766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Increase Market share</a:t>
            </a:r>
          </a:p>
        </p:txBody>
      </p:sp>
      <p:sp>
        <p:nvSpPr>
          <p:cNvPr id="14" name="Rounded Rectangle 13"/>
          <p:cNvSpPr/>
          <p:nvPr/>
        </p:nvSpPr>
        <p:spPr>
          <a:xfrm>
            <a:off x="1524000" y="41910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Improve Cycle time</a:t>
            </a:r>
          </a:p>
        </p:txBody>
      </p:sp>
      <p:sp>
        <p:nvSpPr>
          <p:cNvPr id="15" name="Rounded Rectangle 14"/>
          <p:cNvSpPr/>
          <p:nvPr/>
        </p:nvSpPr>
        <p:spPr>
          <a:xfrm>
            <a:off x="3352800" y="32766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Increase Customer Retention</a:t>
            </a:r>
          </a:p>
        </p:txBody>
      </p:sp>
      <p:sp>
        <p:nvSpPr>
          <p:cNvPr id="16" name="Rounded Rectangle 15"/>
          <p:cNvSpPr/>
          <p:nvPr/>
        </p:nvSpPr>
        <p:spPr>
          <a:xfrm>
            <a:off x="5105400" y="2286000"/>
            <a:ext cx="1143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Increase Revenue</a:t>
            </a:r>
          </a:p>
        </p:txBody>
      </p:sp>
      <p:sp>
        <p:nvSpPr>
          <p:cNvPr id="17" name="Rounded Rectangle 16"/>
          <p:cNvSpPr/>
          <p:nvPr/>
        </p:nvSpPr>
        <p:spPr>
          <a:xfrm>
            <a:off x="3276600" y="1295400"/>
            <a:ext cx="1295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Increase shareholders value</a:t>
            </a:r>
          </a:p>
        </p:txBody>
      </p:sp>
      <p:cxnSp>
        <p:nvCxnSpPr>
          <p:cNvPr id="19" name="Straight Arrow Connector 18"/>
          <p:cNvCxnSpPr/>
          <p:nvPr/>
        </p:nvCxnSpPr>
        <p:spPr>
          <a:xfrm rot="5400000" flipH="1" flipV="1">
            <a:off x="1067594" y="3580606"/>
            <a:ext cx="1219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8" idx="1"/>
          </p:cNvCxnSpPr>
          <p:nvPr/>
        </p:nvCxnSpPr>
        <p:spPr>
          <a:xfrm>
            <a:off x="2667000" y="26289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1"/>
            <a:endCxn id="8" idx="3"/>
          </p:cNvCxnSpPr>
          <p:nvPr/>
        </p:nvCxnSpPr>
        <p:spPr>
          <a:xfrm rot="10800000">
            <a:off x="4495800" y="2628900"/>
            <a:ext cx="609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0"/>
            <a:endCxn id="16" idx="2"/>
          </p:cNvCxnSpPr>
          <p:nvPr/>
        </p:nvCxnSpPr>
        <p:spPr>
          <a:xfrm rot="5400000" flipH="1" flipV="1">
            <a:off x="5524501" y="3124200"/>
            <a:ext cx="3048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3"/>
            <a:endCxn id="13" idx="1"/>
          </p:cNvCxnSpPr>
          <p:nvPr/>
        </p:nvCxnSpPr>
        <p:spPr>
          <a:xfrm>
            <a:off x="4495800" y="3619500"/>
            <a:ext cx="609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a:endCxn id="15" idx="1"/>
          </p:cNvCxnSpPr>
          <p:nvPr/>
        </p:nvCxnSpPr>
        <p:spPr>
          <a:xfrm>
            <a:off x="3048000" y="3619500"/>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1943101" y="4076700"/>
            <a:ext cx="2286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0"/>
            <a:endCxn id="17" idx="2"/>
          </p:cNvCxnSpPr>
          <p:nvPr/>
        </p:nvCxnSpPr>
        <p:spPr>
          <a:xfrm rot="5400000" flipH="1" flipV="1">
            <a:off x="3771901" y="2133600"/>
            <a:ext cx="3048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 idx="1"/>
            <a:endCxn id="14" idx="3"/>
          </p:cNvCxnSpPr>
          <p:nvPr/>
        </p:nvCxnSpPr>
        <p:spPr>
          <a:xfrm rot="10800000">
            <a:off x="2667000" y="45339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0"/>
            <a:endCxn id="14" idx="2"/>
          </p:cNvCxnSpPr>
          <p:nvPr/>
        </p:nvCxnSpPr>
        <p:spPr>
          <a:xfrm rot="5400000" flipH="1" flipV="1">
            <a:off x="1943101" y="5029200"/>
            <a:ext cx="3048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9464" name="TextBox 44"/>
          <p:cNvSpPr txBox="1">
            <a:spLocks noChangeArrowheads="1"/>
          </p:cNvSpPr>
          <p:nvPr/>
        </p:nvSpPr>
        <p:spPr bwMode="auto">
          <a:xfrm>
            <a:off x="228600" y="2438400"/>
            <a:ext cx="1066800" cy="366713"/>
          </a:xfrm>
          <a:prstGeom prst="rect">
            <a:avLst/>
          </a:prstGeom>
          <a:noFill/>
          <a:ln w="9525">
            <a:noFill/>
            <a:miter lim="800000"/>
            <a:headEnd/>
            <a:tailEnd/>
          </a:ln>
        </p:spPr>
        <p:txBody>
          <a:bodyPr>
            <a:spAutoFit/>
          </a:bodyPr>
          <a:lstStyle/>
          <a:p>
            <a:r>
              <a:rPr lang="en-US">
                <a:latin typeface="Calibri" pitchFamily="34" charset="0"/>
                <a:cs typeface="Arial" charset="0"/>
              </a:rPr>
              <a:t>Financial</a:t>
            </a:r>
          </a:p>
        </p:txBody>
      </p:sp>
      <p:sp>
        <p:nvSpPr>
          <p:cNvPr id="189465" name="TextBox 46"/>
          <p:cNvSpPr txBox="1">
            <a:spLocks noChangeArrowheads="1"/>
          </p:cNvSpPr>
          <p:nvPr/>
        </p:nvSpPr>
        <p:spPr bwMode="auto">
          <a:xfrm>
            <a:off x="228600" y="3429000"/>
            <a:ext cx="1143000" cy="366713"/>
          </a:xfrm>
          <a:prstGeom prst="rect">
            <a:avLst/>
          </a:prstGeom>
          <a:noFill/>
          <a:ln w="9525">
            <a:noFill/>
            <a:miter lim="800000"/>
            <a:headEnd/>
            <a:tailEnd/>
          </a:ln>
        </p:spPr>
        <p:txBody>
          <a:bodyPr>
            <a:spAutoFit/>
          </a:bodyPr>
          <a:lstStyle/>
          <a:p>
            <a:r>
              <a:rPr lang="en-US">
                <a:latin typeface="Calibri" pitchFamily="34" charset="0"/>
                <a:cs typeface="Arial" charset="0"/>
              </a:rPr>
              <a:t>Customer</a:t>
            </a:r>
          </a:p>
        </p:txBody>
      </p:sp>
      <p:sp>
        <p:nvSpPr>
          <p:cNvPr id="189466" name="TextBox 47"/>
          <p:cNvSpPr txBox="1">
            <a:spLocks noChangeArrowheads="1"/>
          </p:cNvSpPr>
          <p:nvPr/>
        </p:nvSpPr>
        <p:spPr bwMode="auto">
          <a:xfrm>
            <a:off x="228600" y="4343400"/>
            <a:ext cx="1143000" cy="366713"/>
          </a:xfrm>
          <a:prstGeom prst="rect">
            <a:avLst/>
          </a:prstGeom>
          <a:noFill/>
          <a:ln w="9525">
            <a:noFill/>
            <a:miter lim="800000"/>
            <a:headEnd/>
            <a:tailEnd/>
          </a:ln>
        </p:spPr>
        <p:txBody>
          <a:bodyPr>
            <a:spAutoFit/>
          </a:bodyPr>
          <a:lstStyle/>
          <a:p>
            <a:r>
              <a:rPr lang="en-US">
                <a:latin typeface="Calibri" pitchFamily="34" charset="0"/>
                <a:cs typeface="Arial" charset="0"/>
              </a:rPr>
              <a:t>Process</a:t>
            </a:r>
          </a:p>
        </p:txBody>
      </p:sp>
      <p:sp>
        <p:nvSpPr>
          <p:cNvPr id="189467" name="TextBox 48"/>
          <p:cNvSpPr txBox="1">
            <a:spLocks noChangeArrowheads="1"/>
          </p:cNvSpPr>
          <p:nvPr/>
        </p:nvSpPr>
        <p:spPr bwMode="auto">
          <a:xfrm>
            <a:off x="228600" y="5181600"/>
            <a:ext cx="1143000" cy="641350"/>
          </a:xfrm>
          <a:prstGeom prst="rect">
            <a:avLst/>
          </a:prstGeom>
          <a:noFill/>
          <a:ln w="9525">
            <a:noFill/>
            <a:miter lim="800000"/>
            <a:headEnd/>
            <a:tailEnd/>
          </a:ln>
        </p:spPr>
        <p:txBody>
          <a:bodyPr>
            <a:spAutoFit/>
          </a:bodyPr>
          <a:lstStyle/>
          <a:p>
            <a:r>
              <a:rPr lang="en-US">
                <a:latin typeface="Calibri" pitchFamily="34" charset="0"/>
                <a:cs typeface="Arial" charset="0"/>
              </a:rPr>
              <a:t>Learning &amp; Growth</a:t>
            </a:r>
          </a:p>
        </p:txBody>
      </p:sp>
      <p:sp>
        <p:nvSpPr>
          <p:cNvPr id="189468" name="Rectangle 28"/>
          <p:cNvSpPr>
            <a:spLocks noChangeArrowheads="1"/>
          </p:cNvSpPr>
          <p:nvPr/>
        </p:nvSpPr>
        <p:spPr bwMode="gray">
          <a:xfrm>
            <a:off x="250825" y="0"/>
            <a:ext cx="8664575" cy="1066800"/>
          </a:xfrm>
          <a:prstGeom prst="rect">
            <a:avLst/>
          </a:prstGeom>
          <a:noFill/>
          <a:ln w="9525">
            <a:noFill/>
            <a:miter lim="800000"/>
            <a:headEnd/>
            <a:tailEnd/>
          </a:ln>
        </p:spPr>
        <p:txBody>
          <a:bodyPr anchor="ctr"/>
          <a:lstStyle/>
          <a:p>
            <a:r>
              <a:rPr lang="en-US" sz="3600">
                <a:solidFill>
                  <a:srgbClr val="A50023"/>
                </a:solidFill>
                <a:latin typeface="Impact" pitchFamily="34" charset="0"/>
                <a:cs typeface="Impact" pitchFamily="34" charset="0"/>
              </a:rPr>
              <a:t>Testable Strategy </a:t>
            </a:r>
            <a:r>
              <a:rPr lang="en-US" sz="3600">
                <a:solidFill>
                  <a:srgbClr val="000000"/>
                </a:solidFill>
                <a:latin typeface="Impact" pitchFamily="34" charset="0"/>
                <a:cs typeface="Impact"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Content Placeholder 2"/>
          <p:cNvSpPr>
            <a:spLocks noGrp="1"/>
          </p:cNvSpPr>
          <p:nvPr>
            <p:ph idx="4294967295"/>
          </p:nvPr>
        </p:nvSpPr>
        <p:spPr>
          <a:xfrm>
            <a:off x="1981200" y="1371600"/>
            <a:ext cx="7162800" cy="4525963"/>
          </a:xfrm>
        </p:spPr>
        <p:txBody>
          <a:bodyPr/>
          <a:lstStyle/>
          <a:p>
            <a:pPr>
              <a:buFont typeface="Wingdings" pitchFamily="2" charset="2"/>
              <a:buChar char="§"/>
            </a:pPr>
            <a:r>
              <a:rPr lang="en-US" sz="2000" smtClean="0">
                <a:ea typeface="ＭＳ Ｐゴシック"/>
              </a:rPr>
              <a:t>Cause-and –effect  structure indicates that viability of strategy is testable.</a:t>
            </a:r>
          </a:p>
          <a:p>
            <a:pPr>
              <a:buFont typeface="Wingdings" pitchFamily="2" charset="2"/>
              <a:buChar char="§"/>
            </a:pPr>
            <a:r>
              <a:rPr lang="en-US" sz="2000" smtClean="0">
                <a:ea typeface="ＭＳ Ｐゴシック"/>
              </a:rPr>
              <a:t>If desired results are not achieved through balanced scorecard it may indicate:</a:t>
            </a:r>
          </a:p>
          <a:p>
            <a:pPr>
              <a:buFont typeface="Wingdings" pitchFamily="2" charset="2"/>
              <a:buNone/>
            </a:pPr>
            <a:r>
              <a:rPr lang="en-US" sz="2000" smtClean="0">
                <a:ea typeface="ＭＳ Ｐゴシック"/>
              </a:rPr>
              <a:t>    - Implementation problem.</a:t>
            </a:r>
          </a:p>
          <a:p>
            <a:pPr>
              <a:buFont typeface="Wingdings" pitchFamily="2" charset="2"/>
              <a:buNone/>
            </a:pPr>
            <a:r>
              <a:rPr lang="en-US" sz="2000" smtClean="0">
                <a:ea typeface="ＭＳ Ｐゴシック"/>
              </a:rPr>
              <a:t>    - Invalid strategy.</a:t>
            </a:r>
          </a:p>
          <a:p>
            <a:pPr>
              <a:buFont typeface="Wingdings" pitchFamily="2" charset="2"/>
              <a:buChar char="§"/>
            </a:pPr>
            <a:r>
              <a:rPr lang="en-US" sz="2000" smtClean="0">
                <a:ea typeface="ＭＳ Ｐゴシック"/>
              </a:rPr>
              <a:t>Double loop feedback – validity of assumptions underlying the strategy and effectiveness of strategy implementation.</a:t>
            </a:r>
          </a:p>
        </p:txBody>
      </p:sp>
      <p:pic>
        <p:nvPicPr>
          <p:cNvPr id="191492" name="Picture 2" descr="http://t0.gstatic.com/images?q=tbn:1_p4NnSixFkeNM:http://www.physics.utoronto.ca/~astummer/pub/mirror/Projects/Archives/feedback.gif">
            <a:hlinkClick r:id="rId3"/>
          </p:cNvPr>
          <p:cNvPicPr>
            <a:picLocks noChangeAspect="1" noChangeArrowheads="1"/>
          </p:cNvPicPr>
          <p:nvPr/>
        </p:nvPicPr>
        <p:blipFill>
          <a:blip r:embed="rId4"/>
          <a:srcRect/>
          <a:stretch>
            <a:fillRect/>
          </a:stretch>
        </p:blipFill>
        <p:spPr bwMode="auto">
          <a:xfrm>
            <a:off x="228600" y="2438400"/>
            <a:ext cx="1600200" cy="1905000"/>
          </a:xfrm>
          <a:prstGeom prst="rect">
            <a:avLst/>
          </a:prstGeom>
          <a:noFill/>
          <a:ln w="9525">
            <a:noFill/>
            <a:miter lim="800000"/>
            <a:headEnd/>
            <a:tailEnd/>
          </a:ln>
        </p:spPr>
      </p:pic>
      <p:sp>
        <p:nvSpPr>
          <p:cNvPr id="191493" name="Rectangle 5"/>
          <p:cNvSpPr>
            <a:spLocks noChangeArrowheads="1"/>
          </p:cNvSpPr>
          <p:nvPr/>
        </p:nvSpPr>
        <p:spPr bwMode="gray">
          <a:xfrm>
            <a:off x="250825" y="0"/>
            <a:ext cx="8664575" cy="1066800"/>
          </a:xfrm>
          <a:prstGeom prst="rect">
            <a:avLst/>
          </a:prstGeom>
          <a:noFill/>
          <a:ln w="9525">
            <a:noFill/>
            <a:miter lim="800000"/>
            <a:headEnd/>
            <a:tailEnd/>
          </a:ln>
        </p:spPr>
        <p:txBody>
          <a:bodyPr anchor="ctr"/>
          <a:lstStyle/>
          <a:p>
            <a:r>
              <a:rPr lang="en-US" sz="3600">
                <a:solidFill>
                  <a:srgbClr val="A50023"/>
                </a:solidFill>
                <a:latin typeface="Impact" pitchFamily="34" charset="0"/>
                <a:cs typeface="Impact" pitchFamily="34" charset="0"/>
              </a:rPr>
              <a:t>Strategic Feedback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Content Placeholder 2"/>
          <p:cNvSpPr>
            <a:spLocks noGrp="1"/>
          </p:cNvSpPr>
          <p:nvPr>
            <p:ph idx="4294967295"/>
          </p:nvPr>
        </p:nvSpPr>
        <p:spPr>
          <a:xfrm>
            <a:off x="533400" y="1676400"/>
            <a:ext cx="8077200" cy="4525963"/>
          </a:xfrm>
        </p:spPr>
        <p:txBody>
          <a:bodyPr/>
          <a:lstStyle/>
          <a:p>
            <a:pPr>
              <a:buFont typeface="Wingdings" pitchFamily="2" charset="2"/>
              <a:buNone/>
            </a:pPr>
            <a:endParaRPr lang="en-US" smtClean="0">
              <a:ea typeface="ＭＳ Ｐゴシック"/>
            </a:endParaRPr>
          </a:p>
        </p:txBody>
      </p:sp>
      <p:sp>
        <p:nvSpPr>
          <p:cNvPr id="6" name="Rectangle 5"/>
          <p:cNvSpPr/>
          <p:nvPr/>
        </p:nvSpPr>
        <p:spPr>
          <a:xfrm>
            <a:off x="1447800" y="1905000"/>
            <a:ext cx="2057400" cy="533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a:solidFill>
                  <a:srgbClr val="000000"/>
                </a:solidFill>
                <a:cs typeface="Times New Roman" pitchFamily="18" charset="0"/>
              </a:rPr>
              <a:t>Creating</a:t>
            </a:r>
          </a:p>
        </p:txBody>
      </p:sp>
      <p:sp>
        <p:nvSpPr>
          <p:cNvPr id="7" name="Rectangle 6"/>
          <p:cNvSpPr/>
          <p:nvPr/>
        </p:nvSpPr>
        <p:spPr>
          <a:xfrm>
            <a:off x="5486400" y="1905000"/>
            <a:ext cx="2057400" cy="5334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b="1">
                <a:solidFill>
                  <a:srgbClr val="000000"/>
                </a:solidFill>
                <a:cs typeface="Times New Roman" pitchFamily="18" charset="0"/>
              </a:rPr>
              <a:t>Implementing</a:t>
            </a:r>
          </a:p>
        </p:txBody>
      </p:sp>
      <p:sp>
        <p:nvSpPr>
          <p:cNvPr id="8" name="Rounded Rectangle 7"/>
          <p:cNvSpPr/>
          <p:nvPr/>
        </p:nvSpPr>
        <p:spPr>
          <a:xfrm>
            <a:off x="5562600" y="2971800"/>
            <a:ext cx="1981200" cy="5334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b="1">
                <a:solidFill>
                  <a:srgbClr val="000000"/>
                </a:solidFill>
                <a:cs typeface="Times New Roman" pitchFamily="18" charset="0"/>
              </a:rPr>
              <a:t>Communicating </a:t>
            </a:r>
          </a:p>
        </p:txBody>
      </p:sp>
      <p:sp>
        <p:nvSpPr>
          <p:cNvPr id="9" name="Rounded Rectangle 8"/>
          <p:cNvSpPr/>
          <p:nvPr/>
        </p:nvSpPr>
        <p:spPr>
          <a:xfrm>
            <a:off x="5638800" y="50292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b="1">
                <a:solidFill>
                  <a:srgbClr val="000000"/>
                </a:solidFill>
                <a:cs typeface="Times New Roman" pitchFamily="18" charset="0"/>
              </a:rPr>
              <a:t>Resource Allocation</a:t>
            </a:r>
          </a:p>
        </p:txBody>
      </p:sp>
      <p:sp>
        <p:nvSpPr>
          <p:cNvPr id="10" name="Rounded Rectangle 9"/>
          <p:cNvSpPr/>
          <p:nvPr/>
        </p:nvSpPr>
        <p:spPr>
          <a:xfrm>
            <a:off x="5638800" y="3962400"/>
            <a:ext cx="1828800" cy="685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b="1">
                <a:solidFill>
                  <a:srgbClr val="000000"/>
                </a:solidFill>
                <a:cs typeface="Times New Roman" pitchFamily="18" charset="0"/>
              </a:rPr>
              <a:t>Targets &amp; Incentives</a:t>
            </a:r>
          </a:p>
        </p:txBody>
      </p:sp>
      <p:cxnSp>
        <p:nvCxnSpPr>
          <p:cNvPr id="11" name="Straight Arrow Connector 10"/>
          <p:cNvCxnSpPr>
            <a:endCxn id="6" idx="0"/>
          </p:cNvCxnSpPr>
          <p:nvPr/>
        </p:nvCxnSpPr>
        <p:spPr>
          <a:xfrm rot="10800000" flipV="1">
            <a:off x="2476500" y="1371600"/>
            <a:ext cx="2019300" cy="53340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endCxn id="7" idx="0"/>
          </p:cNvCxnSpPr>
          <p:nvPr/>
        </p:nvCxnSpPr>
        <p:spPr>
          <a:xfrm>
            <a:off x="4495800" y="1371600"/>
            <a:ext cx="2019300" cy="53340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rot="5400000">
            <a:off x="6210301" y="2705100"/>
            <a:ext cx="533400" cy="3175"/>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rot="5400000">
            <a:off x="6249194" y="3733006"/>
            <a:ext cx="457200" cy="1588"/>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rot="5400000">
            <a:off x="6286501" y="4838700"/>
            <a:ext cx="381000" cy="3175"/>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sp>
        <p:nvSpPr>
          <p:cNvPr id="16" name="Oval 15"/>
          <p:cNvSpPr/>
          <p:nvPr/>
        </p:nvSpPr>
        <p:spPr>
          <a:xfrm>
            <a:off x="4953000" y="2971800"/>
            <a:ext cx="457200" cy="457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b="1" dirty="0">
                <a:solidFill>
                  <a:srgbClr val="000000"/>
                </a:solidFill>
                <a:latin typeface="Times New Roman" pitchFamily="18" charset="0"/>
                <a:cs typeface="Times New Roman" pitchFamily="18" charset="0"/>
              </a:rPr>
              <a:t>1</a:t>
            </a:r>
          </a:p>
        </p:txBody>
      </p:sp>
      <p:sp>
        <p:nvSpPr>
          <p:cNvPr id="17" name="Oval 16"/>
          <p:cNvSpPr/>
          <p:nvPr/>
        </p:nvSpPr>
        <p:spPr>
          <a:xfrm>
            <a:off x="4953000" y="4038600"/>
            <a:ext cx="457200" cy="457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b="1" dirty="0">
                <a:solidFill>
                  <a:srgbClr val="000000"/>
                </a:solidFill>
                <a:latin typeface="Times New Roman" pitchFamily="18" charset="0"/>
                <a:cs typeface="Times New Roman" pitchFamily="18" charset="0"/>
              </a:rPr>
              <a:t>2</a:t>
            </a:r>
          </a:p>
        </p:txBody>
      </p:sp>
      <p:sp>
        <p:nvSpPr>
          <p:cNvPr id="18" name="Oval 17"/>
          <p:cNvSpPr/>
          <p:nvPr/>
        </p:nvSpPr>
        <p:spPr>
          <a:xfrm>
            <a:off x="5029200" y="5181600"/>
            <a:ext cx="457200" cy="457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b="1" dirty="0">
                <a:solidFill>
                  <a:srgbClr val="000000"/>
                </a:solidFill>
                <a:latin typeface="Times New Roman" pitchFamily="18" charset="0"/>
                <a:cs typeface="Times New Roman" pitchFamily="18" charset="0"/>
              </a:rPr>
              <a:t>3</a:t>
            </a:r>
          </a:p>
        </p:txBody>
      </p:sp>
      <p:pic>
        <p:nvPicPr>
          <p:cNvPr id="193553" name="Picture 4" descr="http://www.trainingmanchester.co.uk/images/system/human-resources.gif"/>
          <p:cNvPicPr>
            <a:picLocks noChangeAspect="1" noChangeArrowheads="1"/>
          </p:cNvPicPr>
          <p:nvPr/>
        </p:nvPicPr>
        <p:blipFill>
          <a:blip r:embed="rId3"/>
          <a:srcRect/>
          <a:stretch>
            <a:fillRect/>
          </a:stretch>
        </p:blipFill>
        <p:spPr bwMode="auto">
          <a:xfrm>
            <a:off x="609600" y="2895600"/>
            <a:ext cx="4105275" cy="2914650"/>
          </a:xfrm>
          <a:prstGeom prst="rect">
            <a:avLst/>
          </a:prstGeom>
          <a:noFill/>
          <a:ln w="9525">
            <a:noFill/>
            <a:miter lim="800000"/>
            <a:headEnd/>
            <a:tailEnd/>
          </a:ln>
        </p:spPr>
      </p:pic>
      <p:sp>
        <p:nvSpPr>
          <p:cNvPr id="193554" name="Rectangle 18"/>
          <p:cNvSpPr>
            <a:spLocks noChangeArrowheads="1"/>
          </p:cNvSpPr>
          <p:nvPr/>
        </p:nvSpPr>
        <p:spPr bwMode="gray">
          <a:xfrm>
            <a:off x="250825" y="0"/>
            <a:ext cx="8664575" cy="1066800"/>
          </a:xfrm>
          <a:prstGeom prst="rect">
            <a:avLst/>
          </a:prstGeom>
          <a:noFill/>
          <a:ln w="9525">
            <a:noFill/>
            <a:miter lim="800000"/>
            <a:headEnd/>
            <a:tailEnd/>
          </a:ln>
        </p:spPr>
        <p:txBody>
          <a:bodyPr anchor="ctr"/>
          <a:lstStyle/>
          <a:p>
            <a:r>
              <a:rPr lang="en-US" sz="3600">
                <a:solidFill>
                  <a:srgbClr val="A50023"/>
                </a:solidFill>
                <a:latin typeface="Impact" pitchFamily="34" charset="0"/>
                <a:cs typeface="Impact" pitchFamily="34" charset="0"/>
              </a:rPr>
              <a:t>Strategic Alignment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ppt_x"/>
                                          </p:val>
                                        </p:tav>
                                        <p:tav tm="100000">
                                          <p:val>
                                            <p:strVal val="#ppt_x"/>
                                          </p:val>
                                        </p:tav>
                                      </p:tavLst>
                                    </p:anim>
                                    <p:anim calcmode="lin" valueType="num">
                                      <p:cBhvr additive="base">
                                        <p:cTn id="28" dur="2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000" fill="hold"/>
                                        <p:tgtEl>
                                          <p:spTgt spid="12"/>
                                        </p:tgtEl>
                                        <p:attrNameLst>
                                          <p:attrName>ppt_x</p:attrName>
                                        </p:attrNameLst>
                                      </p:cBhvr>
                                      <p:tavLst>
                                        <p:tav tm="0">
                                          <p:val>
                                            <p:strVal val="#ppt_x"/>
                                          </p:val>
                                        </p:tav>
                                        <p:tav tm="100000">
                                          <p:val>
                                            <p:strVal val="#ppt_x"/>
                                          </p:val>
                                        </p:tav>
                                      </p:tavLst>
                                    </p:anim>
                                    <p:anim calcmode="lin" valueType="num">
                                      <p:cBhvr additive="base">
                                        <p:cTn id="32" dur="20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2000" fill="hold"/>
                                        <p:tgtEl>
                                          <p:spTgt spid="13"/>
                                        </p:tgtEl>
                                        <p:attrNameLst>
                                          <p:attrName>ppt_x</p:attrName>
                                        </p:attrNameLst>
                                      </p:cBhvr>
                                      <p:tavLst>
                                        <p:tav tm="0">
                                          <p:val>
                                            <p:strVal val="#ppt_x"/>
                                          </p:val>
                                        </p:tav>
                                        <p:tav tm="100000">
                                          <p:val>
                                            <p:strVal val="#ppt_x"/>
                                          </p:val>
                                        </p:tav>
                                      </p:tavLst>
                                    </p:anim>
                                    <p:anim calcmode="lin" valueType="num">
                                      <p:cBhvr additive="base">
                                        <p:cTn id="36" dur="20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2000" fill="hold"/>
                                        <p:tgtEl>
                                          <p:spTgt spid="14"/>
                                        </p:tgtEl>
                                        <p:attrNameLst>
                                          <p:attrName>ppt_x</p:attrName>
                                        </p:attrNameLst>
                                      </p:cBhvr>
                                      <p:tavLst>
                                        <p:tav tm="0">
                                          <p:val>
                                            <p:strVal val="#ppt_x"/>
                                          </p:val>
                                        </p:tav>
                                        <p:tav tm="100000">
                                          <p:val>
                                            <p:strVal val="#ppt_x"/>
                                          </p:val>
                                        </p:tav>
                                      </p:tavLst>
                                    </p:anim>
                                    <p:anim calcmode="lin" valueType="num">
                                      <p:cBhvr additive="base">
                                        <p:cTn id="40" dur="20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000" fill="hold"/>
                                        <p:tgtEl>
                                          <p:spTgt spid="15"/>
                                        </p:tgtEl>
                                        <p:attrNameLst>
                                          <p:attrName>ppt_x</p:attrName>
                                        </p:attrNameLst>
                                      </p:cBhvr>
                                      <p:tavLst>
                                        <p:tav tm="0">
                                          <p:val>
                                            <p:strVal val="#ppt_x"/>
                                          </p:val>
                                        </p:tav>
                                        <p:tav tm="100000">
                                          <p:val>
                                            <p:strVal val="#ppt_x"/>
                                          </p:val>
                                        </p:tav>
                                      </p:tavLst>
                                    </p:anim>
                                    <p:anim calcmode="lin" valueType="num">
                                      <p:cBhvr additive="base">
                                        <p:cTn id="44" dur="20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2000" fill="hold"/>
                                        <p:tgtEl>
                                          <p:spTgt spid="16"/>
                                        </p:tgtEl>
                                        <p:attrNameLst>
                                          <p:attrName>ppt_x</p:attrName>
                                        </p:attrNameLst>
                                      </p:cBhvr>
                                      <p:tavLst>
                                        <p:tav tm="0">
                                          <p:val>
                                            <p:strVal val="#ppt_x"/>
                                          </p:val>
                                        </p:tav>
                                        <p:tav tm="100000">
                                          <p:val>
                                            <p:strVal val="#ppt_x"/>
                                          </p:val>
                                        </p:tav>
                                      </p:tavLst>
                                    </p:anim>
                                    <p:anim calcmode="lin" valueType="num">
                                      <p:cBhvr additive="base">
                                        <p:cTn id="48" dur="20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2000" fill="hold"/>
                                        <p:tgtEl>
                                          <p:spTgt spid="17"/>
                                        </p:tgtEl>
                                        <p:attrNameLst>
                                          <p:attrName>ppt_x</p:attrName>
                                        </p:attrNameLst>
                                      </p:cBhvr>
                                      <p:tavLst>
                                        <p:tav tm="0">
                                          <p:val>
                                            <p:strVal val="#ppt_x"/>
                                          </p:val>
                                        </p:tav>
                                        <p:tav tm="100000">
                                          <p:val>
                                            <p:strVal val="#ppt_x"/>
                                          </p:val>
                                        </p:tav>
                                      </p:tavLst>
                                    </p:anim>
                                    <p:anim calcmode="lin" valueType="num">
                                      <p:cBhvr additive="base">
                                        <p:cTn id="52" dur="20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2000" fill="hold"/>
                                        <p:tgtEl>
                                          <p:spTgt spid="18"/>
                                        </p:tgtEl>
                                        <p:attrNameLst>
                                          <p:attrName>ppt_x</p:attrName>
                                        </p:attrNameLst>
                                      </p:cBhvr>
                                      <p:tavLst>
                                        <p:tav tm="0">
                                          <p:val>
                                            <p:strVal val="#ppt_x"/>
                                          </p:val>
                                        </p:tav>
                                        <p:tav tm="100000">
                                          <p:val>
                                            <p:strVal val="#ppt_x"/>
                                          </p:val>
                                        </p:tav>
                                      </p:tavLst>
                                    </p:anim>
                                    <p:anim calcmode="lin" valueType="num">
                                      <p:cBhvr additive="base">
                                        <p:cTn id="56"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idx="4294967295"/>
          </p:nvPr>
        </p:nvSpPr>
        <p:spPr/>
        <p:txBody>
          <a:bodyPr/>
          <a:lstStyle/>
          <a:p>
            <a:endParaRPr lang="en-US" smtClean="0">
              <a:ea typeface="ＭＳ Ｐゴシック"/>
            </a:endParaRPr>
          </a:p>
        </p:txBody>
      </p:sp>
      <p:sp>
        <p:nvSpPr>
          <p:cNvPr id="6" name="Rounded Rectangle 5"/>
          <p:cNvSpPr/>
          <p:nvPr/>
        </p:nvSpPr>
        <p:spPr>
          <a:xfrm>
            <a:off x="3505200" y="1371600"/>
            <a:ext cx="2362200" cy="6096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b="1">
                <a:solidFill>
                  <a:srgbClr val="000000"/>
                </a:solidFill>
                <a:cs typeface="Times New Roman" pitchFamily="18" charset="0"/>
              </a:rPr>
              <a:t>Communicating Strategy</a:t>
            </a:r>
          </a:p>
        </p:txBody>
      </p:sp>
      <p:sp>
        <p:nvSpPr>
          <p:cNvPr id="7" name="Oval 6"/>
          <p:cNvSpPr/>
          <p:nvPr/>
        </p:nvSpPr>
        <p:spPr>
          <a:xfrm>
            <a:off x="2819400" y="1524000"/>
            <a:ext cx="533400" cy="457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b="1" dirty="0">
                <a:solidFill>
                  <a:srgbClr val="000000"/>
                </a:solidFill>
                <a:latin typeface="Times New Roman" pitchFamily="18" charset="0"/>
                <a:cs typeface="Times New Roman" pitchFamily="18" charset="0"/>
              </a:rPr>
              <a:t>1</a:t>
            </a:r>
          </a:p>
        </p:txBody>
      </p:sp>
      <p:sp>
        <p:nvSpPr>
          <p:cNvPr id="8" name="Rounded Rectangle 7"/>
          <p:cNvSpPr/>
          <p:nvPr/>
        </p:nvSpPr>
        <p:spPr>
          <a:xfrm>
            <a:off x="3581400" y="2286000"/>
            <a:ext cx="2286000" cy="6858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a:solidFill>
                  <a:srgbClr val="000000"/>
                </a:solidFill>
                <a:cs typeface="Times New Roman" pitchFamily="18" charset="0"/>
              </a:rPr>
              <a:t>Targets &amp; Incentives</a:t>
            </a:r>
          </a:p>
        </p:txBody>
      </p:sp>
      <p:sp>
        <p:nvSpPr>
          <p:cNvPr id="9" name="Oval 8"/>
          <p:cNvSpPr/>
          <p:nvPr/>
        </p:nvSpPr>
        <p:spPr>
          <a:xfrm>
            <a:off x="2895600" y="2362200"/>
            <a:ext cx="571500" cy="457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b="1" dirty="0">
                <a:solidFill>
                  <a:srgbClr val="000000"/>
                </a:solidFill>
                <a:latin typeface="Times New Roman" pitchFamily="18" charset="0"/>
                <a:cs typeface="Times New Roman" pitchFamily="18" charset="0"/>
              </a:rPr>
              <a:t>2</a:t>
            </a:r>
          </a:p>
        </p:txBody>
      </p:sp>
      <p:sp>
        <p:nvSpPr>
          <p:cNvPr id="10" name="Rectangle 9"/>
          <p:cNvSpPr/>
          <p:nvPr/>
        </p:nvSpPr>
        <p:spPr>
          <a:xfrm>
            <a:off x="2362200" y="3276600"/>
            <a:ext cx="12954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a:solidFill>
                  <a:srgbClr val="000000"/>
                </a:solidFill>
                <a:cs typeface="Times New Roman" pitchFamily="18" charset="0"/>
              </a:rPr>
              <a:t>Targets</a:t>
            </a:r>
          </a:p>
        </p:txBody>
      </p:sp>
      <p:sp>
        <p:nvSpPr>
          <p:cNvPr id="11" name="Rectangle 10"/>
          <p:cNvSpPr/>
          <p:nvPr/>
        </p:nvSpPr>
        <p:spPr>
          <a:xfrm>
            <a:off x="6477000" y="3429000"/>
            <a:ext cx="13716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a:solidFill>
                  <a:srgbClr val="000000"/>
                </a:solidFill>
                <a:cs typeface="Times New Roman" pitchFamily="18" charset="0"/>
              </a:rPr>
              <a:t>Incentives</a:t>
            </a:r>
          </a:p>
        </p:txBody>
      </p:sp>
      <p:cxnSp>
        <p:nvCxnSpPr>
          <p:cNvPr id="12" name="Straight Arrow Connector 11"/>
          <p:cNvCxnSpPr>
            <a:stCxn id="8" idx="2"/>
            <a:endCxn id="10" idx="0"/>
          </p:cNvCxnSpPr>
          <p:nvPr/>
        </p:nvCxnSpPr>
        <p:spPr>
          <a:xfrm rot="5400000">
            <a:off x="3714750" y="2266950"/>
            <a:ext cx="304800" cy="171450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a:stCxn id="8" idx="2"/>
            <a:endCxn id="11" idx="0"/>
          </p:cNvCxnSpPr>
          <p:nvPr/>
        </p:nvCxnSpPr>
        <p:spPr>
          <a:xfrm rot="16200000" flipH="1">
            <a:off x="5715000" y="1981200"/>
            <a:ext cx="457200" cy="243840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sp>
        <p:nvSpPr>
          <p:cNvPr id="14" name="Rounded Rectangle 13"/>
          <p:cNvSpPr/>
          <p:nvPr/>
        </p:nvSpPr>
        <p:spPr>
          <a:xfrm>
            <a:off x="0" y="4267200"/>
            <a:ext cx="1981200"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a:solidFill>
                  <a:srgbClr val="000000"/>
                </a:solidFill>
                <a:cs typeface="Times New Roman" pitchFamily="18" charset="0"/>
              </a:rPr>
              <a:t>Financial</a:t>
            </a:r>
          </a:p>
          <a:p>
            <a:pPr algn="ctr">
              <a:defRPr/>
            </a:pPr>
            <a:r>
              <a:rPr lang="en-US">
                <a:solidFill>
                  <a:srgbClr val="000000"/>
                </a:solidFill>
                <a:cs typeface="Times New Roman" pitchFamily="18" charset="0"/>
              </a:rPr>
              <a:t>E.g.: Increase </a:t>
            </a:r>
            <a:r>
              <a:rPr lang="en-US" b="1">
                <a:solidFill>
                  <a:srgbClr val="000000"/>
                </a:solidFill>
                <a:cs typeface="Times New Roman" pitchFamily="18" charset="0"/>
              </a:rPr>
              <a:t>Profits, Revenues</a:t>
            </a:r>
          </a:p>
        </p:txBody>
      </p:sp>
      <p:sp>
        <p:nvSpPr>
          <p:cNvPr id="15" name="Rounded Rectangle 14"/>
          <p:cNvSpPr/>
          <p:nvPr/>
        </p:nvSpPr>
        <p:spPr>
          <a:xfrm>
            <a:off x="2819400" y="5562600"/>
            <a:ext cx="1905000" cy="838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a:solidFill>
                  <a:srgbClr val="000000"/>
                </a:solidFill>
                <a:cs typeface="Times New Roman" pitchFamily="18" charset="0"/>
              </a:rPr>
              <a:t>Internal Process</a:t>
            </a:r>
          </a:p>
          <a:p>
            <a:pPr algn="ctr">
              <a:defRPr/>
            </a:pPr>
            <a:r>
              <a:rPr lang="en-US">
                <a:solidFill>
                  <a:srgbClr val="000000"/>
                </a:solidFill>
                <a:cs typeface="Times New Roman" pitchFamily="18" charset="0"/>
              </a:rPr>
              <a:t>E.g.: Improve </a:t>
            </a:r>
            <a:r>
              <a:rPr lang="en-US" b="1">
                <a:solidFill>
                  <a:srgbClr val="000000"/>
                </a:solidFill>
                <a:cs typeface="Times New Roman" pitchFamily="18" charset="0"/>
              </a:rPr>
              <a:t>Cycle Time</a:t>
            </a:r>
          </a:p>
        </p:txBody>
      </p:sp>
      <p:sp>
        <p:nvSpPr>
          <p:cNvPr id="16" name="Rounded Rectangle 15"/>
          <p:cNvSpPr/>
          <p:nvPr/>
        </p:nvSpPr>
        <p:spPr>
          <a:xfrm>
            <a:off x="990600" y="5334000"/>
            <a:ext cx="1752600"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a:solidFill>
                  <a:srgbClr val="000000"/>
                </a:solidFill>
                <a:cs typeface="Times New Roman" pitchFamily="18" charset="0"/>
              </a:rPr>
              <a:t>Customer</a:t>
            </a:r>
          </a:p>
          <a:p>
            <a:pPr algn="ctr">
              <a:defRPr/>
            </a:pPr>
            <a:r>
              <a:rPr lang="en-US">
                <a:solidFill>
                  <a:srgbClr val="000000"/>
                </a:solidFill>
                <a:cs typeface="Times New Roman" pitchFamily="18" charset="0"/>
              </a:rPr>
              <a:t>E.g.: </a:t>
            </a:r>
            <a:r>
              <a:rPr lang="en-US" b="1">
                <a:solidFill>
                  <a:srgbClr val="000000"/>
                </a:solidFill>
                <a:cs typeface="Times New Roman" pitchFamily="18" charset="0"/>
              </a:rPr>
              <a:t>On –Time Delivery</a:t>
            </a:r>
          </a:p>
        </p:txBody>
      </p:sp>
      <p:cxnSp>
        <p:nvCxnSpPr>
          <p:cNvPr id="17" name="Straight Arrow Connector 16"/>
          <p:cNvCxnSpPr>
            <a:stCxn id="10" idx="2"/>
          </p:cNvCxnSpPr>
          <p:nvPr/>
        </p:nvCxnSpPr>
        <p:spPr>
          <a:xfrm rot="5400000">
            <a:off x="1771650" y="3028950"/>
            <a:ext cx="457200" cy="201930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a:stCxn id="10" idx="2"/>
            <a:endCxn id="16" idx="0"/>
          </p:cNvCxnSpPr>
          <p:nvPr/>
        </p:nvCxnSpPr>
        <p:spPr>
          <a:xfrm rot="5400000">
            <a:off x="1676400" y="4000500"/>
            <a:ext cx="1524000" cy="114300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a:stCxn id="10" idx="2"/>
            <a:endCxn id="15" idx="0"/>
          </p:cNvCxnSpPr>
          <p:nvPr/>
        </p:nvCxnSpPr>
        <p:spPr>
          <a:xfrm rot="16200000" flipH="1">
            <a:off x="2514600" y="4305300"/>
            <a:ext cx="1752600" cy="76200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6019800" y="4038600"/>
            <a:ext cx="2286000" cy="9413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b="1">
                <a:solidFill>
                  <a:srgbClr val="000000"/>
                </a:solidFill>
                <a:cs typeface="Arial" charset="0"/>
              </a:rPr>
              <a:t>It must be structured to support the strategy.</a:t>
            </a:r>
          </a:p>
        </p:txBody>
      </p:sp>
      <p:sp>
        <p:nvSpPr>
          <p:cNvPr id="46" name="Rounded Rectangle 45"/>
          <p:cNvSpPr/>
          <p:nvPr/>
        </p:nvSpPr>
        <p:spPr>
          <a:xfrm>
            <a:off x="3733800" y="4419600"/>
            <a:ext cx="2019300" cy="762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a:solidFill>
                  <a:srgbClr val="000000"/>
                </a:solidFill>
                <a:cs typeface="Times New Roman" pitchFamily="18" charset="0"/>
              </a:rPr>
              <a:t>Learning Growth</a:t>
            </a:r>
          </a:p>
          <a:p>
            <a:pPr algn="ctr">
              <a:defRPr/>
            </a:pPr>
            <a:r>
              <a:rPr lang="en-US">
                <a:solidFill>
                  <a:srgbClr val="000000"/>
                </a:solidFill>
                <a:cs typeface="Times New Roman" pitchFamily="18" charset="0"/>
              </a:rPr>
              <a:t>E.g.: Improve </a:t>
            </a:r>
            <a:r>
              <a:rPr lang="en-US" b="1">
                <a:solidFill>
                  <a:srgbClr val="000000"/>
                </a:solidFill>
                <a:cs typeface="Times New Roman" pitchFamily="18" charset="0"/>
              </a:rPr>
              <a:t>Employee Skills</a:t>
            </a:r>
          </a:p>
        </p:txBody>
      </p:sp>
      <p:cxnSp>
        <p:nvCxnSpPr>
          <p:cNvPr id="47" name="Straight Arrow Connector 46"/>
          <p:cNvCxnSpPr>
            <a:stCxn id="10" idx="2"/>
            <a:endCxn id="46" idx="0"/>
          </p:cNvCxnSpPr>
          <p:nvPr/>
        </p:nvCxnSpPr>
        <p:spPr>
          <a:xfrm rot="16200000" flipH="1">
            <a:off x="3571875" y="3248025"/>
            <a:ext cx="609600" cy="1733550"/>
          </a:xfrm>
          <a:prstGeom prst="straightConnector1">
            <a:avLst/>
          </a:prstGeom>
          <a:ln>
            <a:solidFill>
              <a:srgbClr val="000000"/>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Content Placeholder 1"/>
          <p:cNvSpPr>
            <a:spLocks noGrp="1"/>
          </p:cNvSpPr>
          <p:nvPr>
            <p:ph idx="1"/>
          </p:nvPr>
        </p:nvSpPr>
        <p:spPr/>
        <p:txBody>
          <a:bodyPr/>
          <a:lstStyle/>
          <a:p>
            <a:r>
              <a:rPr lang="en-US" smtClean="0">
                <a:ea typeface="ＭＳ Ｐゴシック"/>
              </a:rPr>
              <a:t>Balanced scorecard measures a company's performance in: market, operations, learning and growth, and finance. </a:t>
            </a:r>
          </a:p>
          <a:p>
            <a:r>
              <a:rPr lang="en-US" smtClean="0">
                <a:ea typeface="ＭＳ Ｐゴシック"/>
              </a:rPr>
              <a:t>The map can be used relate an operations strategy with the firm's financial and competitive strategy. The balanced scorecard tends to emphasize the learning and growth view and represents earlier innovation lever as a separate view. The financial view specifies how the organization seeks to increase its NPV. The two financial levers are to increase revenues or decrease costs. The growth strategy must define its desired balancing point between emphasizing productivity or revenue growth.</a:t>
            </a:r>
          </a:p>
          <a:p>
            <a:endParaRPr lang="en-US" smtClean="0">
              <a:ea typeface="ＭＳ Ｐゴシック"/>
            </a:endParaRPr>
          </a:p>
        </p:txBody>
      </p:sp>
      <p:sp>
        <p:nvSpPr>
          <p:cNvPr id="92162" name="Title 2"/>
          <p:cNvSpPr>
            <a:spLocks noGrp="1"/>
          </p:cNvSpPr>
          <p:nvPr>
            <p:ph type="title"/>
          </p:nvPr>
        </p:nvSpPr>
        <p:spPr/>
        <p:txBody>
          <a:bodyPr/>
          <a:lstStyle/>
          <a:p>
            <a:r>
              <a:rPr lang="en-US" smtClean="0">
                <a:ea typeface="ＭＳ Ｐゴシック"/>
              </a:rPr>
              <a:t>A Balanced Scorecard Map</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4"/>
          <p:cNvSpPr>
            <a:spLocks noChangeArrowheads="1"/>
          </p:cNvSpPr>
          <p:nvPr/>
        </p:nvSpPr>
        <p:spPr bwMode="auto">
          <a:xfrm>
            <a:off x="1614488" y="-990600"/>
            <a:ext cx="6829425" cy="8839200"/>
          </a:xfrm>
          <a:prstGeom prst="rect">
            <a:avLst/>
          </a:prstGeom>
          <a:noFill/>
          <a:ln w="9525">
            <a:noFill/>
            <a:miter lim="800000"/>
            <a:headEnd/>
            <a:tailEnd/>
          </a:ln>
        </p:spPr>
        <p:txBody>
          <a:bodyPr/>
          <a:lstStyle/>
          <a:p>
            <a:pPr eaLnBrk="0" hangingPunct="0"/>
            <a:endParaRPr lang="en-US"/>
          </a:p>
        </p:txBody>
      </p:sp>
      <p:sp>
        <p:nvSpPr>
          <p:cNvPr id="93186" name="Rectangle 96"/>
          <p:cNvSpPr>
            <a:spLocks noGrp="1" noChangeArrowheads="1"/>
          </p:cNvSpPr>
          <p:nvPr>
            <p:ph type="title"/>
          </p:nvPr>
        </p:nvSpPr>
        <p:spPr/>
        <p:txBody>
          <a:bodyPr/>
          <a:lstStyle/>
          <a:p>
            <a:r>
              <a:rPr lang="en-US" smtClean="0">
                <a:ea typeface="ＭＳ Ｐゴシック"/>
              </a:rPr>
              <a:t>A balanced scorecard map</a:t>
            </a:r>
          </a:p>
        </p:txBody>
      </p:sp>
      <p:sp>
        <p:nvSpPr>
          <p:cNvPr id="93187" name="Rectangle 67"/>
          <p:cNvSpPr>
            <a:spLocks noChangeArrowheads="1"/>
          </p:cNvSpPr>
          <p:nvPr/>
        </p:nvSpPr>
        <p:spPr bwMode="auto">
          <a:xfrm>
            <a:off x="795338" y="990600"/>
            <a:ext cx="7278687" cy="5638800"/>
          </a:xfrm>
          <a:prstGeom prst="rect">
            <a:avLst/>
          </a:prstGeom>
          <a:solidFill>
            <a:srgbClr val="E4FFC9"/>
          </a:solidFill>
          <a:ln w="12700">
            <a:solidFill>
              <a:schemeClr val="tx1"/>
            </a:solidFill>
            <a:miter lim="800000"/>
            <a:headEnd type="none" w="sm" len="sm"/>
            <a:tailEnd type="none" w="sm" len="sm"/>
          </a:ln>
        </p:spPr>
        <p:txBody>
          <a:bodyPr wrap="none" anchor="ctr"/>
          <a:lstStyle/>
          <a:p>
            <a:pPr eaLnBrk="0" hangingPunct="0"/>
            <a:endParaRPr lang="en-US"/>
          </a:p>
        </p:txBody>
      </p:sp>
      <p:sp>
        <p:nvSpPr>
          <p:cNvPr id="93188" name="Rectangle 68"/>
          <p:cNvSpPr>
            <a:spLocks noChangeArrowheads="1"/>
          </p:cNvSpPr>
          <p:nvPr/>
        </p:nvSpPr>
        <p:spPr bwMode="auto">
          <a:xfrm>
            <a:off x="3943350" y="5186363"/>
            <a:ext cx="2438400" cy="758825"/>
          </a:xfrm>
          <a:prstGeom prst="rect">
            <a:avLst/>
          </a:prstGeom>
          <a:solidFill>
            <a:srgbClr val="C9EAFF"/>
          </a:solidFill>
          <a:ln w="9525">
            <a:solidFill>
              <a:schemeClr val="tx1"/>
            </a:solidFill>
            <a:miter lim="800000"/>
            <a:headEnd type="none" w="sm" len="sm"/>
            <a:tailEnd type="none" w="sm" len="sm"/>
          </a:ln>
        </p:spPr>
        <p:txBody>
          <a:bodyPr wrap="none" anchor="ctr"/>
          <a:lstStyle/>
          <a:p>
            <a:pPr algn="ctr" eaLnBrk="0" hangingPunct="0"/>
            <a:r>
              <a:rPr lang="en-US" b="1">
                <a:latin typeface="Times New Roman" pitchFamily="18" charset="0"/>
              </a:rPr>
              <a:t>Growth Strategy</a:t>
            </a:r>
          </a:p>
          <a:p>
            <a:pPr algn="ctr" eaLnBrk="0" hangingPunct="0"/>
            <a:endParaRPr lang="en-US" b="1">
              <a:solidFill>
                <a:schemeClr val="accent2"/>
              </a:solidFill>
              <a:latin typeface="Times New Roman" pitchFamily="18" charset="0"/>
            </a:endParaRPr>
          </a:p>
        </p:txBody>
      </p:sp>
      <p:sp>
        <p:nvSpPr>
          <p:cNvPr id="93189" name="Rectangle 69"/>
          <p:cNvSpPr>
            <a:spLocks noChangeArrowheads="1"/>
          </p:cNvSpPr>
          <p:nvPr/>
        </p:nvSpPr>
        <p:spPr bwMode="auto">
          <a:xfrm>
            <a:off x="4364038" y="2135188"/>
            <a:ext cx="1597025" cy="517525"/>
          </a:xfrm>
          <a:prstGeom prst="rect">
            <a:avLst/>
          </a:prstGeom>
          <a:solidFill>
            <a:srgbClr val="E7EDFF"/>
          </a:solidFill>
          <a:ln w="9525">
            <a:solidFill>
              <a:schemeClr val="tx1"/>
            </a:solidFill>
            <a:miter lim="800000"/>
            <a:headEnd type="none" w="sm" len="sm"/>
            <a:tailEnd type="none" w="sm" len="sm"/>
          </a:ln>
        </p:spPr>
        <p:txBody>
          <a:bodyPr wrap="none" anchor="ctr"/>
          <a:lstStyle/>
          <a:p>
            <a:pPr algn="ctr" eaLnBrk="0" hangingPunct="0"/>
            <a:r>
              <a:rPr lang="en-US" b="1">
                <a:latin typeface="Times New Roman" pitchFamily="18" charset="0"/>
              </a:rPr>
              <a:t>Competencies</a:t>
            </a:r>
          </a:p>
        </p:txBody>
      </p:sp>
      <p:sp>
        <p:nvSpPr>
          <p:cNvPr id="93190" name="AutoShape 70"/>
          <p:cNvSpPr>
            <a:spLocks noChangeArrowheads="1"/>
          </p:cNvSpPr>
          <p:nvPr/>
        </p:nvSpPr>
        <p:spPr bwMode="auto">
          <a:xfrm>
            <a:off x="3609975" y="2670175"/>
            <a:ext cx="3105150" cy="1190625"/>
          </a:xfrm>
          <a:prstGeom prst="triangle">
            <a:avLst>
              <a:gd name="adj" fmla="val 50000"/>
            </a:avLst>
          </a:prstGeom>
          <a:solidFill>
            <a:schemeClr val="accent2"/>
          </a:solidFill>
          <a:ln w="9525">
            <a:solidFill>
              <a:schemeClr val="tx1"/>
            </a:solidFill>
            <a:prstDash val="dash"/>
            <a:miter lim="800000"/>
            <a:headEnd/>
            <a:tailEnd/>
          </a:ln>
        </p:spPr>
        <p:txBody>
          <a:bodyPr wrap="none" anchor="ctr"/>
          <a:lstStyle/>
          <a:p>
            <a:pPr algn="ctr" eaLnBrk="0" hangingPunct="0"/>
            <a:r>
              <a:rPr lang="en-US" sz="2000" b="1">
                <a:latin typeface="Times New Roman" pitchFamily="18" charset="0"/>
              </a:rPr>
              <a:t>Operations</a:t>
            </a:r>
          </a:p>
          <a:p>
            <a:pPr algn="ctr" eaLnBrk="0" hangingPunct="0"/>
            <a:r>
              <a:rPr lang="en-US" sz="2000" b="1">
                <a:latin typeface="Times New Roman" pitchFamily="18" charset="0"/>
              </a:rPr>
              <a:t> Strategy</a:t>
            </a:r>
          </a:p>
        </p:txBody>
      </p:sp>
      <p:sp>
        <p:nvSpPr>
          <p:cNvPr id="93191" name="Rectangle 71"/>
          <p:cNvSpPr>
            <a:spLocks noChangeArrowheads="1"/>
          </p:cNvSpPr>
          <p:nvPr/>
        </p:nvSpPr>
        <p:spPr bwMode="auto">
          <a:xfrm>
            <a:off x="2879725" y="3559175"/>
            <a:ext cx="1597025" cy="517525"/>
          </a:xfrm>
          <a:prstGeom prst="rect">
            <a:avLst/>
          </a:prstGeom>
          <a:solidFill>
            <a:srgbClr val="E7EDFF"/>
          </a:solidFill>
          <a:ln w="9525">
            <a:solidFill>
              <a:schemeClr val="tx1"/>
            </a:solidFill>
            <a:miter lim="800000"/>
            <a:headEnd type="none" w="sm" len="sm"/>
            <a:tailEnd type="none" w="sm" len="sm"/>
          </a:ln>
        </p:spPr>
        <p:txBody>
          <a:bodyPr wrap="none" anchor="ctr"/>
          <a:lstStyle/>
          <a:p>
            <a:pPr algn="ctr" eaLnBrk="0" hangingPunct="0"/>
            <a:r>
              <a:rPr lang="en-US" b="1">
                <a:latin typeface="Times New Roman" pitchFamily="18" charset="0"/>
              </a:rPr>
              <a:t>Resources</a:t>
            </a:r>
          </a:p>
        </p:txBody>
      </p:sp>
      <p:sp>
        <p:nvSpPr>
          <p:cNvPr id="93192" name="Rectangle 72"/>
          <p:cNvSpPr>
            <a:spLocks noChangeArrowheads="1"/>
          </p:cNvSpPr>
          <p:nvPr/>
        </p:nvSpPr>
        <p:spPr bwMode="auto">
          <a:xfrm>
            <a:off x="5822950" y="3560763"/>
            <a:ext cx="1597025" cy="517525"/>
          </a:xfrm>
          <a:prstGeom prst="rect">
            <a:avLst/>
          </a:prstGeom>
          <a:solidFill>
            <a:srgbClr val="E7EDFF"/>
          </a:solidFill>
          <a:ln w="9525">
            <a:solidFill>
              <a:schemeClr val="tx1"/>
            </a:solidFill>
            <a:miter lim="800000"/>
            <a:headEnd type="none" w="sm" len="sm"/>
            <a:tailEnd type="none" w="sm" len="sm"/>
          </a:ln>
        </p:spPr>
        <p:txBody>
          <a:bodyPr wrap="none" anchor="ctr"/>
          <a:lstStyle/>
          <a:p>
            <a:pPr algn="ctr" eaLnBrk="0" hangingPunct="0"/>
            <a:r>
              <a:rPr lang="en-US" b="1">
                <a:latin typeface="Times New Roman" pitchFamily="18" charset="0"/>
              </a:rPr>
              <a:t>Processes</a:t>
            </a:r>
          </a:p>
        </p:txBody>
      </p:sp>
      <p:sp>
        <p:nvSpPr>
          <p:cNvPr id="93193" name="AutoShape 73"/>
          <p:cNvSpPr>
            <a:spLocks noChangeArrowheads="1"/>
          </p:cNvSpPr>
          <p:nvPr/>
        </p:nvSpPr>
        <p:spPr bwMode="auto">
          <a:xfrm flipV="1">
            <a:off x="4930775" y="5989638"/>
            <a:ext cx="457200" cy="401637"/>
          </a:xfrm>
          <a:prstGeom prst="upArrow">
            <a:avLst>
              <a:gd name="adj1" fmla="val 50000"/>
              <a:gd name="adj2" fmla="val 25000"/>
            </a:avLst>
          </a:prstGeom>
          <a:solidFill>
            <a:srgbClr val="CCCCFF"/>
          </a:solidFill>
          <a:ln w="9525">
            <a:solidFill>
              <a:schemeClr val="tx1"/>
            </a:solidFill>
            <a:miter lim="800000"/>
            <a:headEnd/>
            <a:tailEnd/>
          </a:ln>
        </p:spPr>
        <p:txBody>
          <a:bodyPr wrap="none" anchor="ctr"/>
          <a:lstStyle/>
          <a:p>
            <a:pPr eaLnBrk="0" hangingPunct="0"/>
            <a:endParaRPr lang="en-US"/>
          </a:p>
        </p:txBody>
      </p:sp>
      <p:sp>
        <p:nvSpPr>
          <p:cNvPr id="93194" name="Rectangle 74"/>
          <p:cNvSpPr>
            <a:spLocks noChangeArrowheads="1"/>
          </p:cNvSpPr>
          <p:nvPr/>
        </p:nvSpPr>
        <p:spPr bwMode="auto">
          <a:xfrm>
            <a:off x="4752975" y="6381750"/>
            <a:ext cx="803275" cy="314325"/>
          </a:xfrm>
          <a:prstGeom prst="rect">
            <a:avLst/>
          </a:prstGeom>
          <a:noFill/>
          <a:ln w="9525">
            <a:noFill/>
            <a:miter lim="800000"/>
            <a:headEnd type="none" w="sm" len="sm"/>
            <a:tailEnd type="none" w="sm" len="sm"/>
          </a:ln>
        </p:spPr>
        <p:txBody>
          <a:bodyPr wrap="none" anchor="ctr"/>
          <a:lstStyle/>
          <a:p>
            <a:pPr algn="ctr" eaLnBrk="0" hangingPunct="0"/>
            <a:r>
              <a:rPr lang="en-US" b="1">
                <a:latin typeface="Times New Roman" pitchFamily="18" charset="0"/>
              </a:rPr>
              <a:t>NPV</a:t>
            </a:r>
          </a:p>
        </p:txBody>
      </p:sp>
      <p:sp>
        <p:nvSpPr>
          <p:cNvPr id="93195" name="Rectangle 75"/>
          <p:cNvSpPr>
            <a:spLocks noChangeArrowheads="1"/>
          </p:cNvSpPr>
          <p:nvPr/>
        </p:nvSpPr>
        <p:spPr bwMode="auto">
          <a:xfrm>
            <a:off x="4364038" y="1106488"/>
            <a:ext cx="1597025" cy="577850"/>
          </a:xfrm>
          <a:prstGeom prst="rect">
            <a:avLst/>
          </a:prstGeom>
          <a:solidFill>
            <a:srgbClr val="E7EDFF"/>
          </a:solidFill>
          <a:ln w="9525">
            <a:solidFill>
              <a:schemeClr val="tx1"/>
            </a:solidFill>
            <a:miter lim="800000"/>
            <a:headEnd type="none" w="sm" len="sm"/>
            <a:tailEnd type="none" w="sm" len="sm"/>
          </a:ln>
        </p:spPr>
        <p:txBody>
          <a:bodyPr wrap="none" anchor="ctr"/>
          <a:lstStyle/>
          <a:p>
            <a:pPr algn="ctr" eaLnBrk="0" hangingPunct="0"/>
            <a:r>
              <a:rPr lang="en-US" b="1">
                <a:latin typeface="Times New Roman" pitchFamily="18" charset="0"/>
              </a:rPr>
              <a:t>Value</a:t>
            </a:r>
          </a:p>
          <a:p>
            <a:pPr algn="ctr" eaLnBrk="0" hangingPunct="0"/>
            <a:r>
              <a:rPr lang="en-US" b="1">
                <a:latin typeface="Times New Roman" pitchFamily="18" charset="0"/>
              </a:rPr>
              <a:t>Proposition</a:t>
            </a:r>
          </a:p>
        </p:txBody>
      </p:sp>
      <p:cxnSp>
        <p:nvCxnSpPr>
          <p:cNvPr id="93196" name="AutoShape 76"/>
          <p:cNvCxnSpPr>
            <a:cxnSpLocks noChangeShapeType="1"/>
            <a:stCxn id="93195" idx="2"/>
            <a:endCxn id="93189" idx="0"/>
          </p:cNvCxnSpPr>
          <p:nvPr/>
        </p:nvCxnSpPr>
        <p:spPr bwMode="auto">
          <a:xfrm>
            <a:off x="5162550" y="1684338"/>
            <a:ext cx="0" cy="450850"/>
          </a:xfrm>
          <a:prstGeom prst="straightConnector1">
            <a:avLst/>
          </a:prstGeom>
          <a:noFill/>
          <a:ln w="12700">
            <a:solidFill>
              <a:schemeClr val="tx1"/>
            </a:solidFill>
            <a:round/>
            <a:headEnd type="triangle" w="sm" len="sm"/>
            <a:tailEnd type="triangle" w="sm" len="sm"/>
          </a:ln>
        </p:spPr>
      </p:cxnSp>
      <p:cxnSp>
        <p:nvCxnSpPr>
          <p:cNvPr id="93197" name="AutoShape 77"/>
          <p:cNvCxnSpPr>
            <a:cxnSpLocks noChangeShapeType="1"/>
            <a:stCxn id="93191" idx="2"/>
            <a:endCxn id="93188" idx="0"/>
          </p:cNvCxnSpPr>
          <p:nvPr/>
        </p:nvCxnSpPr>
        <p:spPr bwMode="auto">
          <a:xfrm>
            <a:off x="3678238" y="4076700"/>
            <a:ext cx="1484312" cy="1109663"/>
          </a:xfrm>
          <a:prstGeom prst="straightConnector1">
            <a:avLst/>
          </a:prstGeom>
          <a:noFill/>
          <a:ln w="12700">
            <a:solidFill>
              <a:schemeClr val="tx1"/>
            </a:solidFill>
            <a:round/>
            <a:headEnd type="triangle" w="sm" len="sm"/>
            <a:tailEnd type="triangle" w="sm" len="sm"/>
          </a:ln>
        </p:spPr>
      </p:cxnSp>
      <p:cxnSp>
        <p:nvCxnSpPr>
          <p:cNvPr id="93198" name="AutoShape 78"/>
          <p:cNvCxnSpPr>
            <a:cxnSpLocks noChangeShapeType="1"/>
            <a:stCxn id="93192" idx="2"/>
            <a:endCxn id="93188" idx="0"/>
          </p:cNvCxnSpPr>
          <p:nvPr/>
        </p:nvCxnSpPr>
        <p:spPr bwMode="auto">
          <a:xfrm flipH="1">
            <a:off x="5162550" y="4078288"/>
            <a:ext cx="1458913" cy="1108075"/>
          </a:xfrm>
          <a:prstGeom prst="straightConnector1">
            <a:avLst/>
          </a:prstGeom>
          <a:noFill/>
          <a:ln w="12700">
            <a:solidFill>
              <a:schemeClr val="tx1"/>
            </a:solidFill>
            <a:round/>
            <a:headEnd type="triangle" w="sm" len="sm"/>
            <a:tailEnd type="triangle" w="sm" len="sm"/>
          </a:ln>
        </p:spPr>
      </p:cxnSp>
      <p:sp>
        <p:nvSpPr>
          <p:cNvPr id="93199" name="Text Box 79"/>
          <p:cNvSpPr txBox="1">
            <a:spLocks noChangeArrowheads="1"/>
          </p:cNvSpPr>
          <p:nvPr/>
        </p:nvSpPr>
        <p:spPr bwMode="auto">
          <a:xfrm>
            <a:off x="841375" y="3113088"/>
            <a:ext cx="1573213" cy="304800"/>
          </a:xfrm>
          <a:prstGeom prst="rect">
            <a:avLst/>
          </a:prstGeom>
          <a:noFill/>
          <a:ln w="9525">
            <a:noFill/>
            <a:prstDash val="dash"/>
            <a:miter lim="800000"/>
            <a:headEnd/>
            <a:tailEnd/>
          </a:ln>
        </p:spPr>
        <p:txBody>
          <a:bodyPr wrap="none">
            <a:spAutoFit/>
          </a:bodyPr>
          <a:lstStyle/>
          <a:p>
            <a:pPr eaLnBrk="0" hangingPunct="0"/>
            <a:r>
              <a:rPr lang="en-US" sz="1400" b="1"/>
              <a:t>Operations View</a:t>
            </a:r>
          </a:p>
        </p:txBody>
      </p:sp>
      <p:sp>
        <p:nvSpPr>
          <p:cNvPr id="93200" name="Text Box 80"/>
          <p:cNvSpPr txBox="1">
            <a:spLocks noChangeArrowheads="1"/>
          </p:cNvSpPr>
          <p:nvPr/>
        </p:nvSpPr>
        <p:spPr bwMode="auto">
          <a:xfrm>
            <a:off x="841375" y="1298575"/>
            <a:ext cx="1209675" cy="304800"/>
          </a:xfrm>
          <a:prstGeom prst="rect">
            <a:avLst/>
          </a:prstGeom>
          <a:noFill/>
          <a:ln w="9525">
            <a:noFill/>
            <a:prstDash val="dash"/>
            <a:miter lim="800000"/>
            <a:headEnd/>
            <a:tailEnd/>
          </a:ln>
        </p:spPr>
        <p:txBody>
          <a:bodyPr wrap="none">
            <a:spAutoFit/>
          </a:bodyPr>
          <a:lstStyle/>
          <a:p>
            <a:pPr eaLnBrk="0" hangingPunct="0"/>
            <a:r>
              <a:rPr lang="en-US" sz="1400" b="1"/>
              <a:t>Market View</a:t>
            </a:r>
          </a:p>
        </p:txBody>
      </p:sp>
      <p:sp>
        <p:nvSpPr>
          <p:cNvPr id="93201" name="Text Box 81"/>
          <p:cNvSpPr txBox="1">
            <a:spLocks noChangeArrowheads="1"/>
          </p:cNvSpPr>
          <p:nvPr/>
        </p:nvSpPr>
        <p:spPr bwMode="auto">
          <a:xfrm>
            <a:off x="841375" y="5548313"/>
            <a:ext cx="1404938" cy="304800"/>
          </a:xfrm>
          <a:prstGeom prst="rect">
            <a:avLst/>
          </a:prstGeom>
          <a:noFill/>
          <a:ln w="9525">
            <a:noFill/>
            <a:prstDash val="dash"/>
            <a:miter lim="800000"/>
            <a:headEnd/>
            <a:tailEnd/>
          </a:ln>
        </p:spPr>
        <p:txBody>
          <a:bodyPr wrap="none">
            <a:spAutoFit/>
          </a:bodyPr>
          <a:lstStyle/>
          <a:p>
            <a:pPr eaLnBrk="0" hangingPunct="0"/>
            <a:r>
              <a:rPr lang="en-US" sz="1400" b="1"/>
              <a:t>Financial View</a:t>
            </a:r>
          </a:p>
        </p:txBody>
      </p:sp>
      <p:sp>
        <p:nvSpPr>
          <p:cNvPr id="93202" name="Line 82"/>
          <p:cNvSpPr>
            <a:spLocks noChangeShapeType="1"/>
          </p:cNvSpPr>
          <p:nvPr/>
        </p:nvSpPr>
        <p:spPr bwMode="auto">
          <a:xfrm>
            <a:off x="795338" y="1931988"/>
            <a:ext cx="7278687" cy="0"/>
          </a:xfrm>
          <a:prstGeom prst="line">
            <a:avLst/>
          </a:prstGeom>
          <a:noFill/>
          <a:ln w="12700">
            <a:solidFill>
              <a:schemeClr val="tx1"/>
            </a:solidFill>
            <a:prstDash val="dash"/>
            <a:round/>
            <a:headEnd type="none" w="sm" len="sm"/>
            <a:tailEnd type="none" w="sm" len="sm"/>
          </a:ln>
        </p:spPr>
        <p:txBody>
          <a:bodyPr/>
          <a:lstStyle/>
          <a:p>
            <a:endParaRPr lang="en-US"/>
          </a:p>
        </p:txBody>
      </p:sp>
      <p:sp>
        <p:nvSpPr>
          <p:cNvPr id="93203" name="Line 83"/>
          <p:cNvSpPr>
            <a:spLocks noChangeShapeType="1"/>
          </p:cNvSpPr>
          <p:nvPr/>
        </p:nvSpPr>
        <p:spPr bwMode="auto">
          <a:xfrm>
            <a:off x="795338" y="4986338"/>
            <a:ext cx="7278687" cy="0"/>
          </a:xfrm>
          <a:prstGeom prst="line">
            <a:avLst/>
          </a:prstGeom>
          <a:noFill/>
          <a:ln w="12700">
            <a:solidFill>
              <a:schemeClr val="tx1"/>
            </a:solidFill>
            <a:prstDash val="dash"/>
            <a:round/>
            <a:headEnd type="none" w="sm" len="sm"/>
            <a:tailEnd type="none" w="sm" len="sm"/>
          </a:ln>
        </p:spPr>
        <p:txBody>
          <a:bodyPr/>
          <a:lstStyle/>
          <a:p>
            <a:endParaRPr lang="en-US"/>
          </a:p>
        </p:txBody>
      </p:sp>
      <p:sp>
        <p:nvSpPr>
          <p:cNvPr id="93204" name="Rectangle 84"/>
          <p:cNvSpPr>
            <a:spLocks noChangeArrowheads="1"/>
          </p:cNvSpPr>
          <p:nvPr/>
        </p:nvSpPr>
        <p:spPr bwMode="auto">
          <a:xfrm>
            <a:off x="4683125" y="4341813"/>
            <a:ext cx="960438" cy="457200"/>
          </a:xfrm>
          <a:prstGeom prst="rect">
            <a:avLst/>
          </a:prstGeom>
          <a:solidFill>
            <a:srgbClr val="C9EAFF"/>
          </a:solidFill>
          <a:ln w="12700">
            <a:solidFill>
              <a:schemeClr val="tx1"/>
            </a:solidFill>
            <a:miter lim="800000"/>
            <a:headEnd type="none" w="sm" len="sm"/>
            <a:tailEnd type="none" w="sm" len="sm"/>
          </a:ln>
        </p:spPr>
        <p:txBody>
          <a:bodyPr wrap="none" anchor="ctr"/>
          <a:lstStyle/>
          <a:p>
            <a:pPr algn="ctr" eaLnBrk="0" hangingPunct="0"/>
            <a:r>
              <a:rPr lang="en-US" sz="1600">
                <a:latin typeface="Times New Roman" pitchFamily="18" charset="0"/>
              </a:rPr>
              <a:t>Innovation</a:t>
            </a:r>
          </a:p>
        </p:txBody>
      </p:sp>
      <p:sp>
        <p:nvSpPr>
          <p:cNvPr id="93205" name="Line 85"/>
          <p:cNvSpPr>
            <a:spLocks noChangeShapeType="1"/>
          </p:cNvSpPr>
          <p:nvPr/>
        </p:nvSpPr>
        <p:spPr bwMode="auto">
          <a:xfrm>
            <a:off x="795338" y="4211638"/>
            <a:ext cx="7278687" cy="0"/>
          </a:xfrm>
          <a:prstGeom prst="line">
            <a:avLst/>
          </a:prstGeom>
          <a:noFill/>
          <a:ln w="12700">
            <a:solidFill>
              <a:schemeClr val="tx1"/>
            </a:solidFill>
            <a:prstDash val="dash"/>
            <a:round/>
            <a:headEnd type="none" w="sm" len="sm"/>
            <a:tailEnd type="none" w="sm" len="sm"/>
          </a:ln>
        </p:spPr>
        <p:txBody>
          <a:bodyPr/>
          <a:lstStyle/>
          <a:p>
            <a:endParaRPr lang="en-US"/>
          </a:p>
        </p:txBody>
      </p:sp>
      <p:sp>
        <p:nvSpPr>
          <p:cNvPr id="93206" name="Text Box 86"/>
          <p:cNvSpPr txBox="1">
            <a:spLocks noChangeArrowheads="1"/>
          </p:cNvSpPr>
          <p:nvPr/>
        </p:nvSpPr>
        <p:spPr bwMode="auto">
          <a:xfrm>
            <a:off x="841375" y="4484688"/>
            <a:ext cx="2233613" cy="304800"/>
          </a:xfrm>
          <a:prstGeom prst="rect">
            <a:avLst/>
          </a:prstGeom>
          <a:noFill/>
          <a:ln w="9525">
            <a:noFill/>
            <a:prstDash val="dash"/>
            <a:miter lim="800000"/>
            <a:headEnd/>
            <a:tailEnd/>
          </a:ln>
        </p:spPr>
        <p:txBody>
          <a:bodyPr wrap="none">
            <a:spAutoFit/>
          </a:bodyPr>
          <a:lstStyle/>
          <a:p>
            <a:pPr eaLnBrk="0" hangingPunct="0"/>
            <a:r>
              <a:rPr lang="en-US" sz="1400" b="1"/>
              <a:t>Learning &amp; Growth View</a:t>
            </a:r>
          </a:p>
        </p:txBody>
      </p:sp>
      <p:cxnSp>
        <p:nvCxnSpPr>
          <p:cNvPr id="93207" name="AutoShape 87"/>
          <p:cNvCxnSpPr>
            <a:cxnSpLocks noChangeShapeType="1"/>
            <a:stCxn id="93188" idx="0"/>
            <a:endCxn id="93204" idx="2"/>
          </p:cNvCxnSpPr>
          <p:nvPr/>
        </p:nvCxnSpPr>
        <p:spPr bwMode="auto">
          <a:xfrm flipV="1">
            <a:off x="5162550" y="4799013"/>
            <a:ext cx="1588" cy="387350"/>
          </a:xfrm>
          <a:prstGeom prst="straightConnector1">
            <a:avLst/>
          </a:prstGeom>
          <a:noFill/>
          <a:ln w="12700">
            <a:solidFill>
              <a:schemeClr val="tx1"/>
            </a:solidFill>
            <a:round/>
            <a:headEnd type="triangle" w="med" len="med"/>
            <a:tailEnd type="triangle" w="med" len="med"/>
          </a:ln>
        </p:spPr>
      </p:cxnSp>
      <p:cxnSp>
        <p:nvCxnSpPr>
          <p:cNvPr id="93208" name="AutoShape 88"/>
          <p:cNvCxnSpPr>
            <a:cxnSpLocks noChangeShapeType="1"/>
            <a:stCxn id="93204" idx="0"/>
            <a:endCxn id="93190" idx="3"/>
          </p:cNvCxnSpPr>
          <p:nvPr/>
        </p:nvCxnSpPr>
        <p:spPr bwMode="auto">
          <a:xfrm flipH="1" flipV="1">
            <a:off x="5162550" y="3860800"/>
            <a:ext cx="1588" cy="481013"/>
          </a:xfrm>
          <a:prstGeom prst="straightConnector1">
            <a:avLst/>
          </a:prstGeom>
          <a:noFill/>
          <a:ln w="12700">
            <a:solidFill>
              <a:schemeClr val="tx1"/>
            </a:solidFill>
            <a:round/>
            <a:headEnd type="triangle" w="med" len="med"/>
            <a:tailEnd type="triangle" w="med" len="med"/>
          </a:ln>
        </p:spPr>
      </p:cxnSp>
      <p:sp>
        <p:nvSpPr>
          <p:cNvPr id="93209" name="Line 89"/>
          <p:cNvSpPr>
            <a:spLocks noChangeShapeType="1"/>
          </p:cNvSpPr>
          <p:nvPr/>
        </p:nvSpPr>
        <p:spPr bwMode="auto">
          <a:xfrm>
            <a:off x="4165600" y="5772150"/>
            <a:ext cx="1987550" cy="0"/>
          </a:xfrm>
          <a:prstGeom prst="line">
            <a:avLst/>
          </a:prstGeom>
          <a:noFill/>
          <a:ln w="12700">
            <a:solidFill>
              <a:schemeClr val="tx1"/>
            </a:solidFill>
            <a:round/>
            <a:headEnd/>
            <a:tailEnd/>
          </a:ln>
        </p:spPr>
        <p:txBody>
          <a:bodyPr/>
          <a:lstStyle/>
          <a:p>
            <a:endParaRPr lang="en-US"/>
          </a:p>
        </p:txBody>
      </p:sp>
      <p:sp>
        <p:nvSpPr>
          <p:cNvPr id="93210" name="Text Box 90"/>
          <p:cNvSpPr txBox="1">
            <a:spLocks noChangeArrowheads="1"/>
          </p:cNvSpPr>
          <p:nvPr/>
        </p:nvSpPr>
        <p:spPr bwMode="auto">
          <a:xfrm>
            <a:off x="3884613" y="5702300"/>
            <a:ext cx="1062037" cy="304800"/>
          </a:xfrm>
          <a:prstGeom prst="rect">
            <a:avLst/>
          </a:prstGeom>
          <a:noFill/>
          <a:ln w="12700">
            <a:noFill/>
            <a:miter lim="800000"/>
            <a:headEnd type="none" w="sm" len="sm"/>
            <a:tailEnd type="none" w="sm" len="sm"/>
          </a:ln>
        </p:spPr>
        <p:txBody>
          <a:bodyPr wrap="none">
            <a:spAutoFit/>
          </a:bodyPr>
          <a:lstStyle/>
          <a:p>
            <a:pPr eaLnBrk="0" hangingPunct="0"/>
            <a:r>
              <a:rPr lang="en-US" sz="1400">
                <a:latin typeface="Times New Roman" pitchFamily="18" charset="0"/>
              </a:rPr>
              <a:t>Productivity</a:t>
            </a:r>
          </a:p>
        </p:txBody>
      </p:sp>
      <p:sp>
        <p:nvSpPr>
          <p:cNvPr id="93211" name="Text Box 91"/>
          <p:cNvSpPr txBox="1">
            <a:spLocks noChangeArrowheads="1"/>
          </p:cNvSpPr>
          <p:nvPr/>
        </p:nvSpPr>
        <p:spPr bwMode="auto">
          <a:xfrm>
            <a:off x="5621338" y="5702300"/>
            <a:ext cx="808037" cy="304800"/>
          </a:xfrm>
          <a:prstGeom prst="rect">
            <a:avLst/>
          </a:prstGeom>
          <a:noFill/>
          <a:ln w="12700">
            <a:noFill/>
            <a:miter lim="800000"/>
            <a:headEnd type="none" w="sm" len="sm"/>
            <a:tailEnd type="none" w="sm" len="sm"/>
          </a:ln>
        </p:spPr>
        <p:txBody>
          <a:bodyPr wrap="none">
            <a:spAutoFit/>
          </a:bodyPr>
          <a:lstStyle/>
          <a:p>
            <a:pPr eaLnBrk="0" hangingPunct="0"/>
            <a:r>
              <a:rPr lang="en-US" sz="1400">
                <a:latin typeface="Times New Roman" pitchFamily="18" charset="0"/>
              </a:rPr>
              <a:t>Revenue</a:t>
            </a:r>
          </a:p>
        </p:txBody>
      </p:sp>
      <p:sp>
        <p:nvSpPr>
          <p:cNvPr id="93212" name="Text Box 92"/>
          <p:cNvSpPr txBox="1">
            <a:spLocks noChangeArrowheads="1"/>
          </p:cNvSpPr>
          <p:nvPr/>
        </p:nvSpPr>
        <p:spPr bwMode="auto">
          <a:xfrm>
            <a:off x="5360988" y="5613400"/>
            <a:ext cx="273050" cy="304800"/>
          </a:xfrm>
          <a:prstGeom prst="rect">
            <a:avLst/>
          </a:prstGeom>
          <a:noFill/>
          <a:ln w="12700">
            <a:noFill/>
            <a:miter lim="800000"/>
            <a:headEnd type="none" w="sm" len="sm"/>
            <a:tailEnd type="none" w="sm" len="sm"/>
          </a:ln>
        </p:spPr>
        <p:txBody>
          <a:bodyPr wrap="none">
            <a:spAutoFit/>
          </a:bodyPr>
          <a:lstStyle/>
          <a:p>
            <a:pPr eaLnBrk="0" hangingPunct="0"/>
            <a:r>
              <a:rPr lang="en-US" sz="1400"/>
              <a:t>x</a:t>
            </a:r>
          </a:p>
        </p:txBody>
      </p:sp>
      <p:sp>
        <p:nvSpPr>
          <p:cNvPr id="93213" name="Line 93"/>
          <p:cNvSpPr>
            <a:spLocks noChangeShapeType="1"/>
          </p:cNvSpPr>
          <p:nvPr/>
        </p:nvSpPr>
        <p:spPr bwMode="auto">
          <a:xfrm flipV="1">
            <a:off x="4189413" y="5465763"/>
            <a:ext cx="0" cy="315912"/>
          </a:xfrm>
          <a:prstGeom prst="line">
            <a:avLst/>
          </a:prstGeom>
          <a:noFill/>
          <a:ln w="57150">
            <a:solidFill>
              <a:schemeClr val="tx1"/>
            </a:solidFill>
            <a:round/>
            <a:headEnd/>
            <a:tailEnd type="triangle" w="med" len="med"/>
          </a:ln>
        </p:spPr>
        <p:txBody>
          <a:bodyPr wrap="none"/>
          <a:lstStyle/>
          <a:p>
            <a:endParaRPr lang="en-US"/>
          </a:p>
        </p:txBody>
      </p:sp>
      <p:sp>
        <p:nvSpPr>
          <p:cNvPr id="93214" name="Line 94"/>
          <p:cNvSpPr>
            <a:spLocks noChangeShapeType="1"/>
          </p:cNvSpPr>
          <p:nvPr/>
        </p:nvSpPr>
        <p:spPr bwMode="auto">
          <a:xfrm flipV="1">
            <a:off x="6135688" y="5465763"/>
            <a:ext cx="0" cy="315912"/>
          </a:xfrm>
          <a:prstGeom prst="line">
            <a:avLst/>
          </a:prstGeom>
          <a:noFill/>
          <a:ln w="57150">
            <a:solidFill>
              <a:schemeClr val="tx1"/>
            </a:solidFill>
            <a:round/>
            <a:headEnd/>
            <a:tailEnd type="triangle" w="med" len="med"/>
          </a:ln>
        </p:spPr>
        <p:txBody>
          <a:bodyPr wrap="none"/>
          <a:lstStyle/>
          <a:p>
            <a:endParaRPr lang="en-US"/>
          </a:p>
        </p:txBody>
      </p:sp>
      <p:sp>
        <p:nvSpPr>
          <p:cNvPr id="93215" name="AutoShape 95"/>
          <p:cNvSpPr>
            <a:spLocks noChangeArrowheads="1"/>
          </p:cNvSpPr>
          <p:nvPr/>
        </p:nvSpPr>
        <p:spPr bwMode="auto">
          <a:xfrm>
            <a:off x="5432425" y="5791200"/>
            <a:ext cx="123825" cy="114300"/>
          </a:xfrm>
          <a:prstGeom prst="triangle">
            <a:avLst>
              <a:gd name="adj" fmla="val 50000"/>
            </a:avLst>
          </a:prstGeom>
          <a:solidFill>
            <a:srgbClr val="808080"/>
          </a:solidFill>
          <a:ln w="12700" algn="ctr">
            <a:noFill/>
            <a:miter lim="800000"/>
            <a:headEnd/>
            <a:tailEnd/>
          </a:ln>
        </p:spPr>
        <p:txBody>
          <a:bodyPr wrap="none" anchor="ctr"/>
          <a:lstStyle/>
          <a:p>
            <a:pPr eaLnBrk="0" hangingPunct="0"/>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endParaRPr lang="en-US" smtClean="0">
              <a:ea typeface="ＭＳ Ｐゴシック"/>
            </a:endParaRPr>
          </a:p>
        </p:txBody>
      </p:sp>
      <p:pic>
        <p:nvPicPr>
          <p:cNvPr id="175108" name="Picture 2" descr="BalancedScoreCard_Mobil.eps"/>
          <p:cNvPicPr>
            <a:picLocks noChangeAspect="1"/>
          </p:cNvPicPr>
          <p:nvPr/>
        </p:nvPicPr>
        <p:blipFill>
          <a:blip r:embed="rId3"/>
          <a:srcRect/>
          <a:stretch>
            <a:fillRect/>
          </a:stretch>
        </p:blipFill>
        <p:spPr bwMode="auto">
          <a:xfrm>
            <a:off x="838200" y="23813"/>
            <a:ext cx="7543800" cy="6802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smtClean="0">
                <a:ea typeface="ＭＳ Ｐゴシック"/>
              </a:rPr>
              <a:t>Four  Perspectives 0f The Balanced Scorecard</a:t>
            </a:r>
          </a:p>
        </p:txBody>
      </p:sp>
      <p:sp>
        <p:nvSpPr>
          <p:cNvPr id="197635" name="Rectangle 3"/>
          <p:cNvSpPr>
            <a:spLocks noGrp="1" noChangeArrowheads="1"/>
          </p:cNvSpPr>
          <p:nvPr>
            <p:ph type="body" idx="1"/>
          </p:nvPr>
        </p:nvSpPr>
        <p:spPr/>
        <p:txBody>
          <a:bodyPr/>
          <a:lstStyle/>
          <a:p>
            <a:pPr>
              <a:lnSpc>
                <a:spcPct val="90000"/>
              </a:lnSpc>
            </a:pPr>
            <a:r>
              <a:rPr lang="en-US" sz="2800" smtClean="0">
                <a:solidFill>
                  <a:srgbClr val="002060"/>
                </a:solidFill>
                <a:ea typeface="ＭＳ Ｐゴシック"/>
              </a:rPr>
              <a:t>Financial Perspective</a:t>
            </a:r>
          </a:p>
          <a:p>
            <a:pPr>
              <a:lnSpc>
                <a:spcPct val="90000"/>
              </a:lnSpc>
            </a:pPr>
            <a:r>
              <a:rPr lang="en-US" sz="2800" smtClean="0">
                <a:solidFill>
                  <a:srgbClr val="002060"/>
                </a:solidFill>
                <a:ea typeface="ＭＳ Ｐゴシック"/>
              </a:rPr>
              <a:t>Customer Perspective</a:t>
            </a:r>
          </a:p>
          <a:p>
            <a:pPr>
              <a:lnSpc>
                <a:spcPct val="90000"/>
              </a:lnSpc>
            </a:pPr>
            <a:r>
              <a:rPr lang="en-US" sz="2800" smtClean="0">
                <a:solidFill>
                  <a:srgbClr val="002060"/>
                </a:solidFill>
                <a:ea typeface="ＭＳ Ｐゴシック"/>
              </a:rPr>
              <a:t>Process Perspective</a:t>
            </a:r>
          </a:p>
          <a:p>
            <a:pPr>
              <a:lnSpc>
                <a:spcPct val="90000"/>
              </a:lnSpc>
            </a:pPr>
            <a:r>
              <a:rPr lang="en-US" sz="2800" smtClean="0">
                <a:solidFill>
                  <a:srgbClr val="002060"/>
                </a:solidFill>
                <a:ea typeface="ＭＳ Ｐゴシック"/>
              </a:rPr>
              <a:t>Learning and Growth Perspective (Infrastructure)</a:t>
            </a:r>
          </a:p>
          <a:p>
            <a:endParaRPr lang="en-US" sz="2800" smtClean="0">
              <a:solidFill>
                <a:srgbClr val="002060"/>
              </a:solidFill>
              <a:ea typeface="ＭＳ Ｐゴシック"/>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mtClean="0">
                <a:ea typeface="ＭＳ Ｐゴシック"/>
              </a:rPr>
              <a:t>Financial Perspective</a:t>
            </a:r>
            <a:r>
              <a:rPr lang="en-US" smtClean="0">
                <a:solidFill>
                  <a:srgbClr val="000000"/>
                </a:solidFill>
                <a:ea typeface="ＭＳ Ｐゴシック"/>
              </a:rPr>
              <a:t>		</a:t>
            </a:r>
          </a:p>
        </p:txBody>
      </p:sp>
      <p:sp>
        <p:nvSpPr>
          <p:cNvPr id="199683" name="Rectangle 3"/>
          <p:cNvSpPr>
            <a:spLocks noGrp="1" noChangeArrowheads="1"/>
          </p:cNvSpPr>
          <p:nvPr>
            <p:ph type="body" idx="1"/>
          </p:nvPr>
        </p:nvSpPr>
        <p:spPr/>
        <p:txBody>
          <a:bodyPr/>
          <a:lstStyle/>
          <a:p>
            <a:r>
              <a:rPr lang="en-US" sz="2800" smtClean="0">
                <a:solidFill>
                  <a:srgbClr val="002060"/>
                </a:solidFill>
                <a:ea typeface="ＭＳ Ｐゴシック"/>
              </a:rPr>
              <a:t>Revenue Growth</a:t>
            </a:r>
          </a:p>
          <a:p>
            <a:pPr lvl="1"/>
            <a:r>
              <a:rPr lang="en-US" sz="2600" smtClean="0">
                <a:solidFill>
                  <a:srgbClr val="002060"/>
                </a:solidFill>
                <a:ea typeface="ＭＳ Ｐゴシック"/>
              </a:rPr>
              <a:t>Increase amount of new products</a:t>
            </a:r>
          </a:p>
          <a:p>
            <a:pPr lvl="1"/>
            <a:r>
              <a:rPr lang="en-US" sz="2600" smtClean="0">
                <a:solidFill>
                  <a:srgbClr val="002060"/>
                </a:solidFill>
                <a:ea typeface="ＭＳ Ｐゴシック"/>
              </a:rPr>
              <a:t>Pricing strategy</a:t>
            </a:r>
          </a:p>
          <a:p>
            <a:r>
              <a:rPr lang="en-US" sz="2800" smtClean="0">
                <a:solidFill>
                  <a:srgbClr val="002060"/>
                </a:solidFill>
                <a:ea typeface="ＭＳ Ｐゴシック"/>
              </a:rPr>
              <a:t>Cost Reduction</a:t>
            </a:r>
          </a:p>
          <a:p>
            <a:pPr lvl="1"/>
            <a:r>
              <a:rPr lang="en-US" sz="2600" smtClean="0">
                <a:solidFill>
                  <a:srgbClr val="002060"/>
                </a:solidFill>
                <a:ea typeface="ＭＳ Ｐゴシック"/>
              </a:rPr>
              <a:t>Reducing cost</a:t>
            </a:r>
          </a:p>
          <a:p>
            <a:r>
              <a:rPr lang="en-US" sz="2800" smtClean="0">
                <a:solidFill>
                  <a:srgbClr val="002060"/>
                </a:solidFill>
                <a:ea typeface="ＭＳ Ｐゴシック"/>
              </a:rPr>
              <a:t>Asset Utilization</a:t>
            </a:r>
          </a:p>
          <a:p>
            <a:pPr lvl="1"/>
            <a:r>
              <a:rPr lang="en-US" sz="2600" smtClean="0">
                <a:solidFill>
                  <a:srgbClr val="002060"/>
                </a:solidFill>
                <a:ea typeface="ＭＳ Ｐゴシック"/>
              </a:rPr>
              <a:t>Improvement</a:t>
            </a:r>
          </a:p>
          <a:p>
            <a:endParaRPr lang="en-US" sz="2800" smtClean="0">
              <a:solidFill>
                <a:srgbClr val="002060"/>
              </a:solidFill>
              <a:ea typeface="ＭＳ Ｐゴシック"/>
            </a:endParaRPr>
          </a:p>
          <a:p>
            <a:endParaRPr lang="en-US" sz="2800" smtClean="0">
              <a:solidFill>
                <a:srgbClr val="002060"/>
              </a:solidFill>
              <a:ea typeface="ＭＳ Ｐゴシック"/>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p:txBody>
          <a:bodyPr>
            <a:normAutofit/>
          </a:bodyPr>
          <a:lstStyle/>
          <a:p>
            <a:pPr>
              <a:lnSpc>
                <a:spcPct val="80000"/>
              </a:lnSpc>
            </a:pPr>
            <a:r>
              <a:rPr lang="en-US" sz="2800" smtClean="0">
                <a:solidFill>
                  <a:srgbClr val="002060"/>
                </a:solidFill>
                <a:ea typeface="ＭＳ Ｐゴシック"/>
              </a:rPr>
              <a:t>Increase Market Share</a:t>
            </a:r>
          </a:p>
          <a:p>
            <a:r>
              <a:rPr lang="en-US" sz="2800" smtClean="0">
                <a:solidFill>
                  <a:srgbClr val="002060"/>
                </a:solidFill>
                <a:ea typeface="ＭＳ Ｐゴシック"/>
              </a:rPr>
              <a:t>Increase Customer Retention</a:t>
            </a:r>
          </a:p>
          <a:p>
            <a:r>
              <a:rPr lang="en-US" sz="2800" smtClean="0">
                <a:solidFill>
                  <a:srgbClr val="002060"/>
                </a:solidFill>
                <a:ea typeface="ＭＳ Ｐゴシック"/>
              </a:rPr>
              <a:t>Increase Customer Acquisition </a:t>
            </a:r>
          </a:p>
          <a:p>
            <a:r>
              <a:rPr lang="en-US" sz="2800" smtClean="0">
                <a:solidFill>
                  <a:srgbClr val="002060"/>
                </a:solidFill>
                <a:ea typeface="ＭＳ Ｐゴシック"/>
              </a:rPr>
              <a:t>Increase Customer Satisfaction</a:t>
            </a:r>
          </a:p>
          <a:p>
            <a:r>
              <a:rPr lang="en-US" sz="2800" smtClean="0">
                <a:solidFill>
                  <a:srgbClr val="002060"/>
                </a:solidFill>
                <a:ea typeface="ＭＳ Ｐゴシック"/>
              </a:rPr>
              <a:t>Increase Customer Profitability</a:t>
            </a:r>
          </a:p>
          <a:p>
            <a:pPr>
              <a:lnSpc>
                <a:spcPct val="80000"/>
              </a:lnSpc>
              <a:buFont typeface="Wingdings" pitchFamily="2" charset="2"/>
              <a:buNone/>
            </a:pPr>
            <a:endParaRPr lang="en-US" sz="2100" smtClean="0">
              <a:solidFill>
                <a:srgbClr val="000000"/>
              </a:solidFill>
              <a:ea typeface="ＭＳ Ｐゴシック"/>
            </a:endParaRPr>
          </a:p>
          <a:p>
            <a:pPr>
              <a:lnSpc>
                <a:spcPct val="80000"/>
              </a:lnSpc>
              <a:buFont typeface="Wingdings" pitchFamily="2" charset="2"/>
              <a:buNone/>
            </a:pPr>
            <a:r>
              <a:rPr lang="en-US" sz="2800" smtClean="0">
                <a:solidFill>
                  <a:srgbClr val="002060"/>
                </a:solidFill>
                <a:ea typeface="ＭＳ Ｐゴシック"/>
              </a:rPr>
              <a:t>Performance Value:</a:t>
            </a:r>
          </a:p>
          <a:p>
            <a:pPr>
              <a:lnSpc>
                <a:spcPct val="80000"/>
              </a:lnSpc>
            </a:pPr>
            <a:r>
              <a:rPr lang="en-US" sz="2800" smtClean="0">
                <a:solidFill>
                  <a:srgbClr val="002060"/>
                </a:solidFill>
                <a:ea typeface="ＭＳ Ｐゴシック"/>
              </a:rPr>
              <a:t>Product quality</a:t>
            </a:r>
          </a:p>
          <a:p>
            <a:pPr>
              <a:lnSpc>
                <a:spcPct val="80000"/>
              </a:lnSpc>
            </a:pPr>
            <a:r>
              <a:rPr lang="en-US" sz="2800" smtClean="0">
                <a:solidFill>
                  <a:srgbClr val="002060"/>
                </a:solidFill>
                <a:ea typeface="ＭＳ Ｐゴシック"/>
              </a:rPr>
              <a:t>Post-purchase Price</a:t>
            </a:r>
          </a:p>
        </p:txBody>
      </p:sp>
      <p:sp>
        <p:nvSpPr>
          <p:cNvPr id="4" name="Half Frame 3"/>
          <p:cNvSpPr/>
          <p:nvPr/>
        </p:nvSpPr>
        <p:spPr>
          <a:xfrm>
            <a:off x="0" y="6096000"/>
            <a:ext cx="990600" cy="762000"/>
          </a:xfrm>
          <a:prstGeom prst="halfFrame">
            <a:avLst/>
          </a:prstGeom>
          <a:solidFill>
            <a:srgbClr val="000000"/>
          </a:solidFill>
          <a:scene3d>
            <a:camera prst="orthographicFront">
              <a:rot lat="0" lon="10799999"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81253" name="Rectangle 5"/>
          <p:cNvSpPr>
            <a:spLocks noChangeArrowheads="1"/>
          </p:cNvSpPr>
          <p:nvPr/>
        </p:nvSpPr>
        <p:spPr bwMode="gray">
          <a:xfrm>
            <a:off x="250825" y="0"/>
            <a:ext cx="8664575" cy="1066800"/>
          </a:xfrm>
          <a:prstGeom prst="rect">
            <a:avLst/>
          </a:prstGeom>
          <a:noFill/>
          <a:ln w="9525">
            <a:noFill/>
            <a:miter lim="800000"/>
            <a:headEnd/>
            <a:tailEnd/>
          </a:ln>
        </p:spPr>
        <p:txBody>
          <a:bodyPr anchor="ctr"/>
          <a:lstStyle/>
          <a:p>
            <a:r>
              <a:rPr lang="en-US" sz="3600">
                <a:solidFill>
                  <a:srgbClr val="A50023"/>
                </a:solidFill>
                <a:latin typeface="Impact" pitchFamily="34" charset="0"/>
                <a:cs typeface="Impact" pitchFamily="34" charset="0"/>
              </a:rPr>
              <a:t>Customer  Perspective</a:t>
            </a:r>
            <a:r>
              <a:rPr lang="en-US" sz="3600">
                <a:solidFill>
                  <a:srgbClr val="000000"/>
                </a:solidFill>
                <a:latin typeface="Impact" pitchFamily="34" charset="0"/>
                <a:cs typeface="Impact"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Content Placeholder 2"/>
          <p:cNvSpPr>
            <a:spLocks noGrp="1"/>
          </p:cNvSpPr>
          <p:nvPr>
            <p:ph idx="4294967295"/>
          </p:nvPr>
        </p:nvSpPr>
        <p:spPr/>
        <p:txBody>
          <a:bodyPr/>
          <a:lstStyle/>
          <a:p>
            <a:pPr>
              <a:lnSpc>
                <a:spcPct val="80000"/>
              </a:lnSpc>
            </a:pPr>
            <a:r>
              <a:rPr lang="en-US" sz="2800" smtClean="0">
                <a:solidFill>
                  <a:srgbClr val="002060"/>
                </a:solidFill>
                <a:ea typeface="ＭＳ Ｐゴシック"/>
              </a:rPr>
              <a:t>Innovation</a:t>
            </a:r>
          </a:p>
          <a:p>
            <a:pPr lvl="1"/>
            <a:r>
              <a:rPr lang="en-US" sz="2600" smtClean="0">
                <a:solidFill>
                  <a:srgbClr val="002060"/>
                </a:solidFill>
                <a:ea typeface="ＭＳ Ｐゴシック"/>
              </a:rPr>
              <a:t>New products</a:t>
            </a:r>
          </a:p>
          <a:p>
            <a:pPr lvl="1"/>
            <a:r>
              <a:rPr lang="en-US" sz="2600" smtClean="0">
                <a:solidFill>
                  <a:srgbClr val="002060"/>
                </a:solidFill>
                <a:ea typeface="ＭＳ Ｐゴシック"/>
              </a:rPr>
              <a:t>Cycle time</a:t>
            </a:r>
          </a:p>
          <a:p>
            <a:pPr>
              <a:lnSpc>
                <a:spcPct val="80000"/>
              </a:lnSpc>
            </a:pPr>
            <a:r>
              <a:rPr lang="en-US" sz="2800" smtClean="0">
                <a:solidFill>
                  <a:srgbClr val="002060"/>
                </a:solidFill>
                <a:ea typeface="ＭＳ Ｐゴシック"/>
              </a:rPr>
              <a:t>Operations</a:t>
            </a:r>
          </a:p>
          <a:p>
            <a:pPr lvl="1"/>
            <a:r>
              <a:rPr lang="en-US" sz="2600" smtClean="0">
                <a:solidFill>
                  <a:srgbClr val="002060"/>
                </a:solidFill>
                <a:ea typeface="ＭＳ Ｐゴシック"/>
              </a:rPr>
              <a:t>Quality</a:t>
            </a:r>
          </a:p>
          <a:p>
            <a:pPr lvl="1"/>
            <a:r>
              <a:rPr lang="en-US" sz="2600" smtClean="0">
                <a:solidFill>
                  <a:srgbClr val="002060"/>
                </a:solidFill>
                <a:ea typeface="ＭＳ Ｐゴシック"/>
              </a:rPr>
              <a:t>Time</a:t>
            </a:r>
          </a:p>
          <a:p>
            <a:pPr>
              <a:lnSpc>
                <a:spcPct val="80000"/>
              </a:lnSpc>
            </a:pPr>
            <a:r>
              <a:rPr lang="en-US" sz="2800" smtClean="0">
                <a:solidFill>
                  <a:srgbClr val="002060"/>
                </a:solidFill>
                <a:ea typeface="ＭＳ Ｐゴシック"/>
              </a:rPr>
              <a:t>Post-sales Service</a:t>
            </a:r>
          </a:p>
          <a:p>
            <a:pPr lvl="1"/>
            <a:r>
              <a:rPr lang="en-US" sz="2600" smtClean="0">
                <a:solidFill>
                  <a:srgbClr val="002060"/>
                </a:solidFill>
                <a:ea typeface="ＭＳ Ｐゴシック"/>
              </a:rPr>
              <a:t>Service Quality </a:t>
            </a:r>
          </a:p>
          <a:p>
            <a:pPr lvl="1"/>
            <a:r>
              <a:rPr lang="en-US" sz="2600" smtClean="0">
                <a:solidFill>
                  <a:srgbClr val="002060"/>
                </a:solidFill>
                <a:ea typeface="ＭＳ Ｐゴシック"/>
              </a:rPr>
              <a:t>Service Efficiency</a:t>
            </a:r>
          </a:p>
          <a:p>
            <a:pPr lvl="1"/>
            <a:endParaRPr lang="en-US" sz="2600" smtClean="0">
              <a:solidFill>
                <a:srgbClr val="002060"/>
              </a:solidFill>
              <a:ea typeface="ＭＳ Ｐゴシック"/>
            </a:endParaRPr>
          </a:p>
        </p:txBody>
      </p:sp>
      <p:sp>
        <p:nvSpPr>
          <p:cNvPr id="183300" name="Rectangle 4"/>
          <p:cNvSpPr>
            <a:spLocks noChangeArrowheads="1"/>
          </p:cNvSpPr>
          <p:nvPr/>
        </p:nvSpPr>
        <p:spPr bwMode="gray">
          <a:xfrm>
            <a:off x="250825" y="0"/>
            <a:ext cx="8664575" cy="1066800"/>
          </a:xfrm>
          <a:prstGeom prst="rect">
            <a:avLst/>
          </a:prstGeom>
          <a:noFill/>
          <a:ln w="9525">
            <a:noFill/>
            <a:miter lim="800000"/>
            <a:headEnd/>
            <a:tailEnd/>
          </a:ln>
        </p:spPr>
        <p:txBody>
          <a:bodyPr anchor="ctr"/>
          <a:lstStyle/>
          <a:p>
            <a:r>
              <a:rPr lang="en-US" sz="3600">
                <a:solidFill>
                  <a:srgbClr val="A50023"/>
                </a:solidFill>
                <a:latin typeface="Impact" pitchFamily="34" charset="0"/>
                <a:cs typeface="Impact" pitchFamily="34" charset="0"/>
              </a:rPr>
              <a:t>Process  Perspective</a:t>
            </a:r>
            <a:r>
              <a:rPr lang="en-US" sz="3600">
                <a:solidFill>
                  <a:srgbClr val="000000"/>
                </a:solidFill>
                <a:latin typeface="Impact" pitchFamily="34" charset="0"/>
                <a:cs typeface="Impact"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Content Placeholder 2"/>
          <p:cNvSpPr>
            <a:spLocks noGrp="1"/>
          </p:cNvSpPr>
          <p:nvPr>
            <p:ph idx="4294967295"/>
          </p:nvPr>
        </p:nvSpPr>
        <p:spPr/>
        <p:txBody>
          <a:bodyPr/>
          <a:lstStyle/>
          <a:p>
            <a:r>
              <a:rPr lang="en-US" smtClean="0">
                <a:ea typeface="ＭＳ Ｐゴシック"/>
              </a:rPr>
              <a:t>Employee capabilities</a:t>
            </a:r>
          </a:p>
          <a:p>
            <a:r>
              <a:rPr lang="en-US" smtClean="0">
                <a:ea typeface="ＭＳ Ｐゴシック"/>
              </a:rPr>
              <a:t>Information Technology capabilities</a:t>
            </a:r>
          </a:p>
          <a:p>
            <a:r>
              <a:rPr lang="en-US" smtClean="0">
                <a:ea typeface="ＭＳ Ｐゴシック"/>
              </a:rPr>
              <a:t>Employee attitudes</a:t>
            </a:r>
          </a:p>
          <a:p>
            <a:pPr lvl="1"/>
            <a:r>
              <a:rPr lang="en-US" smtClean="0">
                <a:ea typeface="ＭＳ Ｐゴシック"/>
              </a:rPr>
              <a:t>Motivation</a:t>
            </a:r>
          </a:p>
          <a:p>
            <a:pPr lvl="1"/>
            <a:r>
              <a:rPr lang="en-US" smtClean="0">
                <a:ea typeface="ＭＳ Ｐゴシック"/>
              </a:rPr>
              <a:t>Empowerment</a:t>
            </a:r>
          </a:p>
          <a:p>
            <a:pPr lvl="1"/>
            <a:r>
              <a:rPr lang="en-US" smtClean="0">
                <a:ea typeface="ＭＳ Ｐゴシック"/>
              </a:rPr>
              <a:t>Alignment</a:t>
            </a:r>
          </a:p>
        </p:txBody>
      </p:sp>
      <p:sp>
        <p:nvSpPr>
          <p:cNvPr id="185348" name="Rectangle 4"/>
          <p:cNvSpPr>
            <a:spLocks noChangeArrowheads="1"/>
          </p:cNvSpPr>
          <p:nvPr/>
        </p:nvSpPr>
        <p:spPr bwMode="gray">
          <a:xfrm>
            <a:off x="250825" y="0"/>
            <a:ext cx="8664575" cy="1066800"/>
          </a:xfrm>
          <a:prstGeom prst="rect">
            <a:avLst/>
          </a:prstGeom>
          <a:noFill/>
          <a:ln w="9525">
            <a:noFill/>
            <a:miter lim="800000"/>
            <a:headEnd/>
            <a:tailEnd/>
          </a:ln>
        </p:spPr>
        <p:txBody>
          <a:bodyPr anchor="ctr"/>
          <a:lstStyle/>
          <a:p>
            <a:r>
              <a:rPr lang="en-US" sz="3600">
                <a:solidFill>
                  <a:srgbClr val="A50023"/>
                </a:solidFill>
                <a:latin typeface="Impact" pitchFamily="34" charset="0"/>
                <a:cs typeface="Impact" pitchFamily="34" charset="0"/>
              </a:rPr>
              <a:t>Learning and Growth Perspective </a:t>
            </a:r>
            <a:r>
              <a:rPr lang="en-US" sz="3600">
                <a:solidFill>
                  <a:srgbClr val="000000"/>
                </a:solidFill>
                <a:latin typeface="Impact" pitchFamily="34" charset="0"/>
                <a:cs typeface="Impact" pitchFamily="34" charset="0"/>
              </a:rPr>
              <a:t>		</a:t>
            </a:r>
          </a:p>
        </p:txBody>
      </p:sp>
    </p:spTree>
  </p:cSld>
  <p:clrMapOvr>
    <a:masterClrMapping/>
  </p:clrMapOvr>
</p:sld>
</file>

<file path=ppt/theme/theme1.xml><?xml version="1.0" encoding="utf-8"?>
<a:theme xmlns:a="http://schemas.openxmlformats.org/drawingml/2006/main" name="Lean Thinking Final.ppt">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5719</TotalTime>
  <Words>730</Words>
  <Application>Microsoft Office PowerPoint</Application>
  <PresentationFormat>On-screen Show (4:3)</PresentationFormat>
  <Paragraphs>174</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Lean Thinking Final.ppt</vt:lpstr>
      <vt:lpstr>1_Lean Thinking Final</vt:lpstr>
      <vt:lpstr>Lean Thinking Final</vt:lpstr>
      <vt:lpstr>2_Lean Thinking Final</vt:lpstr>
      <vt:lpstr>How to describe strategic position?  Our (p,T,V,Q) value proposition &amp; The Discipline of Market Leaders</vt:lpstr>
      <vt:lpstr>A Balanced Scorecard Map</vt:lpstr>
      <vt:lpstr>A balanced scorecard map</vt:lpstr>
      <vt:lpstr>Slide 4</vt:lpstr>
      <vt:lpstr>Four  Perspectives 0f The Balanced Scorecard</vt:lpstr>
      <vt:lpstr>Financial Perspective  </vt:lpstr>
      <vt:lpstr>Slide 7</vt:lpstr>
      <vt:lpstr>Slide 8</vt:lpstr>
      <vt:lpstr>Slide 9</vt:lpstr>
      <vt:lpstr>Slide 10</vt:lpstr>
      <vt:lpstr>Slide 11</vt:lpstr>
      <vt:lpstr>Slide 12</vt:lpstr>
      <vt:lpstr>Slide 13</vt:lpstr>
      <vt:lpstr>Slide 14</vt:lpstr>
    </vt:vector>
  </TitlesOfParts>
  <Company>CSU, Northridge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aa2035</cp:lastModifiedBy>
  <cp:revision>333</cp:revision>
  <dcterms:created xsi:type="dcterms:W3CDTF">2008-11-22T01:06:20Z</dcterms:created>
  <dcterms:modified xsi:type="dcterms:W3CDTF">2010-09-01T16:44:27Z</dcterms:modified>
</cp:coreProperties>
</file>