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4FF44-5B7F-47F1-B395-59694486EB3D}" type="datetimeFigureOut">
              <a:rPr lang="en-US" smtClean="0"/>
              <a:t>4/11/2009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E3E71-F67C-4880-885E-9B159A9D53D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E3E71-F67C-4880-885E-9B159A9D53DE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E3E71-F67C-4880-885E-9B159A9D53DE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E3E71-F67C-4880-885E-9B159A9D53DE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AD4CF6-04A0-48E5-A9BE-5F26FC95301E}" type="datetimeFigureOut">
              <a:rPr lang="en-US" smtClean="0"/>
              <a:t>4/11/2009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9E5BC1-06C5-41BC-89C5-E76522A034F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857224" y="4000504"/>
            <a:ext cx="7772400" cy="903534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marR="9144" algn="l">
              <a:defRPr sz="3600" b="1" cap="none" spc="0" baseline="0">
                <a:ln/>
                <a:solidFill>
                  <a:schemeClr val="tx2">
                    <a:lumMod val="75000"/>
                  </a:schemeClr>
                </a:solidFill>
                <a:effectLst/>
              </a:defRPr>
            </a:lvl1pPr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857224" y="5143512"/>
            <a:ext cx="7772400" cy="651504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altLang="ja-JP" smtClean="0"/>
              <a:t>Click to edit Master subtitle style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8429652" y="3357562"/>
            <a:ext cx="214314" cy="214314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Rectangle 17"/>
          <p:cNvSpPr/>
          <p:nvPr/>
        </p:nvSpPr>
        <p:spPr>
          <a:xfrm>
            <a:off x="7286644" y="2786058"/>
            <a:ext cx="214314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Rectangle 18"/>
          <p:cNvSpPr/>
          <p:nvPr/>
        </p:nvSpPr>
        <p:spPr>
          <a:xfrm>
            <a:off x="7286644" y="3357562"/>
            <a:ext cx="214314" cy="214314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Rectangle 19"/>
          <p:cNvSpPr/>
          <p:nvPr/>
        </p:nvSpPr>
        <p:spPr>
          <a:xfrm>
            <a:off x="7572396" y="2786058"/>
            <a:ext cx="214314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Rectangle 20"/>
          <p:cNvSpPr/>
          <p:nvPr/>
        </p:nvSpPr>
        <p:spPr>
          <a:xfrm>
            <a:off x="7572396" y="3357562"/>
            <a:ext cx="214314" cy="214314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Rectangle 21"/>
          <p:cNvSpPr/>
          <p:nvPr/>
        </p:nvSpPr>
        <p:spPr>
          <a:xfrm>
            <a:off x="7858148" y="2786058"/>
            <a:ext cx="214314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Rectangle 22"/>
          <p:cNvSpPr/>
          <p:nvPr/>
        </p:nvSpPr>
        <p:spPr>
          <a:xfrm>
            <a:off x="7858148" y="3357562"/>
            <a:ext cx="214314" cy="214314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Rectangle 23"/>
          <p:cNvSpPr/>
          <p:nvPr/>
        </p:nvSpPr>
        <p:spPr>
          <a:xfrm>
            <a:off x="8429652" y="2786058"/>
            <a:ext cx="214314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Rectangle 24"/>
          <p:cNvSpPr/>
          <p:nvPr/>
        </p:nvSpPr>
        <p:spPr>
          <a:xfrm>
            <a:off x="8143900" y="3357562"/>
            <a:ext cx="214314" cy="214314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Rectangle 25"/>
          <p:cNvSpPr/>
          <p:nvPr/>
        </p:nvSpPr>
        <p:spPr>
          <a:xfrm>
            <a:off x="8143900" y="2786058"/>
            <a:ext cx="214314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Rectangle 26"/>
          <p:cNvSpPr/>
          <p:nvPr/>
        </p:nvSpPr>
        <p:spPr>
          <a:xfrm>
            <a:off x="7572396" y="3071810"/>
            <a:ext cx="214314" cy="214314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Rectangle 29"/>
          <p:cNvSpPr/>
          <p:nvPr/>
        </p:nvSpPr>
        <p:spPr>
          <a:xfrm>
            <a:off x="7858148" y="3071810"/>
            <a:ext cx="214314" cy="214314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Rectangle 30"/>
          <p:cNvSpPr/>
          <p:nvPr/>
        </p:nvSpPr>
        <p:spPr>
          <a:xfrm>
            <a:off x="8429652" y="3071810"/>
            <a:ext cx="214314" cy="214314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Rectangle 32"/>
          <p:cNvSpPr/>
          <p:nvPr/>
        </p:nvSpPr>
        <p:spPr>
          <a:xfrm>
            <a:off x="8143900" y="3071810"/>
            <a:ext cx="214314" cy="214314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Rectangle 36"/>
          <p:cNvSpPr/>
          <p:nvPr/>
        </p:nvSpPr>
        <p:spPr>
          <a:xfrm>
            <a:off x="7286644" y="3071810"/>
            <a:ext cx="214314" cy="214314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AD4CF6-04A0-48E5-A9BE-5F26FC95301E}" type="datetimeFigureOut">
              <a:rPr lang="en-US" smtClean="0"/>
              <a:t>4/11/2009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9E5BC1-06C5-41BC-89C5-E76522A034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AD4CF6-04A0-48E5-A9BE-5F26FC95301E}" type="datetimeFigureOut">
              <a:rPr lang="en-US" smtClean="0"/>
              <a:t>4/11/2009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9E5BC1-06C5-41BC-89C5-E76522A034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AD4CF6-04A0-48E5-A9BE-5F26FC95301E}" type="datetimeFigureOut">
              <a:rPr lang="en-US" smtClean="0"/>
              <a:t>4/11/2009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9E5BC1-06C5-41BC-89C5-E76522A034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4214818"/>
            <a:ext cx="5718048" cy="977486"/>
          </a:xfrm>
        </p:spPr>
        <p:txBody>
          <a:bodyPr lIns="82296" tIns="45720" bIns="0" anchor="t"/>
          <a:lstStyle>
            <a:lvl1pPr marL="374904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AD4CF6-04A0-48E5-A9BE-5F26FC95301E}" type="datetimeFigureOut">
              <a:rPr lang="en-US" smtClean="0"/>
              <a:t>4/11/2009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9E5BC1-06C5-41BC-89C5-E76522A034F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366404"/>
            <a:ext cx="8156448" cy="777240"/>
          </a:xfrm>
        </p:spPr>
        <p:txBody>
          <a:bodyPr tIns="64008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l">
              <a:buNone/>
              <a:defRPr sz="3800" b="1" cap="none" spc="0" baseline="0">
                <a:ln/>
                <a:solidFill>
                  <a:schemeClr val="tx2">
                    <a:lumMod val="75000"/>
                  </a:schemeClr>
                </a:solidFill>
                <a:effectLst/>
              </a:defRPr>
            </a:lvl1pPr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714348" y="5277543"/>
            <a:ext cx="7500990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AD4CF6-04A0-48E5-A9BE-5F26FC95301E}" type="datetimeFigureOut">
              <a:rPr lang="en-US" smtClean="0"/>
              <a:t>4/11/2009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9E5BC1-06C5-41BC-89C5-E76522A034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AD4CF6-04A0-48E5-A9BE-5F26FC95301E}" type="datetimeFigureOut">
              <a:rPr lang="en-US" smtClean="0"/>
              <a:t>4/11/2009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9E5BC1-06C5-41BC-89C5-E76522A034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AD4CF6-04A0-48E5-A9BE-5F26FC95301E}" type="datetimeFigureOut">
              <a:rPr lang="en-US" smtClean="0"/>
              <a:t>4/11/2009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9E5BC1-06C5-41BC-89C5-E76522A034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AD4CF6-04A0-48E5-A9BE-5F26FC95301E}" type="datetimeFigureOut">
              <a:rPr lang="en-US" smtClean="0"/>
              <a:t>4/11/2009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9E5BC1-06C5-41BC-89C5-E76522A034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2528878" cy="1162050"/>
          </a:xfrm>
        </p:spPr>
        <p:txBody>
          <a:bodyPr anchor="ctr"/>
          <a:lstStyle>
            <a:lvl1pPr algn="l">
              <a:buNone/>
              <a:defRPr sz="2000" b="0"/>
            </a:lvl1pPr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28878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285728"/>
            <a:ext cx="5486400" cy="57213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AD4CF6-04A0-48E5-A9BE-5F26FC95301E}" type="datetimeFigureOut">
              <a:rPr lang="en-US" smtClean="0"/>
              <a:t>4/11/2009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9E5BC1-06C5-41BC-89C5-E76522A034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914400" y="4941829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357166"/>
            <a:ext cx="6858048" cy="4286280"/>
          </a:xfrm>
          <a:noFill/>
          <a:ln w="12700">
            <a:noFill/>
          </a:ln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lang="en-US" altLang="ja-JP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914400" y="5643578"/>
            <a:ext cx="6858000" cy="428628"/>
          </a:xfrm>
        </p:spPr>
        <p:txBody>
          <a:bodyPr>
            <a:normAutofit/>
          </a:bodyPr>
          <a:lstStyle>
            <a:lvl1pPr marL="27432" indent="0">
              <a:spcBef>
                <a:spcPts val="0"/>
              </a:spcBef>
              <a:buNone/>
              <a:defRPr sz="11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D4CF6-04A0-48E5-A9BE-5F26FC95301E}" type="datetimeFigureOut">
              <a:rPr lang="en-US" smtClean="0"/>
              <a:t>4/11/2009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9E5BC1-06C5-41BC-89C5-E76522A034F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-1"/>
            <a:ext cx="214282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571612"/>
            <a:ext cx="7772400" cy="4783948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21461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100">
                <a:solidFill>
                  <a:schemeClr val="tx2"/>
                </a:solidFill>
              </a:defRPr>
            </a:lvl1pPr>
            <a:extLst/>
          </a:lstStyle>
          <a:p>
            <a:fld id="{C1AD4CF6-04A0-48E5-A9BE-5F26FC95301E}" type="datetimeFigureOut">
              <a:rPr lang="en-US" smtClean="0"/>
              <a:t>4/11/2009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21461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21461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>
              <a:defRPr sz="1200">
                <a:solidFill>
                  <a:schemeClr val="tx2"/>
                </a:solidFill>
              </a:defRPr>
            </a:lvl1pPr>
            <a:extLst/>
          </a:lstStyle>
          <a:p>
            <a:fld id="{2C9E5BC1-06C5-41BC-89C5-E76522A034F9}" type="slidenum">
              <a:rPr lang="en-US" smtClean="0"/>
              <a:t>‹#›</a:t>
            </a:fld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-3293075" y="3429000"/>
            <a:ext cx="6858000" cy="1588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-3243408" y="3428230"/>
            <a:ext cx="6858000" cy="1588"/>
          </a:xfrm>
          <a:prstGeom prst="line">
            <a:avLst/>
          </a:prstGeom>
          <a:ln w="12700">
            <a:solidFill>
              <a:schemeClr val="bg2">
                <a:lumMod val="75000"/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3185349" y="3428230"/>
            <a:ext cx="6858000" cy="1588"/>
          </a:xfrm>
          <a:prstGeom prst="line">
            <a:avLst/>
          </a:prstGeom>
          <a:ln w="3175">
            <a:solidFill>
              <a:schemeClr val="tx1"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5699724" y="3428182"/>
            <a:ext cx="6858000" cy="1588"/>
          </a:xfrm>
          <a:prstGeom prst="line">
            <a:avLst/>
          </a:prstGeom>
          <a:ln w="28575">
            <a:solidFill>
              <a:schemeClr val="tx1"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000" b="1" kern="1200" cap="none" spc="0" baseline="0">
          <a:ln/>
          <a:gradFill>
            <a:gsLst>
              <a:gs pos="0">
                <a:schemeClr val="tx2">
                  <a:lumMod val="90000"/>
                </a:schemeClr>
              </a:gs>
              <a:gs pos="50000">
                <a:schemeClr val="tx2">
                  <a:lumMod val="50000"/>
                </a:schemeClr>
              </a:gs>
              <a:gs pos="100000">
                <a:schemeClr val="tx2">
                  <a:lumMod val="25000"/>
                </a:schemeClr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accent2">
            <a:lumMod val="75000"/>
          </a:schemeClr>
        </a:buClr>
        <a:buSzPct val="85000"/>
        <a:buFont typeface="Wingdings 2" pitchFamily="18" charset="2"/>
        <a:buChar char="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>
            <a:lumMod val="60000"/>
            <a:lumOff val="40000"/>
          </a:schemeClr>
        </a:buClr>
        <a:buSzPct val="80000"/>
        <a:buFont typeface="Wingdings" pitchFamily="2" charset="2"/>
        <a:buChar char="l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>
            <a:lumMod val="40000"/>
            <a:lumOff val="60000"/>
          </a:schemeClr>
        </a:buClr>
        <a:buSzPct val="65000"/>
        <a:buFont typeface="Wingdings 2" pitchFamily="18" charset="2"/>
        <a:buChar char="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2">
            <a:lumMod val="20000"/>
            <a:lumOff val="80000"/>
          </a:schemeClr>
        </a:buClr>
        <a:buSzPct val="100000"/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2">
            <a:lumMod val="75000"/>
          </a:schemeClr>
        </a:buClr>
        <a:buSzPct val="50000"/>
        <a:buFont typeface="Wingdings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Critical Chain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Group 2 Chapters 19-21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 l="19200" t="2400" r="19200" b="2400"/>
          <a:stretch>
            <a:fillRect/>
          </a:stretch>
        </p:blipFill>
        <p:spPr bwMode="auto">
          <a:xfrm>
            <a:off x="6019800" y="1981200"/>
            <a:ext cx="2346960" cy="36271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Lose-Lose to Win-Win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Student (Ted) looks at the relationship between contractors and owners</a:t>
            </a:r>
          </a:p>
          <a:p>
            <a:r>
              <a:rPr lang="en-US" dirty="0" smtClean="0"/>
              <a:t>Lose-Lose:</a:t>
            </a:r>
          </a:p>
          <a:p>
            <a:pPr lvl="1"/>
            <a:r>
              <a:rPr lang="en-US" dirty="0" smtClean="0"/>
              <a:t>Contractor bids low to obtain contract</a:t>
            </a:r>
          </a:p>
          <a:p>
            <a:pPr lvl="1"/>
            <a:r>
              <a:rPr lang="en-US" dirty="0" smtClean="0"/>
              <a:t>Contractor makes more money off of changes and delays</a:t>
            </a:r>
          </a:p>
          <a:p>
            <a:pPr lvl="1"/>
            <a:r>
              <a:rPr lang="en-US" dirty="0" smtClean="0"/>
              <a:t>Owner pays high price for changes</a:t>
            </a:r>
          </a:p>
          <a:p>
            <a:pPr lvl="1"/>
            <a:r>
              <a:rPr lang="en-US" dirty="0" smtClean="0"/>
              <a:t>No incentives for contractor to complete the project on time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495800" y="1828800"/>
            <a:ext cx="4009989" cy="292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Lose-Lose to Win-Win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Win-Win relationship:</a:t>
            </a:r>
          </a:p>
          <a:p>
            <a:pPr lvl="1"/>
            <a:r>
              <a:rPr lang="en-US" dirty="0" smtClean="0"/>
              <a:t>Owner benefits from a project which is completed early</a:t>
            </a:r>
          </a:p>
          <a:p>
            <a:pPr lvl="1"/>
            <a:r>
              <a:rPr lang="en-US" dirty="0" smtClean="0"/>
              <a:t>Owner shares this benefit with contractor in incentive bonus for finishing early</a:t>
            </a:r>
          </a:p>
          <a:p>
            <a:pPr lvl="1"/>
            <a:r>
              <a:rPr lang="en-US" dirty="0" smtClean="0"/>
              <a:t>Owner punishes contractor for finishing late with heavy penalties</a:t>
            </a:r>
          </a:p>
          <a:p>
            <a:pPr lvl="1"/>
            <a:r>
              <a:rPr lang="en-US" dirty="0" smtClean="0"/>
              <a:t>Contractors no longer bid on price but ability to complete project faster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181600" y="1828800"/>
            <a:ext cx="2857500" cy="42862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The Critical Chain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Lose-Lose to Win-Win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Lose-Lose to Win-Win&amp;quot;&quot;/&gt;&lt;property id=&quot;20307&quot; value=&quot;258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461455"/>
      </a:dk2>
      <a:lt2>
        <a:srgbClr val="FFFFD2"/>
      </a:lt2>
      <a:accent1>
        <a:srgbClr val="B94B2D"/>
      </a:accent1>
      <a:accent2>
        <a:srgbClr val="B95F91"/>
      </a:accent2>
      <a:accent3>
        <a:srgbClr val="C8AF3C"/>
      </a:accent3>
      <a:accent4>
        <a:srgbClr val="78AA64"/>
      </a:accent4>
      <a:accent5>
        <a:srgbClr val="8264AA"/>
      </a:accent5>
      <a:accent6>
        <a:srgbClr val="D29B46"/>
      </a:accent6>
      <a:hlink>
        <a:srgbClr val="0000FF"/>
      </a:hlink>
      <a:folHlink>
        <a:srgbClr val="800080"/>
      </a:folHlink>
    </a:clrScheme>
    <a:fontScheme name="Twilight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0" t="100000" r="5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0" t="100000" r="50000" b="10000"/>
          </a:path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0000"/>
                <a:satMod val="200000"/>
              </a:schemeClr>
            </a:duotone>
          </a:blip>
          <a:tile tx="0" ty="0" sx="120000" sy="12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</Template>
  <TotalTime>21</TotalTime>
  <Words>107</Words>
  <Application>Microsoft Office PowerPoint</Application>
  <PresentationFormat>On-screen Show (4:3)</PresentationFormat>
  <Paragraphs>18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Twilight</vt:lpstr>
      <vt:lpstr>The Critical Chain</vt:lpstr>
      <vt:lpstr>Lose-Lose to Win-Win</vt:lpstr>
      <vt:lpstr>Lose-Lose to Win-Win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Critical Chain</dc:title>
  <dc:creator>Sherri Hendrickson</dc:creator>
  <cp:lastModifiedBy>Sherri Hendrickson</cp:lastModifiedBy>
  <cp:revision>2</cp:revision>
  <dcterms:created xsi:type="dcterms:W3CDTF">2009-04-12T05:57:23Z</dcterms:created>
  <dcterms:modified xsi:type="dcterms:W3CDTF">2009-04-12T06:19:04Z</dcterms:modified>
</cp:coreProperties>
</file>