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54" r:id="rId1"/>
  </p:sldMasterIdLst>
  <p:notesMasterIdLst>
    <p:notesMasterId r:id="rId8"/>
  </p:notesMasterIdLst>
  <p:handoutMasterIdLst>
    <p:handoutMasterId r:id="rId9"/>
  </p:handoutMasterIdLst>
  <p:sldIdLst>
    <p:sldId id="372" r:id="rId2"/>
    <p:sldId id="373" r:id="rId3"/>
    <p:sldId id="374" r:id="rId4"/>
    <p:sldId id="375" r:id="rId5"/>
    <p:sldId id="376" r:id="rId6"/>
    <p:sldId id="377" r:id="rId7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4713" autoAdjust="0"/>
  </p:normalViewPr>
  <p:slideViewPr>
    <p:cSldViewPr>
      <p:cViewPr varScale="1">
        <p:scale>
          <a:sx n="66" d="100"/>
          <a:sy n="66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212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92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384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sz="1400">
                <a:cs typeface="+mn-cs"/>
              </a:rPr>
              <a:t>Chapter 1: 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ABAE072E-0E7B-439D-83D9-401B86488DC2}" type="slidenum">
              <a:rPr lang="en-US" sz="1400">
                <a:cs typeface="+mn-cs"/>
              </a:rPr>
              <a:pPr algn="r">
                <a:defRPr/>
              </a:pPr>
              <a:t>‹#›</a:t>
            </a:fld>
            <a:endParaRPr lang="en-US" sz="14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89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6-</a:t>
            </a:r>
            <a:fld id="{81499595-2D27-4FF5-9D48-EF6C6A90F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609600" y="6340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8B57B-68D4-4346-9496-EBF21C17996F}" type="datetime1">
              <a:rPr lang="en-US"/>
              <a:pPr>
                <a:defRPr/>
              </a:pPr>
              <a:t>3/17/2012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276600" y="6340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6-Ardavan Asef-Vaziri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4290B1E-C752-41E1-8EB7-F37B43FF9BA1}" type="datetime1">
              <a:rPr lang="en-US"/>
              <a:pPr>
                <a:defRPr/>
              </a:pPr>
              <a:t>3/17/2012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6-Ardavan Asef-Vaziri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6-</a:t>
            </a:r>
            <a:fld id="{B2CFCEA8-5B5E-42A1-94D1-7A65B5B3A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3.bin"/><Relationship Id="rId9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3.xlsx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4.xlsx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5.xlsx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9.bin"/><Relationship Id="rId9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8" name="Object 3"/>
          <p:cNvGraphicFramePr>
            <a:graphicFrameLocks noChangeAspect="1"/>
          </p:cNvGraphicFramePr>
          <p:nvPr/>
        </p:nvGraphicFramePr>
        <p:xfrm>
          <a:off x="5715000" y="1062038"/>
          <a:ext cx="33528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5" imgW="2600502" imgH="333299" progId="Excel.Sheet.8">
                  <p:embed/>
                </p:oleObj>
              </mc:Choice>
              <mc:Fallback>
                <p:oleObj name="Worksheet" r:id="rId5" imgW="2600502" imgH="333299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062038"/>
                        <a:ext cx="335280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3/17/2012</a:t>
            </a:fld>
            <a:endParaRPr lang="en-US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cs typeface="+mn-cs"/>
              </a:rPr>
              <a:t>6_Ex1-</a:t>
            </a:r>
            <a:fld id="{2957ED55-5B1E-4C16-A334-976E963C7369}" type="slidenum">
              <a:rPr lang="en-US" sz="1200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1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aphicFrame>
        <p:nvGraphicFramePr>
          <p:cNvPr id="1027" name="Object 67"/>
          <p:cNvGraphicFramePr>
            <a:graphicFrameLocks noChangeAspect="1"/>
          </p:cNvGraphicFramePr>
          <p:nvPr/>
        </p:nvGraphicFramePr>
        <p:xfrm>
          <a:off x="762000" y="4267200"/>
          <a:ext cx="7543800" cy="197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8" imgW="4236690" imgH="1109423" progId="Excel.Sheet.12">
                  <p:embed/>
                </p:oleObj>
              </mc:Choice>
              <mc:Fallback>
                <p:oleObj name="Worksheet" r:id="rId8" imgW="4236690" imgH="1109423" progId="Excel.Sheet.12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67200"/>
                        <a:ext cx="7543800" cy="197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1" name="Group 86"/>
          <p:cNvGrpSpPr>
            <a:grpSpLocks/>
          </p:cNvGrpSpPr>
          <p:nvPr/>
        </p:nvGrpSpPr>
        <p:grpSpPr bwMode="auto">
          <a:xfrm>
            <a:off x="990600" y="1219200"/>
            <a:ext cx="7240588" cy="2547938"/>
            <a:chOff x="1219200" y="1219200"/>
            <a:chExt cx="7239794" cy="2548354"/>
          </a:xfrm>
        </p:grpSpPr>
        <p:grpSp>
          <p:nvGrpSpPr>
            <p:cNvPr id="1034" name="Group 68"/>
            <p:cNvGrpSpPr>
              <a:grpSpLocks/>
            </p:cNvGrpSpPr>
            <p:nvPr/>
          </p:nvGrpSpPr>
          <p:grpSpPr bwMode="auto">
            <a:xfrm>
              <a:off x="1219200" y="1219200"/>
              <a:ext cx="7239794" cy="2548354"/>
              <a:chOff x="1219200" y="1219200"/>
              <a:chExt cx="7239794" cy="2548354"/>
            </a:xfrm>
          </p:grpSpPr>
          <p:cxnSp>
            <p:nvCxnSpPr>
              <p:cNvPr id="16" name="Straight Arrow Connector 15"/>
              <p:cNvCxnSpPr>
                <a:stCxn id="18" idx="6"/>
                <a:endCxn id="25" idx="2"/>
              </p:cNvCxnSpPr>
              <p:nvPr/>
            </p:nvCxnSpPr>
            <p:spPr>
              <a:xfrm flipV="1">
                <a:off x="3581141" y="1485944"/>
                <a:ext cx="1066683" cy="762124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8" name="Group 67"/>
              <p:cNvGrpSpPr>
                <a:grpSpLocks/>
              </p:cNvGrpSpPr>
              <p:nvPr/>
            </p:nvGrpSpPr>
            <p:grpSpPr bwMode="auto">
              <a:xfrm>
                <a:off x="1219200" y="1219200"/>
                <a:ext cx="7239794" cy="2548354"/>
                <a:chOff x="1219200" y="1219200"/>
                <a:chExt cx="7239794" cy="2548354"/>
              </a:xfrm>
            </p:grpSpPr>
            <p:sp>
              <p:nvSpPr>
                <p:cNvPr id="18" name="Oval 17"/>
                <p:cNvSpPr/>
                <p:nvPr/>
              </p:nvSpPr>
              <p:spPr>
                <a:xfrm>
                  <a:off x="3200183" y="2057537"/>
                  <a:ext cx="380958" cy="381062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1040" name="Group 63"/>
                <p:cNvGrpSpPr>
                  <a:grpSpLocks/>
                </p:cNvGrpSpPr>
                <p:nvPr/>
              </p:nvGrpSpPr>
              <p:grpSpPr bwMode="auto">
                <a:xfrm>
                  <a:off x="1219200" y="1219200"/>
                  <a:ext cx="7239794" cy="2548354"/>
                  <a:chOff x="1219200" y="1219200"/>
                  <a:chExt cx="7239794" cy="2548354"/>
                </a:xfrm>
              </p:grpSpPr>
              <p:grpSp>
                <p:nvGrpSpPr>
                  <p:cNvPr id="1041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1371583" y="3200723"/>
                    <a:ext cx="7087411" cy="566831"/>
                    <a:chOff x="837389" y="3048323"/>
                    <a:chExt cx="7087411" cy="566831"/>
                  </a:xfrm>
                </p:grpSpPr>
                <p:grpSp>
                  <p:nvGrpSpPr>
                    <p:cNvPr id="1057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7389" y="3048323"/>
                      <a:ext cx="5869931" cy="230226"/>
                      <a:chOff x="837389" y="3048323"/>
                      <a:chExt cx="5869931" cy="230226"/>
                    </a:xfrm>
                  </p:grpSpPr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>
                        <a:off x="838977" y="3276961"/>
                        <a:ext cx="5866756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/>
                      <p:nvPr/>
                    </p:nvCxnSpPr>
                    <p:spPr>
                      <a:xfrm rot="5400000">
                        <a:off x="724658" y="3162642"/>
                        <a:ext cx="227049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" name="Straight Connector 39"/>
                      <p:cNvCxnSpPr/>
                      <p:nvPr/>
                    </p:nvCxnSpPr>
                    <p:spPr>
                      <a:xfrm rot="5400000">
                        <a:off x="4230267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Connector 40"/>
                      <p:cNvCxnSpPr/>
                      <p:nvPr/>
                    </p:nvCxnSpPr>
                    <p:spPr>
                      <a:xfrm rot="5400000">
                        <a:off x="3468351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Straight Connector 41"/>
                      <p:cNvCxnSpPr/>
                      <p:nvPr/>
                    </p:nvCxnSpPr>
                    <p:spPr>
                      <a:xfrm rot="5400000">
                        <a:off x="4992184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Connector 42"/>
                      <p:cNvCxnSpPr/>
                      <p:nvPr/>
                    </p:nvCxnSpPr>
                    <p:spPr>
                      <a:xfrm rot="5400000">
                        <a:off x="6592208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 rot="5400000">
                        <a:off x="5830292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Straight Connector 25"/>
                      <p:cNvCxnSpPr/>
                      <p:nvPr/>
                    </p:nvCxnSpPr>
                    <p:spPr>
                      <a:xfrm rot="5400000">
                        <a:off x="2782626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" name="Straight Connector 45"/>
                      <p:cNvCxnSpPr/>
                      <p:nvPr/>
                    </p:nvCxnSpPr>
                    <p:spPr>
                      <a:xfrm rot="5400000">
                        <a:off x="1411177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Straight Connector 46"/>
                      <p:cNvCxnSpPr/>
                      <p:nvPr/>
                    </p:nvCxnSpPr>
                    <p:spPr>
                      <a:xfrm rot="5400000">
                        <a:off x="2096901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058" name="Text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5400" y="3276600"/>
                      <a:ext cx="66294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/>
                        <a:t>  1            2           3            4             5             6              7             8    Days</a:t>
                      </a:r>
                    </a:p>
                  </p:txBody>
                </p:sp>
              </p:grpSp>
              <p:grpSp>
                <p:nvGrpSpPr>
                  <p:cNvPr id="1042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219200" y="1219200"/>
                    <a:ext cx="6171523" cy="1676673"/>
                    <a:chOff x="1219200" y="1219200"/>
                    <a:chExt cx="6171523" cy="1676673"/>
                  </a:xfrm>
                </p:grpSpPr>
                <p:sp>
                  <p:nvSpPr>
                    <p:cNvPr id="22" name="Oval 21"/>
                    <p:cNvSpPr/>
                    <p:nvPr/>
                  </p:nvSpPr>
                  <p:spPr>
                    <a:xfrm>
                      <a:off x="1219200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3" name="Oval 22"/>
                    <p:cNvSpPr/>
                    <p:nvPr/>
                  </p:nvSpPr>
                  <p:spPr>
                    <a:xfrm>
                      <a:off x="4647824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4" name="Oval 23"/>
                    <p:cNvSpPr/>
                    <p:nvPr/>
                  </p:nvSpPr>
                  <p:spPr>
                    <a:xfrm>
                      <a:off x="7009765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5" name="Oval 24"/>
                    <p:cNvSpPr/>
                    <p:nvPr/>
                  </p:nvSpPr>
                  <p:spPr>
                    <a:xfrm>
                      <a:off x="4647824" y="1295412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26" name="Straight Arrow Connector 25"/>
                    <p:cNvCxnSpPr>
                      <a:stCxn id="22" idx="6"/>
                      <a:endCxn id="18" idx="2"/>
                    </p:cNvCxnSpPr>
                    <p:nvPr/>
                  </p:nvCxnSpPr>
                  <p:spPr>
                    <a:xfrm>
                      <a:off x="1600158" y="2248068"/>
                      <a:ext cx="1600024" cy="1588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Arrow Connector 26"/>
                    <p:cNvCxnSpPr/>
                    <p:nvPr/>
                  </p:nvCxnSpPr>
                  <p:spPr>
                    <a:xfrm>
                      <a:off x="3581141" y="2286174"/>
                      <a:ext cx="2666707" cy="609699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Arrow Connector 27"/>
                    <p:cNvCxnSpPr>
                      <a:stCxn id="25" idx="6"/>
                      <a:endCxn id="24" idx="1"/>
                    </p:cNvCxnSpPr>
                    <p:nvPr/>
                  </p:nvCxnSpPr>
                  <p:spPr>
                    <a:xfrm>
                      <a:off x="5028782" y="1485943"/>
                      <a:ext cx="2036540" cy="627165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/>
                    <p:cNvCxnSpPr>
                      <a:stCxn id="18" idx="6"/>
                      <a:endCxn id="23" idx="2"/>
                    </p:cNvCxnSpPr>
                    <p:nvPr/>
                  </p:nvCxnSpPr>
                  <p:spPr>
                    <a:xfrm>
                      <a:off x="3581141" y="2248068"/>
                      <a:ext cx="1066683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Arrow Connector 29"/>
                    <p:cNvCxnSpPr>
                      <a:stCxn id="23" idx="6"/>
                      <a:endCxn id="24" idx="2"/>
                    </p:cNvCxnSpPr>
                    <p:nvPr/>
                  </p:nvCxnSpPr>
                  <p:spPr>
                    <a:xfrm>
                      <a:off x="5028782" y="2248068"/>
                      <a:ext cx="1980983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prstDash val="lgDash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52" name="TextBox 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8800" y="1752600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a</a:t>
                      </a:r>
                    </a:p>
                  </p:txBody>
                </p:sp>
                <p:sp>
                  <p:nvSpPr>
                    <p:cNvPr id="1053" name="TextBox 5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57600" y="1595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b</a:t>
                      </a:r>
                    </a:p>
                  </p:txBody>
                </p:sp>
                <p:sp>
                  <p:nvSpPr>
                    <p:cNvPr id="1054" name="TextBox 5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38600" y="1900535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c</a:t>
                      </a:r>
                    </a:p>
                  </p:txBody>
                </p:sp>
                <p:sp>
                  <p:nvSpPr>
                    <p:cNvPr id="1055" name="TextBox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62600" y="2357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d</a:t>
                      </a:r>
                    </a:p>
                  </p:txBody>
                </p:sp>
                <p:sp>
                  <p:nvSpPr>
                    <p:cNvPr id="1056" name="Text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57800" y="1219200"/>
                      <a:ext cx="457200" cy="4572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e</a:t>
                      </a:r>
                    </a:p>
                  </p:txBody>
                </p:sp>
              </p:grpSp>
            </p:grpSp>
          </p:grpSp>
        </p:grpSp>
        <p:sp>
          <p:nvSpPr>
            <p:cNvPr id="14" name="Oval 13"/>
            <p:cNvSpPr/>
            <p:nvPr/>
          </p:nvSpPr>
          <p:spPr>
            <a:xfrm>
              <a:off x="6247848" y="2667236"/>
              <a:ext cx="380958" cy="38106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5" name="Straight Arrow Connector 14"/>
            <p:cNvCxnSpPr>
              <a:stCxn id="14" idx="7"/>
              <a:endCxn id="24" idx="3"/>
            </p:cNvCxnSpPr>
            <p:nvPr/>
          </p:nvCxnSpPr>
          <p:spPr>
            <a:xfrm rot="5400000" flipH="1" flipV="1">
              <a:off x="6649162" y="2306649"/>
              <a:ext cx="340248" cy="49253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3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Crashing the Project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953000" y="5808343"/>
            <a:ext cx="526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+1</a:t>
            </a:r>
            <a:endParaRPr lang="en-U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5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759325" y="152400"/>
          <a:ext cx="43084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5" imgW="2600325" imgH="495300" progId="Excel.Sheet.8">
                  <p:embed/>
                </p:oleObj>
              </mc:Choice>
              <mc:Fallback>
                <p:oleObj name="Worksheet" r:id="rId5" imgW="2600325" imgH="49530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152400"/>
                        <a:ext cx="43084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3/17/2012</a:t>
            </a:fld>
            <a:endParaRPr lang="en-US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cs typeface="+mn-cs"/>
              </a:rPr>
              <a:t>6_Ex1-</a:t>
            </a:r>
            <a:fld id="{024A67E5-0673-4AC6-9934-A286CF0B91BB}" type="slidenum">
              <a:rPr lang="en-US" sz="1200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2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2055" name="Group 86"/>
          <p:cNvGrpSpPr>
            <a:grpSpLocks/>
          </p:cNvGrpSpPr>
          <p:nvPr/>
        </p:nvGrpSpPr>
        <p:grpSpPr bwMode="auto">
          <a:xfrm>
            <a:off x="990600" y="1219200"/>
            <a:ext cx="7240588" cy="2547938"/>
            <a:chOff x="1219200" y="1219200"/>
            <a:chExt cx="7239794" cy="2548354"/>
          </a:xfrm>
        </p:grpSpPr>
        <p:grpSp>
          <p:nvGrpSpPr>
            <p:cNvPr id="2058" name="Group 68"/>
            <p:cNvGrpSpPr>
              <a:grpSpLocks/>
            </p:cNvGrpSpPr>
            <p:nvPr/>
          </p:nvGrpSpPr>
          <p:grpSpPr bwMode="auto">
            <a:xfrm>
              <a:off x="1219200" y="1219200"/>
              <a:ext cx="7239794" cy="2548354"/>
              <a:chOff x="1219200" y="1219200"/>
              <a:chExt cx="7239794" cy="2548354"/>
            </a:xfrm>
          </p:grpSpPr>
          <p:cxnSp>
            <p:nvCxnSpPr>
              <p:cNvPr id="44" name="Straight Arrow Connector 43"/>
              <p:cNvCxnSpPr>
                <a:stCxn id="39" idx="6"/>
                <a:endCxn id="38" idx="2"/>
              </p:cNvCxnSpPr>
              <p:nvPr/>
            </p:nvCxnSpPr>
            <p:spPr>
              <a:xfrm flipV="1">
                <a:off x="3581141" y="1485944"/>
                <a:ext cx="1066683" cy="762124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62" name="Group 67"/>
              <p:cNvGrpSpPr>
                <a:grpSpLocks/>
              </p:cNvGrpSpPr>
              <p:nvPr/>
            </p:nvGrpSpPr>
            <p:grpSpPr bwMode="auto">
              <a:xfrm>
                <a:off x="1219200" y="1219200"/>
                <a:ext cx="7239794" cy="2548354"/>
                <a:chOff x="1219200" y="1219200"/>
                <a:chExt cx="7239794" cy="2548354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200183" y="2057537"/>
                  <a:ext cx="380958" cy="381062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2064" name="Group 63"/>
                <p:cNvGrpSpPr>
                  <a:grpSpLocks/>
                </p:cNvGrpSpPr>
                <p:nvPr/>
              </p:nvGrpSpPr>
              <p:grpSpPr bwMode="auto">
                <a:xfrm>
                  <a:off x="1219200" y="1219200"/>
                  <a:ext cx="7239794" cy="2548354"/>
                  <a:chOff x="1219200" y="1219200"/>
                  <a:chExt cx="7239794" cy="2548354"/>
                </a:xfrm>
              </p:grpSpPr>
              <p:grpSp>
                <p:nvGrpSpPr>
                  <p:cNvPr id="2065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1371600" y="3200400"/>
                    <a:ext cx="7087394" cy="567154"/>
                    <a:chOff x="837406" y="3048000"/>
                    <a:chExt cx="7087394" cy="567154"/>
                  </a:xfrm>
                </p:grpSpPr>
                <p:grpSp>
                  <p:nvGrpSpPr>
                    <p:cNvPr id="2081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7406" y="3048000"/>
                      <a:ext cx="5869782" cy="230188"/>
                      <a:chOff x="837406" y="3048000"/>
                      <a:chExt cx="5869782" cy="230188"/>
                    </a:xfrm>
                  </p:grpSpPr>
                  <p:cxnSp>
                    <p:nvCxnSpPr>
                      <p:cNvPr id="16" name="Straight Connector 15"/>
                      <p:cNvCxnSpPr/>
                      <p:nvPr/>
                    </p:nvCxnSpPr>
                    <p:spPr>
                      <a:xfrm>
                        <a:off x="838977" y="3276961"/>
                        <a:ext cx="5866756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Straight Connector 18"/>
                      <p:cNvCxnSpPr/>
                      <p:nvPr/>
                    </p:nvCxnSpPr>
                    <p:spPr>
                      <a:xfrm rot="5400000">
                        <a:off x="724658" y="3162642"/>
                        <a:ext cx="227049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 rot="5400000">
                        <a:off x="4230267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 rot="5400000">
                        <a:off x="3468351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5400000">
                        <a:off x="4992184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Straight Connector 23"/>
                      <p:cNvCxnSpPr/>
                      <p:nvPr/>
                    </p:nvCxnSpPr>
                    <p:spPr>
                      <a:xfrm rot="5400000">
                        <a:off x="6592208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Straight Connector 24"/>
                      <p:cNvCxnSpPr/>
                      <p:nvPr/>
                    </p:nvCxnSpPr>
                    <p:spPr>
                      <a:xfrm rot="5400000">
                        <a:off x="5830292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5400000">
                        <a:off x="2782626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Connector 26"/>
                      <p:cNvCxnSpPr/>
                      <p:nvPr/>
                    </p:nvCxnSpPr>
                    <p:spPr>
                      <a:xfrm rot="5400000">
                        <a:off x="1411177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Connector 27"/>
                      <p:cNvCxnSpPr/>
                      <p:nvPr/>
                    </p:nvCxnSpPr>
                    <p:spPr>
                      <a:xfrm rot="5400000">
                        <a:off x="2096901" y="3161848"/>
                        <a:ext cx="228638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082" name="Text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5400" y="3276600"/>
                      <a:ext cx="66294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/>
                        <a:t>  1            2           3            4             5             6              7             8    Days</a:t>
                      </a:r>
                    </a:p>
                  </p:txBody>
                </p:sp>
              </p:grpSp>
              <p:grpSp>
                <p:nvGrpSpPr>
                  <p:cNvPr id="2066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219200" y="1219200"/>
                    <a:ext cx="5410200" cy="1638300"/>
                    <a:chOff x="1219200" y="1219200"/>
                    <a:chExt cx="5410200" cy="1638300"/>
                  </a:xfrm>
                </p:grpSpPr>
                <p:sp>
                  <p:nvSpPr>
                    <p:cNvPr id="35" name="Oval 34"/>
                    <p:cNvSpPr/>
                    <p:nvPr/>
                  </p:nvSpPr>
                  <p:spPr>
                    <a:xfrm>
                      <a:off x="1219200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7824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" name="Oval 36"/>
                    <p:cNvSpPr/>
                    <p:nvPr/>
                  </p:nvSpPr>
                  <p:spPr>
                    <a:xfrm>
                      <a:off x="6247849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8" name="Oval 37"/>
                    <p:cNvSpPr/>
                    <p:nvPr/>
                  </p:nvSpPr>
                  <p:spPr>
                    <a:xfrm>
                      <a:off x="4647824" y="1295412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42" name="Straight Arrow Connector 41"/>
                    <p:cNvCxnSpPr>
                      <a:stCxn id="35" idx="6"/>
                      <a:endCxn id="39" idx="2"/>
                    </p:cNvCxnSpPr>
                    <p:nvPr/>
                  </p:nvCxnSpPr>
                  <p:spPr>
                    <a:xfrm>
                      <a:off x="1600158" y="2248068"/>
                      <a:ext cx="1600025" cy="1588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Arrow Connector 42"/>
                    <p:cNvCxnSpPr>
                      <a:stCxn id="39" idx="6"/>
                      <a:endCxn id="81" idx="2"/>
                    </p:cNvCxnSpPr>
                    <p:nvPr/>
                  </p:nvCxnSpPr>
                  <p:spPr>
                    <a:xfrm>
                      <a:off x="3581141" y="2248068"/>
                      <a:ext cx="2666708" cy="609699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Straight Arrow Connector 47"/>
                    <p:cNvCxnSpPr>
                      <a:stCxn id="38" idx="6"/>
                      <a:endCxn id="37" idx="1"/>
                    </p:cNvCxnSpPr>
                    <p:nvPr/>
                  </p:nvCxnSpPr>
                  <p:spPr>
                    <a:xfrm>
                      <a:off x="5028782" y="1485943"/>
                      <a:ext cx="1274623" cy="627165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Arrow Connector 52"/>
                    <p:cNvCxnSpPr>
                      <a:stCxn id="39" idx="6"/>
                      <a:endCxn id="36" idx="2"/>
                    </p:cNvCxnSpPr>
                    <p:nvPr/>
                  </p:nvCxnSpPr>
                  <p:spPr>
                    <a:xfrm>
                      <a:off x="3581141" y="2248068"/>
                      <a:ext cx="1066683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Arrow Connector 56"/>
                    <p:cNvCxnSpPr>
                      <a:stCxn id="36" idx="6"/>
                      <a:endCxn id="37" idx="2"/>
                    </p:cNvCxnSpPr>
                    <p:nvPr/>
                  </p:nvCxnSpPr>
                  <p:spPr>
                    <a:xfrm>
                      <a:off x="5028782" y="2248068"/>
                      <a:ext cx="1219066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prstDash val="lgDash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076" name="TextBox 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8800" y="1752600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a</a:t>
                      </a:r>
                    </a:p>
                  </p:txBody>
                </p:sp>
                <p:sp>
                  <p:nvSpPr>
                    <p:cNvPr id="2077" name="TextBox 5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57600" y="1595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b</a:t>
                      </a:r>
                    </a:p>
                  </p:txBody>
                </p:sp>
                <p:sp>
                  <p:nvSpPr>
                    <p:cNvPr id="2078" name="TextBox 5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38600" y="1900535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c</a:t>
                      </a:r>
                    </a:p>
                  </p:txBody>
                </p:sp>
                <p:sp>
                  <p:nvSpPr>
                    <p:cNvPr id="2079" name="TextBox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62600" y="2357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d</a:t>
                      </a:r>
                    </a:p>
                  </p:txBody>
                </p:sp>
                <p:sp>
                  <p:nvSpPr>
                    <p:cNvPr id="2080" name="Text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57800" y="1219200"/>
                      <a:ext cx="457200" cy="4572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e</a:t>
                      </a:r>
                    </a:p>
                  </p:txBody>
                </p:sp>
              </p:grpSp>
            </p:grpSp>
          </p:grpSp>
        </p:grpSp>
        <p:sp>
          <p:nvSpPr>
            <p:cNvPr id="81" name="Oval 80"/>
            <p:cNvSpPr/>
            <p:nvPr/>
          </p:nvSpPr>
          <p:spPr>
            <a:xfrm>
              <a:off x="6247848" y="2667236"/>
              <a:ext cx="380958" cy="38106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84" name="Straight Arrow Connector 83"/>
            <p:cNvCxnSpPr>
              <a:stCxn id="81" idx="0"/>
              <a:endCxn id="37" idx="4"/>
            </p:cNvCxnSpPr>
            <p:nvPr/>
          </p:nvCxnSpPr>
          <p:spPr>
            <a:xfrm rot="5400000" flipH="1" flipV="1">
              <a:off x="6324803" y="2552124"/>
              <a:ext cx="228637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51" name="Object 100"/>
          <p:cNvGraphicFramePr>
            <a:graphicFrameLocks noChangeAspect="1"/>
          </p:cNvGraphicFramePr>
          <p:nvPr/>
        </p:nvGraphicFramePr>
        <p:xfrm>
          <a:off x="766763" y="4114800"/>
          <a:ext cx="751205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8" imgW="4029075" imgH="1152525" progId="Excel.Sheet.12">
                  <p:embed/>
                </p:oleObj>
              </mc:Choice>
              <mc:Fallback>
                <p:oleObj name="Worksheet" r:id="rId8" imgW="4029075" imgH="1152525" progId="Excel.Sheet.12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4114800"/>
                        <a:ext cx="751205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Box 44"/>
          <p:cNvSpPr txBox="1">
            <a:spLocks noChangeArrowheads="1"/>
          </p:cNvSpPr>
          <p:nvPr/>
        </p:nvSpPr>
        <p:spPr bwMode="auto">
          <a:xfrm>
            <a:off x="4953000" y="5926138"/>
            <a:ext cx="4032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953000" y="4419600"/>
            <a:ext cx="5261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+1</a:t>
            </a:r>
            <a:endParaRPr lang="en-U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851400" y="155575"/>
          <a:ext cx="427672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5" imgW="2600325" imgH="657225" progId="Excel.Sheet.8">
                  <p:embed/>
                </p:oleObj>
              </mc:Choice>
              <mc:Fallback>
                <p:oleObj name="Worksheet" r:id="rId5" imgW="2600325" imgH="657225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155575"/>
                        <a:ext cx="427672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3/17/2012</a:t>
            </a:fld>
            <a:endParaRPr lang="en-US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cs typeface="+mn-cs"/>
              </a:rPr>
              <a:t>6_Ex1-</a:t>
            </a:r>
            <a:fld id="{261E1A39-19B0-43DD-B6EC-E57BE1E5B13C}" type="slidenum">
              <a:rPr lang="en-US" sz="1200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3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3079" name="Group 217"/>
          <p:cNvGrpSpPr>
            <a:grpSpLocks/>
          </p:cNvGrpSpPr>
          <p:nvPr/>
        </p:nvGrpSpPr>
        <p:grpSpPr bwMode="auto">
          <a:xfrm>
            <a:off x="989013" y="1219200"/>
            <a:ext cx="7240587" cy="2547938"/>
            <a:chOff x="1219200" y="1219200"/>
            <a:chExt cx="7239794" cy="2548354"/>
          </a:xfrm>
        </p:grpSpPr>
        <p:grpSp>
          <p:nvGrpSpPr>
            <p:cNvPr id="3085" name="Group 68"/>
            <p:cNvGrpSpPr>
              <a:grpSpLocks/>
            </p:cNvGrpSpPr>
            <p:nvPr/>
          </p:nvGrpSpPr>
          <p:grpSpPr bwMode="auto">
            <a:xfrm>
              <a:off x="1219200" y="1219200"/>
              <a:ext cx="7239794" cy="2548354"/>
              <a:chOff x="1219200" y="1219200"/>
              <a:chExt cx="7239794" cy="2548354"/>
            </a:xfrm>
          </p:grpSpPr>
          <p:cxnSp>
            <p:nvCxnSpPr>
              <p:cNvPr id="222" name="Straight Arrow Connector 221"/>
              <p:cNvCxnSpPr>
                <a:stCxn id="224" idx="6"/>
                <a:endCxn id="231" idx="2"/>
              </p:cNvCxnSpPr>
              <p:nvPr/>
            </p:nvCxnSpPr>
            <p:spPr>
              <a:xfrm flipV="1">
                <a:off x="2895416" y="1485944"/>
                <a:ext cx="990492" cy="762124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89" name="Group 67"/>
              <p:cNvGrpSpPr>
                <a:grpSpLocks/>
              </p:cNvGrpSpPr>
              <p:nvPr/>
            </p:nvGrpSpPr>
            <p:grpSpPr bwMode="auto">
              <a:xfrm>
                <a:off x="1219200" y="1219200"/>
                <a:ext cx="7239794" cy="2548354"/>
                <a:chOff x="1219200" y="1219200"/>
                <a:chExt cx="7239794" cy="2548354"/>
              </a:xfrm>
            </p:grpSpPr>
            <p:sp>
              <p:nvSpPr>
                <p:cNvPr id="224" name="Oval 223"/>
                <p:cNvSpPr/>
                <p:nvPr/>
              </p:nvSpPr>
              <p:spPr>
                <a:xfrm>
                  <a:off x="2514458" y="2057537"/>
                  <a:ext cx="380958" cy="381062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3091" name="Group 63"/>
                <p:cNvGrpSpPr>
                  <a:grpSpLocks/>
                </p:cNvGrpSpPr>
                <p:nvPr/>
              </p:nvGrpSpPr>
              <p:grpSpPr bwMode="auto">
                <a:xfrm>
                  <a:off x="1219200" y="1219200"/>
                  <a:ext cx="7239794" cy="2548354"/>
                  <a:chOff x="1219200" y="1219200"/>
                  <a:chExt cx="7239794" cy="2548354"/>
                </a:xfrm>
              </p:grpSpPr>
              <p:grpSp>
                <p:nvGrpSpPr>
                  <p:cNvPr id="3092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1371600" y="3200400"/>
                    <a:ext cx="7087394" cy="567154"/>
                    <a:chOff x="837406" y="3048000"/>
                    <a:chExt cx="7087394" cy="567154"/>
                  </a:xfrm>
                </p:grpSpPr>
                <p:grpSp>
                  <p:nvGrpSpPr>
                    <p:cNvPr id="3108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7406" y="3048000"/>
                      <a:ext cx="5869782" cy="230188"/>
                      <a:chOff x="837406" y="3048000"/>
                      <a:chExt cx="5869782" cy="230188"/>
                    </a:xfrm>
                  </p:grpSpPr>
                  <p:cxnSp>
                    <p:nvCxnSpPr>
                      <p:cNvPr id="244" name="Straight Connector 243"/>
                      <p:cNvCxnSpPr/>
                      <p:nvPr/>
                    </p:nvCxnSpPr>
                    <p:spPr>
                      <a:xfrm>
                        <a:off x="838976" y="3276961"/>
                        <a:ext cx="5866757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5" name="Straight Connector 244"/>
                      <p:cNvCxnSpPr/>
                      <p:nvPr/>
                    </p:nvCxnSpPr>
                    <p:spPr>
                      <a:xfrm rot="5400000">
                        <a:off x="724658" y="3162642"/>
                        <a:ext cx="22704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6" name="Straight Connector 245"/>
                      <p:cNvCxnSpPr/>
                      <p:nvPr/>
                    </p:nvCxnSpPr>
                    <p:spPr>
                      <a:xfrm rot="5400000">
                        <a:off x="4230267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7" name="Straight Connector 246"/>
                      <p:cNvCxnSpPr/>
                      <p:nvPr/>
                    </p:nvCxnSpPr>
                    <p:spPr>
                      <a:xfrm rot="5400000">
                        <a:off x="3468350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8" name="Straight Connector 247"/>
                      <p:cNvCxnSpPr/>
                      <p:nvPr/>
                    </p:nvCxnSpPr>
                    <p:spPr>
                      <a:xfrm rot="5400000">
                        <a:off x="4992183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9" name="Straight Connector 248"/>
                      <p:cNvCxnSpPr/>
                      <p:nvPr/>
                    </p:nvCxnSpPr>
                    <p:spPr>
                      <a:xfrm rot="5400000">
                        <a:off x="6592208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0" name="Straight Connector 249"/>
                      <p:cNvCxnSpPr/>
                      <p:nvPr/>
                    </p:nvCxnSpPr>
                    <p:spPr>
                      <a:xfrm rot="5400000">
                        <a:off x="5830292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1" name="Straight Connector 25"/>
                      <p:cNvCxnSpPr/>
                      <p:nvPr/>
                    </p:nvCxnSpPr>
                    <p:spPr>
                      <a:xfrm rot="5400000">
                        <a:off x="2782626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2" name="Straight Connector 251"/>
                      <p:cNvCxnSpPr/>
                      <p:nvPr/>
                    </p:nvCxnSpPr>
                    <p:spPr>
                      <a:xfrm rot="5400000">
                        <a:off x="1411176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3" name="Straight Connector 252"/>
                      <p:cNvCxnSpPr/>
                      <p:nvPr/>
                    </p:nvCxnSpPr>
                    <p:spPr>
                      <a:xfrm rot="5400000">
                        <a:off x="2096901" y="3161848"/>
                        <a:ext cx="22863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109" name="TextBox 2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5400" y="3276600"/>
                      <a:ext cx="66294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/>
                        <a:t>  1            2           3            4             5             6              7             8    Days</a:t>
                      </a:r>
                    </a:p>
                  </p:txBody>
                </p:sp>
              </p:grpSp>
              <p:grpSp>
                <p:nvGrpSpPr>
                  <p:cNvPr id="3093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219200" y="1219200"/>
                    <a:ext cx="4572000" cy="1638300"/>
                    <a:chOff x="1219200" y="1219200"/>
                    <a:chExt cx="4572000" cy="1638300"/>
                  </a:xfrm>
                </p:grpSpPr>
                <p:sp>
                  <p:nvSpPr>
                    <p:cNvPr id="228" name="Oval 227"/>
                    <p:cNvSpPr/>
                    <p:nvPr/>
                  </p:nvSpPr>
                  <p:spPr>
                    <a:xfrm>
                      <a:off x="1219200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29" name="Oval 228"/>
                    <p:cNvSpPr/>
                    <p:nvPr/>
                  </p:nvSpPr>
                  <p:spPr>
                    <a:xfrm>
                      <a:off x="3885908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30" name="Oval 229"/>
                    <p:cNvSpPr/>
                    <p:nvPr/>
                  </p:nvSpPr>
                  <p:spPr>
                    <a:xfrm>
                      <a:off x="5409741" y="2057537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31" name="Oval 230"/>
                    <p:cNvSpPr/>
                    <p:nvPr/>
                  </p:nvSpPr>
                  <p:spPr>
                    <a:xfrm>
                      <a:off x="3885908" y="1295412"/>
                      <a:ext cx="380958" cy="381062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232" name="Straight Arrow Connector 231"/>
                    <p:cNvCxnSpPr>
                      <a:stCxn id="228" idx="6"/>
                      <a:endCxn id="224" idx="2"/>
                    </p:cNvCxnSpPr>
                    <p:nvPr/>
                  </p:nvCxnSpPr>
                  <p:spPr>
                    <a:xfrm>
                      <a:off x="1600158" y="2248068"/>
                      <a:ext cx="914300" cy="1588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Straight Arrow Connector 232"/>
                    <p:cNvCxnSpPr>
                      <a:stCxn id="224" idx="6"/>
                      <a:endCxn id="220" idx="2"/>
                    </p:cNvCxnSpPr>
                    <p:nvPr/>
                  </p:nvCxnSpPr>
                  <p:spPr>
                    <a:xfrm>
                      <a:off x="2895416" y="2248068"/>
                      <a:ext cx="2514324" cy="609699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Straight Arrow Connector 233"/>
                    <p:cNvCxnSpPr>
                      <a:stCxn id="231" idx="6"/>
                      <a:endCxn id="230" idx="1"/>
                    </p:cNvCxnSpPr>
                    <p:nvPr/>
                  </p:nvCxnSpPr>
                  <p:spPr>
                    <a:xfrm>
                      <a:off x="4266866" y="1485943"/>
                      <a:ext cx="1198431" cy="627165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Straight Arrow Connector 234"/>
                    <p:cNvCxnSpPr>
                      <a:stCxn id="224" idx="6"/>
                      <a:endCxn id="229" idx="2"/>
                    </p:cNvCxnSpPr>
                    <p:nvPr/>
                  </p:nvCxnSpPr>
                  <p:spPr>
                    <a:xfrm>
                      <a:off x="2895416" y="2248068"/>
                      <a:ext cx="990491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Straight Arrow Connector 235"/>
                    <p:cNvCxnSpPr>
                      <a:stCxn id="229" idx="6"/>
                      <a:endCxn id="230" idx="2"/>
                    </p:cNvCxnSpPr>
                    <p:nvPr/>
                  </p:nvCxnSpPr>
                  <p:spPr>
                    <a:xfrm>
                      <a:off x="4266866" y="2248068"/>
                      <a:ext cx="1142875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prstDash val="lgDash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103" name="TextBox 2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8800" y="1752600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a</a:t>
                      </a:r>
                    </a:p>
                  </p:txBody>
                </p:sp>
                <p:sp>
                  <p:nvSpPr>
                    <p:cNvPr id="3104" name="TextBox 2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71800" y="1595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b</a:t>
                      </a:r>
                    </a:p>
                  </p:txBody>
                </p:sp>
                <p:sp>
                  <p:nvSpPr>
                    <p:cNvPr id="3105" name="TextBox 2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76600" y="1900535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c</a:t>
                      </a:r>
                    </a:p>
                  </p:txBody>
                </p:sp>
                <p:sp>
                  <p:nvSpPr>
                    <p:cNvPr id="3106" name="TextBox 2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2357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d</a:t>
                      </a:r>
                    </a:p>
                  </p:txBody>
                </p:sp>
                <p:sp>
                  <p:nvSpPr>
                    <p:cNvPr id="3107" name="TextBox 2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19600" y="1219200"/>
                      <a:ext cx="457200" cy="4572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e</a:t>
                      </a:r>
                    </a:p>
                  </p:txBody>
                </p:sp>
              </p:grpSp>
            </p:grpSp>
          </p:grpSp>
        </p:grpSp>
        <p:sp>
          <p:nvSpPr>
            <p:cNvPr id="220" name="Oval 219"/>
            <p:cNvSpPr/>
            <p:nvPr/>
          </p:nvSpPr>
          <p:spPr>
            <a:xfrm>
              <a:off x="5409741" y="2667236"/>
              <a:ext cx="380958" cy="38106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1" name="Straight Arrow Connector 220"/>
            <p:cNvCxnSpPr>
              <a:stCxn id="220" idx="0"/>
              <a:endCxn id="230" idx="4"/>
            </p:cNvCxnSpPr>
            <p:nvPr/>
          </p:nvCxnSpPr>
          <p:spPr>
            <a:xfrm rot="5400000" flipH="1" flipV="1">
              <a:off x="5486695" y="2552124"/>
              <a:ext cx="228637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75" name="Object 100"/>
          <p:cNvGraphicFramePr>
            <a:graphicFrameLocks noChangeAspect="1"/>
          </p:cNvGraphicFramePr>
          <p:nvPr/>
        </p:nvGraphicFramePr>
        <p:xfrm>
          <a:off x="766763" y="4114800"/>
          <a:ext cx="751205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8" imgW="4029075" imgH="1152525" progId="Excel.Sheet.12">
                  <p:embed/>
                </p:oleObj>
              </mc:Choice>
              <mc:Fallback>
                <p:oleObj name="Worksheet" r:id="rId8" imgW="4029075" imgH="1152525" progId="Excel.Sheet.12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4114800"/>
                        <a:ext cx="751205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953000" y="5926138"/>
            <a:ext cx="4032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3081" name="TextBox 43"/>
          <p:cNvSpPr txBox="1">
            <a:spLocks noChangeArrowheads="1"/>
          </p:cNvSpPr>
          <p:nvPr/>
        </p:nvSpPr>
        <p:spPr bwMode="auto">
          <a:xfrm>
            <a:off x="4953000" y="4495800"/>
            <a:ext cx="4032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4876800" y="5486400"/>
            <a:ext cx="526106" cy="838200"/>
            <a:chOff x="4876800" y="5486400"/>
            <a:chExt cx="526106" cy="838200"/>
          </a:xfrm>
        </p:grpSpPr>
        <p:sp>
          <p:nvSpPr>
            <p:cNvPr id="48" name="Rectangle 47"/>
            <p:cNvSpPr/>
            <p:nvPr/>
          </p:nvSpPr>
          <p:spPr>
            <a:xfrm>
              <a:off x="4876800" y="5862935"/>
              <a:ext cx="52610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+2</a:t>
              </a:r>
              <a:endPara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76800" y="5486400"/>
              <a:ext cx="52610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+1</a:t>
              </a:r>
              <a:endPara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4881563" y="152400"/>
          <a:ext cx="4262437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5" imgW="2600325" imgH="828675" progId="Excel.Sheet.8">
                  <p:embed/>
                </p:oleObj>
              </mc:Choice>
              <mc:Fallback>
                <p:oleObj name="Worksheet" r:id="rId5" imgW="2600325" imgH="828675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3" y="152400"/>
                        <a:ext cx="4262437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3/17/2012</a:t>
            </a:fld>
            <a:endParaRPr lang="en-US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cs typeface="+mn-cs"/>
              </a:rPr>
              <a:t>6_Ex1-</a:t>
            </a:r>
            <a:fld id="{2089F627-12D1-4470-838E-A057AD3585B2}" type="slidenum">
              <a:rPr lang="en-US" sz="1200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4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4103" name="Group 111"/>
          <p:cNvGrpSpPr>
            <a:grpSpLocks/>
          </p:cNvGrpSpPr>
          <p:nvPr/>
        </p:nvGrpSpPr>
        <p:grpSpPr bwMode="auto">
          <a:xfrm>
            <a:off x="990600" y="1295400"/>
            <a:ext cx="7240588" cy="2471738"/>
            <a:chOff x="1219200" y="1295400"/>
            <a:chExt cx="7239794" cy="2472154"/>
          </a:xfrm>
        </p:grpSpPr>
        <p:grpSp>
          <p:nvGrpSpPr>
            <p:cNvPr id="4110" name="Group 68"/>
            <p:cNvGrpSpPr>
              <a:grpSpLocks/>
            </p:cNvGrpSpPr>
            <p:nvPr/>
          </p:nvGrpSpPr>
          <p:grpSpPr bwMode="auto">
            <a:xfrm>
              <a:off x="1219200" y="1295400"/>
              <a:ext cx="7239794" cy="2472154"/>
              <a:chOff x="1219200" y="1295400"/>
              <a:chExt cx="7239794" cy="2472154"/>
            </a:xfrm>
          </p:grpSpPr>
          <p:cxnSp>
            <p:nvCxnSpPr>
              <p:cNvPr id="116" name="Straight Arrow Connector 115"/>
              <p:cNvCxnSpPr>
                <a:stCxn id="118" idx="6"/>
                <a:endCxn id="125" idx="2"/>
              </p:cNvCxnSpPr>
              <p:nvPr/>
            </p:nvCxnSpPr>
            <p:spPr>
              <a:xfrm flipV="1">
                <a:off x="2895416" y="1485932"/>
                <a:ext cx="990491" cy="762128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14" name="Group 67"/>
              <p:cNvGrpSpPr>
                <a:grpSpLocks/>
              </p:cNvGrpSpPr>
              <p:nvPr/>
            </p:nvGrpSpPr>
            <p:grpSpPr bwMode="auto">
              <a:xfrm>
                <a:off x="1219200" y="1295400"/>
                <a:ext cx="7239794" cy="2472154"/>
                <a:chOff x="1219200" y="1295400"/>
                <a:chExt cx="7239794" cy="2472154"/>
              </a:xfrm>
            </p:grpSpPr>
            <p:sp>
              <p:nvSpPr>
                <p:cNvPr id="118" name="Oval 117"/>
                <p:cNvSpPr/>
                <p:nvPr/>
              </p:nvSpPr>
              <p:spPr>
                <a:xfrm>
                  <a:off x="2514458" y="2057528"/>
                  <a:ext cx="380958" cy="38106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4116" name="Group 63"/>
                <p:cNvGrpSpPr>
                  <a:grpSpLocks/>
                </p:cNvGrpSpPr>
                <p:nvPr/>
              </p:nvGrpSpPr>
              <p:grpSpPr bwMode="auto">
                <a:xfrm>
                  <a:off x="1219200" y="1295400"/>
                  <a:ext cx="7239794" cy="2472154"/>
                  <a:chOff x="1219200" y="1295400"/>
                  <a:chExt cx="7239794" cy="2472154"/>
                </a:xfrm>
              </p:grpSpPr>
              <p:grpSp>
                <p:nvGrpSpPr>
                  <p:cNvPr id="411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1371600" y="3200400"/>
                    <a:ext cx="7087394" cy="567154"/>
                    <a:chOff x="837406" y="3048000"/>
                    <a:chExt cx="7087394" cy="567154"/>
                  </a:xfrm>
                </p:grpSpPr>
                <p:grpSp>
                  <p:nvGrpSpPr>
                    <p:cNvPr id="4133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7406" y="3048000"/>
                      <a:ext cx="5869782" cy="230188"/>
                      <a:chOff x="837406" y="3048000"/>
                      <a:chExt cx="5869782" cy="230188"/>
                    </a:xfrm>
                  </p:grpSpPr>
                  <p:cxnSp>
                    <p:nvCxnSpPr>
                      <p:cNvPr id="138" name="Straight Connector 137"/>
                      <p:cNvCxnSpPr/>
                      <p:nvPr/>
                    </p:nvCxnSpPr>
                    <p:spPr>
                      <a:xfrm>
                        <a:off x="838977" y="3276960"/>
                        <a:ext cx="5866756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" name="Straight Connector 138"/>
                      <p:cNvCxnSpPr/>
                      <p:nvPr/>
                    </p:nvCxnSpPr>
                    <p:spPr>
                      <a:xfrm rot="5400000">
                        <a:off x="724658" y="3162641"/>
                        <a:ext cx="227050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" name="Straight Connector 139"/>
                      <p:cNvCxnSpPr/>
                      <p:nvPr/>
                    </p:nvCxnSpPr>
                    <p:spPr>
                      <a:xfrm rot="5400000">
                        <a:off x="4230267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" name="Straight Connector 140"/>
                      <p:cNvCxnSpPr/>
                      <p:nvPr/>
                    </p:nvCxnSpPr>
                    <p:spPr>
                      <a:xfrm rot="5400000">
                        <a:off x="3468350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" name="Straight Connector 141"/>
                      <p:cNvCxnSpPr/>
                      <p:nvPr/>
                    </p:nvCxnSpPr>
                    <p:spPr>
                      <a:xfrm rot="5400000">
                        <a:off x="4992183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3" name="Straight Connector 142"/>
                      <p:cNvCxnSpPr/>
                      <p:nvPr/>
                    </p:nvCxnSpPr>
                    <p:spPr>
                      <a:xfrm rot="5400000">
                        <a:off x="6592208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4" name="Straight Connector 143"/>
                      <p:cNvCxnSpPr/>
                      <p:nvPr/>
                    </p:nvCxnSpPr>
                    <p:spPr>
                      <a:xfrm rot="5400000">
                        <a:off x="5830291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5" name="Straight Connector 25"/>
                      <p:cNvCxnSpPr/>
                      <p:nvPr/>
                    </p:nvCxnSpPr>
                    <p:spPr>
                      <a:xfrm rot="5400000">
                        <a:off x="2782626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6" name="Straight Connector 145"/>
                      <p:cNvCxnSpPr/>
                      <p:nvPr/>
                    </p:nvCxnSpPr>
                    <p:spPr>
                      <a:xfrm rot="5400000">
                        <a:off x="1411176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7" name="Straight Connector 146"/>
                      <p:cNvCxnSpPr/>
                      <p:nvPr/>
                    </p:nvCxnSpPr>
                    <p:spPr>
                      <a:xfrm rot="5400000">
                        <a:off x="2096901" y="3161847"/>
                        <a:ext cx="228639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134" name="TextBox 1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5400" y="3276600"/>
                      <a:ext cx="66294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/>
                        <a:t>  1            2           3            4             5             6              7             8    Days</a:t>
                      </a:r>
                    </a:p>
                  </p:txBody>
                </p:sp>
              </p:grpSp>
              <p:grpSp>
                <p:nvGrpSpPr>
                  <p:cNvPr id="4118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219200" y="1295400"/>
                    <a:ext cx="3886200" cy="1562100"/>
                    <a:chOff x="1219200" y="1295400"/>
                    <a:chExt cx="3886200" cy="1562100"/>
                  </a:xfrm>
                </p:grpSpPr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1219200" y="2057528"/>
                      <a:ext cx="380958" cy="381064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3" name="Oval 122"/>
                    <p:cNvSpPr/>
                    <p:nvPr/>
                  </p:nvSpPr>
                  <p:spPr>
                    <a:xfrm>
                      <a:off x="3885908" y="2057528"/>
                      <a:ext cx="380958" cy="381064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Oval 123"/>
                    <p:cNvSpPr/>
                    <p:nvPr/>
                  </p:nvSpPr>
                  <p:spPr>
                    <a:xfrm>
                      <a:off x="4724016" y="2057528"/>
                      <a:ext cx="380958" cy="381064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3885908" y="1295400"/>
                      <a:ext cx="380958" cy="381064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126" name="Straight Arrow Connector 125"/>
                    <p:cNvCxnSpPr>
                      <a:stCxn id="122" idx="6"/>
                      <a:endCxn id="118" idx="2"/>
                    </p:cNvCxnSpPr>
                    <p:nvPr/>
                  </p:nvCxnSpPr>
                  <p:spPr>
                    <a:xfrm>
                      <a:off x="1600158" y="2248060"/>
                      <a:ext cx="914300" cy="1588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Arrow Connector 126"/>
                    <p:cNvCxnSpPr>
                      <a:stCxn id="118" idx="6"/>
                      <a:endCxn id="114" idx="2"/>
                    </p:cNvCxnSpPr>
                    <p:nvPr/>
                  </p:nvCxnSpPr>
                  <p:spPr>
                    <a:xfrm>
                      <a:off x="2895416" y="2248060"/>
                      <a:ext cx="1828600" cy="609703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Straight Arrow Connector 127"/>
                    <p:cNvCxnSpPr>
                      <a:stCxn id="125" idx="6"/>
                      <a:endCxn id="124" idx="1"/>
                    </p:cNvCxnSpPr>
                    <p:nvPr/>
                  </p:nvCxnSpPr>
                  <p:spPr>
                    <a:xfrm>
                      <a:off x="4266866" y="1485932"/>
                      <a:ext cx="512707" cy="627169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Arrow Connector 128"/>
                    <p:cNvCxnSpPr>
                      <a:stCxn id="118" idx="6"/>
                      <a:endCxn id="123" idx="2"/>
                    </p:cNvCxnSpPr>
                    <p:nvPr/>
                  </p:nvCxnSpPr>
                  <p:spPr>
                    <a:xfrm>
                      <a:off x="2895416" y="2248060"/>
                      <a:ext cx="990491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Straight Arrow Connector 129"/>
                    <p:cNvCxnSpPr>
                      <a:stCxn id="123" idx="6"/>
                      <a:endCxn id="124" idx="2"/>
                    </p:cNvCxnSpPr>
                    <p:nvPr/>
                  </p:nvCxnSpPr>
                  <p:spPr>
                    <a:xfrm>
                      <a:off x="4266866" y="2248060"/>
                      <a:ext cx="457150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prstDash val="lgDash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28" name="TextBox 1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8800" y="1752600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a</a:t>
                      </a:r>
                    </a:p>
                  </p:txBody>
                </p:sp>
                <p:sp>
                  <p:nvSpPr>
                    <p:cNvPr id="4129" name="TextBox 1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71800" y="1595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b</a:t>
                      </a:r>
                    </a:p>
                  </p:txBody>
                </p:sp>
                <p:sp>
                  <p:nvSpPr>
                    <p:cNvPr id="4130" name="TextBox 1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76600" y="1900535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c</a:t>
                      </a:r>
                    </a:p>
                  </p:txBody>
                </p:sp>
                <p:sp>
                  <p:nvSpPr>
                    <p:cNvPr id="4131" name="TextBox 1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267200" y="2357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d</a:t>
                      </a:r>
                    </a:p>
                  </p:txBody>
                </p:sp>
                <p:sp>
                  <p:nvSpPr>
                    <p:cNvPr id="4132" name="TextBox 1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19600" y="1329154"/>
                      <a:ext cx="457200" cy="4572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e</a:t>
                      </a:r>
                    </a:p>
                  </p:txBody>
                </p:sp>
              </p:grpSp>
            </p:grpSp>
          </p:grpSp>
        </p:grpSp>
        <p:sp>
          <p:nvSpPr>
            <p:cNvPr id="114" name="Oval 113"/>
            <p:cNvSpPr/>
            <p:nvPr/>
          </p:nvSpPr>
          <p:spPr>
            <a:xfrm>
              <a:off x="4724016" y="2667231"/>
              <a:ext cx="380958" cy="3810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5" name="Straight Arrow Connector 114"/>
            <p:cNvCxnSpPr>
              <a:stCxn id="114" idx="0"/>
              <a:endCxn id="124" idx="4"/>
            </p:cNvCxnSpPr>
            <p:nvPr/>
          </p:nvCxnSpPr>
          <p:spPr>
            <a:xfrm rot="5400000" flipH="1" flipV="1">
              <a:off x="4800969" y="2552118"/>
              <a:ext cx="22863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99" name="Object 100"/>
          <p:cNvGraphicFramePr>
            <a:graphicFrameLocks noChangeAspect="1"/>
          </p:cNvGraphicFramePr>
          <p:nvPr/>
        </p:nvGraphicFramePr>
        <p:xfrm>
          <a:off x="766763" y="4114800"/>
          <a:ext cx="751205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Worksheet" r:id="rId8" imgW="4029075" imgH="1152525" progId="Excel.Sheet.12">
                  <p:embed/>
                </p:oleObj>
              </mc:Choice>
              <mc:Fallback>
                <p:oleObj name="Worksheet" r:id="rId8" imgW="4029075" imgH="1152525" progId="Excel.Sheet.12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4114800"/>
                        <a:ext cx="751205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Box 42"/>
          <p:cNvSpPr txBox="1">
            <a:spLocks noChangeArrowheads="1"/>
          </p:cNvSpPr>
          <p:nvPr/>
        </p:nvSpPr>
        <p:spPr bwMode="auto">
          <a:xfrm>
            <a:off x="4953000" y="4495800"/>
            <a:ext cx="4032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4106" name="TextBox 50"/>
          <p:cNvSpPr txBox="1">
            <a:spLocks noChangeArrowheads="1"/>
          </p:cNvSpPr>
          <p:nvPr/>
        </p:nvSpPr>
        <p:spPr bwMode="auto">
          <a:xfrm>
            <a:off x="4970463" y="5919788"/>
            <a:ext cx="4032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+2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956175" y="5559425"/>
            <a:ext cx="4016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4876800" y="4751696"/>
            <a:ext cx="533400" cy="1191904"/>
            <a:chOff x="4876800" y="5132696"/>
            <a:chExt cx="533400" cy="1191904"/>
          </a:xfrm>
        </p:grpSpPr>
        <p:sp>
          <p:nvSpPr>
            <p:cNvPr id="50" name="Rectangle 49"/>
            <p:cNvSpPr/>
            <p:nvPr/>
          </p:nvSpPr>
          <p:spPr>
            <a:xfrm>
              <a:off x="4876800" y="5862935"/>
              <a:ext cx="52610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+2</a:t>
              </a:r>
              <a:endPara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884094" y="5132696"/>
              <a:ext cx="52610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+1</a:t>
              </a:r>
              <a:endPara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757738" y="153988"/>
          <a:ext cx="4394200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5" imgW="2667000" imgH="828675" progId="Excel.Sheet.8">
                  <p:embed/>
                </p:oleObj>
              </mc:Choice>
              <mc:Fallback>
                <p:oleObj name="Worksheet" r:id="rId5" imgW="2667000" imgH="828675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153988"/>
                        <a:ext cx="4394200" cy="136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3/17/2012</a:t>
            </a:fld>
            <a:endParaRPr lang="en-US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6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cs typeface="+mn-cs"/>
              </a:rPr>
              <a:t>6_Ex1-</a:t>
            </a:r>
            <a:fld id="{89FCC86A-EFAA-4B89-84BF-E94C9C7C8687}" type="slidenum">
              <a:rPr lang="en-US" sz="1200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5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990600" y="1143000"/>
            <a:ext cx="7240588" cy="2624138"/>
            <a:chOff x="1219200" y="1143000"/>
            <a:chExt cx="7239794" cy="2624554"/>
          </a:xfrm>
        </p:grpSpPr>
        <p:grpSp>
          <p:nvGrpSpPr>
            <p:cNvPr id="5135" name="Group 68"/>
            <p:cNvGrpSpPr>
              <a:grpSpLocks/>
            </p:cNvGrpSpPr>
            <p:nvPr/>
          </p:nvGrpSpPr>
          <p:grpSpPr bwMode="auto">
            <a:xfrm>
              <a:off x="1219200" y="1143000"/>
              <a:ext cx="7239794" cy="2624554"/>
              <a:chOff x="1219200" y="1143000"/>
              <a:chExt cx="7239794" cy="2624554"/>
            </a:xfrm>
          </p:grpSpPr>
          <p:cxnSp>
            <p:nvCxnSpPr>
              <p:cNvPr id="12" name="Straight Arrow Connector 11"/>
              <p:cNvCxnSpPr>
                <a:stCxn id="14" idx="6"/>
                <a:endCxn id="21" idx="2"/>
              </p:cNvCxnSpPr>
              <p:nvPr/>
            </p:nvCxnSpPr>
            <p:spPr>
              <a:xfrm flipV="1">
                <a:off x="2895416" y="1485954"/>
                <a:ext cx="304767" cy="762121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38" name="Group 67"/>
              <p:cNvGrpSpPr>
                <a:grpSpLocks/>
              </p:cNvGrpSpPr>
              <p:nvPr/>
            </p:nvGrpSpPr>
            <p:grpSpPr bwMode="auto">
              <a:xfrm>
                <a:off x="1219200" y="1143000"/>
                <a:ext cx="7239794" cy="2624554"/>
                <a:chOff x="1219200" y="1143000"/>
                <a:chExt cx="7239794" cy="2624554"/>
              </a:xfrm>
            </p:grpSpPr>
            <p:sp>
              <p:nvSpPr>
                <p:cNvPr id="14" name="Oval 13"/>
                <p:cNvSpPr/>
                <p:nvPr/>
              </p:nvSpPr>
              <p:spPr>
                <a:xfrm>
                  <a:off x="2514458" y="2057545"/>
                  <a:ext cx="380958" cy="38106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grpSp>
              <p:nvGrpSpPr>
                <p:cNvPr id="5140" name="Group 63"/>
                <p:cNvGrpSpPr>
                  <a:grpSpLocks/>
                </p:cNvGrpSpPr>
                <p:nvPr/>
              </p:nvGrpSpPr>
              <p:grpSpPr bwMode="auto">
                <a:xfrm>
                  <a:off x="1219200" y="1143000"/>
                  <a:ext cx="7239794" cy="2624554"/>
                  <a:chOff x="1219200" y="1143000"/>
                  <a:chExt cx="7239794" cy="2624554"/>
                </a:xfrm>
              </p:grpSpPr>
              <p:grpSp>
                <p:nvGrpSpPr>
                  <p:cNvPr id="5141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1371600" y="3200400"/>
                    <a:ext cx="7087394" cy="567154"/>
                    <a:chOff x="837406" y="3048000"/>
                    <a:chExt cx="7087394" cy="567154"/>
                  </a:xfrm>
                </p:grpSpPr>
                <p:grpSp>
                  <p:nvGrpSpPr>
                    <p:cNvPr id="5156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7406" y="3048000"/>
                      <a:ext cx="5869782" cy="230188"/>
                      <a:chOff x="837406" y="3048000"/>
                      <a:chExt cx="5869782" cy="230188"/>
                    </a:xfrm>
                  </p:grpSpPr>
                  <p:cxnSp>
                    <p:nvCxnSpPr>
                      <p:cNvPr id="34" name="Straight Connector 33"/>
                      <p:cNvCxnSpPr/>
                      <p:nvPr/>
                    </p:nvCxnSpPr>
                    <p:spPr>
                      <a:xfrm>
                        <a:off x="838977" y="3276963"/>
                        <a:ext cx="5866756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Straight Connector 34"/>
                      <p:cNvCxnSpPr/>
                      <p:nvPr/>
                    </p:nvCxnSpPr>
                    <p:spPr>
                      <a:xfrm rot="5400000">
                        <a:off x="724659" y="3162645"/>
                        <a:ext cx="227048" cy="1588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Straight Connector 35"/>
                      <p:cNvCxnSpPr/>
                      <p:nvPr/>
                    </p:nvCxnSpPr>
                    <p:spPr>
                      <a:xfrm rot="5400000">
                        <a:off x="4230268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/>
                      <p:nvPr/>
                    </p:nvCxnSpPr>
                    <p:spPr>
                      <a:xfrm rot="5400000">
                        <a:off x="3468351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 rot="5400000">
                        <a:off x="4992184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/>
                      <p:nvPr/>
                    </p:nvCxnSpPr>
                    <p:spPr>
                      <a:xfrm rot="5400000">
                        <a:off x="6592209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" name="Straight Connector 39"/>
                      <p:cNvCxnSpPr/>
                      <p:nvPr/>
                    </p:nvCxnSpPr>
                    <p:spPr>
                      <a:xfrm rot="5400000">
                        <a:off x="5830292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Connector 25"/>
                      <p:cNvCxnSpPr/>
                      <p:nvPr/>
                    </p:nvCxnSpPr>
                    <p:spPr>
                      <a:xfrm rot="5400000">
                        <a:off x="2782627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Straight Connector 41"/>
                      <p:cNvCxnSpPr/>
                      <p:nvPr/>
                    </p:nvCxnSpPr>
                    <p:spPr>
                      <a:xfrm rot="5400000">
                        <a:off x="1411177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Connector 42"/>
                      <p:cNvCxnSpPr/>
                      <p:nvPr/>
                    </p:nvCxnSpPr>
                    <p:spPr>
                      <a:xfrm rot="5400000">
                        <a:off x="2096902" y="3161851"/>
                        <a:ext cx="228637" cy="1587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157" name="Text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5400" y="3276600"/>
                      <a:ext cx="66294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/>
                        <a:t>  1            2           3            4             5             6              7             8    Days</a:t>
                      </a:r>
                    </a:p>
                  </p:txBody>
                </p:sp>
              </p:grpSp>
              <p:grpSp>
                <p:nvGrpSpPr>
                  <p:cNvPr id="5142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219200" y="1143000"/>
                    <a:ext cx="3048000" cy="1714500"/>
                    <a:chOff x="1219200" y="1143000"/>
                    <a:chExt cx="3048000" cy="1714500"/>
                  </a:xfrm>
                </p:grpSpPr>
                <p:sp>
                  <p:nvSpPr>
                    <p:cNvPr id="18" name="Oval 17"/>
                    <p:cNvSpPr/>
                    <p:nvPr/>
                  </p:nvSpPr>
                  <p:spPr>
                    <a:xfrm>
                      <a:off x="1219200" y="2057545"/>
                      <a:ext cx="380958" cy="3810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9" name="Oval 18"/>
                    <p:cNvSpPr/>
                    <p:nvPr/>
                  </p:nvSpPr>
                  <p:spPr>
                    <a:xfrm>
                      <a:off x="3885908" y="2057545"/>
                      <a:ext cx="380958" cy="3810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0" name="Oval 19"/>
                    <p:cNvSpPr/>
                    <p:nvPr/>
                  </p:nvSpPr>
                  <p:spPr>
                    <a:xfrm>
                      <a:off x="3885908" y="1447848"/>
                      <a:ext cx="380958" cy="3810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21" name="Oval 20"/>
                    <p:cNvSpPr/>
                    <p:nvPr/>
                  </p:nvSpPr>
                  <p:spPr>
                    <a:xfrm>
                      <a:off x="3200183" y="1295424"/>
                      <a:ext cx="380958" cy="3810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22" name="Straight Arrow Connector 21"/>
                    <p:cNvCxnSpPr>
                      <a:stCxn id="18" idx="6"/>
                      <a:endCxn id="14" idx="2"/>
                    </p:cNvCxnSpPr>
                    <p:nvPr/>
                  </p:nvCxnSpPr>
                  <p:spPr>
                    <a:xfrm>
                      <a:off x="1600158" y="2248075"/>
                      <a:ext cx="914300" cy="1588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Arrow Connector 22"/>
                    <p:cNvCxnSpPr>
                      <a:stCxn id="14" idx="6"/>
                      <a:endCxn id="10" idx="2"/>
                    </p:cNvCxnSpPr>
                    <p:nvPr/>
                  </p:nvCxnSpPr>
                  <p:spPr>
                    <a:xfrm>
                      <a:off x="2895416" y="2248075"/>
                      <a:ext cx="990491" cy="609697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Arrow Connector 23"/>
                    <p:cNvCxnSpPr>
                      <a:stCxn id="21" idx="6"/>
                      <a:endCxn id="20" idx="2"/>
                    </p:cNvCxnSpPr>
                    <p:nvPr/>
                  </p:nvCxnSpPr>
                  <p:spPr>
                    <a:xfrm>
                      <a:off x="3581141" y="1485954"/>
                      <a:ext cx="304767" cy="152424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Arrow Connector 24"/>
                    <p:cNvCxnSpPr>
                      <a:stCxn id="14" idx="6"/>
                      <a:endCxn id="19" idx="2"/>
                    </p:cNvCxnSpPr>
                    <p:nvPr/>
                  </p:nvCxnSpPr>
                  <p:spPr>
                    <a:xfrm>
                      <a:off x="2895416" y="2248075"/>
                      <a:ext cx="990491" cy="1588"/>
                    </a:xfrm>
                    <a:prstGeom prst="straightConnector1">
                      <a:avLst/>
                    </a:prstGeom>
                    <a:ln w="317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151" name="Text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8800" y="1752600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a</a:t>
                      </a:r>
                    </a:p>
                  </p:txBody>
                </p:sp>
                <p:sp>
                  <p:nvSpPr>
                    <p:cNvPr id="5152" name="Text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43200" y="1595735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b</a:t>
                      </a:r>
                    </a:p>
                  </p:txBody>
                </p:sp>
                <p:sp>
                  <p:nvSpPr>
                    <p:cNvPr id="5153" name="Text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76600" y="1828800"/>
                      <a:ext cx="3048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c</a:t>
                      </a:r>
                    </a:p>
                  </p:txBody>
                </p:sp>
                <p:sp>
                  <p:nvSpPr>
                    <p:cNvPr id="5154" name="Text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05200" y="2286000"/>
                      <a:ext cx="381000" cy="46166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d</a:t>
                      </a:r>
                    </a:p>
                  </p:txBody>
                </p:sp>
                <p:sp>
                  <p:nvSpPr>
                    <p:cNvPr id="5155" name="Text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81400" y="1143000"/>
                      <a:ext cx="457200" cy="45720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/>
                        <a:t>e</a:t>
                      </a:r>
                    </a:p>
                  </p:txBody>
                </p:sp>
              </p:grpSp>
            </p:grpSp>
          </p:grpSp>
        </p:grpSp>
        <p:sp>
          <p:nvSpPr>
            <p:cNvPr id="10" name="Oval 9"/>
            <p:cNvSpPr/>
            <p:nvPr/>
          </p:nvSpPr>
          <p:spPr>
            <a:xfrm>
              <a:off x="3885908" y="2667242"/>
              <a:ext cx="380958" cy="3810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46" name="Straight Arrow Connector 45"/>
          <p:cNvCxnSpPr>
            <a:stCxn id="10" idx="0"/>
            <a:endCxn id="19" idx="4"/>
          </p:cNvCxnSpPr>
          <p:nvPr/>
        </p:nvCxnSpPr>
        <p:spPr>
          <a:xfrm rot="5400000" flipH="1" flipV="1">
            <a:off x="3733801" y="2552700"/>
            <a:ext cx="228600" cy="317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0" idx="4"/>
            <a:endCxn id="19" idx="0"/>
          </p:cNvCxnSpPr>
          <p:nvPr/>
        </p:nvCxnSpPr>
        <p:spPr>
          <a:xfrm rot="5400000">
            <a:off x="3733801" y="1943100"/>
            <a:ext cx="228600" cy="317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3" name="Object 42"/>
          <p:cNvGraphicFramePr>
            <a:graphicFrameLocks noChangeAspect="1"/>
          </p:cNvGraphicFramePr>
          <p:nvPr/>
        </p:nvGraphicFramePr>
        <p:xfrm>
          <a:off x="766763" y="4114800"/>
          <a:ext cx="751205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8" imgW="4029075" imgH="1152525" progId="Excel.Sheet.12">
                  <p:embed/>
                </p:oleObj>
              </mc:Choice>
              <mc:Fallback>
                <p:oleObj name="Worksheet" r:id="rId8" imgW="4029075" imgH="1152525" progId="Excel.Sheet.12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4114800"/>
                        <a:ext cx="7512050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Box 43"/>
          <p:cNvSpPr txBox="1">
            <a:spLocks noChangeArrowheads="1"/>
          </p:cNvSpPr>
          <p:nvPr/>
        </p:nvSpPr>
        <p:spPr bwMode="auto">
          <a:xfrm>
            <a:off x="4953000" y="4495800"/>
            <a:ext cx="4032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  <p:grpSp>
        <p:nvGrpSpPr>
          <p:cNvPr id="5131" name="Group 44"/>
          <p:cNvGrpSpPr>
            <a:grpSpLocks/>
          </p:cNvGrpSpPr>
          <p:nvPr/>
        </p:nvGrpSpPr>
        <p:grpSpPr bwMode="auto">
          <a:xfrm>
            <a:off x="4929188" y="5576888"/>
            <a:ext cx="423862" cy="685800"/>
            <a:chOff x="7750726" y="5562600"/>
            <a:chExt cx="424348" cy="685800"/>
          </a:xfrm>
        </p:grpSpPr>
        <p:sp>
          <p:nvSpPr>
            <p:cNvPr id="5133" name="TextBox 46"/>
            <p:cNvSpPr txBox="1">
              <a:spLocks noChangeArrowheads="1"/>
            </p:cNvSpPr>
            <p:nvPr/>
          </p:nvSpPr>
          <p:spPr bwMode="auto">
            <a:xfrm>
              <a:off x="7772400" y="5909846"/>
              <a:ext cx="4026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+2</a:t>
              </a:r>
            </a:p>
          </p:txBody>
        </p:sp>
        <p:sp>
          <p:nvSpPr>
            <p:cNvPr id="5134" name="TextBox 48"/>
            <p:cNvSpPr txBox="1">
              <a:spLocks noChangeArrowheads="1"/>
            </p:cNvSpPr>
            <p:nvPr/>
          </p:nvSpPr>
          <p:spPr bwMode="auto">
            <a:xfrm>
              <a:off x="7750726" y="5562600"/>
              <a:ext cx="4026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</a:rPr>
                <a:t>+2</a:t>
              </a:r>
            </a:p>
          </p:txBody>
        </p:sp>
      </p:grpSp>
      <p:sp>
        <p:nvSpPr>
          <p:cNvPr id="5132" name="TextBox 49"/>
          <p:cNvSpPr txBox="1">
            <a:spLocks noChangeArrowheads="1"/>
          </p:cNvSpPr>
          <p:nvPr/>
        </p:nvSpPr>
        <p:spPr bwMode="auto">
          <a:xfrm>
            <a:off x="4953000" y="4837113"/>
            <a:ext cx="4032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+1</a:t>
            </a: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Time-Cost Curve</a:t>
            </a:r>
          </a:p>
        </p:txBody>
      </p:sp>
      <p:sp>
        <p:nvSpPr>
          <p:cNvPr id="6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955B9DB8-5796-40BC-BAD0-1D716888A871}" type="datetime1"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pPr>
                <a:defRPr/>
              </a:pPr>
              <a:t>3/17/2012</a:t>
            </a:fld>
            <a:endParaRPr lang="en-US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7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cs typeface="+mn-cs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cs typeface="+mn-cs"/>
              </a:rPr>
              <a:t>6_Ex1-</a:t>
            </a:r>
            <a:fld id="{A6A172D1-45DE-40CD-A1CF-396BFFF58D15}" type="slidenum">
              <a:rPr lang="en-US" sz="1200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defRPr/>
              </a:pPr>
              <a:t>6</a:t>
            </a:fld>
            <a:endParaRPr lang="en-US" sz="1200" dirty="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6151" name="Group 63"/>
          <p:cNvGrpSpPr>
            <a:grpSpLocks/>
          </p:cNvGrpSpPr>
          <p:nvPr/>
        </p:nvGrpSpPr>
        <p:grpSpPr bwMode="auto">
          <a:xfrm>
            <a:off x="762000" y="1676400"/>
            <a:ext cx="4495800" cy="4419600"/>
            <a:chOff x="533400" y="1905000"/>
            <a:chExt cx="4495800" cy="4419600"/>
          </a:xfrm>
        </p:grpSpPr>
        <p:grpSp>
          <p:nvGrpSpPr>
            <p:cNvPr id="6152" name="Group 61"/>
            <p:cNvGrpSpPr>
              <a:grpSpLocks/>
            </p:cNvGrpSpPr>
            <p:nvPr/>
          </p:nvGrpSpPr>
          <p:grpSpPr bwMode="auto">
            <a:xfrm>
              <a:off x="914400" y="1905000"/>
              <a:ext cx="4114800" cy="4419600"/>
              <a:chOff x="4953000" y="1905000"/>
              <a:chExt cx="4114800" cy="4419600"/>
            </a:xfrm>
          </p:grpSpPr>
          <p:sp>
            <p:nvSpPr>
              <p:cNvPr id="6154" name="TextBox 54"/>
              <p:cNvSpPr txBox="1">
                <a:spLocks noChangeArrowheads="1"/>
              </p:cNvSpPr>
              <p:nvPr/>
            </p:nvSpPr>
            <p:spPr bwMode="auto">
              <a:xfrm>
                <a:off x="7391400" y="3852446"/>
                <a:ext cx="13716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/>
                  <a:t>e+a</a:t>
                </a:r>
              </a:p>
            </p:txBody>
          </p:sp>
          <p:grpSp>
            <p:nvGrpSpPr>
              <p:cNvPr id="6155" name="Group 60"/>
              <p:cNvGrpSpPr>
                <a:grpSpLocks/>
              </p:cNvGrpSpPr>
              <p:nvPr/>
            </p:nvGrpSpPr>
            <p:grpSpPr bwMode="auto">
              <a:xfrm>
                <a:off x="4953000" y="1905000"/>
                <a:ext cx="4114800" cy="4419600"/>
                <a:chOff x="4876800" y="1905000"/>
                <a:chExt cx="4114800" cy="4419600"/>
              </a:xfrm>
            </p:grpSpPr>
            <p:grpSp>
              <p:nvGrpSpPr>
                <p:cNvPr id="6156" name="Group 33"/>
                <p:cNvGrpSpPr>
                  <a:grpSpLocks/>
                </p:cNvGrpSpPr>
                <p:nvPr/>
              </p:nvGrpSpPr>
              <p:grpSpPr bwMode="auto">
                <a:xfrm>
                  <a:off x="4876800" y="1905000"/>
                  <a:ext cx="4114800" cy="4419600"/>
                  <a:chOff x="4876800" y="1905000"/>
                  <a:chExt cx="4114800" cy="4419600"/>
                </a:xfrm>
              </p:grpSpPr>
              <p:cxnSp>
                <p:nvCxnSpPr>
                  <p:cNvPr id="13" name="Straight Connector 12"/>
                  <p:cNvCxnSpPr/>
                  <p:nvPr/>
                </p:nvCxnSpPr>
                <p:spPr>
                  <a:xfrm>
                    <a:off x="5029200" y="5715000"/>
                    <a:ext cx="365760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175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4876800" y="1905000"/>
                    <a:ext cx="4114800" cy="4419600"/>
                    <a:chOff x="4876800" y="1905794"/>
                    <a:chExt cx="4114800" cy="4419600"/>
                  </a:xfrm>
                </p:grpSpPr>
                <p:cxnSp>
                  <p:nvCxnSpPr>
                    <p:cNvPr id="10" name="Straight Connector 9"/>
                    <p:cNvCxnSpPr/>
                    <p:nvPr/>
                  </p:nvCxnSpPr>
                  <p:spPr>
                    <a:xfrm rot="5400000">
                      <a:off x="3124201" y="3809206"/>
                      <a:ext cx="3810000" cy="317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Straight Connector 14"/>
                    <p:cNvCxnSpPr/>
                    <p:nvPr/>
                  </p:nvCxnSpPr>
                  <p:spPr>
                    <a:xfrm>
                      <a:off x="5029200" y="4723607"/>
                      <a:ext cx="152400" cy="317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Straight Connector 16"/>
                    <p:cNvCxnSpPr/>
                    <p:nvPr/>
                  </p:nvCxnSpPr>
                  <p:spPr>
                    <a:xfrm>
                      <a:off x="5029200" y="3807619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/>
                    <p:cNvCxnSpPr/>
                    <p:nvPr/>
                  </p:nvCxnSpPr>
                  <p:spPr>
                    <a:xfrm>
                      <a:off x="5029200" y="2969419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/>
                    <p:cNvCxnSpPr/>
                    <p:nvPr/>
                  </p:nvCxnSpPr>
                  <p:spPr>
                    <a:xfrm>
                      <a:off x="5029200" y="2056607"/>
                      <a:ext cx="152400" cy="317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 rot="5400000" flipH="1" flipV="1">
                      <a:off x="5258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 rot="5400000" flipH="1" flipV="1">
                      <a:off x="5639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 rot="5400000" flipH="1" flipV="1">
                      <a:off x="6020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/>
                    <p:cNvCxnSpPr/>
                    <p:nvPr/>
                  </p:nvCxnSpPr>
                  <p:spPr>
                    <a:xfrm rot="5400000" flipH="1" flipV="1">
                      <a:off x="6401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/>
                    <p:cNvCxnSpPr/>
                    <p:nvPr/>
                  </p:nvCxnSpPr>
                  <p:spPr>
                    <a:xfrm rot="5400000" flipH="1" flipV="1">
                      <a:off x="6782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 rot="5400000" flipH="1" flipV="1">
                      <a:off x="7162007" y="5637213"/>
                      <a:ext cx="152400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rot="5400000" flipH="1" flipV="1">
                      <a:off x="7544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 rot="5400000" flipH="1" flipV="1">
                      <a:off x="78493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8609807" y="5637213"/>
                      <a:ext cx="152400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5400000" flipH="1" flipV="1">
                      <a:off x="8228807" y="5637213"/>
                      <a:ext cx="152400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191" name="Text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76800" y="5679063"/>
                      <a:ext cx="4114800" cy="6463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800"/>
                        <a:t>0          2            4           6          8          10</a:t>
                      </a:r>
                    </a:p>
                    <a:p>
                      <a:r>
                        <a:rPr lang="en-US" sz="1800"/>
                        <a:t>	Total Duration (Days)</a:t>
                      </a:r>
                    </a:p>
                  </p:txBody>
                </p:sp>
              </p:grpSp>
            </p:grpSp>
            <p:sp>
              <p:nvSpPr>
                <p:cNvPr id="6157" name="TextBox 52"/>
                <p:cNvSpPr txBox="1">
                  <a:spLocks noChangeArrowheads="1"/>
                </p:cNvSpPr>
                <p:nvPr/>
              </p:nvSpPr>
              <p:spPr bwMode="auto">
                <a:xfrm>
                  <a:off x="6477000" y="2286000"/>
                  <a:ext cx="2438400" cy="8309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600"/>
                    <a:t>All crash</a:t>
                  </a:r>
                </a:p>
                <a:p>
                  <a:endParaRPr lang="en-US" sz="1600"/>
                </a:p>
                <a:p>
                  <a:r>
                    <a:rPr lang="en-US" sz="1600"/>
                    <a:t>  e(2)+a+d(2)+b</a:t>
                  </a:r>
                </a:p>
              </p:txBody>
            </p:sp>
            <p:grpSp>
              <p:nvGrpSpPr>
                <p:cNvPr id="6158" name="Group 59"/>
                <p:cNvGrpSpPr>
                  <a:grpSpLocks/>
                </p:cNvGrpSpPr>
                <p:nvPr/>
              </p:nvGrpSpPr>
              <p:grpSpPr bwMode="auto">
                <a:xfrm>
                  <a:off x="6453447" y="2209800"/>
                  <a:ext cx="2202872" cy="2853154"/>
                  <a:chOff x="6483928" y="2209800"/>
                  <a:chExt cx="2202872" cy="2853154"/>
                </a:xfrm>
              </p:grpSpPr>
              <p:cxnSp>
                <p:nvCxnSpPr>
                  <p:cNvPr id="42" name="Straight Arrow Connector 41"/>
                  <p:cNvCxnSpPr>
                    <a:stCxn id="35" idx="1"/>
                  </p:cNvCxnSpPr>
                  <p:nvPr/>
                </p:nvCxnSpPr>
                <p:spPr>
                  <a:xfrm rot="16200000" flipV="1">
                    <a:off x="7574281" y="4267200"/>
                    <a:ext cx="311150" cy="31115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Arrow Connector 43"/>
                  <p:cNvCxnSpPr>
                    <a:stCxn id="36" idx="2"/>
                    <a:endCxn id="37" idx="4"/>
                  </p:cNvCxnSpPr>
                  <p:nvPr/>
                </p:nvCxnSpPr>
                <p:spPr>
                  <a:xfrm rot="10800000">
                    <a:off x="7215506" y="3856038"/>
                    <a:ext cx="350838" cy="395287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/>
                  <p:cNvCxnSpPr>
                    <a:stCxn id="37" idx="1"/>
                    <a:endCxn id="38" idx="4"/>
                  </p:cNvCxnSpPr>
                  <p:nvPr/>
                </p:nvCxnSpPr>
                <p:spPr>
                  <a:xfrm rot="16200000" flipV="1">
                    <a:off x="6771007" y="3387725"/>
                    <a:ext cx="493712" cy="363537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>
                    <a:stCxn id="38" idx="1"/>
                  </p:cNvCxnSpPr>
                  <p:nvPr/>
                </p:nvCxnSpPr>
                <p:spPr>
                  <a:xfrm rot="16200000" flipV="1">
                    <a:off x="6278881" y="2743200"/>
                    <a:ext cx="768350" cy="31115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63" name="Text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10400" y="3429000"/>
                    <a:ext cx="137160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/>
                      <a:t>e(2)+a+d</a:t>
                    </a:r>
                  </a:p>
                </p:txBody>
              </p:sp>
              <p:sp>
                <p:nvSpPr>
                  <p:cNvPr id="6164" name="Text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72400" y="4267200"/>
                    <a:ext cx="60960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/>
                      <a:t>e</a:t>
                    </a:r>
                  </a:p>
                </p:txBody>
              </p:sp>
              <p:grpSp>
                <p:nvGrpSpPr>
                  <p:cNvPr id="6165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6483928" y="2209800"/>
                    <a:ext cx="2202872" cy="2853154"/>
                    <a:chOff x="6483928" y="2209800"/>
                    <a:chExt cx="2202872" cy="2853154"/>
                  </a:xfrm>
                </p:grpSpPr>
                <p:sp>
                  <p:nvSpPr>
                    <p:cNvPr id="35" name="Oval 34"/>
                    <p:cNvSpPr/>
                    <p:nvPr/>
                  </p:nvSpPr>
                  <p:spPr>
                    <a:xfrm>
                      <a:off x="7879081" y="4572000"/>
                      <a:ext cx="46038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7566344" y="4229100"/>
                      <a:ext cx="46037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" name="Oval 36"/>
                    <p:cNvSpPr/>
                    <p:nvPr/>
                  </p:nvSpPr>
                  <p:spPr>
                    <a:xfrm>
                      <a:off x="7193281" y="3810000"/>
                      <a:ext cx="46038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8" name="Oval 37"/>
                    <p:cNvSpPr/>
                    <p:nvPr/>
                  </p:nvSpPr>
                  <p:spPr>
                    <a:xfrm>
                      <a:off x="6812281" y="3276600"/>
                      <a:ext cx="46038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9" name="Oval 38"/>
                    <p:cNvSpPr/>
                    <p:nvPr/>
                  </p:nvSpPr>
                  <p:spPr>
                    <a:xfrm>
                      <a:off x="6493194" y="2514600"/>
                      <a:ext cx="46037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483669" y="2209800"/>
                      <a:ext cx="46037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52" name="Straight Arrow Connector 51"/>
                    <p:cNvCxnSpPr/>
                    <p:nvPr/>
                  </p:nvCxnSpPr>
                  <p:spPr>
                    <a:xfrm rot="16200000" flipV="1">
                      <a:off x="6382069" y="2387600"/>
                      <a:ext cx="265112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173" name="TextBox 5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43800" y="4724400"/>
                      <a:ext cx="114300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600"/>
                        <a:t>All normal</a:t>
                      </a:r>
                    </a:p>
                  </p:txBody>
                </p:sp>
              </p:grpSp>
            </p:grpSp>
          </p:grpSp>
        </p:grpSp>
        <p:sp>
          <p:nvSpPr>
            <p:cNvPr id="6153" name="TextBox 62"/>
            <p:cNvSpPr txBox="1">
              <a:spLocks noChangeArrowheads="1"/>
            </p:cNvSpPr>
            <p:nvPr/>
          </p:nvSpPr>
          <p:spPr bwMode="auto">
            <a:xfrm>
              <a:off x="533400" y="1905000"/>
              <a:ext cx="609600" cy="3046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$400</a:t>
              </a:r>
            </a:p>
            <a:p>
              <a:endParaRPr lang="en-US" sz="1600"/>
            </a:p>
            <a:p>
              <a:endParaRPr lang="en-US" sz="1600"/>
            </a:p>
            <a:p>
              <a:endParaRPr lang="en-US" sz="1600"/>
            </a:p>
            <a:p>
              <a:r>
                <a:rPr lang="en-US" sz="1600"/>
                <a:t>300</a:t>
              </a:r>
            </a:p>
            <a:p>
              <a:endParaRPr lang="en-US" sz="1600"/>
            </a:p>
            <a:p>
              <a:endParaRPr lang="en-US" sz="1600"/>
            </a:p>
            <a:p>
              <a:r>
                <a:rPr lang="en-US" sz="1600"/>
                <a:t>200</a:t>
              </a:r>
            </a:p>
            <a:p>
              <a:endParaRPr lang="en-US" sz="1600"/>
            </a:p>
            <a:p>
              <a:endParaRPr lang="en-US" sz="1600"/>
            </a:p>
            <a:p>
              <a:endParaRPr lang="en-US" sz="1600"/>
            </a:p>
            <a:p>
              <a:r>
                <a:rPr lang="en-US" sz="1600"/>
                <a:t>100</a:t>
              </a:r>
            </a:p>
          </p:txBody>
        </p:sp>
      </p:grp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759325" y="1219200"/>
          <a:ext cx="4384675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Worksheet" r:id="rId5" imgW="2667000" imgH="990600" progId="Excel.Sheet.8">
                  <p:embed/>
                </p:oleObj>
              </mc:Choice>
              <mc:Fallback>
                <p:oleObj name="Worksheet" r:id="rId5" imgW="2667000" imgH="99060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1219200"/>
                        <a:ext cx="4384675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162</Words>
  <Application>Microsoft Office PowerPoint</Application>
  <PresentationFormat>Letter Paper (8.5x11 in)</PresentationFormat>
  <Paragraphs>87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2_Office Theme</vt:lpstr>
      <vt:lpstr>Worksheet</vt:lpstr>
      <vt:lpstr>Crashing the Project</vt:lpstr>
      <vt:lpstr>PowerPoint Presentation</vt:lpstr>
      <vt:lpstr>PowerPoint Presentation</vt:lpstr>
      <vt:lpstr>PowerPoint Presentation</vt:lpstr>
      <vt:lpstr>PowerPoint Presentation</vt:lpstr>
      <vt:lpstr>Time-Cost Curve</vt:lpstr>
    </vt:vector>
  </TitlesOfParts>
  <Company>Joanna Pattaphongse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Chapter 1</dc:title>
  <cp:lastModifiedBy>Ardavan Asef-Vaziri</cp:lastModifiedBy>
  <cp:revision>110</cp:revision>
  <dcterms:modified xsi:type="dcterms:W3CDTF">2012-03-17T18:48:25Z</dcterms:modified>
</cp:coreProperties>
</file>