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wmf" ContentType="image/x-wmf"/>
  <Default Extension="emf" ContentType="image/x-emf"/>
  <Override PartName="/ppt/notesSlides/notesSlide17.xml" ContentType="application/vnd.openxmlformats-officedocument.presentationml.notesSl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68" r:id="rId1"/>
  </p:sldMasterIdLst>
  <p:notesMasterIdLst>
    <p:notesMasterId r:id="rId19"/>
  </p:notesMasterIdLst>
  <p:handoutMasterIdLst>
    <p:handoutMasterId r:id="rId20"/>
  </p:handoutMasterIdLst>
  <p:sldIdLst>
    <p:sldId id="353" r:id="rId2"/>
    <p:sldId id="403" r:id="rId3"/>
    <p:sldId id="384" r:id="rId4"/>
    <p:sldId id="387" r:id="rId5"/>
    <p:sldId id="385" r:id="rId6"/>
    <p:sldId id="390" r:id="rId7"/>
    <p:sldId id="391" r:id="rId8"/>
    <p:sldId id="392" r:id="rId9"/>
    <p:sldId id="393" r:id="rId10"/>
    <p:sldId id="394" r:id="rId11"/>
    <p:sldId id="395" r:id="rId12"/>
    <p:sldId id="400" r:id="rId13"/>
    <p:sldId id="401" r:id="rId14"/>
    <p:sldId id="402" r:id="rId15"/>
    <p:sldId id="396" r:id="rId16"/>
    <p:sldId id="404" r:id="rId17"/>
    <p:sldId id="399" r:id="rId18"/>
  </p:sldIdLst>
  <p:sldSz cx="9144000" cy="6858000" type="letter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D1DAE8"/>
    <a:srgbClr val="D1D9E8"/>
    <a:srgbClr val="E9EDF4"/>
    <a:srgbClr val="FF0000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823" autoAdjust="0"/>
    <p:restoredTop sz="93651" autoAdjust="0"/>
  </p:normalViewPr>
  <p:slideViewPr>
    <p:cSldViewPr>
      <p:cViewPr>
        <p:scale>
          <a:sx n="66" d="100"/>
          <a:sy n="66" d="100"/>
        </p:scale>
        <p:origin x="-1278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1338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jectMgt\PPTSlides\Ch5\TRiangula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Histogram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Frequency</c:v>
          </c:tx>
          <c:cat>
            <c:strRef>
              <c:f>Histogram!$A$2:$A$18</c:f>
              <c:strCache>
                <c:ptCount val="17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  <c:pt idx="8">
                  <c:v>13</c:v>
                </c:pt>
                <c:pt idx="9">
                  <c:v>14</c:v>
                </c:pt>
                <c:pt idx="10">
                  <c:v>15</c:v>
                </c:pt>
                <c:pt idx="11">
                  <c:v>16</c:v>
                </c:pt>
                <c:pt idx="12">
                  <c:v>17</c:v>
                </c:pt>
                <c:pt idx="13">
                  <c:v>18</c:v>
                </c:pt>
                <c:pt idx="14">
                  <c:v>19</c:v>
                </c:pt>
                <c:pt idx="15">
                  <c:v>20</c:v>
                </c:pt>
                <c:pt idx="16">
                  <c:v>More</c:v>
                </c:pt>
              </c:strCache>
            </c:strRef>
          </c:cat>
          <c:val>
            <c:numRef>
              <c:f>Histogram!$B$2:$B$18</c:f>
              <c:numCache>
                <c:formatCode>General</c:formatCode>
                <c:ptCount val="17"/>
                <c:pt idx="0">
                  <c:v>0</c:v>
                </c:pt>
                <c:pt idx="1">
                  <c:v>12</c:v>
                </c:pt>
                <c:pt idx="2">
                  <c:v>42</c:v>
                </c:pt>
                <c:pt idx="3">
                  <c:v>67</c:v>
                </c:pt>
                <c:pt idx="4">
                  <c:v>89</c:v>
                </c:pt>
                <c:pt idx="5">
                  <c:v>134</c:v>
                </c:pt>
                <c:pt idx="6">
                  <c:v>114</c:v>
                </c:pt>
                <c:pt idx="7">
                  <c:v>121</c:v>
                </c:pt>
                <c:pt idx="8">
                  <c:v>105</c:v>
                </c:pt>
                <c:pt idx="9">
                  <c:v>90</c:v>
                </c:pt>
                <c:pt idx="10">
                  <c:v>57</c:v>
                </c:pt>
                <c:pt idx="11">
                  <c:v>71</c:v>
                </c:pt>
                <c:pt idx="12">
                  <c:v>44</c:v>
                </c:pt>
                <c:pt idx="13">
                  <c:v>28</c:v>
                </c:pt>
                <c:pt idx="14">
                  <c:v>16</c:v>
                </c:pt>
                <c:pt idx="15">
                  <c:v>10</c:v>
                </c:pt>
                <c:pt idx="16">
                  <c:v>0</c:v>
                </c:pt>
              </c:numCache>
            </c:numRef>
          </c:val>
        </c:ser>
        <c:axId val="193974272"/>
        <c:axId val="194053632"/>
      </c:barChart>
      <c:catAx>
        <c:axId val="1939742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Bin</a:t>
                </a:r>
              </a:p>
            </c:rich>
          </c:tx>
          <c:layout/>
        </c:title>
        <c:tickLblPos val="nextTo"/>
        <c:crossAx val="194053632"/>
        <c:crosses val="autoZero"/>
        <c:auto val="1"/>
        <c:lblAlgn val="ctr"/>
        <c:lblOffset val="100"/>
      </c:catAx>
      <c:valAx>
        <c:axId val="194053632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Frequency</a:t>
                </a:r>
              </a:p>
            </c:rich>
          </c:tx>
          <c:layout/>
        </c:title>
        <c:numFmt formatCode="General" sourceLinked="1"/>
        <c:tickLblPos val="nextTo"/>
        <c:crossAx val="19397427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2048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9850" y="92075"/>
            <a:ext cx="283845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r>
              <a:rPr lang="en-US" sz="1400">
                <a:latin typeface="Times New Roman" pitchFamily="18" charset="0"/>
                <a:cs typeface="+mn-cs"/>
              </a:rPr>
              <a:t>Chapter 1:  The Nature of Operations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400800" y="8750300"/>
            <a:ext cx="38735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>
              <a:defRPr/>
            </a:pPr>
            <a:fld id="{88C9739B-DB00-42CE-8E56-FB3ED7A29990}" type="slidenum">
              <a:rPr lang="en-US" sz="1400">
                <a:latin typeface="Times New Roman" pitchFamily="18" charset="0"/>
                <a:cs typeface="+mn-cs"/>
              </a:rPr>
              <a:pPr algn="r">
                <a:defRPr/>
              </a:pPr>
              <a:t>‹#›</a:t>
            </a:fld>
            <a:endParaRPr lang="en-US" sz="1400"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latin typeface="Times New Roman" pitchFamily="1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9520" tIns="44760" rIns="89520" bIns="44760"/>
          <a:lstStyle/>
          <a:p>
            <a:fld id="{47F80D21-115D-4E62-B332-0F0BD9EB96E9}" type="slidenum">
              <a:rPr lang="en-US"/>
              <a:pPr/>
              <a:t>15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latin typeface="Times New Roman" pitchFamily="1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1219200"/>
            <a:ext cx="9144000" cy="15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0" y="6323013"/>
            <a:ext cx="9144000" cy="1587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E16FC2F-F758-4DDC-9F7D-84EFABDBD299}" type="datetime1">
              <a:rPr lang="en-US"/>
              <a:pPr>
                <a:defRPr/>
              </a:pPr>
              <a:t>3/21/2012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5-3-</a:t>
            </a:r>
            <a:fld id="{28A0FDEA-E33E-473C-972B-0680D3B65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8DCBB1A-1564-4EFD-B539-89ED8C714D98}" type="datetime1">
              <a:rPr lang="en-US"/>
              <a:pPr>
                <a:defRPr/>
              </a:pPr>
              <a:t>3/21/2012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Ardavan Asef-Vaziri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5-3</a:t>
            </a:r>
            <a:fld id="{609651B0-8CFA-43EF-AD83-650F505F3C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</p:sldLayoutIdLst>
  <p:transition>
    <p:dissolve/>
  </p:transition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1" charset="2"/>
        <a:buChar char="v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1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package" Target="../embeddings/Microsoft_Office_Excel_Worksheet1.xlsx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pPr>
              <a:defRPr/>
            </a:pPr>
            <a:fld id="{E4E0C34B-4FCA-4951-A5E7-1E24F9515747}" type="datetime1">
              <a:rPr lang="en-US"/>
              <a:pPr>
                <a:defRPr/>
              </a:pPr>
              <a:t>3/21/2012</a:t>
            </a:fld>
            <a:endParaRPr lang="en-US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16675"/>
            <a:ext cx="2895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latin typeface="Times New Roman" pitchFamily="1" charset="0"/>
              </a:rPr>
              <a:t>Ardavan Asef-Vaziri</a:t>
            </a:r>
          </a:p>
        </p:txBody>
      </p:sp>
      <p:sp>
        <p:nvSpPr>
          <p:cNvPr id="1331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Simulation</a:t>
            </a:r>
          </a:p>
        </p:txBody>
      </p:sp>
      <p:sp>
        <p:nvSpPr>
          <p:cNvPr id="13317" name="Content Placeholder 2"/>
          <p:cNvSpPr>
            <a:spLocks noGrp="1"/>
          </p:cNvSpPr>
          <p:nvPr>
            <p:ph idx="4294967295"/>
          </p:nvPr>
        </p:nvSpPr>
        <p:spPr>
          <a:xfrm>
            <a:off x="76200" y="1371600"/>
            <a:ext cx="8915400" cy="4876800"/>
          </a:xfrm>
        </p:spPr>
        <p:txBody>
          <a:bodyPr/>
          <a:lstStyle/>
          <a:p>
            <a:pPr eaLnBrk="1" hangingPunct="1"/>
            <a:r>
              <a:rPr lang="en-US" altLang="ja-JP" dirty="0" smtClean="0">
                <a:latin typeface="Arial" charset="0"/>
                <a:ea typeface="ＭＳ Ｐゴシック" pitchFamily="-64" charset="-128"/>
                <a:cs typeface="Arial" charset="0"/>
                <a:sym typeface="Symbol" pitchFamily="18" charset="2"/>
              </a:rPr>
              <a:t>Simulation helps us to overcome our shortcomings in analysis of complex systems using statistics, and also to see the dynamics of the system.  </a:t>
            </a:r>
          </a:p>
          <a:p>
            <a:pPr eaLnBrk="1" hangingPunct="1"/>
            <a:r>
              <a:rPr lang="en-US" altLang="ja-JP" dirty="0" smtClean="0">
                <a:latin typeface="Arial" charset="0"/>
                <a:ea typeface="ＭＳ Ｐゴシック" pitchFamily="-64" charset="-128"/>
                <a:cs typeface="Arial" charset="0"/>
                <a:sym typeface="Symbol" pitchFamily="18" charset="2"/>
              </a:rPr>
              <a:t>Statistics vs. Simulation: To compute probability of completion time or cost of a network of activities.  </a:t>
            </a: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Both must enumerate all the paths to compute the probability </a:t>
            </a:r>
          </a:p>
          <a:p>
            <a:pPr lvl="1"/>
            <a:r>
              <a:rPr lang="en-US" dirty="0" smtClean="0">
                <a:latin typeface="Arial" charset="0"/>
                <a:cs typeface="Arial" charset="0"/>
              </a:rPr>
              <a:t>Statistics assume path interdependence while simulation does not</a:t>
            </a:r>
          </a:p>
          <a:p>
            <a:pPr eaLnBrk="1" hangingPunct="1"/>
            <a:r>
              <a:rPr lang="en-US" altLang="ja-JP" dirty="0" smtClean="0">
                <a:latin typeface="Arial" charset="0"/>
                <a:ea typeface="ＭＳ Ｐゴシック" pitchFamily="-64" charset="-128"/>
                <a:cs typeface="Arial" charset="0"/>
                <a:sym typeface="Symbol" pitchFamily="18" charset="2"/>
              </a:rPr>
              <a:t>For Simplicity, Triangular distribution is used to estimate Beta distribution. </a:t>
            </a:r>
          </a:p>
          <a:p>
            <a:pPr eaLnBrk="1" hangingPunct="1">
              <a:buFont typeface="Wingdings" pitchFamily="1" charset="2"/>
              <a:buNone/>
            </a:pPr>
            <a:endParaRPr lang="en-US" altLang="ja-JP" sz="2400" dirty="0" smtClean="0">
              <a:latin typeface="Arial" charset="0"/>
              <a:ea typeface="ＭＳ Ｐゴシック" pitchFamily="-64" charset="-128"/>
              <a:cs typeface="Arial" charset="0"/>
              <a:sym typeface="Symbol" pitchFamily="18" charset="2"/>
            </a:endParaRPr>
          </a:p>
          <a:p>
            <a:pPr eaLnBrk="1" hangingPunct="1"/>
            <a:endParaRPr lang="en-US" altLang="ja-JP" sz="2400" dirty="0" smtClean="0">
              <a:latin typeface="Arial" charset="0"/>
              <a:ea typeface="ＭＳ Ｐゴシック" pitchFamily="-64" charset="-128"/>
              <a:cs typeface="Arial" charset="0"/>
              <a:sym typeface="Symbol" pitchFamily="18" charset="2"/>
            </a:endParaRPr>
          </a:p>
          <a:p>
            <a:pPr lvl="1" eaLnBrk="1" hangingPunct="1">
              <a:buFont typeface="Wingdings" pitchFamily="1" charset="2"/>
              <a:buNone/>
            </a:pPr>
            <a:endParaRPr lang="en-US" altLang="ja-JP" sz="2000" dirty="0" smtClean="0">
              <a:latin typeface="Arial" charset="0"/>
              <a:ea typeface="ＭＳ Ｐゴシック" pitchFamily="-64" charset="-128"/>
              <a:cs typeface="Arial" charset="0"/>
              <a:sym typeface="Symbol" pitchFamily="18" charset="2"/>
            </a:endParaRPr>
          </a:p>
          <a:p>
            <a:pPr lvl="1" eaLnBrk="1" hangingPunct="1"/>
            <a:endParaRPr lang="en-US" altLang="ja-JP" sz="2000" dirty="0" smtClean="0">
              <a:latin typeface="Arial" charset="0"/>
              <a:ea typeface="ＭＳ Ｐゴシック" pitchFamily="-64" charset="-128"/>
              <a:cs typeface="Arial" charset="0"/>
              <a:sym typeface="Symbol" pitchFamily="18" charset="2"/>
            </a:endParaRPr>
          </a:p>
          <a:p>
            <a:pPr eaLnBrk="1" hangingPunct="1">
              <a:buFont typeface="Wingdings" pitchFamily="1" charset="2"/>
              <a:buNone/>
            </a:pPr>
            <a:endParaRPr lang="en-US" sz="2400" dirty="0" smtClean="0">
              <a:latin typeface="Arial" charset="0"/>
              <a:cs typeface="Arial" charset="0"/>
              <a:sym typeface="Symbol" pitchFamily="18" charset="2"/>
            </a:endParaRPr>
          </a:p>
          <a:p>
            <a:pPr eaLnBrk="1" hangingPunct="1">
              <a:buFont typeface="Wingdings" pitchFamily="1" charset="2"/>
              <a:buNone/>
            </a:pPr>
            <a:endParaRPr lang="en-US" sz="2400" dirty="0" smtClean="0">
              <a:latin typeface="Arial" charset="0"/>
              <a:cs typeface="Arial" charset="0"/>
              <a:sym typeface="Symbol" pitchFamily="18" charset="2"/>
            </a:endParaRPr>
          </a:p>
        </p:txBody>
      </p:sp>
      <p:sp>
        <p:nvSpPr>
          <p:cNvPr id="4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pPr>
                <a:defRPr/>
              </a:pPr>
              <a:t>3/21/2012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3320" name="Slide Number Placeholder 5"/>
          <p:cNvSpPr txBox="1">
            <a:spLocks noGrp="1"/>
          </p:cNvSpPr>
          <p:nvPr/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sz="1200">
                <a:solidFill>
                  <a:srgbClr val="898989"/>
                </a:solidFill>
              </a:rPr>
              <a:t>5-3-</a:t>
            </a:r>
            <a:fld id="{57FB8D20-F5F3-4EDC-AA54-E4C79210349C}" type="slidenum">
              <a:rPr lang="en-US" sz="1200">
                <a:solidFill>
                  <a:srgbClr val="898989"/>
                </a:solidFill>
              </a:rPr>
              <a:pPr algn="r"/>
              <a:t>1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Triangular Probability Distributions</a:t>
            </a: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3576638" y="3581400"/>
          <a:ext cx="5567362" cy="641350"/>
        </p:xfrm>
        <a:graphic>
          <a:graphicData uri="http://schemas.openxmlformats.org/presentationml/2006/ole">
            <p:oleObj spid="_x0000_s7170" name="Equation" r:id="rId4" imgW="2197080" imgH="253800" progId="Equation.3">
              <p:embed/>
            </p:oleObj>
          </a:graphicData>
        </a:graphic>
      </p:graphicFrame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0" y="16764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r>
              <a:rPr lang="en-US" sz="2800">
                <a:latin typeface="Arial" charset="0"/>
                <a:sym typeface="Wingdings" pitchFamily="1" charset="2"/>
              </a:rPr>
              <a:t>Generate a random number if ≤ (m-a)/(b-a) we are on the left, otherwise on the right.</a:t>
            </a: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800">
              <a:latin typeface="Arial" charset="0"/>
            </a:endParaRP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800">
              <a:latin typeface="Arial" charset="0"/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152400" y="29718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r>
              <a:rPr lang="en-US" sz="2800">
                <a:latin typeface="Arial" charset="0"/>
                <a:sym typeface="Wingdings" pitchFamily="1" charset="2"/>
              </a:rPr>
              <a:t>If on the left  </a:t>
            </a: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800">
              <a:latin typeface="Arial" charset="0"/>
            </a:endParaRP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800">
              <a:latin typeface="Arial" charset="0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228600" y="3581400"/>
            <a:ext cx="304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r>
              <a:rPr lang="en-US" sz="2800">
                <a:latin typeface="Arial" charset="0"/>
                <a:sym typeface="Wingdings" pitchFamily="1" charset="2"/>
              </a:rPr>
              <a:t>If on the Right </a:t>
            </a: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800">
              <a:latin typeface="Arial" charset="0"/>
            </a:endParaRP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800">
              <a:latin typeface="Arial" charset="0"/>
            </a:endParaRPr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3657600" y="2895600"/>
          <a:ext cx="4892675" cy="644525"/>
        </p:xfrm>
        <a:graphic>
          <a:graphicData uri="http://schemas.openxmlformats.org/presentationml/2006/ole">
            <p:oleObj spid="_x0000_s7171" name="Equation" r:id="rId5" imgW="1930320" imgH="253800" progId="Equation.3">
              <p:embed/>
            </p:oleObj>
          </a:graphicData>
        </a:graphic>
      </p:graphicFrame>
      <p:sp>
        <p:nvSpPr>
          <p:cNvPr id="8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pPr>
                <a:defRPr/>
              </a:pPr>
              <a:t>3/21/2012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7178" name="Slide Number Placeholder 5"/>
          <p:cNvSpPr txBox="1">
            <a:spLocks noGrp="1"/>
          </p:cNvSpPr>
          <p:nvPr/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sz="1200">
                <a:solidFill>
                  <a:srgbClr val="898989"/>
                </a:solidFill>
              </a:rPr>
              <a:t>5-3-</a:t>
            </a:r>
            <a:fld id="{55417D05-D7DB-4887-993A-77D7559ACF40}" type="slidenum">
              <a:rPr lang="en-US" sz="1200">
                <a:solidFill>
                  <a:srgbClr val="898989"/>
                </a:solidFill>
              </a:rPr>
              <a:pPr algn="r"/>
              <a:t>10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Triangular Probability Distributions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5410200" y="5410200"/>
          <a:ext cx="3509963" cy="530225"/>
        </p:xfrm>
        <a:graphic>
          <a:graphicData uri="http://schemas.openxmlformats.org/presentationml/2006/ole">
            <p:oleObj spid="_x0000_s8194" name="Equation" r:id="rId4" imgW="1676160" imgH="253800" progId="Equation.3">
              <p:embed/>
            </p:oleObj>
          </a:graphicData>
        </a:graphic>
      </p:graphicFrame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0" y="2895600"/>
            <a:ext cx="3429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r>
              <a:rPr lang="en-US" sz="2800" dirty="0">
                <a:latin typeface="Arial" charset="0"/>
                <a:sym typeface="Wingdings" pitchFamily="1" charset="2"/>
              </a:rPr>
              <a:t>If Rand()≤</a:t>
            </a:r>
            <a:r>
              <a:rPr lang="en-US" sz="2800" dirty="0" smtClean="0">
                <a:latin typeface="Arial" charset="0"/>
                <a:sym typeface="Wingdings" pitchFamily="1" charset="2"/>
              </a:rPr>
              <a:t>0.333333 </a:t>
            </a:r>
            <a:endParaRPr lang="en-US" sz="2800" dirty="0">
              <a:latin typeface="Arial" charset="0"/>
              <a:sym typeface="Wingdings" pitchFamily="1" charset="2"/>
            </a:endParaRP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800" dirty="0">
              <a:latin typeface="Arial" charset="0"/>
            </a:endParaRP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800" dirty="0">
              <a:latin typeface="Arial" charset="0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228600" y="4572000"/>
            <a:ext cx="1905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r>
              <a:rPr lang="en-US" sz="2800" dirty="0" smtClean="0">
                <a:latin typeface="Arial" charset="0"/>
                <a:sym typeface="Wingdings" pitchFamily="1" charset="2"/>
              </a:rPr>
              <a:t>Otherwise</a:t>
            </a:r>
            <a:endParaRPr lang="en-US" sz="2800" dirty="0">
              <a:latin typeface="Arial" charset="0"/>
              <a:sym typeface="Wingdings" pitchFamily="1" charset="2"/>
            </a:endParaRP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800" dirty="0">
              <a:latin typeface="Arial" charset="0"/>
            </a:endParaRP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800" dirty="0">
              <a:latin typeface="Arial" charset="0"/>
            </a:endParaRPr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5638800" y="3736975"/>
          <a:ext cx="2595563" cy="530225"/>
        </p:xfrm>
        <a:graphic>
          <a:graphicData uri="http://schemas.openxmlformats.org/presentationml/2006/ole">
            <p:oleObj spid="_x0000_s8195" name="Equation" r:id="rId5" imgW="1244520" imgH="253800" progId="Equation.3">
              <p:embed/>
            </p:oleObj>
          </a:graphicData>
        </a:graphic>
      </p:graphicFrame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0" y="1600200"/>
            <a:ext cx="464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r>
              <a:rPr lang="en-US" sz="2800">
                <a:latin typeface="Arial" charset="0"/>
                <a:sym typeface="Wingdings" pitchFamily="1" charset="2"/>
              </a:rPr>
              <a:t>Suppose a=5, b= 20, m=10</a:t>
            </a: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800">
              <a:latin typeface="Arial" charset="0"/>
            </a:endParaRP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800">
              <a:latin typeface="Arial" charset="0"/>
            </a:endParaRP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4724400" y="1516628"/>
          <a:ext cx="4267199" cy="770427"/>
        </p:xfrm>
        <a:graphic>
          <a:graphicData uri="http://schemas.openxmlformats.org/presentationml/2006/ole">
            <p:oleObj spid="_x0000_s8196" name="Equation" r:id="rId6" imgW="2184120" imgH="393480" progId="Equation.3">
              <p:embed/>
            </p:oleObj>
          </a:graphicData>
        </a:graphic>
      </p:graphicFrame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0" y="2286000"/>
            <a:ext cx="464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r>
              <a:rPr lang="en-US" sz="2800" dirty="0">
                <a:latin typeface="Arial" charset="0"/>
                <a:sym typeface="Wingdings" pitchFamily="1" charset="2"/>
              </a:rPr>
              <a:t>Generate a random number</a:t>
            </a: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800" dirty="0">
              <a:latin typeface="Arial" charset="0"/>
            </a:endParaRP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800" dirty="0">
              <a:latin typeface="Arial" charset="0"/>
            </a:endParaRPr>
          </a:p>
        </p:txBody>
      </p:sp>
      <p:sp>
        <p:nvSpPr>
          <p:cNvPr id="12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pPr>
                <a:defRPr/>
              </a:pPr>
              <a:t>3/21/2012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3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8205" name="Slide Number Placeholder 5"/>
          <p:cNvSpPr txBox="1">
            <a:spLocks noGrp="1"/>
          </p:cNvSpPr>
          <p:nvPr/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sz="1200">
                <a:solidFill>
                  <a:srgbClr val="898989"/>
                </a:solidFill>
              </a:rPr>
              <a:t>5-3-</a:t>
            </a:r>
            <a:fld id="{35E9B8AC-75BF-4333-B8F3-E6BDDCBAC167}" type="slidenum">
              <a:rPr lang="en-US" sz="1200">
                <a:solidFill>
                  <a:srgbClr val="898989"/>
                </a:solidFill>
              </a:rPr>
              <a:pPr algn="r"/>
              <a:t>11</a:t>
            </a:fld>
            <a:endParaRPr lang="en-US" sz="1200">
              <a:solidFill>
                <a:srgbClr val="898989"/>
              </a:solidFill>
            </a:endParaRPr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163513" y="3813175"/>
          <a:ext cx="4030662" cy="530225"/>
        </p:xfrm>
        <a:graphic>
          <a:graphicData uri="http://schemas.openxmlformats.org/presentationml/2006/ole">
            <p:oleObj spid="_x0000_s8198" name="Equation" r:id="rId7" imgW="1930320" imgH="253800" progId="Equation.3">
              <p:embed/>
            </p:oleObj>
          </a:graphicData>
        </a:graphic>
      </p:graphicFrame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127000" y="5410200"/>
          <a:ext cx="4597400" cy="530225"/>
        </p:xfrm>
        <a:graphic>
          <a:graphicData uri="http://schemas.openxmlformats.org/presentationml/2006/ole">
            <p:oleObj spid="_x0000_s8199" name="Equation" r:id="rId8" imgW="2197080" imgH="253800" progId="Equation.3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Generate</a:t>
            </a:r>
          </a:p>
        </p:txBody>
      </p:sp>
      <p:sp>
        <p:nvSpPr>
          <p:cNvPr id="5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pPr>
                <a:defRPr/>
              </a:pPr>
              <a:t>3/21/2012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6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6389" name="Slide Number Placeholder 5"/>
          <p:cNvSpPr txBox="1">
            <a:spLocks noGrp="1"/>
          </p:cNvSpPr>
          <p:nvPr/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sz="1200">
                <a:solidFill>
                  <a:srgbClr val="898989"/>
                </a:solidFill>
              </a:rPr>
              <a:t>5-3-</a:t>
            </a:r>
            <a:fld id="{CEDDAD9B-69DB-4E75-80D0-1AE035B0DA39}" type="slidenum">
              <a:rPr lang="en-US" sz="1200">
                <a:solidFill>
                  <a:srgbClr val="898989"/>
                </a:solidFill>
              </a:rPr>
              <a:pPr algn="r"/>
              <a:t>12</a:t>
            </a:fld>
            <a:endParaRPr lang="en-US" sz="1200">
              <a:solidFill>
                <a:srgbClr val="898989"/>
              </a:solidFill>
            </a:endParaRPr>
          </a:p>
        </p:txBody>
      </p:sp>
      <p:pic>
        <p:nvPicPr>
          <p:cNvPr id="16390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425" y="1371600"/>
            <a:ext cx="8766175" cy="4829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Histogram</a:t>
            </a:r>
          </a:p>
        </p:txBody>
      </p:sp>
      <p:sp>
        <p:nvSpPr>
          <p:cNvPr id="4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pPr>
                <a:defRPr/>
              </a:pPr>
              <a:t>3/21/2012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7413" name="Slide Number Placeholder 5"/>
          <p:cNvSpPr txBox="1">
            <a:spLocks noGrp="1"/>
          </p:cNvSpPr>
          <p:nvPr/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sz="1200">
                <a:solidFill>
                  <a:srgbClr val="898989"/>
                </a:solidFill>
              </a:rPr>
              <a:t>5-3-</a:t>
            </a:r>
            <a:fld id="{A2A8DDE5-E311-466C-8BC3-FBC1F5001182}" type="slidenum">
              <a:rPr lang="en-US" sz="1200">
                <a:solidFill>
                  <a:srgbClr val="898989"/>
                </a:solidFill>
              </a:rPr>
              <a:pPr algn="r"/>
              <a:t>13</a:t>
            </a:fld>
            <a:endParaRPr lang="en-US" sz="1200">
              <a:solidFill>
                <a:srgbClr val="898989"/>
              </a:solidFill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914400" y="1371600"/>
          <a:ext cx="7391399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Descriptive Statistics</a:t>
            </a:r>
          </a:p>
        </p:txBody>
      </p:sp>
      <p:sp>
        <p:nvSpPr>
          <p:cNvPr id="4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pPr>
                <a:defRPr/>
              </a:pPr>
              <a:t>3/21/2012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9222" name="Slide Number Placeholder 5"/>
          <p:cNvSpPr txBox="1">
            <a:spLocks noGrp="1"/>
          </p:cNvSpPr>
          <p:nvPr/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sz="1200">
                <a:solidFill>
                  <a:srgbClr val="898989"/>
                </a:solidFill>
              </a:rPr>
              <a:t>5-3-</a:t>
            </a:r>
            <a:fld id="{0AA2CDFE-4FA9-4899-99AC-D52C43CF9AB2}" type="slidenum">
              <a:rPr lang="en-US" sz="1200">
                <a:solidFill>
                  <a:srgbClr val="898989"/>
                </a:solidFill>
              </a:rPr>
              <a:pPr algn="r"/>
              <a:t>14</a:t>
            </a:fld>
            <a:endParaRPr lang="en-US" sz="1200">
              <a:solidFill>
                <a:srgbClr val="898989"/>
              </a:solidFill>
            </a:endParaRPr>
          </a:p>
        </p:txBody>
      </p: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2514600" y="1349375"/>
          <a:ext cx="3581400" cy="4886325"/>
        </p:xfrm>
        <a:graphic>
          <a:graphicData uri="http://schemas.openxmlformats.org/presentationml/2006/ole">
            <p:oleObj spid="_x0000_s9218" name="Worksheet" r:id="rId4" imgW="1828800" imgH="2495550" progId="Excel.Sheet.12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61"/>
          <p:cNvSpPr>
            <a:spLocks noChangeShapeType="1"/>
          </p:cNvSpPr>
          <p:nvPr/>
        </p:nvSpPr>
        <p:spPr bwMode="auto">
          <a:xfrm flipV="1">
            <a:off x="7753350" y="2346325"/>
            <a:ext cx="658813" cy="1152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Practice: Simulate in excel: All Activities Follow Triangular Distribution</a:t>
            </a:r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1223963" y="1708150"/>
            <a:ext cx="1152525" cy="792163"/>
            <a:chOff x="771" y="1412"/>
            <a:chExt cx="726" cy="499"/>
          </a:xfrm>
        </p:grpSpPr>
        <p:sp>
          <p:nvSpPr>
            <p:cNvPr id="18493" name="Rectangle 5"/>
            <p:cNvSpPr>
              <a:spLocks noChangeArrowheads="1"/>
            </p:cNvSpPr>
            <p:nvPr/>
          </p:nvSpPr>
          <p:spPr bwMode="auto">
            <a:xfrm>
              <a:off x="771" y="1412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4" name="Text Box 6"/>
            <p:cNvSpPr txBox="1">
              <a:spLocks noChangeArrowheads="1"/>
            </p:cNvSpPr>
            <p:nvPr/>
          </p:nvSpPr>
          <p:spPr bwMode="auto">
            <a:xfrm>
              <a:off x="979" y="1544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A1</a:t>
              </a:r>
            </a:p>
          </p:txBody>
        </p:sp>
      </p:grpSp>
      <p:grpSp>
        <p:nvGrpSpPr>
          <p:cNvPr id="18437" name="Group 7"/>
          <p:cNvGrpSpPr>
            <a:grpSpLocks/>
          </p:cNvGrpSpPr>
          <p:nvPr/>
        </p:nvGrpSpPr>
        <p:grpSpPr bwMode="auto">
          <a:xfrm>
            <a:off x="3598863" y="1671638"/>
            <a:ext cx="1152525" cy="792162"/>
            <a:chOff x="2267" y="1389"/>
            <a:chExt cx="726" cy="499"/>
          </a:xfrm>
        </p:grpSpPr>
        <p:sp>
          <p:nvSpPr>
            <p:cNvPr id="18491" name="Rectangle 8"/>
            <p:cNvSpPr>
              <a:spLocks noChangeArrowheads="1"/>
            </p:cNvSpPr>
            <p:nvPr/>
          </p:nvSpPr>
          <p:spPr bwMode="auto">
            <a:xfrm>
              <a:off x="2267" y="1389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2" name="Text Box 9"/>
            <p:cNvSpPr txBox="1">
              <a:spLocks noChangeArrowheads="1"/>
            </p:cNvSpPr>
            <p:nvPr/>
          </p:nvSpPr>
          <p:spPr bwMode="auto">
            <a:xfrm>
              <a:off x="2465" y="1521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A3</a:t>
              </a:r>
            </a:p>
          </p:txBody>
        </p:sp>
      </p:grpSp>
      <p:grpSp>
        <p:nvGrpSpPr>
          <p:cNvPr id="18438" name="Group 10"/>
          <p:cNvGrpSpPr>
            <a:grpSpLocks/>
          </p:cNvGrpSpPr>
          <p:nvPr/>
        </p:nvGrpSpPr>
        <p:grpSpPr bwMode="auto">
          <a:xfrm>
            <a:off x="3598863" y="3219450"/>
            <a:ext cx="1152525" cy="792163"/>
            <a:chOff x="2267" y="2364"/>
            <a:chExt cx="726" cy="499"/>
          </a:xfrm>
        </p:grpSpPr>
        <p:sp>
          <p:nvSpPr>
            <p:cNvPr id="18489" name="Rectangle 11"/>
            <p:cNvSpPr>
              <a:spLocks noChangeArrowheads="1"/>
            </p:cNvSpPr>
            <p:nvPr/>
          </p:nvSpPr>
          <p:spPr bwMode="auto">
            <a:xfrm>
              <a:off x="2267" y="2364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0" name="Text Box 12"/>
            <p:cNvSpPr txBox="1">
              <a:spLocks noChangeArrowheads="1"/>
            </p:cNvSpPr>
            <p:nvPr/>
          </p:nvSpPr>
          <p:spPr bwMode="auto">
            <a:xfrm>
              <a:off x="2465" y="2496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A4</a:t>
              </a:r>
            </a:p>
          </p:txBody>
        </p:sp>
      </p:grpSp>
      <p:grpSp>
        <p:nvGrpSpPr>
          <p:cNvPr id="18439" name="Group 13"/>
          <p:cNvGrpSpPr>
            <a:grpSpLocks/>
          </p:cNvGrpSpPr>
          <p:nvPr/>
        </p:nvGrpSpPr>
        <p:grpSpPr bwMode="auto">
          <a:xfrm>
            <a:off x="6551613" y="3224213"/>
            <a:ext cx="1152525" cy="792162"/>
            <a:chOff x="4127" y="2367"/>
            <a:chExt cx="726" cy="499"/>
          </a:xfrm>
        </p:grpSpPr>
        <p:sp>
          <p:nvSpPr>
            <p:cNvPr id="18487" name="Rectangle 14"/>
            <p:cNvSpPr>
              <a:spLocks noChangeArrowheads="1"/>
            </p:cNvSpPr>
            <p:nvPr/>
          </p:nvSpPr>
          <p:spPr bwMode="auto">
            <a:xfrm>
              <a:off x="4127" y="2367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8" name="Text Box 15"/>
            <p:cNvSpPr txBox="1">
              <a:spLocks noChangeArrowheads="1"/>
            </p:cNvSpPr>
            <p:nvPr/>
          </p:nvSpPr>
          <p:spPr bwMode="auto">
            <a:xfrm>
              <a:off x="4332" y="2499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A6</a:t>
              </a:r>
            </a:p>
          </p:txBody>
        </p:sp>
      </p:grpSp>
      <p:grpSp>
        <p:nvGrpSpPr>
          <p:cNvPr id="18440" name="Group 16"/>
          <p:cNvGrpSpPr>
            <a:grpSpLocks/>
          </p:cNvGrpSpPr>
          <p:nvPr/>
        </p:nvGrpSpPr>
        <p:grpSpPr bwMode="auto">
          <a:xfrm>
            <a:off x="3598863" y="4516438"/>
            <a:ext cx="1152525" cy="792162"/>
            <a:chOff x="2267" y="3181"/>
            <a:chExt cx="726" cy="499"/>
          </a:xfrm>
        </p:grpSpPr>
        <p:sp>
          <p:nvSpPr>
            <p:cNvPr id="18485" name="Rectangle 17"/>
            <p:cNvSpPr>
              <a:spLocks noChangeArrowheads="1"/>
            </p:cNvSpPr>
            <p:nvPr/>
          </p:nvSpPr>
          <p:spPr bwMode="auto">
            <a:xfrm>
              <a:off x="2267" y="3181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6" name="Text Box 18"/>
            <p:cNvSpPr txBox="1">
              <a:spLocks noChangeArrowheads="1"/>
            </p:cNvSpPr>
            <p:nvPr/>
          </p:nvSpPr>
          <p:spPr bwMode="auto">
            <a:xfrm>
              <a:off x="2465" y="3313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A5</a:t>
              </a:r>
            </a:p>
          </p:txBody>
        </p:sp>
      </p:grpSp>
      <p:grpSp>
        <p:nvGrpSpPr>
          <p:cNvPr id="18441" name="Group 19"/>
          <p:cNvGrpSpPr>
            <a:grpSpLocks/>
          </p:cNvGrpSpPr>
          <p:nvPr/>
        </p:nvGrpSpPr>
        <p:grpSpPr bwMode="auto">
          <a:xfrm>
            <a:off x="1189038" y="4443413"/>
            <a:ext cx="1152525" cy="792162"/>
            <a:chOff x="749" y="3135"/>
            <a:chExt cx="726" cy="499"/>
          </a:xfrm>
        </p:grpSpPr>
        <p:sp>
          <p:nvSpPr>
            <p:cNvPr id="18483" name="Rectangle 20"/>
            <p:cNvSpPr>
              <a:spLocks noChangeArrowheads="1"/>
            </p:cNvSpPr>
            <p:nvPr/>
          </p:nvSpPr>
          <p:spPr bwMode="auto">
            <a:xfrm>
              <a:off x="749" y="3135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4" name="Text Box 21"/>
            <p:cNvSpPr txBox="1">
              <a:spLocks noChangeArrowheads="1"/>
            </p:cNvSpPr>
            <p:nvPr/>
          </p:nvSpPr>
          <p:spPr bwMode="auto">
            <a:xfrm>
              <a:off x="945" y="3267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A2</a:t>
              </a:r>
            </a:p>
          </p:txBody>
        </p:sp>
      </p:grpSp>
      <p:sp>
        <p:nvSpPr>
          <p:cNvPr id="18442" name="Text Box 23"/>
          <p:cNvSpPr txBox="1">
            <a:spLocks noChangeArrowheads="1"/>
          </p:cNvSpPr>
          <p:nvPr/>
        </p:nvSpPr>
        <p:spPr bwMode="auto">
          <a:xfrm>
            <a:off x="1371600" y="1295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3,4,6</a:t>
            </a:r>
          </a:p>
        </p:txBody>
      </p:sp>
      <p:sp>
        <p:nvSpPr>
          <p:cNvPr id="18443" name="Text Box 24"/>
          <p:cNvSpPr txBox="1">
            <a:spLocks noChangeArrowheads="1"/>
          </p:cNvSpPr>
          <p:nvPr/>
        </p:nvSpPr>
        <p:spPr bwMode="auto">
          <a:xfrm>
            <a:off x="1295400" y="4064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1,3,5</a:t>
            </a:r>
          </a:p>
        </p:txBody>
      </p:sp>
      <p:sp>
        <p:nvSpPr>
          <p:cNvPr id="18444" name="Text Box 25"/>
          <p:cNvSpPr txBox="1">
            <a:spLocks noChangeArrowheads="1"/>
          </p:cNvSpPr>
          <p:nvPr/>
        </p:nvSpPr>
        <p:spPr bwMode="auto">
          <a:xfrm>
            <a:off x="3733800" y="1219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6,4,7</a:t>
            </a:r>
          </a:p>
        </p:txBody>
      </p:sp>
      <p:sp>
        <p:nvSpPr>
          <p:cNvPr id="18445" name="Text Box 26"/>
          <p:cNvSpPr txBox="1">
            <a:spLocks noChangeArrowheads="1"/>
          </p:cNvSpPr>
          <p:nvPr/>
        </p:nvSpPr>
        <p:spPr bwMode="auto">
          <a:xfrm>
            <a:off x="3733800" y="2819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3,4,5</a:t>
            </a:r>
          </a:p>
        </p:txBody>
      </p:sp>
      <p:sp>
        <p:nvSpPr>
          <p:cNvPr id="18446" name="Text Box 27"/>
          <p:cNvSpPr txBox="1">
            <a:spLocks noChangeArrowheads="1"/>
          </p:cNvSpPr>
          <p:nvPr/>
        </p:nvSpPr>
        <p:spPr bwMode="auto">
          <a:xfrm>
            <a:off x="3733800" y="4114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1,2,4</a:t>
            </a:r>
          </a:p>
        </p:txBody>
      </p:sp>
      <p:sp>
        <p:nvSpPr>
          <p:cNvPr id="18447" name="Text Box 28"/>
          <p:cNvSpPr txBox="1">
            <a:spLocks noChangeArrowheads="1"/>
          </p:cNvSpPr>
          <p:nvPr/>
        </p:nvSpPr>
        <p:spPr bwMode="auto">
          <a:xfrm>
            <a:off x="6705600" y="2819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2,3,5</a:t>
            </a:r>
          </a:p>
        </p:txBody>
      </p:sp>
      <p:sp>
        <p:nvSpPr>
          <p:cNvPr id="18448" name="Line 30"/>
          <p:cNvSpPr>
            <a:spLocks noChangeShapeType="1"/>
          </p:cNvSpPr>
          <p:nvPr/>
        </p:nvSpPr>
        <p:spPr bwMode="auto">
          <a:xfrm>
            <a:off x="2378075" y="1889125"/>
            <a:ext cx="11874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9" name="Line 31"/>
          <p:cNvSpPr>
            <a:spLocks noChangeShapeType="1"/>
          </p:cNvSpPr>
          <p:nvPr/>
        </p:nvSpPr>
        <p:spPr bwMode="auto">
          <a:xfrm>
            <a:off x="2378075" y="2163763"/>
            <a:ext cx="1187450" cy="14636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0" name="Line 32"/>
          <p:cNvSpPr>
            <a:spLocks noChangeShapeType="1"/>
          </p:cNvSpPr>
          <p:nvPr/>
        </p:nvSpPr>
        <p:spPr bwMode="auto">
          <a:xfrm>
            <a:off x="2378075" y="4906963"/>
            <a:ext cx="11874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1" name="Line 34"/>
          <p:cNvSpPr>
            <a:spLocks noChangeShapeType="1"/>
          </p:cNvSpPr>
          <p:nvPr/>
        </p:nvSpPr>
        <p:spPr bwMode="auto">
          <a:xfrm>
            <a:off x="4791075" y="3554413"/>
            <a:ext cx="17018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2" name="Line 35"/>
          <p:cNvSpPr>
            <a:spLocks noChangeShapeType="1"/>
          </p:cNvSpPr>
          <p:nvPr/>
        </p:nvSpPr>
        <p:spPr bwMode="auto">
          <a:xfrm flipV="1">
            <a:off x="4791075" y="3829050"/>
            <a:ext cx="1701800" cy="1041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8453" name="Group 37"/>
          <p:cNvGrpSpPr>
            <a:grpSpLocks/>
          </p:cNvGrpSpPr>
          <p:nvPr/>
        </p:nvGrpSpPr>
        <p:grpSpPr bwMode="auto">
          <a:xfrm>
            <a:off x="8247063" y="1797050"/>
            <a:ext cx="768350" cy="566738"/>
            <a:chOff x="150" y="2402"/>
            <a:chExt cx="484" cy="357"/>
          </a:xfrm>
        </p:grpSpPr>
        <p:sp>
          <p:nvSpPr>
            <p:cNvPr id="18481" name="Oval 38"/>
            <p:cNvSpPr>
              <a:spLocks noChangeArrowheads="1"/>
            </p:cNvSpPr>
            <p:nvPr/>
          </p:nvSpPr>
          <p:spPr bwMode="auto">
            <a:xfrm>
              <a:off x="150" y="2402"/>
              <a:ext cx="484" cy="346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2" name="Text Box 39"/>
            <p:cNvSpPr txBox="1">
              <a:spLocks noChangeArrowheads="1"/>
            </p:cNvSpPr>
            <p:nvPr/>
          </p:nvSpPr>
          <p:spPr bwMode="auto">
            <a:xfrm>
              <a:off x="288" y="2471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E</a:t>
              </a:r>
            </a:p>
          </p:txBody>
        </p:sp>
      </p:grpSp>
      <p:sp>
        <p:nvSpPr>
          <p:cNvPr id="18454" name="Line 40"/>
          <p:cNvSpPr>
            <a:spLocks noChangeShapeType="1"/>
          </p:cNvSpPr>
          <p:nvPr/>
        </p:nvSpPr>
        <p:spPr bwMode="auto">
          <a:xfrm>
            <a:off x="4791075" y="2073275"/>
            <a:ext cx="34020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8455" name="Group 43"/>
          <p:cNvGrpSpPr>
            <a:grpSpLocks/>
          </p:cNvGrpSpPr>
          <p:nvPr/>
        </p:nvGrpSpPr>
        <p:grpSpPr bwMode="auto">
          <a:xfrm>
            <a:off x="238125" y="3279775"/>
            <a:ext cx="768350" cy="566738"/>
            <a:chOff x="150" y="2402"/>
            <a:chExt cx="484" cy="357"/>
          </a:xfrm>
        </p:grpSpPr>
        <p:sp>
          <p:nvSpPr>
            <p:cNvPr id="18479" name="Oval 44"/>
            <p:cNvSpPr>
              <a:spLocks noChangeArrowheads="1"/>
            </p:cNvSpPr>
            <p:nvPr/>
          </p:nvSpPr>
          <p:spPr bwMode="auto">
            <a:xfrm>
              <a:off x="150" y="2402"/>
              <a:ext cx="484" cy="346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0" name="Text Box 45"/>
            <p:cNvSpPr txBox="1">
              <a:spLocks noChangeArrowheads="1"/>
            </p:cNvSpPr>
            <p:nvPr/>
          </p:nvSpPr>
          <p:spPr bwMode="auto">
            <a:xfrm>
              <a:off x="288" y="247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S</a:t>
              </a:r>
            </a:p>
          </p:txBody>
        </p:sp>
      </p:grpSp>
      <p:sp>
        <p:nvSpPr>
          <p:cNvPr id="18456" name="Line 46"/>
          <p:cNvSpPr>
            <a:spLocks noChangeShapeType="1"/>
          </p:cNvSpPr>
          <p:nvPr/>
        </p:nvSpPr>
        <p:spPr bwMode="auto">
          <a:xfrm flipV="1">
            <a:off x="841375" y="2236788"/>
            <a:ext cx="328613" cy="10985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7" name="Line 47"/>
          <p:cNvSpPr>
            <a:spLocks noChangeShapeType="1"/>
          </p:cNvSpPr>
          <p:nvPr/>
        </p:nvSpPr>
        <p:spPr bwMode="auto">
          <a:xfrm>
            <a:off x="841375" y="3773488"/>
            <a:ext cx="328613" cy="10429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8458" name="Group 52"/>
          <p:cNvGrpSpPr>
            <a:grpSpLocks/>
          </p:cNvGrpSpPr>
          <p:nvPr/>
        </p:nvGrpSpPr>
        <p:grpSpPr bwMode="auto">
          <a:xfrm>
            <a:off x="841375" y="1887538"/>
            <a:ext cx="7351713" cy="1446212"/>
            <a:chOff x="634" y="1630"/>
            <a:chExt cx="4631" cy="911"/>
          </a:xfrm>
        </p:grpSpPr>
        <p:sp>
          <p:nvSpPr>
            <p:cNvPr id="18476" name="Line 49"/>
            <p:cNvSpPr>
              <a:spLocks noChangeShapeType="1"/>
            </p:cNvSpPr>
            <p:nvPr/>
          </p:nvSpPr>
          <p:spPr bwMode="auto">
            <a:xfrm>
              <a:off x="1602" y="1630"/>
              <a:ext cx="748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7" name="Line 50"/>
            <p:cNvSpPr>
              <a:spLocks noChangeShapeType="1"/>
            </p:cNvSpPr>
            <p:nvPr/>
          </p:nvSpPr>
          <p:spPr bwMode="auto">
            <a:xfrm>
              <a:off x="3122" y="1746"/>
              <a:ext cx="2143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8" name="Line 51"/>
            <p:cNvSpPr>
              <a:spLocks noChangeShapeType="1"/>
            </p:cNvSpPr>
            <p:nvPr/>
          </p:nvSpPr>
          <p:spPr bwMode="auto">
            <a:xfrm flipV="1">
              <a:off x="634" y="1849"/>
              <a:ext cx="207" cy="692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59" name="Group 63"/>
          <p:cNvGrpSpPr>
            <a:grpSpLocks/>
          </p:cNvGrpSpPr>
          <p:nvPr/>
        </p:nvGrpSpPr>
        <p:grpSpPr bwMode="auto">
          <a:xfrm>
            <a:off x="841375" y="2182813"/>
            <a:ext cx="7570788" cy="1463675"/>
            <a:chOff x="530" y="1711"/>
            <a:chExt cx="4769" cy="922"/>
          </a:xfrm>
        </p:grpSpPr>
        <p:sp>
          <p:nvSpPr>
            <p:cNvPr id="18472" name="Line 41"/>
            <p:cNvSpPr>
              <a:spLocks noChangeShapeType="1"/>
            </p:cNvSpPr>
            <p:nvPr/>
          </p:nvSpPr>
          <p:spPr bwMode="auto">
            <a:xfrm flipV="1">
              <a:off x="4884" y="1802"/>
              <a:ext cx="415" cy="72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3" name="Line 54"/>
            <p:cNvSpPr>
              <a:spLocks noChangeShapeType="1"/>
            </p:cNvSpPr>
            <p:nvPr/>
          </p:nvSpPr>
          <p:spPr bwMode="auto">
            <a:xfrm>
              <a:off x="1498" y="1711"/>
              <a:ext cx="748" cy="92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4" name="Line 55"/>
            <p:cNvSpPr>
              <a:spLocks noChangeShapeType="1"/>
            </p:cNvSpPr>
            <p:nvPr/>
          </p:nvSpPr>
          <p:spPr bwMode="auto">
            <a:xfrm>
              <a:off x="3018" y="2575"/>
              <a:ext cx="107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5" name="Line 56"/>
            <p:cNvSpPr>
              <a:spLocks noChangeShapeType="1"/>
            </p:cNvSpPr>
            <p:nvPr/>
          </p:nvSpPr>
          <p:spPr bwMode="auto">
            <a:xfrm flipV="1">
              <a:off x="530" y="1757"/>
              <a:ext cx="207" cy="6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60" name="Group 68"/>
          <p:cNvGrpSpPr>
            <a:grpSpLocks/>
          </p:cNvGrpSpPr>
          <p:nvPr/>
        </p:nvGrpSpPr>
        <p:grpSpPr bwMode="auto">
          <a:xfrm>
            <a:off x="841375" y="2346325"/>
            <a:ext cx="7570788" cy="2560638"/>
            <a:chOff x="634" y="1918"/>
            <a:chExt cx="4769" cy="1613"/>
          </a:xfrm>
        </p:grpSpPr>
        <p:sp>
          <p:nvSpPr>
            <p:cNvPr id="18468" name="Line 64"/>
            <p:cNvSpPr>
              <a:spLocks noChangeShapeType="1"/>
            </p:cNvSpPr>
            <p:nvPr/>
          </p:nvSpPr>
          <p:spPr bwMode="auto">
            <a:xfrm flipV="1">
              <a:off x="4988" y="1918"/>
              <a:ext cx="415" cy="72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Line 65"/>
            <p:cNvSpPr>
              <a:spLocks noChangeShapeType="1"/>
            </p:cNvSpPr>
            <p:nvPr/>
          </p:nvSpPr>
          <p:spPr bwMode="auto">
            <a:xfrm>
              <a:off x="1602" y="3531"/>
              <a:ext cx="748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Line 66"/>
            <p:cNvSpPr>
              <a:spLocks noChangeShapeType="1"/>
            </p:cNvSpPr>
            <p:nvPr/>
          </p:nvSpPr>
          <p:spPr bwMode="auto">
            <a:xfrm flipV="1">
              <a:off x="3122" y="2852"/>
              <a:ext cx="1072" cy="65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1" name="Line 67"/>
            <p:cNvSpPr>
              <a:spLocks noChangeShapeType="1"/>
            </p:cNvSpPr>
            <p:nvPr/>
          </p:nvSpPr>
          <p:spPr bwMode="auto">
            <a:xfrm>
              <a:off x="634" y="2817"/>
              <a:ext cx="207" cy="657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5445" name="Text Box 69"/>
          <p:cNvSpPr txBox="1">
            <a:spLocks noChangeArrowheads="1"/>
          </p:cNvSpPr>
          <p:nvPr/>
        </p:nvSpPr>
        <p:spPr bwMode="auto">
          <a:xfrm>
            <a:off x="5724525" y="4486275"/>
            <a:ext cx="931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18462" name="Text Box 70"/>
          <p:cNvSpPr txBox="1">
            <a:spLocks noChangeArrowheads="1"/>
          </p:cNvSpPr>
          <p:nvPr/>
        </p:nvSpPr>
        <p:spPr bwMode="auto">
          <a:xfrm>
            <a:off x="0" y="56388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What is the probability of completing the project in 12 days? </a:t>
            </a:r>
          </a:p>
        </p:txBody>
      </p:sp>
      <p:sp>
        <p:nvSpPr>
          <p:cNvPr id="18463" name="Text Box 72"/>
          <p:cNvSpPr txBox="1">
            <a:spLocks noChangeArrowheads="1"/>
          </p:cNvSpPr>
          <p:nvPr/>
        </p:nvSpPr>
        <p:spPr bwMode="auto">
          <a:xfrm>
            <a:off x="6546850" y="4486275"/>
            <a:ext cx="931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18464" name="Text Box 73"/>
          <p:cNvSpPr txBox="1">
            <a:spLocks noChangeArrowheads="1"/>
          </p:cNvSpPr>
          <p:nvPr/>
        </p:nvSpPr>
        <p:spPr bwMode="auto">
          <a:xfrm>
            <a:off x="7315200" y="4486275"/>
            <a:ext cx="931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FF00"/>
                </a:solidFill>
              </a:rPr>
              <a:t>8</a:t>
            </a:r>
          </a:p>
        </p:txBody>
      </p:sp>
      <p:sp>
        <p:nvSpPr>
          <p:cNvPr id="63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pPr>
                <a:defRPr/>
              </a:pPr>
              <a:t>3/21/2012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64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8467" name="Slide Number Placeholder 5"/>
          <p:cNvSpPr txBox="1">
            <a:spLocks noGrp="1"/>
          </p:cNvSpPr>
          <p:nvPr/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sz="1200">
                <a:solidFill>
                  <a:srgbClr val="898989"/>
                </a:solidFill>
              </a:rPr>
              <a:t>5-3-</a:t>
            </a:r>
            <a:fld id="{3833A880-4348-4EBC-94FD-599F36E27B89}" type="slidenum">
              <a:rPr lang="en-US" sz="1200">
                <a:solidFill>
                  <a:srgbClr val="898989"/>
                </a:solidFill>
              </a:rPr>
              <a:pPr algn="r"/>
              <a:t>15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>
              <a:latin typeface="Arial" charset="0"/>
              <a:cs typeface="Arial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2286000"/>
          <a:ext cx="9143999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371600"/>
                <a:gridCol w="2286000"/>
                <a:gridCol w="39623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Distribution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Uniform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(</a:t>
                      </a:r>
                      <a:r>
                        <a:rPr lang="en-US" sz="1800" dirty="0" err="1" smtClean="0"/>
                        <a:t>a+b</a:t>
                      </a:r>
                      <a:r>
                        <a:rPr lang="en-US" sz="1800" dirty="0" smtClean="0"/>
                        <a:t>)/2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(b-a)/12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x=a+(b-a)Rand()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Symbol"/>
                        </a:rPr>
                        <a:t>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Symbol"/>
                        </a:rPr>
                        <a:t></a:t>
                      </a:r>
                      <a:endParaRPr lang="en-US" sz="1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x=</a:t>
                      </a:r>
                      <a:r>
                        <a:rPr lang="en-US" sz="1800" dirty="0" smtClean="0">
                          <a:sym typeface="Symbol"/>
                        </a:rPr>
                        <a:t>+</a:t>
                      </a:r>
                      <a:r>
                        <a:rPr lang="en-US" sz="1800" baseline="0" dirty="0" smtClean="0">
                          <a:sym typeface="Symbol"/>
                        </a:rPr>
                        <a:t>NORMSINV(Rand())</a:t>
                      </a:r>
                      <a:endParaRPr lang="en-US" sz="1800" baseline="0" dirty="0" smtClean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Exponential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Symbol"/>
                        </a:rPr>
                        <a:t>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Symbol"/>
                        </a:rPr>
                        <a:t>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x=-</a:t>
                      </a:r>
                      <a:r>
                        <a:rPr lang="en-US" sz="1800" dirty="0" smtClean="0">
                          <a:sym typeface="Symbol"/>
                        </a:rPr>
                        <a:t>LN(Rand())</a:t>
                      </a:r>
                      <a:endParaRPr lang="en-US" sz="1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Triangle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(a +m+ b)/3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spcBef>
                          <a:spcPct val="20000"/>
                        </a:spcBef>
                        <a:buFont typeface="Wingdings" pitchFamily="2" charset="2"/>
                        <a:buNone/>
                        <a:defRPr/>
                      </a:pPr>
                      <a:r>
                        <a:rPr lang="en-US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(a</a:t>
                      </a:r>
                      <a:r>
                        <a:rPr lang="en-US" sz="1800" i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 + m</a:t>
                      </a:r>
                      <a:r>
                        <a:rPr lang="en-US" sz="1800" i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 +b</a:t>
                      </a:r>
                      <a:r>
                        <a:rPr lang="en-US" sz="1800" i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en-US" sz="18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ab</a:t>
                      </a:r>
                      <a:r>
                        <a:rPr lang="en-US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- am-</a:t>
                      </a:r>
                      <a:r>
                        <a:rPr lang="en-US" sz="18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bm</a:t>
                      </a:r>
                      <a:r>
                        <a:rPr lang="en-US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)/18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 Rand()</a:t>
                      </a:r>
                      <a:r>
                        <a:rPr lang="en-US" dirty="0" smtClean="0">
                          <a:sym typeface="Symbol"/>
                        </a:rPr>
                        <a:t>(m-a)/(b-a)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Otherwise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5230813" y="4191000"/>
          <a:ext cx="3636962" cy="492125"/>
        </p:xfrm>
        <a:graphic>
          <a:graphicData uri="http://schemas.openxmlformats.org/presentationml/2006/ole">
            <p:oleObj spid="_x0000_s10242" name="Equation" r:id="rId4" imgW="1879560" imgH="253800" progId="Equation.3">
              <p:embed/>
            </p:oleObj>
          </a:graphicData>
        </a:graphic>
      </p:graphicFrame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5227638" y="5105400"/>
          <a:ext cx="3870325" cy="457200"/>
        </p:xfrm>
        <a:graphic>
          <a:graphicData uri="http://schemas.openxmlformats.org/presentationml/2006/ole">
            <p:oleObj spid="_x0000_s10243" name="Equation" r:id="rId5" imgW="2145960" imgH="253800" progId="Equation.3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Arial" charset="0"/>
                <a:cs typeface="Arial" charset="0"/>
              </a:rPr>
              <a:t>Practice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9144000" cy="3505200"/>
          </a:xfrm>
        </p:spPr>
        <p:txBody>
          <a:bodyPr/>
          <a:lstStyle/>
          <a:p>
            <a:pPr>
              <a:buFont typeface="Wingdings" pitchFamily="1" charset="2"/>
              <a:buNone/>
            </a:pPr>
            <a:r>
              <a:rPr lang="en-US" smtClean="0">
                <a:latin typeface="Arial" charset="0"/>
                <a:cs typeface="Arial" charset="0"/>
              </a:rPr>
              <a:t>Problems:  Solve these problems using your excel knowledge, not using Cristal Ball.</a:t>
            </a:r>
          </a:p>
          <a:p>
            <a:pPr>
              <a:buFont typeface="Wingdings" pitchFamily="1" charset="2"/>
              <a:buNone/>
            </a:pPr>
            <a:endParaRPr lang="en-US" smtClean="0">
              <a:latin typeface="Arial" charset="0"/>
              <a:cs typeface="Arial" charset="0"/>
            </a:endParaRPr>
          </a:p>
          <a:p>
            <a:pPr>
              <a:buFont typeface="Wingdings" pitchFamily="1" charset="2"/>
              <a:buNone/>
            </a:pPr>
            <a:r>
              <a:rPr lang="en-US" smtClean="0">
                <a:latin typeface="Arial" charset="0"/>
                <a:cs typeface="Arial" charset="0"/>
              </a:rPr>
              <a:t>Ch1 Problem 25</a:t>
            </a:r>
          </a:p>
          <a:p>
            <a:pPr>
              <a:buFont typeface="Wingdings" pitchFamily="1" charset="2"/>
              <a:buNone/>
            </a:pPr>
            <a:r>
              <a:rPr lang="en-US" smtClean="0">
                <a:latin typeface="Arial" charset="0"/>
                <a:cs typeface="Arial" charset="0"/>
              </a:rPr>
              <a:t>Ch4 Problem 17.</a:t>
            </a:r>
          </a:p>
          <a:p>
            <a:pPr>
              <a:buFont typeface="Wingdings" pitchFamily="1" charset="2"/>
              <a:buNone/>
            </a:pPr>
            <a:r>
              <a:rPr lang="en-US" smtClean="0">
                <a:latin typeface="Arial" charset="0"/>
                <a:cs typeface="Arial" charset="0"/>
              </a:rPr>
              <a:t>Ch5 Problem 29(it refers to Problem 27 not 26).  </a:t>
            </a:r>
          </a:p>
          <a:p>
            <a:pPr>
              <a:buFont typeface="Wingdings" pitchFamily="1" charset="2"/>
              <a:buNone/>
            </a:pPr>
            <a:endParaRPr lang="en-US" smtClean="0">
              <a:latin typeface="Arial" charset="0"/>
              <a:cs typeface="Arial" charset="0"/>
            </a:endParaRPr>
          </a:p>
          <a:p>
            <a:pPr>
              <a:buFont typeface="Wingdings" pitchFamily="1" charset="2"/>
              <a:buNone/>
            </a:pPr>
            <a:endParaRPr lang="en-US" smtClean="0">
              <a:latin typeface="Arial" charset="0"/>
              <a:cs typeface="Arial" charset="0"/>
            </a:endParaRPr>
          </a:p>
          <a:p>
            <a:pPr>
              <a:buFont typeface="Wingdings" pitchFamily="1" charset="2"/>
              <a:buNone/>
            </a:pP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9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pPr>
                <a:defRPr/>
              </a:pPr>
              <a:t>3/21/2012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9462" name="Slide Number Placeholder 5"/>
          <p:cNvSpPr txBox="1">
            <a:spLocks noGrp="1"/>
          </p:cNvSpPr>
          <p:nvPr/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sz="1200">
                <a:solidFill>
                  <a:srgbClr val="898989"/>
                </a:solidFill>
              </a:rPr>
              <a:t>5-3-</a:t>
            </a:r>
            <a:fld id="{DEAC3977-669D-4BBA-A2B4-505A93DC2195}" type="slidenum">
              <a:rPr lang="en-US" sz="1200">
                <a:solidFill>
                  <a:srgbClr val="898989"/>
                </a:solidFill>
              </a:rPr>
              <a:pPr algn="r"/>
              <a:t>17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 Continuous Probability Distributions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3333750" cy="647700"/>
          </a:xfrm>
        </p:spPr>
        <p:txBody>
          <a:bodyPr/>
          <a:lstStyle/>
          <a:p>
            <a:pPr>
              <a:buFont typeface="Wingdings" pitchFamily="1" charset="2"/>
              <a:buNone/>
            </a:pPr>
            <a:r>
              <a:rPr lang="en-US" smtClean="0">
                <a:latin typeface="Arial" charset="0"/>
                <a:cs typeface="Arial" charset="0"/>
              </a:rPr>
              <a:t>Uniform Distribution</a:t>
            </a:r>
          </a:p>
          <a:p>
            <a:pPr>
              <a:buFont typeface="Monotype Sorts" pitchFamily="1" charset="2"/>
              <a:buNone/>
            </a:pPr>
            <a:endParaRPr lang="en-US" smtClean="0">
              <a:latin typeface="Arial" charset="0"/>
              <a:cs typeface="Arial" charset="0"/>
            </a:endParaRP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304800" y="1943100"/>
            <a:ext cx="2974975" cy="1074738"/>
            <a:chOff x="192" y="1344"/>
            <a:chExt cx="1874" cy="677"/>
          </a:xfrm>
        </p:grpSpPr>
        <p:sp>
          <p:nvSpPr>
            <p:cNvPr id="6232" name="Line 88"/>
            <p:cNvSpPr>
              <a:spLocks noChangeShapeType="1"/>
            </p:cNvSpPr>
            <p:nvPr/>
          </p:nvSpPr>
          <p:spPr bwMode="auto">
            <a:xfrm>
              <a:off x="192" y="1764"/>
              <a:ext cx="18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90" name="Rectangle 89"/>
            <p:cNvSpPr>
              <a:spLocks noChangeArrowheads="1"/>
            </p:cNvSpPr>
            <p:nvPr/>
          </p:nvSpPr>
          <p:spPr bwMode="auto">
            <a:xfrm>
              <a:off x="284" y="1344"/>
              <a:ext cx="1636" cy="41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35" name="Rectangle 91"/>
            <p:cNvSpPr>
              <a:spLocks noChangeArrowheads="1"/>
            </p:cNvSpPr>
            <p:nvPr/>
          </p:nvSpPr>
          <p:spPr bwMode="auto">
            <a:xfrm>
              <a:off x="192" y="1735"/>
              <a:ext cx="210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defRPr/>
              </a:pPr>
              <a:r>
                <a:rPr lang="en-US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6236" name="Rectangle 92"/>
            <p:cNvSpPr>
              <a:spLocks noChangeArrowheads="1"/>
            </p:cNvSpPr>
            <p:nvPr/>
          </p:nvSpPr>
          <p:spPr bwMode="auto">
            <a:xfrm>
              <a:off x="1856" y="1728"/>
              <a:ext cx="210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defRPr/>
              </a:pPr>
              <a:r>
                <a:rPr lang="en-US" i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b</a:t>
              </a:r>
            </a:p>
          </p:txBody>
        </p:sp>
      </p:grp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6623050" y="1295400"/>
            <a:ext cx="2520950" cy="2328863"/>
            <a:chOff x="3500" y="2832"/>
            <a:chExt cx="1588" cy="1467"/>
          </a:xfrm>
        </p:grpSpPr>
        <p:sp>
          <p:nvSpPr>
            <p:cNvPr id="6234" name="Rectangle 90"/>
            <p:cNvSpPr>
              <a:spLocks noChangeArrowheads="1"/>
            </p:cNvSpPr>
            <p:nvPr/>
          </p:nvSpPr>
          <p:spPr bwMode="auto">
            <a:xfrm>
              <a:off x="4512" y="3216"/>
              <a:ext cx="230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defRPr/>
              </a:pPr>
              <a:r>
                <a:rPr lang="en-US" i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pitchFamily="18" charset="2"/>
                </a:rPr>
                <a:t>s</a:t>
              </a:r>
            </a:p>
          </p:txBody>
        </p:sp>
        <p:grpSp>
          <p:nvGrpSpPr>
            <p:cNvPr id="14377" name="Group 93"/>
            <p:cNvGrpSpPr>
              <a:grpSpLocks/>
            </p:cNvGrpSpPr>
            <p:nvPr/>
          </p:nvGrpSpPr>
          <p:grpSpPr bwMode="auto">
            <a:xfrm>
              <a:off x="3500" y="2832"/>
              <a:ext cx="1588" cy="1467"/>
              <a:chOff x="3092" y="1539"/>
              <a:chExt cx="2152" cy="1823"/>
            </a:xfrm>
          </p:grpSpPr>
          <p:sp>
            <p:nvSpPr>
              <p:cNvPr id="14378" name="Freeform 94"/>
              <p:cNvSpPr>
                <a:spLocks/>
              </p:cNvSpPr>
              <p:nvPr/>
            </p:nvSpPr>
            <p:spPr bwMode="auto">
              <a:xfrm>
                <a:off x="3191" y="1570"/>
                <a:ext cx="1948" cy="1415"/>
              </a:xfrm>
              <a:custGeom>
                <a:avLst/>
                <a:gdLst>
                  <a:gd name="T0" fmla="*/ 3 w 2829"/>
                  <a:gd name="T1" fmla="*/ 1 h 1932"/>
                  <a:gd name="T2" fmla="*/ 3 w 2829"/>
                  <a:gd name="T3" fmla="*/ 1 h 1932"/>
                  <a:gd name="T4" fmla="*/ 3 w 2829"/>
                  <a:gd name="T5" fmla="*/ 1 h 1932"/>
                  <a:gd name="T6" fmla="*/ 3 w 2829"/>
                  <a:gd name="T7" fmla="*/ 2 h 1932"/>
                  <a:gd name="T8" fmla="*/ 3 w 2829"/>
                  <a:gd name="T9" fmla="*/ 3 h 1932"/>
                  <a:gd name="T10" fmla="*/ 3 w 2829"/>
                  <a:gd name="T11" fmla="*/ 4 h 1932"/>
                  <a:gd name="T12" fmla="*/ 3 w 2829"/>
                  <a:gd name="T13" fmla="*/ 4 h 1932"/>
                  <a:gd name="T14" fmla="*/ 3 w 2829"/>
                  <a:gd name="T15" fmla="*/ 5 h 1932"/>
                  <a:gd name="T16" fmla="*/ 3 w 2829"/>
                  <a:gd name="T17" fmla="*/ 6 h 1932"/>
                  <a:gd name="T18" fmla="*/ 2 w 2829"/>
                  <a:gd name="T19" fmla="*/ 7 h 1932"/>
                  <a:gd name="T20" fmla="*/ 2 w 2829"/>
                  <a:gd name="T21" fmla="*/ 7 h 1932"/>
                  <a:gd name="T22" fmla="*/ 2 w 2829"/>
                  <a:gd name="T23" fmla="*/ 8 h 1932"/>
                  <a:gd name="T24" fmla="*/ 2 w 2829"/>
                  <a:gd name="T25" fmla="*/ 9 h 1932"/>
                  <a:gd name="T26" fmla="*/ 2 w 2829"/>
                  <a:gd name="T27" fmla="*/ 10 h 1932"/>
                  <a:gd name="T28" fmla="*/ 2 w 2829"/>
                  <a:gd name="T29" fmla="*/ 10 h 1932"/>
                  <a:gd name="T30" fmla="*/ 1 w 2829"/>
                  <a:gd name="T31" fmla="*/ 11 h 1932"/>
                  <a:gd name="T32" fmla="*/ 1 w 2829"/>
                  <a:gd name="T33" fmla="*/ 11 h 1932"/>
                  <a:gd name="T34" fmla="*/ 1 w 2829"/>
                  <a:gd name="T35" fmla="*/ 12 h 1932"/>
                  <a:gd name="T36" fmla="*/ 1 w 2829"/>
                  <a:gd name="T37" fmla="*/ 12 h 1932"/>
                  <a:gd name="T38" fmla="*/ 1 w 2829"/>
                  <a:gd name="T39" fmla="*/ 12 h 1932"/>
                  <a:gd name="T40" fmla="*/ 1 w 2829"/>
                  <a:gd name="T41" fmla="*/ 13 h 1932"/>
                  <a:gd name="T42" fmla="*/ 1 w 2829"/>
                  <a:gd name="T43" fmla="*/ 13 h 1932"/>
                  <a:gd name="T44" fmla="*/ 7 w 2829"/>
                  <a:gd name="T45" fmla="*/ 13 h 1932"/>
                  <a:gd name="T46" fmla="*/ 7 w 2829"/>
                  <a:gd name="T47" fmla="*/ 13 h 1932"/>
                  <a:gd name="T48" fmla="*/ 7 w 2829"/>
                  <a:gd name="T49" fmla="*/ 12 h 1932"/>
                  <a:gd name="T50" fmla="*/ 7 w 2829"/>
                  <a:gd name="T51" fmla="*/ 12 h 1932"/>
                  <a:gd name="T52" fmla="*/ 6 w 2829"/>
                  <a:gd name="T53" fmla="*/ 12 h 1932"/>
                  <a:gd name="T54" fmla="*/ 6 w 2829"/>
                  <a:gd name="T55" fmla="*/ 11 h 1932"/>
                  <a:gd name="T56" fmla="*/ 6 w 2829"/>
                  <a:gd name="T57" fmla="*/ 11 h 1932"/>
                  <a:gd name="T58" fmla="*/ 6 w 2829"/>
                  <a:gd name="T59" fmla="*/ 11 h 1932"/>
                  <a:gd name="T60" fmla="*/ 6 w 2829"/>
                  <a:gd name="T61" fmla="*/ 10 h 1932"/>
                  <a:gd name="T62" fmla="*/ 6 w 2829"/>
                  <a:gd name="T63" fmla="*/ 10 h 1932"/>
                  <a:gd name="T64" fmla="*/ 6 w 2829"/>
                  <a:gd name="T65" fmla="*/ 9 h 1932"/>
                  <a:gd name="T66" fmla="*/ 5 w 2829"/>
                  <a:gd name="T67" fmla="*/ 8 h 1932"/>
                  <a:gd name="T68" fmla="*/ 5 w 2829"/>
                  <a:gd name="T69" fmla="*/ 8 h 1932"/>
                  <a:gd name="T70" fmla="*/ 5 w 2829"/>
                  <a:gd name="T71" fmla="*/ 7 h 1932"/>
                  <a:gd name="T72" fmla="*/ 5 w 2829"/>
                  <a:gd name="T73" fmla="*/ 6 h 1932"/>
                  <a:gd name="T74" fmla="*/ 5 w 2829"/>
                  <a:gd name="T75" fmla="*/ 5 h 1932"/>
                  <a:gd name="T76" fmla="*/ 5 w 2829"/>
                  <a:gd name="T77" fmla="*/ 4 h 1932"/>
                  <a:gd name="T78" fmla="*/ 5 w 2829"/>
                  <a:gd name="T79" fmla="*/ 4 h 1932"/>
                  <a:gd name="T80" fmla="*/ 4 w 2829"/>
                  <a:gd name="T81" fmla="*/ 3 h 1932"/>
                  <a:gd name="T82" fmla="*/ 4 w 2829"/>
                  <a:gd name="T83" fmla="*/ 2 h 1932"/>
                  <a:gd name="T84" fmla="*/ 4 w 2829"/>
                  <a:gd name="T85" fmla="*/ 1 h 1932"/>
                  <a:gd name="T86" fmla="*/ 4 w 2829"/>
                  <a:gd name="T87" fmla="*/ 1 h 1932"/>
                  <a:gd name="T88" fmla="*/ 4 w 2829"/>
                  <a:gd name="T89" fmla="*/ 1 h 1932"/>
                  <a:gd name="T90" fmla="*/ 4 w 2829"/>
                  <a:gd name="T91" fmla="*/ 1 h 1932"/>
                  <a:gd name="T92" fmla="*/ 4 w 2829"/>
                  <a:gd name="T93" fmla="*/ 1 h 1932"/>
                  <a:gd name="T94" fmla="*/ 4 w 2829"/>
                  <a:gd name="T95" fmla="*/ 1 h 1932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829"/>
                  <a:gd name="T145" fmla="*/ 0 h 1932"/>
                  <a:gd name="T146" fmla="*/ 2829 w 2829"/>
                  <a:gd name="T147" fmla="*/ 1932 h 1932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829" h="1932">
                    <a:moveTo>
                      <a:pt x="1401" y="0"/>
                    </a:moveTo>
                    <a:lnTo>
                      <a:pt x="1375" y="9"/>
                    </a:lnTo>
                    <a:lnTo>
                      <a:pt x="1343" y="21"/>
                    </a:lnTo>
                    <a:lnTo>
                      <a:pt x="1307" y="45"/>
                    </a:lnTo>
                    <a:lnTo>
                      <a:pt x="1275" y="75"/>
                    </a:lnTo>
                    <a:lnTo>
                      <a:pt x="1251" y="109"/>
                    </a:lnTo>
                    <a:lnTo>
                      <a:pt x="1227" y="145"/>
                    </a:lnTo>
                    <a:lnTo>
                      <a:pt x="1209" y="175"/>
                    </a:lnTo>
                    <a:lnTo>
                      <a:pt x="1191" y="217"/>
                    </a:lnTo>
                    <a:lnTo>
                      <a:pt x="1176" y="246"/>
                    </a:lnTo>
                    <a:lnTo>
                      <a:pt x="1155" y="289"/>
                    </a:lnTo>
                    <a:lnTo>
                      <a:pt x="1137" y="325"/>
                    </a:lnTo>
                    <a:lnTo>
                      <a:pt x="1119" y="369"/>
                    </a:lnTo>
                    <a:lnTo>
                      <a:pt x="1107" y="397"/>
                    </a:lnTo>
                    <a:lnTo>
                      <a:pt x="1095" y="433"/>
                    </a:lnTo>
                    <a:lnTo>
                      <a:pt x="1077" y="456"/>
                    </a:lnTo>
                    <a:lnTo>
                      <a:pt x="1065" y="495"/>
                    </a:lnTo>
                    <a:lnTo>
                      <a:pt x="1053" y="525"/>
                    </a:lnTo>
                    <a:lnTo>
                      <a:pt x="1041" y="558"/>
                    </a:lnTo>
                    <a:lnTo>
                      <a:pt x="1023" y="603"/>
                    </a:lnTo>
                    <a:lnTo>
                      <a:pt x="1005" y="645"/>
                    </a:lnTo>
                    <a:lnTo>
                      <a:pt x="993" y="687"/>
                    </a:lnTo>
                    <a:lnTo>
                      <a:pt x="981" y="729"/>
                    </a:lnTo>
                    <a:lnTo>
                      <a:pt x="972" y="756"/>
                    </a:lnTo>
                    <a:lnTo>
                      <a:pt x="969" y="783"/>
                    </a:lnTo>
                    <a:lnTo>
                      <a:pt x="957" y="828"/>
                    </a:lnTo>
                    <a:lnTo>
                      <a:pt x="945" y="865"/>
                    </a:lnTo>
                    <a:lnTo>
                      <a:pt x="939" y="901"/>
                    </a:lnTo>
                    <a:lnTo>
                      <a:pt x="927" y="937"/>
                    </a:lnTo>
                    <a:lnTo>
                      <a:pt x="909" y="979"/>
                    </a:lnTo>
                    <a:lnTo>
                      <a:pt x="903" y="1009"/>
                    </a:lnTo>
                    <a:lnTo>
                      <a:pt x="891" y="1045"/>
                    </a:lnTo>
                    <a:lnTo>
                      <a:pt x="879" y="1077"/>
                    </a:lnTo>
                    <a:lnTo>
                      <a:pt x="873" y="1116"/>
                    </a:lnTo>
                    <a:lnTo>
                      <a:pt x="858" y="1158"/>
                    </a:lnTo>
                    <a:lnTo>
                      <a:pt x="837" y="1194"/>
                    </a:lnTo>
                    <a:lnTo>
                      <a:pt x="825" y="1227"/>
                    </a:lnTo>
                    <a:lnTo>
                      <a:pt x="811" y="1269"/>
                    </a:lnTo>
                    <a:lnTo>
                      <a:pt x="799" y="1293"/>
                    </a:lnTo>
                    <a:lnTo>
                      <a:pt x="777" y="1335"/>
                    </a:lnTo>
                    <a:lnTo>
                      <a:pt x="759" y="1371"/>
                    </a:lnTo>
                    <a:lnTo>
                      <a:pt x="741" y="1411"/>
                    </a:lnTo>
                    <a:lnTo>
                      <a:pt x="717" y="1447"/>
                    </a:lnTo>
                    <a:lnTo>
                      <a:pt x="699" y="1489"/>
                    </a:lnTo>
                    <a:lnTo>
                      <a:pt x="675" y="1521"/>
                    </a:lnTo>
                    <a:lnTo>
                      <a:pt x="648" y="1551"/>
                    </a:lnTo>
                    <a:lnTo>
                      <a:pt x="627" y="1585"/>
                    </a:lnTo>
                    <a:lnTo>
                      <a:pt x="591" y="1621"/>
                    </a:lnTo>
                    <a:lnTo>
                      <a:pt x="573" y="1641"/>
                    </a:lnTo>
                    <a:lnTo>
                      <a:pt x="543" y="1671"/>
                    </a:lnTo>
                    <a:lnTo>
                      <a:pt x="501" y="1701"/>
                    </a:lnTo>
                    <a:lnTo>
                      <a:pt x="453" y="1722"/>
                    </a:lnTo>
                    <a:lnTo>
                      <a:pt x="426" y="1740"/>
                    </a:lnTo>
                    <a:lnTo>
                      <a:pt x="390" y="1761"/>
                    </a:lnTo>
                    <a:lnTo>
                      <a:pt x="357" y="1770"/>
                    </a:lnTo>
                    <a:lnTo>
                      <a:pt x="324" y="1785"/>
                    </a:lnTo>
                    <a:lnTo>
                      <a:pt x="291" y="1797"/>
                    </a:lnTo>
                    <a:lnTo>
                      <a:pt x="255" y="1812"/>
                    </a:lnTo>
                    <a:lnTo>
                      <a:pt x="225" y="1827"/>
                    </a:lnTo>
                    <a:lnTo>
                      <a:pt x="183" y="1842"/>
                    </a:lnTo>
                    <a:lnTo>
                      <a:pt x="144" y="1857"/>
                    </a:lnTo>
                    <a:lnTo>
                      <a:pt x="105" y="1866"/>
                    </a:lnTo>
                    <a:lnTo>
                      <a:pt x="75" y="1878"/>
                    </a:lnTo>
                    <a:lnTo>
                      <a:pt x="45" y="1884"/>
                    </a:lnTo>
                    <a:lnTo>
                      <a:pt x="27" y="1893"/>
                    </a:lnTo>
                    <a:lnTo>
                      <a:pt x="3" y="1905"/>
                    </a:lnTo>
                    <a:lnTo>
                      <a:pt x="0" y="1911"/>
                    </a:lnTo>
                    <a:lnTo>
                      <a:pt x="0" y="1932"/>
                    </a:lnTo>
                    <a:lnTo>
                      <a:pt x="2829" y="1932"/>
                    </a:lnTo>
                    <a:lnTo>
                      <a:pt x="2823" y="1887"/>
                    </a:lnTo>
                    <a:lnTo>
                      <a:pt x="2808" y="1884"/>
                    </a:lnTo>
                    <a:lnTo>
                      <a:pt x="2772" y="1872"/>
                    </a:lnTo>
                    <a:lnTo>
                      <a:pt x="2736" y="1863"/>
                    </a:lnTo>
                    <a:lnTo>
                      <a:pt x="2706" y="1851"/>
                    </a:lnTo>
                    <a:lnTo>
                      <a:pt x="2679" y="1845"/>
                    </a:lnTo>
                    <a:lnTo>
                      <a:pt x="2643" y="1836"/>
                    </a:lnTo>
                    <a:lnTo>
                      <a:pt x="2607" y="1824"/>
                    </a:lnTo>
                    <a:lnTo>
                      <a:pt x="2562" y="1809"/>
                    </a:lnTo>
                    <a:lnTo>
                      <a:pt x="2523" y="1791"/>
                    </a:lnTo>
                    <a:lnTo>
                      <a:pt x="2484" y="1779"/>
                    </a:lnTo>
                    <a:lnTo>
                      <a:pt x="2442" y="1761"/>
                    </a:lnTo>
                    <a:lnTo>
                      <a:pt x="2400" y="1746"/>
                    </a:lnTo>
                    <a:lnTo>
                      <a:pt x="2361" y="1728"/>
                    </a:lnTo>
                    <a:lnTo>
                      <a:pt x="2328" y="1713"/>
                    </a:lnTo>
                    <a:lnTo>
                      <a:pt x="2304" y="1698"/>
                    </a:lnTo>
                    <a:lnTo>
                      <a:pt x="2280" y="1686"/>
                    </a:lnTo>
                    <a:lnTo>
                      <a:pt x="2256" y="1671"/>
                    </a:lnTo>
                    <a:lnTo>
                      <a:pt x="2232" y="1656"/>
                    </a:lnTo>
                    <a:lnTo>
                      <a:pt x="2208" y="1638"/>
                    </a:lnTo>
                    <a:lnTo>
                      <a:pt x="2184" y="1608"/>
                    </a:lnTo>
                    <a:lnTo>
                      <a:pt x="2163" y="1581"/>
                    </a:lnTo>
                    <a:lnTo>
                      <a:pt x="2133" y="1545"/>
                    </a:lnTo>
                    <a:lnTo>
                      <a:pt x="2097" y="1494"/>
                    </a:lnTo>
                    <a:lnTo>
                      <a:pt x="2076" y="1461"/>
                    </a:lnTo>
                    <a:lnTo>
                      <a:pt x="2055" y="1431"/>
                    </a:lnTo>
                    <a:lnTo>
                      <a:pt x="2037" y="1401"/>
                    </a:lnTo>
                    <a:lnTo>
                      <a:pt x="2022" y="1371"/>
                    </a:lnTo>
                    <a:lnTo>
                      <a:pt x="2010" y="1335"/>
                    </a:lnTo>
                    <a:lnTo>
                      <a:pt x="1992" y="1302"/>
                    </a:lnTo>
                    <a:lnTo>
                      <a:pt x="1980" y="1272"/>
                    </a:lnTo>
                    <a:lnTo>
                      <a:pt x="1965" y="1236"/>
                    </a:lnTo>
                    <a:lnTo>
                      <a:pt x="1950" y="1209"/>
                    </a:lnTo>
                    <a:lnTo>
                      <a:pt x="1938" y="1182"/>
                    </a:lnTo>
                    <a:lnTo>
                      <a:pt x="1932" y="1149"/>
                    </a:lnTo>
                    <a:lnTo>
                      <a:pt x="1923" y="1122"/>
                    </a:lnTo>
                    <a:lnTo>
                      <a:pt x="1911" y="1095"/>
                    </a:lnTo>
                    <a:lnTo>
                      <a:pt x="1899" y="1059"/>
                    </a:lnTo>
                    <a:lnTo>
                      <a:pt x="1890" y="1020"/>
                    </a:lnTo>
                    <a:lnTo>
                      <a:pt x="1878" y="981"/>
                    </a:lnTo>
                    <a:lnTo>
                      <a:pt x="1866" y="936"/>
                    </a:lnTo>
                    <a:lnTo>
                      <a:pt x="1857" y="891"/>
                    </a:lnTo>
                    <a:lnTo>
                      <a:pt x="1848" y="858"/>
                    </a:lnTo>
                    <a:lnTo>
                      <a:pt x="1836" y="819"/>
                    </a:lnTo>
                    <a:lnTo>
                      <a:pt x="1830" y="786"/>
                    </a:lnTo>
                    <a:lnTo>
                      <a:pt x="1815" y="744"/>
                    </a:lnTo>
                    <a:lnTo>
                      <a:pt x="1803" y="705"/>
                    </a:lnTo>
                    <a:lnTo>
                      <a:pt x="1791" y="657"/>
                    </a:lnTo>
                    <a:lnTo>
                      <a:pt x="1773" y="615"/>
                    </a:lnTo>
                    <a:lnTo>
                      <a:pt x="1761" y="561"/>
                    </a:lnTo>
                    <a:lnTo>
                      <a:pt x="1749" y="531"/>
                    </a:lnTo>
                    <a:lnTo>
                      <a:pt x="1737" y="495"/>
                    </a:lnTo>
                    <a:lnTo>
                      <a:pt x="1716" y="444"/>
                    </a:lnTo>
                    <a:lnTo>
                      <a:pt x="1703" y="409"/>
                    </a:lnTo>
                    <a:lnTo>
                      <a:pt x="1680" y="360"/>
                    </a:lnTo>
                    <a:lnTo>
                      <a:pt x="1692" y="384"/>
                    </a:lnTo>
                    <a:lnTo>
                      <a:pt x="1671" y="337"/>
                    </a:lnTo>
                    <a:lnTo>
                      <a:pt x="1656" y="303"/>
                    </a:lnTo>
                    <a:lnTo>
                      <a:pt x="1638" y="270"/>
                    </a:lnTo>
                    <a:lnTo>
                      <a:pt x="1620" y="237"/>
                    </a:lnTo>
                    <a:lnTo>
                      <a:pt x="1596" y="189"/>
                    </a:lnTo>
                    <a:lnTo>
                      <a:pt x="1584" y="165"/>
                    </a:lnTo>
                    <a:lnTo>
                      <a:pt x="1581" y="153"/>
                    </a:lnTo>
                    <a:lnTo>
                      <a:pt x="1563" y="135"/>
                    </a:lnTo>
                    <a:lnTo>
                      <a:pt x="1569" y="144"/>
                    </a:lnTo>
                    <a:lnTo>
                      <a:pt x="1605" y="210"/>
                    </a:lnTo>
                    <a:lnTo>
                      <a:pt x="1578" y="162"/>
                    </a:lnTo>
                    <a:lnTo>
                      <a:pt x="1575" y="157"/>
                    </a:lnTo>
                    <a:lnTo>
                      <a:pt x="1551" y="115"/>
                    </a:lnTo>
                    <a:lnTo>
                      <a:pt x="1527" y="85"/>
                    </a:lnTo>
                    <a:lnTo>
                      <a:pt x="1497" y="51"/>
                    </a:lnTo>
                    <a:lnTo>
                      <a:pt x="1479" y="37"/>
                    </a:lnTo>
                    <a:lnTo>
                      <a:pt x="1458" y="24"/>
                    </a:lnTo>
                    <a:lnTo>
                      <a:pt x="1434" y="12"/>
                    </a:lnTo>
                    <a:lnTo>
                      <a:pt x="1411" y="1"/>
                    </a:lnTo>
                  </a:path>
                </a:pathLst>
              </a:custGeom>
              <a:solidFill>
                <a:schemeClr val="accent1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9" name="Line 95"/>
              <p:cNvSpPr>
                <a:spLocks noChangeShapeType="1"/>
              </p:cNvSpPr>
              <p:nvPr/>
            </p:nvSpPr>
            <p:spPr bwMode="auto">
              <a:xfrm>
                <a:off x="3092" y="2987"/>
                <a:ext cx="2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40" name="Freeform 96"/>
              <p:cNvSpPr>
                <a:spLocks/>
              </p:cNvSpPr>
              <p:nvPr/>
            </p:nvSpPr>
            <p:spPr bwMode="auto">
              <a:xfrm>
                <a:off x="4167" y="2957"/>
                <a:ext cx="0" cy="75"/>
              </a:xfrm>
              <a:custGeom>
                <a:avLst/>
                <a:gdLst>
                  <a:gd name="T0" fmla="*/ 0 w 1"/>
                  <a:gd name="T1" fmla="*/ 0 h 103"/>
                  <a:gd name="T2" fmla="*/ 0 w 1"/>
                  <a:gd name="T3" fmla="*/ 102 h 103"/>
                  <a:gd name="T4" fmla="*/ 0 60000 65536"/>
                  <a:gd name="T5" fmla="*/ 0 60000 65536"/>
                  <a:gd name="T6" fmla="*/ 0 w 1"/>
                  <a:gd name="T7" fmla="*/ 0 h 103"/>
                  <a:gd name="T8" fmla="*/ 0 w 1"/>
                  <a:gd name="T9" fmla="*/ 103 h 10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103">
                    <a:moveTo>
                      <a:pt x="0" y="0"/>
                    </a:moveTo>
                    <a:lnTo>
                      <a:pt x="0" y="102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14381" name="Arc 97"/>
              <p:cNvSpPr>
                <a:spLocks/>
              </p:cNvSpPr>
              <p:nvPr/>
            </p:nvSpPr>
            <p:spPr bwMode="auto">
              <a:xfrm rot="4594196">
                <a:off x="4320" y="2365"/>
                <a:ext cx="594" cy="187"/>
              </a:xfrm>
              <a:custGeom>
                <a:avLst/>
                <a:gdLst>
                  <a:gd name="T0" fmla="*/ 0 w 19457"/>
                  <a:gd name="T1" fmla="*/ 0 h 21600"/>
                  <a:gd name="T2" fmla="*/ 0 w 19457"/>
                  <a:gd name="T3" fmla="*/ 0 h 21600"/>
                  <a:gd name="T4" fmla="*/ 0 w 19457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9457"/>
                  <a:gd name="T10" fmla="*/ 0 h 21600"/>
                  <a:gd name="T11" fmla="*/ 19457 w 19457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457" h="21600" fill="none" extrusionOk="0">
                    <a:moveTo>
                      <a:pt x="19457" y="9380"/>
                    </a:moveTo>
                    <a:cubicBezTo>
                      <a:pt x="15855" y="16851"/>
                      <a:pt x="8293" y="21599"/>
                      <a:pt x="0" y="21600"/>
                    </a:cubicBezTo>
                  </a:path>
                  <a:path w="19457" h="21600" stroke="0" extrusionOk="0">
                    <a:moveTo>
                      <a:pt x="19457" y="9380"/>
                    </a:moveTo>
                    <a:cubicBezTo>
                      <a:pt x="15855" y="16851"/>
                      <a:pt x="8293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2" name="Arc 98"/>
              <p:cNvSpPr>
                <a:spLocks/>
              </p:cNvSpPr>
              <p:nvPr/>
            </p:nvSpPr>
            <p:spPr bwMode="auto">
              <a:xfrm rot="795891">
                <a:off x="4678" y="2793"/>
                <a:ext cx="538" cy="112"/>
              </a:xfrm>
              <a:custGeom>
                <a:avLst/>
                <a:gdLst>
                  <a:gd name="T0" fmla="*/ 0 w 21358"/>
                  <a:gd name="T1" fmla="*/ 0 h 21480"/>
                  <a:gd name="T2" fmla="*/ 0 w 21358"/>
                  <a:gd name="T3" fmla="*/ 0 h 21480"/>
                  <a:gd name="T4" fmla="*/ 0 w 21358"/>
                  <a:gd name="T5" fmla="*/ 0 h 21480"/>
                  <a:gd name="T6" fmla="*/ 0 60000 65536"/>
                  <a:gd name="T7" fmla="*/ 0 60000 65536"/>
                  <a:gd name="T8" fmla="*/ 0 60000 65536"/>
                  <a:gd name="T9" fmla="*/ 0 w 21358"/>
                  <a:gd name="T10" fmla="*/ 0 h 21480"/>
                  <a:gd name="T11" fmla="*/ 21358 w 21358"/>
                  <a:gd name="T12" fmla="*/ 21480 h 214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358" h="21480" fill="none" extrusionOk="0">
                    <a:moveTo>
                      <a:pt x="19082" y="21479"/>
                    </a:moveTo>
                    <a:cubicBezTo>
                      <a:pt x="9309" y="20444"/>
                      <a:pt x="1467" y="12942"/>
                      <a:pt x="0" y="3225"/>
                    </a:cubicBezTo>
                  </a:path>
                  <a:path w="21358" h="21480" stroke="0" extrusionOk="0">
                    <a:moveTo>
                      <a:pt x="19082" y="21479"/>
                    </a:moveTo>
                    <a:cubicBezTo>
                      <a:pt x="9309" y="20444"/>
                      <a:pt x="1467" y="12942"/>
                      <a:pt x="0" y="3225"/>
                    </a:cubicBezTo>
                    <a:lnTo>
                      <a:pt x="21358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3" name="Arc 99"/>
              <p:cNvSpPr>
                <a:spLocks/>
              </p:cNvSpPr>
              <p:nvPr/>
            </p:nvSpPr>
            <p:spPr bwMode="auto">
              <a:xfrm rot="6300000">
                <a:off x="3590" y="1862"/>
                <a:ext cx="791" cy="146"/>
              </a:xfrm>
              <a:custGeom>
                <a:avLst/>
                <a:gdLst>
                  <a:gd name="T0" fmla="*/ 0 w 24725"/>
                  <a:gd name="T1" fmla="*/ 0 h 21600"/>
                  <a:gd name="T2" fmla="*/ 0 w 24725"/>
                  <a:gd name="T3" fmla="*/ 0 h 21600"/>
                  <a:gd name="T4" fmla="*/ 0 w 24725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4725"/>
                  <a:gd name="T10" fmla="*/ 0 h 21600"/>
                  <a:gd name="T11" fmla="*/ 24725 w 24725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4725" h="21600" fill="none" extrusionOk="0">
                    <a:moveTo>
                      <a:pt x="24724" y="21372"/>
                    </a:moveTo>
                    <a:cubicBezTo>
                      <a:pt x="23690" y="21524"/>
                      <a:pt x="22645" y="21599"/>
                      <a:pt x="21600" y="21600"/>
                    </a:cubicBezTo>
                    <a:cubicBezTo>
                      <a:pt x="9670" y="21600"/>
                      <a:pt x="0" y="11929"/>
                      <a:pt x="0" y="0"/>
                    </a:cubicBezTo>
                  </a:path>
                  <a:path w="24725" h="21600" stroke="0" extrusionOk="0">
                    <a:moveTo>
                      <a:pt x="24724" y="21372"/>
                    </a:moveTo>
                    <a:cubicBezTo>
                      <a:pt x="23690" y="21524"/>
                      <a:pt x="22645" y="21599"/>
                      <a:pt x="21600" y="21600"/>
                    </a:cubicBez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4" name="Arc 100"/>
              <p:cNvSpPr>
                <a:spLocks/>
              </p:cNvSpPr>
              <p:nvPr/>
            </p:nvSpPr>
            <p:spPr bwMode="auto">
              <a:xfrm rot="-4485502">
                <a:off x="3388" y="2401"/>
                <a:ext cx="571" cy="187"/>
              </a:xfrm>
              <a:custGeom>
                <a:avLst/>
                <a:gdLst>
                  <a:gd name="T0" fmla="*/ 0 w 19465"/>
                  <a:gd name="T1" fmla="*/ 0 h 21600"/>
                  <a:gd name="T2" fmla="*/ 0 w 19465"/>
                  <a:gd name="T3" fmla="*/ 0 h 21600"/>
                  <a:gd name="T4" fmla="*/ 0 w 19465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9465"/>
                  <a:gd name="T10" fmla="*/ 0 h 21600"/>
                  <a:gd name="T11" fmla="*/ 19465 w 19465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465" h="21600" fill="none" extrusionOk="0">
                    <a:moveTo>
                      <a:pt x="19390" y="21599"/>
                    </a:moveTo>
                    <a:cubicBezTo>
                      <a:pt x="11116" y="21571"/>
                      <a:pt x="3586" y="16818"/>
                      <a:pt x="-1" y="9363"/>
                    </a:cubicBezTo>
                  </a:path>
                  <a:path w="19465" h="21600" stroke="0" extrusionOk="0">
                    <a:moveTo>
                      <a:pt x="19390" y="21599"/>
                    </a:moveTo>
                    <a:cubicBezTo>
                      <a:pt x="11116" y="21571"/>
                      <a:pt x="3586" y="16818"/>
                      <a:pt x="-1" y="9363"/>
                    </a:cubicBezTo>
                    <a:lnTo>
                      <a:pt x="19465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5" name="Arc 101"/>
              <p:cNvSpPr>
                <a:spLocks/>
              </p:cNvSpPr>
              <p:nvPr/>
            </p:nvSpPr>
            <p:spPr bwMode="auto">
              <a:xfrm rot="-6300000">
                <a:off x="3961" y="1814"/>
                <a:ext cx="693" cy="147"/>
              </a:xfrm>
              <a:custGeom>
                <a:avLst/>
                <a:gdLst>
                  <a:gd name="T0" fmla="*/ 0 w 21600"/>
                  <a:gd name="T1" fmla="*/ 0 h 21702"/>
                  <a:gd name="T2" fmla="*/ 0 w 21600"/>
                  <a:gd name="T3" fmla="*/ 0 h 21702"/>
                  <a:gd name="T4" fmla="*/ 0 w 21600"/>
                  <a:gd name="T5" fmla="*/ 0 h 21702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702"/>
                  <a:gd name="T11" fmla="*/ 21600 w 21600"/>
                  <a:gd name="T12" fmla="*/ 21702 h 217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702" fill="none" extrusionOk="0">
                    <a:moveTo>
                      <a:pt x="21599" y="0"/>
                    </a:moveTo>
                    <a:cubicBezTo>
                      <a:pt x="21599" y="34"/>
                      <a:pt x="21600" y="68"/>
                      <a:pt x="21600" y="102"/>
                    </a:cubicBezTo>
                    <a:cubicBezTo>
                      <a:pt x="21600" y="12031"/>
                      <a:pt x="11929" y="21701"/>
                      <a:pt x="0" y="21702"/>
                    </a:cubicBezTo>
                  </a:path>
                  <a:path w="21600" h="21702" stroke="0" extrusionOk="0">
                    <a:moveTo>
                      <a:pt x="21599" y="0"/>
                    </a:moveTo>
                    <a:cubicBezTo>
                      <a:pt x="21599" y="34"/>
                      <a:pt x="21600" y="68"/>
                      <a:pt x="21600" y="102"/>
                    </a:cubicBezTo>
                    <a:cubicBezTo>
                      <a:pt x="21600" y="12031"/>
                      <a:pt x="11929" y="21701"/>
                      <a:pt x="0" y="21702"/>
                    </a:cubicBezTo>
                    <a:lnTo>
                      <a:pt x="0" y="102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6" name="Rectangle 102"/>
              <p:cNvSpPr>
                <a:spLocks noChangeArrowheads="1"/>
              </p:cNvSpPr>
              <p:nvPr/>
            </p:nvSpPr>
            <p:spPr bwMode="auto">
              <a:xfrm>
                <a:off x="3209" y="2382"/>
                <a:ext cx="305" cy="21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14387" name="Arc 103"/>
              <p:cNvSpPr>
                <a:spLocks/>
              </p:cNvSpPr>
              <p:nvPr/>
            </p:nvSpPr>
            <p:spPr bwMode="auto">
              <a:xfrm rot="-900000">
                <a:off x="3153" y="2793"/>
                <a:ext cx="457" cy="112"/>
              </a:xfrm>
              <a:custGeom>
                <a:avLst/>
                <a:gdLst>
                  <a:gd name="T0" fmla="*/ 0 w 20674"/>
                  <a:gd name="T1" fmla="*/ 0 h 21580"/>
                  <a:gd name="T2" fmla="*/ 0 w 20674"/>
                  <a:gd name="T3" fmla="*/ 0 h 21580"/>
                  <a:gd name="T4" fmla="*/ 0 w 20674"/>
                  <a:gd name="T5" fmla="*/ 0 h 21580"/>
                  <a:gd name="T6" fmla="*/ 0 60000 65536"/>
                  <a:gd name="T7" fmla="*/ 0 60000 65536"/>
                  <a:gd name="T8" fmla="*/ 0 60000 65536"/>
                  <a:gd name="T9" fmla="*/ 0 w 20674"/>
                  <a:gd name="T10" fmla="*/ 0 h 21580"/>
                  <a:gd name="T11" fmla="*/ 20674 w 20674"/>
                  <a:gd name="T12" fmla="*/ 21580 h 215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674" h="21580" fill="none" extrusionOk="0">
                    <a:moveTo>
                      <a:pt x="20674" y="6255"/>
                    </a:moveTo>
                    <a:cubicBezTo>
                      <a:pt x="18017" y="15036"/>
                      <a:pt x="10104" y="21180"/>
                      <a:pt x="938" y="21579"/>
                    </a:cubicBezTo>
                  </a:path>
                  <a:path w="20674" h="21580" stroke="0" extrusionOk="0">
                    <a:moveTo>
                      <a:pt x="20674" y="6255"/>
                    </a:moveTo>
                    <a:cubicBezTo>
                      <a:pt x="18017" y="15036"/>
                      <a:pt x="10104" y="21180"/>
                      <a:pt x="938" y="21579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" name="Rectangle 104"/>
              <p:cNvSpPr>
                <a:spLocks noChangeArrowheads="1"/>
              </p:cNvSpPr>
              <p:nvPr/>
            </p:nvSpPr>
            <p:spPr bwMode="auto">
              <a:xfrm>
                <a:off x="4079" y="3007"/>
                <a:ext cx="305" cy="35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defRPr/>
                </a:pPr>
                <a:r>
                  <a:rPr lang="en-US" i="1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Symbol" pitchFamily="18" charset="2"/>
                  </a:rPr>
                  <a:t></a:t>
                </a:r>
              </a:p>
            </p:txBody>
          </p:sp>
        </p:grpSp>
      </p:grp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457200" y="3886200"/>
            <a:ext cx="2992438" cy="2119313"/>
            <a:chOff x="235" y="2639"/>
            <a:chExt cx="3133" cy="1751"/>
          </a:xfrm>
        </p:grpSpPr>
        <p:sp>
          <p:nvSpPr>
            <p:cNvPr id="6250" name="Line 106"/>
            <p:cNvSpPr>
              <a:spLocks noChangeShapeType="1"/>
            </p:cNvSpPr>
            <p:nvPr/>
          </p:nvSpPr>
          <p:spPr bwMode="auto">
            <a:xfrm>
              <a:off x="235" y="3623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51" name="Line 107"/>
            <p:cNvSpPr>
              <a:spLocks noChangeShapeType="1"/>
            </p:cNvSpPr>
            <p:nvPr/>
          </p:nvSpPr>
          <p:spPr bwMode="auto">
            <a:xfrm>
              <a:off x="247" y="3299"/>
              <a:ext cx="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52" name="Line 108"/>
            <p:cNvSpPr>
              <a:spLocks noChangeShapeType="1"/>
            </p:cNvSpPr>
            <p:nvPr/>
          </p:nvSpPr>
          <p:spPr bwMode="auto">
            <a:xfrm>
              <a:off x="571" y="3903"/>
              <a:ext cx="0" cy="9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53" name="Line 109"/>
            <p:cNvSpPr>
              <a:spLocks noChangeShapeType="1"/>
            </p:cNvSpPr>
            <p:nvPr/>
          </p:nvSpPr>
          <p:spPr bwMode="auto">
            <a:xfrm>
              <a:off x="1433" y="3906"/>
              <a:ext cx="0" cy="9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54" name="Line 110"/>
            <p:cNvSpPr>
              <a:spLocks noChangeShapeType="1"/>
            </p:cNvSpPr>
            <p:nvPr/>
          </p:nvSpPr>
          <p:spPr bwMode="auto">
            <a:xfrm>
              <a:off x="1723" y="3906"/>
              <a:ext cx="0" cy="9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55" name="Line 111"/>
            <p:cNvSpPr>
              <a:spLocks noChangeShapeType="1"/>
            </p:cNvSpPr>
            <p:nvPr/>
          </p:nvSpPr>
          <p:spPr bwMode="auto">
            <a:xfrm>
              <a:off x="858" y="3899"/>
              <a:ext cx="0" cy="9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56" name="Line 112"/>
            <p:cNvSpPr>
              <a:spLocks noChangeShapeType="1"/>
            </p:cNvSpPr>
            <p:nvPr/>
          </p:nvSpPr>
          <p:spPr bwMode="auto">
            <a:xfrm>
              <a:off x="1146" y="3906"/>
              <a:ext cx="0" cy="9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57" name="Line 113"/>
            <p:cNvSpPr>
              <a:spLocks noChangeShapeType="1"/>
            </p:cNvSpPr>
            <p:nvPr/>
          </p:nvSpPr>
          <p:spPr bwMode="auto">
            <a:xfrm>
              <a:off x="1987" y="3906"/>
              <a:ext cx="0" cy="9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58" name="Line 114"/>
            <p:cNvSpPr>
              <a:spLocks noChangeShapeType="1"/>
            </p:cNvSpPr>
            <p:nvPr/>
          </p:nvSpPr>
          <p:spPr bwMode="auto">
            <a:xfrm>
              <a:off x="2263" y="3906"/>
              <a:ext cx="0" cy="9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59" name="Line 115"/>
            <p:cNvSpPr>
              <a:spLocks noChangeShapeType="1"/>
            </p:cNvSpPr>
            <p:nvPr/>
          </p:nvSpPr>
          <p:spPr bwMode="auto">
            <a:xfrm>
              <a:off x="2849" y="3906"/>
              <a:ext cx="0" cy="9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60" name="Line 116"/>
            <p:cNvSpPr>
              <a:spLocks noChangeShapeType="1"/>
            </p:cNvSpPr>
            <p:nvPr/>
          </p:nvSpPr>
          <p:spPr bwMode="auto">
            <a:xfrm>
              <a:off x="2562" y="3906"/>
              <a:ext cx="0" cy="9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61" name="Line 117"/>
            <p:cNvSpPr>
              <a:spLocks noChangeShapeType="1"/>
            </p:cNvSpPr>
            <p:nvPr/>
          </p:nvSpPr>
          <p:spPr bwMode="auto">
            <a:xfrm>
              <a:off x="3125" y="3906"/>
              <a:ext cx="0" cy="9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62" name="Line 118"/>
            <p:cNvSpPr>
              <a:spLocks noChangeShapeType="1"/>
            </p:cNvSpPr>
            <p:nvPr/>
          </p:nvSpPr>
          <p:spPr bwMode="auto">
            <a:xfrm rot="218362">
              <a:off x="2512" y="3867"/>
              <a:ext cx="56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4370" name="Group 119"/>
            <p:cNvGrpSpPr>
              <a:grpSpLocks/>
            </p:cNvGrpSpPr>
            <p:nvPr/>
          </p:nvGrpSpPr>
          <p:grpSpPr bwMode="auto">
            <a:xfrm>
              <a:off x="285" y="2639"/>
              <a:ext cx="3083" cy="1489"/>
              <a:chOff x="285" y="2639"/>
              <a:chExt cx="3083" cy="1489"/>
            </a:xfrm>
          </p:grpSpPr>
          <p:sp>
            <p:nvSpPr>
              <p:cNvPr id="6264" name="Line 120"/>
              <p:cNvSpPr>
                <a:spLocks noChangeShapeType="1"/>
              </p:cNvSpPr>
              <p:nvPr/>
            </p:nvSpPr>
            <p:spPr bwMode="auto">
              <a:xfrm>
                <a:off x="306" y="2639"/>
                <a:ext cx="0" cy="148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65" name="Line 121"/>
              <p:cNvSpPr>
                <a:spLocks noChangeShapeType="1"/>
              </p:cNvSpPr>
              <p:nvPr/>
            </p:nvSpPr>
            <p:spPr bwMode="auto">
              <a:xfrm>
                <a:off x="306" y="3947"/>
                <a:ext cx="306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66" name="Arc 122"/>
              <p:cNvSpPr>
                <a:spLocks/>
              </p:cNvSpPr>
              <p:nvPr/>
            </p:nvSpPr>
            <p:spPr bwMode="auto">
              <a:xfrm rot="148547">
                <a:off x="285" y="2879"/>
                <a:ext cx="2244" cy="918"/>
              </a:xfrm>
              <a:custGeom>
                <a:avLst/>
                <a:gdLst>
                  <a:gd name="T0" fmla="*/ 2244 w 21600"/>
                  <a:gd name="T1" fmla="*/ 918 h 21600"/>
                  <a:gd name="T2" fmla="*/ 0 w 21600"/>
                  <a:gd name="T3" fmla="*/ 0 h 21600"/>
                  <a:gd name="T4" fmla="*/ 2244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</a:endParaRPr>
              </a:p>
            </p:txBody>
          </p:sp>
        </p:grpSp>
        <p:sp>
          <p:nvSpPr>
            <p:cNvPr id="14371" name="Freeform 123"/>
            <p:cNvSpPr>
              <a:spLocks/>
            </p:cNvSpPr>
            <p:nvPr/>
          </p:nvSpPr>
          <p:spPr bwMode="auto">
            <a:xfrm>
              <a:off x="291" y="2868"/>
              <a:ext cx="2925" cy="1092"/>
            </a:xfrm>
            <a:custGeom>
              <a:avLst/>
              <a:gdLst>
                <a:gd name="T0" fmla="*/ 9 w 2925"/>
                <a:gd name="T1" fmla="*/ 0 h 1092"/>
                <a:gd name="T2" fmla="*/ 81 w 2925"/>
                <a:gd name="T3" fmla="*/ 240 h 1092"/>
                <a:gd name="T4" fmla="*/ 129 w 2925"/>
                <a:gd name="T5" fmla="*/ 300 h 1092"/>
                <a:gd name="T6" fmla="*/ 153 w 2925"/>
                <a:gd name="T7" fmla="*/ 336 h 1092"/>
                <a:gd name="T8" fmla="*/ 225 w 2925"/>
                <a:gd name="T9" fmla="*/ 384 h 1092"/>
                <a:gd name="T10" fmla="*/ 357 w 2925"/>
                <a:gd name="T11" fmla="*/ 480 h 1092"/>
                <a:gd name="T12" fmla="*/ 537 w 2925"/>
                <a:gd name="T13" fmla="*/ 600 h 1092"/>
                <a:gd name="T14" fmla="*/ 717 w 2925"/>
                <a:gd name="T15" fmla="*/ 660 h 1092"/>
                <a:gd name="T16" fmla="*/ 897 w 2925"/>
                <a:gd name="T17" fmla="*/ 732 h 1092"/>
                <a:gd name="T18" fmla="*/ 933 w 2925"/>
                <a:gd name="T19" fmla="*/ 756 h 1092"/>
                <a:gd name="T20" fmla="*/ 1113 w 2925"/>
                <a:gd name="T21" fmla="*/ 816 h 1092"/>
                <a:gd name="T22" fmla="*/ 1281 w 2925"/>
                <a:gd name="T23" fmla="*/ 864 h 1092"/>
                <a:gd name="T24" fmla="*/ 1533 w 2925"/>
                <a:gd name="T25" fmla="*/ 924 h 1092"/>
                <a:gd name="T26" fmla="*/ 1677 w 2925"/>
                <a:gd name="T27" fmla="*/ 936 h 1092"/>
                <a:gd name="T28" fmla="*/ 2073 w 2925"/>
                <a:gd name="T29" fmla="*/ 972 h 1092"/>
                <a:gd name="T30" fmla="*/ 2601 w 2925"/>
                <a:gd name="T31" fmla="*/ 1032 h 1092"/>
                <a:gd name="T32" fmla="*/ 2925 w 2925"/>
                <a:gd name="T33" fmla="*/ 1068 h 1092"/>
                <a:gd name="T34" fmla="*/ 21 w 2925"/>
                <a:gd name="T35" fmla="*/ 1092 h 1092"/>
                <a:gd name="T36" fmla="*/ 9 w 2925"/>
                <a:gd name="T37" fmla="*/ 0 h 109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925"/>
                <a:gd name="T58" fmla="*/ 0 h 1092"/>
                <a:gd name="T59" fmla="*/ 2925 w 2925"/>
                <a:gd name="T60" fmla="*/ 1092 h 109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925" h="1092">
                  <a:moveTo>
                    <a:pt x="9" y="0"/>
                  </a:moveTo>
                  <a:cubicBezTo>
                    <a:pt x="27" y="90"/>
                    <a:pt x="0" y="186"/>
                    <a:pt x="81" y="240"/>
                  </a:cubicBezTo>
                  <a:cubicBezTo>
                    <a:pt x="104" y="310"/>
                    <a:pt x="75" y="246"/>
                    <a:pt x="129" y="300"/>
                  </a:cubicBezTo>
                  <a:cubicBezTo>
                    <a:pt x="139" y="310"/>
                    <a:pt x="142" y="327"/>
                    <a:pt x="153" y="336"/>
                  </a:cubicBezTo>
                  <a:cubicBezTo>
                    <a:pt x="175" y="355"/>
                    <a:pt x="225" y="384"/>
                    <a:pt x="225" y="384"/>
                  </a:cubicBezTo>
                  <a:cubicBezTo>
                    <a:pt x="257" y="433"/>
                    <a:pt x="306" y="446"/>
                    <a:pt x="357" y="480"/>
                  </a:cubicBezTo>
                  <a:cubicBezTo>
                    <a:pt x="418" y="521"/>
                    <a:pt x="471" y="571"/>
                    <a:pt x="537" y="600"/>
                  </a:cubicBezTo>
                  <a:cubicBezTo>
                    <a:pt x="588" y="623"/>
                    <a:pt x="669" y="628"/>
                    <a:pt x="717" y="660"/>
                  </a:cubicBezTo>
                  <a:cubicBezTo>
                    <a:pt x="772" y="697"/>
                    <a:pt x="835" y="711"/>
                    <a:pt x="897" y="732"/>
                  </a:cubicBezTo>
                  <a:cubicBezTo>
                    <a:pt x="911" y="737"/>
                    <a:pt x="920" y="750"/>
                    <a:pt x="933" y="756"/>
                  </a:cubicBezTo>
                  <a:cubicBezTo>
                    <a:pt x="986" y="780"/>
                    <a:pt x="1056" y="802"/>
                    <a:pt x="1113" y="816"/>
                  </a:cubicBezTo>
                  <a:cubicBezTo>
                    <a:pt x="1170" y="830"/>
                    <a:pt x="1223" y="856"/>
                    <a:pt x="1281" y="864"/>
                  </a:cubicBezTo>
                  <a:cubicBezTo>
                    <a:pt x="1369" y="877"/>
                    <a:pt x="1449" y="896"/>
                    <a:pt x="1533" y="924"/>
                  </a:cubicBezTo>
                  <a:cubicBezTo>
                    <a:pt x="1579" y="939"/>
                    <a:pt x="1629" y="931"/>
                    <a:pt x="1677" y="936"/>
                  </a:cubicBezTo>
                  <a:cubicBezTo>
                    <a:pt x="1823" y="951"/>
                    <a:pt x="1911" y="964"/>
                    <a:pt x="2073" y="972"/>
                  </a:cubicBezTo>
                  <a:cubicBezTo>
                    <a:pt x="2249" y="997"/>
                    <a:pt x="2423" y="1016"/>
                    <a:pt x="2601" y="1032"/>
                  </a:cubicBezTo>
                  <a:cubicBezTo>
                    <a:pt x="2711" y="1042"/>
                    <a:pt x="2814" y="1068"/>
                    <a:pt x="2925" y="1068"/>
                  </a:cubicBezTo>
                  <a:lnTo>
                    <a:pt x="21" y="109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8" name="Rectangle 124"/>
            <p:cNvSpPr>
              <a:spLocks noChangeArrowheads="1"/>
            </p:cNvSpPr>
            <p:nvPr/>
          </p:nvSpPr>
          <p:spPr bwMode="auto">
            <a:xfrm>
              <a:off x="1354" y="4015"/>
              <a:ext cx="374" cy="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defRPr/>
              </a:pPr>
              <a:r>
                <a:rPr lang="en-US" i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pitchFamily="18" charset="2"/>
                </a:rPr>
                <a:t></a:t>
              </a:r>
            </a:p>
          </p:txBody>
        </p:sp>
      </p:grpSp>
      <p:sp>
        <p:nvSpPr>
          <p:cNvPr id="6269" name="Rectangle 125"/>
          <p:cNvSpPr>
            <a:spLocks noChangeArrowheads="1"/>
          </p:cNvSpPr>
          <p:nvPr/>
        </p:nvSpPr>
        <p:spPr bwMode="auto">
          <a:xfrm>
            <a:off x="4267200" y="1371600"/>
            <a:ext cx="3429000" cy="723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Normal Distribution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4344" name="Rectangle 126"/>
          <p:cNvSpPr>
            <a:spLocks noChangeArrowheads="1"/>
          </p:cNvSpPr>
          <p:nvPr/>
        </p:nvSpPr>
        <p:spPr bwMode="auto">
          <a:xfrm>
            <a:off x="381000" y="3276600"/>
            <a:ext cx="39624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n-US" sz="2800">
                <a:latin typeface="Arial" charset="0"/>
              </a:rPr>
              <a:t>Exponential Distribution</a:t>
            </a:r>
          </a:p>
        </p:txBody>
      </p:sp>
      <p:sp>
        <p:nvSpPr>
          <p:cNvPr id="45" name="Rectangle 125"/>
          <p:cNvSpPr>
            <a:spLocks noChangeArrowheads="1"/>
          </p:cNvSpPr>
          <p:nvPr/>
        </p:nvSpPr>
        <p:spPr bwMode="auto">
          <a:xfrm>
            <a:off x="4648200" y="3581400"/>
            <a:ext cx="3886200" cy="723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Triangular Distribution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4648200" y="4267200"/>
            <a:ext cx="4343400" cy="2055813"/>
            <a:chOff x="144" y="2880"/>
            <a:chExt cx="2736" cy="1295"/>
          </a:xfrm>
        </p:grpSpPr>
        <p:cxnSp>
          <p:nvCxnSpPr>
            <p:cNvPr id="53" name="Straight Connector 52"/>
            <p:cNvCxnSpPr>
              <a:cxnSpLocks noChangeShapeType="1"/>
            </p:cNvCxnSpPr>
            <p:nvPr/>
          </p:nvCxnSpPr>
          <p:spPr bwMode="auto">
            <a:xfrm>
              <a:off x="144" y="3888"/>
              <a:ext cx="2736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</p:cxnSp>
        <p:cxnSp>
          <p:nvCxnSpPr>
            <p:cNvPr id="55" name="Straight Connector 54"/>
            <p:cNvCxnSpPr>
              <a:cxnSpLocks noChangeShapeType="1"/>
            </p:cNvCxnSpPr>
            <p:nvPr/>
          </p:nvCxnSpPr>
          <p:spPr bwMode="auto">
            <a:xfrm rot="5400000" flipH="1" flipV="1">
              <a:off x="96" y="3072"/>
              <a:ext cx="1008" cy="62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</p:cxnSp>
        <p:cxnSp>
          <p:nvCxnSpPr>
            <p:cNvPr id="57" name="Straight Connector 56"/>
            <p:cNvCxnSpPr>
              <a:cxnSpLocks noChangeShapeType="1"/>
            </p:cNvCxnSpPr>
            <p:nvPr/>
          </p:nvCxnSpPr>
          <p:spPr bwMode="auto">
            <a:xfrm>
              <a:off x="912" y="2880"/>
              <a:ext cx="1776" cy="1008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</p:cxnSp>
        <p:sp>
          <p:nvSpPr>
            <p:cNvPr id="58" name="Isosceles Triangle 57"/>
            <p:cNvSpPr/>
            <p:nvPr/>
          </p:nvSpPr>
          <p:spPr>
            <a:xfrm>
              <a:off x="288" y="2880"/>
              <a:ext cx="2352" cy="1008"/>
            </a:xfrm>
            <a:prstGeom prst="triangle">
              <a:avLst>
                <a:gd name="adj" fmla="val 2745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2" name="Rectangle 92"/>
            <p:cNvSpPr>
              <a:spLocks noChangeArrowheads="1"/>
            </p:cNvSpPr>
            <p:nvPr/>
          </p:nvSpPr>
          <p:spPr bwMode="auto">
            <a:xfrm>
              <a:off x="2640" y="3889"/>
              <a:ext cx="210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defRPr/>
              </a:pPr>
              <a:r>
                <a:rPr lang="en-US" i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63" name="Rectangle 92"/>
            <p:cNvSpPr>
              <a:spLocks noChangeArrowheads="1"/>
            </p:cNvSpPr>
            <p:nvPr/>
          </p:nvSpPr>
          <p:spPr bwMode="auto">
            <a:xfrm>
              <a:off x="192" y="3888"/>
              <a:ext cx="210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defRPr/>
              </a:pPr>
              <a:r>
                <a:rPr lang="en-US" i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64" name="Rectangle 92"/>
            <p:cNvSpPr>
              <a:spLocks noChangeArrowheads="1"/>
            </p:cNvSpPr>
            <p:nvPr/>
          </p:nvSpPr>
          <p:spPr bwMode="auto">
            <a:xfrm>
              <a:off x="816" y="3888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defRPr/>
              </a:pPr>
              <a:r>
                <a:rPr lang="en-US" i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m</a:t>
              </a:r>
            </a:p>
          </p:txBody>
        </p:sp>
      </p:grpSp>
      <p:sp>
        <p:nvSpPr>
          <p:cNvPr id="5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8566F0E-36A7-4D0E-A8FB-147AA4084CD2}" type="datetime1">
              <a:rPr lang="en-US" smtClean="0"/>
              <a:pPr>
                <a:defRPr/>
              </a:pPr>
              <a:t>3/21/2012</a:t>
            </a:fld>
            <a:endParaRPr lang="en-US" dirty="0"/>
          </a:p>
        </p:txBody>
      </p:sp>
      <p:sp>
        <p:nvSpPr>
          <p:cNvPr id="1434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latin typeface="Times New Roman" pitchFamily="1" charset="0"/>
              </a:rPr>
              <a:t>Ardavan Asef-Vaziri</a:t>
            </a:r>
          </a:p>
        </p:txBody>
      </p:sp>
      <p:sp>
        <p:nvSpPr>
          <p:cNvPr id="1434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latin typeface="Times New Roman" pitchFamily="1" charset="0"/>
              </a:rPr>
              <a:t>1-</a:t>
            </a:r>
            <a:fld id="{697F4139-66EF-4AA6-8531-4A1CBABCAB12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Triangular  Probability Distributions</a:t>
            </a:r>
          </a:p>
        </p:txBody>
      </p:sp>
      <p:cxnSp>
        <p:nvCxnSpPr>
          <p:cNvPr id="53" name="Straight Connector 52"/>
          <p:cNvCxnSpPr>
            <a:cxnSpLocks noChangeShapeType="1"/>
          </p:cNvCxnSpPr>
          <p:nvPr/>
        </p:nvCxnSpPr>
        <p:spPr bwMode="auto">
          <a:xfrm>
            <a:off x="1828800" y="2971800"/>
            <a:ext cx="4343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</p:cxnSp>
      <p:sp>
        <p:nvSpPr>
          <p:cNvPr id="58" name="Isosceles Triangle 57"/>
          <p:cNvSpPr/>
          <p:nvPr/>
        </p:nvSpPr>
        <p:spPr>
          <a:xfrm>
            <a:off x="2057400" y="1371600"/>
            <a:ext cx="3733800" cy="1600200"/>
          </a:xfrm>
          <a:prstGeom prst="triangle">
            <a:avLst>
              <a:gd name="adj" fmla="val 274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Rectangle 92"/>
          <p:cNvSpPr>
            <a:spLocks noChangeArrowheads="1"/>
          </p:cNvSpPr>
          <p:nvPr/>
        </p:nvSpPr>
        <p:spPr bwMode="auto">
          <a:xfrm>
            <a:off x="1905000" y="2971800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a</a:t>
            </a:r>
          </a:p>
        </p:txBody>
      </p:sp>
      <p:sp>
        <p:nvSpPr>
          <p:cNvPr id="64" name="Rectangle 92"/>
          <p:cNvSpPr>
            <a:spLocks noChangeArrowheads="1"/>
          </p:cNvSpPr>
          <p:nvPr/>
        </p:nvSpPr>
        <p:spPr bwMode="auto">
          <a:xfrm>
            <a:off x="2895600" y="2971800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m</a:t>
            </a:r>
          </a:p>
        </p:txBody>
      </p:sp>
      <p:sp>
        <p:nvSpPr>
          <p:cNvPr id="54" name="Rectangle 92"/>
          <p:cNvSpPr>
            <a:spLocks noChangeArrowheads="1"/>
          </p:cNvSpPr>
          <p:nvPr/>
        </p:nvSpPr>
        <p:spPr bwMode="auto">
          <a:xfrm>
            <a:off x="5791200" y="2971800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b</a:t>
            </a:r>
          </a:p>
        </p:txBody>
      </p:sp>
      <p:sp>
        <p:nvSpPr>
          <p:cNvPr id="15368" name="Rectangle 59"/>
          <p:cNvSpPr>
            <a:spLocks noChangeArrowheads="1"/>
          </p:cNvSpPr>
          <p:nvPr/>
        </p:nvSpPr>
        <p:spPr bwMode="auto">
          <a:xfrm>
            <a:off x="1524000" y="3505200"/>
            <a:ext cx="6553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Monotype Sorts" pitchFamily="1" charset="2"/>
              <a:buNone/>
            </a:pPr>
            <a:r>
              <a:rPr lang="en-US" i="1"/>
              <a:t>a</a:t>
            </a:r>
            <a:r>
              <a:rPr lang="en-US"/>
              <a:t> = smallest value the variable can assume</a:t>
            </a:r>
          </a:p>
          <a:p>
            <a:pPr>
              <a:buFont typeface="Monotype Sorts" pitchFamily="1" charset="2"/>
              <a:buNone/>
            </a:pPr>
            <a:r>
              <a:rPr lang="en-US" i="1"/>
              <a:t>b</a:t>
            </a:r>
            <a:r>
              <a:rPr lang="en-US"/>
              <a:t> = largest value the variable can assume</a:t>
            </a:r>
          </a:p>
          <a:p>
            <a:r>
              <a:rPr lang="en-US" i="1"/>
              <a:t>m</a:t>
            </a:r>
            <a:r>
              <a:rPr lang="en-US"/>
              <a:t> = most likely  value the variable can assume</a:t>
            </a:r>
          </a:p>
          <a:p>
            <a:pPr>
              <a:buFont typeface="Monotype Sorts" pitchFamily="1" charset="2"/>
              <a:buNone/>
            </a:pPr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3048000" y="1371600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76200" y="50292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b="1" dirty="0">
                <a:latin typeface="Times New Roman" pitchFamily="-64" charset="0"/>
              </a:rPr>
              <a:t>Expected Value of </a:t>
            </a:r>
            <a:r>
              <a:rPr lang="en-US" b="1" i="1" dirty="0">
                <a:latin typeface="Times New Roman" pitchFamily="-64" charset="0"/>
              </a:rPr>
              <a:t>x</a:t>
            </a:r>
            <a:r>
              <a:rPr lang="en-US" b="1" dirty="0">
                <a:latin typeface="Times New Roman" pitchFamily="-64" charset="0"/>
              </a:rPr>
              <a:t>  </a:t>
            </a:r>
            <a:r>
              <a:rPr lang="en-US" sz="2800" i="1" dirty="0">
                <a:latin typeface="+mn-lt"/>
                <a:cs typeface="+mn-cs"/>
                <a:sym typeface="Wingdings" pitchFamily="2" charset="2"/>
              </a:rPr>
              <a:t>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µ</a:t>
            </a:r>
            <a:r>
              <a:rPr lang="en-US" sz="2800" i="1" dirty="0">
                <a:latin typeface="Script MT Bold" pitchFamily="66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= (a +m+ b)/3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b="1" dirty="0">
                <a:latin typeface="Times New Roman" pitchFamily="-64" charset="0"/>
              </a:rPr>
              <a:t>Variance of </a:t>
            </a:r>
            <a:r>
              <a:rPr lang="en-US" b="1" i="1" dirty="0">
                <a:latin typeface="Times New Roman" pitchFamily="-64" charset="0"/>
              </a:rPr>
              <a:t>x </a:t>
            </a:r>
            <a:r>
              <a:rPr lang="en-US" b="1" dirty="0">
                <a:latin typeface="Times New Roman" pitchFamily="-64" charset="0"/>
              </a:rPr>
              <a:t>            </a:t>
            </a:r>
            <a:r>
              <a:rPr lang="en-US" sz="2800" i="1" dirty="0">
                <a:latin typeface="+mn-lt"/>
                <a:cs typeface="+mn-cs"/>
                <a:sym typeface="Wingdings" pitchFamily="2" charset="2"/>
              </a:rPr>
              <a:t> </a:t>
            </a:r>
            <a:r>
              <a:rPr lang="en-US" sz="2800" b="1" i="1" dirty="0">
                <a:latin typeface="Symbol" pitchFamily="18" charset="2"/>
                <a:cs typeface="Times New Roman" pitchFamily="18" charset="0"/>
              </a:rPr>
              <a:t>s </a:t>
            </a:r>
            <a:r>
              <a:rPr lang="en-US" sz="2800" b="1" i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= (a</a:t>
            </a:r>
            <a:r>
              <a:rPr lang="en-US" sz="28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+ m</a:t>
            </a:r>
            <a:r>
              <a:rPr lang="en-US" sz="28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+b</a:t>
            </a:r>
            <a:r>
              <a:rPr lang="en-US" sz="28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- am-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)/18</a:t>
            </a:r>
          </a:p>
          <a:p>
            <a:pPr marL="342900" indent="-342900">
              <a:spcBef>
                <a:spcPct val="20000"/>
              </a:spcBef>
              <a:buFont typeface="Monotype Sorts"/>
              <a:buNone/>
              <a:defRPr/>
            </a:pPr>
            <a:r>
              <a:rPr lang="en-US" sz="2800" dirty="0">
                <a:latin typeface="+mn-lt"/>
                <a:cs typeface="+mn-cs"/>
              </a:rPr>
              <a:t>	</a:t>
            </a:r>
          </a:p>
        </p:txBody>
      </p:sp>
      <p:sp>
        <p:nvSpPr>
          <p:cNvPr id="20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pPr>
                <a:defRPr/>
              </a:pPr>
              <a:t>3/21/2012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21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5373" name="Slide Number Placeholder 5"/>
          <p:cNvSpPr txBox="1">
            <a:spLocks noGrp="1"/>
          </p:cNvSpPr>
          <p:nvPr/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sz="1200">
                <a:solidFill>
                  <a:srgbClr val="898989"/>
                </a:solidFill>
              </a:rPr>
              <a:t>5-3-</a:t>
            </a:r>
            <a:fld id="{82BD4220-97CF-4E78-BD34-7F314EA704AB}" type="slidenum">
              <a:rPr lang="en-US" sz="1200">
                <a:solidFill>
                  <a:srgbClr val="898989"/>
                </a:solidFill>
              </a:rPr>
              <a:pPr algn="r"/>
              <a:t>3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Generate a Triangular  Random Variable</a:t>
            </a:r>
          </a:p>
        </p:txBody>
      </p:sp>
      <p:cxnSp>
        <p:nvCxnSpPr>
          <p:cNvPr id="53" name="Straight Connector 52"/>
          <p:cNvCxnSpPr>
            <a:cxnSpLocks noChangeShapeType="1"/>
          </p:cNvCxnSpPr>
          <p:nvPr/>
        </p:nvCxnSpPr>
        <p:spPr bwMode="auto">
          <a:xfrm>
            <a:off x="4724400" y="3200400"/>
            <a:ext cx="4343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</p:cxnSp>
      <p:sp>
        <p:nvSpPr>
          <p:cNvPr id="58" name="Isosceles Triangle 57"/>
          <p:cNvSpPr/>
          <p:nvPr/>
        </p:nvSpPr>
        <p:spPr>
          <a:xfrm>
            <a:off x="4953000" y="1600200"/>
            <a:ext cx="3733800" cy="1600200"/>
          </a:xfrm>
          <a:prstGeom prst="triangle">
            <a:avLst>
              <a:gd name="adj" fmla="val 274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Rectangle 92"/>
          <p:cNvSpPr>
            <a:spLocks noChangeArrowheads="1"/>
          </p:cNvSpPr>
          <p:nvPr/>
        </p:nvSpPr>
        <p:spPr bwMode="auto">
          <a:xfrm>
            <a:off x="4800600" y="3200400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a</a:t>
            </a:r>
          </a:p>
        </p:txBody>
      </p:sp>
      <p:sp>
        <p:nvSpPr>
          <p:cNvPr id="64" name="Rectangle 92"/>
          <p:cNvSpPr>
            <a:spLocks noChangeArrowheads="1"/>
          </p:cNvSpPr>
          <p:nvPr/>
        </p:nvSpPr>
        <p:spPr bwMode="auto">
          <a:xfrm>
            <a:off x="5791200" y="3200400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m</a:t>
            </a:r>
          </a:p>
        </p:txBody>
      </p:sp>
      <p:sp>
        <p:nvSpPr>
          <p:cNvPr id="54" name="Rectangle 92"/>
          <p:cNvSpPr>
            <a:spLocks noChangeArrowheads="1"/>
          </p:cNvSpPr>
          <p:nvPr/>
        </p:nvSpPr>
        <p:spPr bwMode="auto">
          <a:xfrm>
            <a:off x="8686800" y="3200400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b</a:t>
            </a:r>
          </a:p>
        </p:txBody>
      </p:sp>
      <p:sp>
        <p:nvSpPr>
          <p:cNvPr id="20491" name="Rectangle 3"/>
          <p:cNvSpPr txBox="1">
            <a:spLocks noChangeArrowheads="1"/>
          </p:cNvSpPr>
          <p:nvPr/>
        </p:nvSpPr>
        <p:spPr bwMode="auto">
          <a:xfrm>
            <a:off x="0" y="1371600"/>
            <a:ext cx="5791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r>
              <a:rPr lang="en-US" sz="2800">
                <a:latin typeface="Arial" charset="0"/>
              </a:rPr>
              <a:t>Compute the height of this triangle</a:t>
            </a: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800">
              <a:latin typeface="Arial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0" y="34290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r>
              <a:rPr lang="en-US" sz="2800">
                <a:latin typeface="Arial" charset="0"/>
                <a:sym typeface="Wingdings" pitchFamily="1" charset="2"/>
              </a:rPr>
              <a:t>Similarly, the area to the right is</a:t>
            </a: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800">
              <a:latin typeface="Arial" charset="0"/>
            </a:endParaRP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800">
              <a:latin typeface="Arial" charset="0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76200" y="2133600"/>
          <a:ext cx="1192213" cy="471488"/>
        </p:xfrm>
        <a:graphic>
          <a:graphicData uri="http://schemas.openxmlformats.org/presentationml/2006/ole">
            <p:oleObj spid="_x0000_s1026" name="Equation" r:id="rId4" imgW="545760" imgH="215640" progId="Equation.3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152400" y="4191000"/>
          <a:ext cx="1192213" cy="471488"/>
        </p:xfrm>
        <a:graphic>
          <a:graphicData uri="http://schemas.openxmlformats.org/presentationml/2006/ole">
            <p:oleObj spid="_x0000_s1027" name="Equation" r:id="rId5" imgW="545760" imgH="215640" progId="Equation.3">
              <p:embed/>
            </p:oleObj>
          </a:graphicData>
        </a:graphic>
      </p:graphicFrame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0" y="518160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r>
              <a:rPr lang="en-US" sz="2800">
                <a:latin typeface="Arial" charset="0"/>
                <a:sym typeface="Wingdings" pitchFamily="1" charset="2"/>
              </a:rPr>
              <a:t>Generate a random number if </a:t>
            </a:r>
            <a:r>
              <a:rPr lang="en-US" sz="2800" i="1">
                <a:latin typeface="Arial" charset="0"/>
                <a:sym typeface="Wingdings" pitchFamily="1" charset="2"/>
              </a:rPr>
              <a:t>rand() ≤ (m-a)/(b-a) </a:t>
            </a:r>
            <a:r>
              <a:rPr lang="en-US" sz="2800">
                <a:latin typeface="Arial" charset="0"/>
                <a:sym typeface="Wingdings" pitchFamily="1" charset="2"/>
              </a:rPr>
              <a:t>we are on the left, otherwise on the right</a:t>
            </a: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800">
              <a:latin typeface="Arial" charset="0"/>
            </a:endParaRP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800">
              <a:latin typeface="Arial" charset="0"/>
            </a:endParaRPr>
          </a:p>
        </p:txBody>
      </p:sp>
      <p:sp>
        <p:nvSpPr>
          <p:cNvPr id="20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pPr>
                <a:defRPr/>
              </a:pPr>
              <a:t>3/21/2012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21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41" name="Slide Number Placeholder 5"/>
          <p:cNvSpPr txBox="1">
            <a:spLocks noGrp="1"/>
          </p:cNvSpPr>
          <p:nvPr/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sz="1200">
                <a:solidFill>
                  <a:srgbClr val="898989"/>
                </a:solidFill>
              </a:rPr>
              <a:t>5-3-</a:t>
            </a:r>
            <a:fld id="{2059F1DF-0E0D-49CF-AA30-D1F9DA986F75}" type="slidenum">
              <a:rPr lang="en-US" sz="1200">
                <a:solidFill>
                  <a:srgbClr val="898989"/>
                </a:solidFill>
              </a:rPr>
              <a:pPr algn="r"/>
              <a:t>4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23" name="Line 13"/>
          <p:cNvSpPr>
            <a:spLocks noChangeShapeType="1"/>
          </p:cNvSpPr>
          <p:nvPr/>
        </p:nvSpPr>
        <p:spPr bwMode="auto">
          <a:xfrm>
            <a:off x="5972175" y="16002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Rectangle 92"/>
          <p:cNvSpPr>
            <a:spLocks noChangeArrowheads="1"/>
          </p:cNvSpPr>
          <p:nvPr/>
        </p:nvSpPr>
        <p:spPr bwMode="auto">
          <a:xfrm>
            <a:off x="5943600" y="2514600"/>
            <a:ext cx="1784144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H/2= </a:t>
            </a: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1/(b-a)</a:t>
            </a:r>
            <a:endParaRPr lang="en-US" i="1" baseline="-25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graphicFrame>
        <p:nvGraphicFramePr>
          <p:cNvPr id="6161" name="Object 17"/>
          <p:cNvGraphicFramePr>
            <a:graphicFrameLocks noChangeAspect="1"/>
          </p:cNvGraphicFramePr>
          <p:nvPr/>
        </p:nvGraphicFramePr>
        <p:xfrm>
          <a:off x="1371600" y="1981200"/>
          <a:ext cx="3324225" cy="914400"/>
        </p:xfrm>
        <a:graphic>
          <a:graphicData uri="http://schemas.openxmlformats.org/presentationml/2006/ole">
            <p:oleObj spid="_x0000_s1028" name="Equation" r:id="rId6" imgW="1523880" imgH="419040" progId="Equation.3">
              <p:embed/>
            </p:oleObj>
          </a:graphicData>
        </a:graphic>
      </p:graphicFrame>
      <p:graphicFrame>
        <p:nvGraphicFramePr>
          <p:cNvPr id="6162" name="Object 18"/>
          <p:cNvGraphicFramePr>
            <a:graphicFrameLocks noChangeAspect="1"/>
          </p:cNvGraphicFramePr>
          <p:nvPr/>
        </p:nvGraphicFramePr>
        <p:xfrm>
          <a:off x="1524000" y="4038600"/>
          <a:ext cx="3298825" cy="914400"/>
        </p:xfrm>
        <a:graphic>
          <a:graphicData uri="http://schemas.openxmlformats.org/presentationml/2006/ole">
            <p:oleObj spid="_x0000_s1029" name="Equation" r:id="rId7" imgW="1511280" imgH="419040" progId="Equation.3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1" grpId="0"/>
      <p:bldP spid="16" grpId="0"/>
      <p:bldP spid="19" grpId="0"/>
      <p:bldP spid="23" grpId="0" animBg="1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Triangular Probability Distributions</a:t>
            </a:r>
          </a:p>
        </p:txBody>
      </p:sp>
      <p:cxnSp>
        <p:nvCxnSpPr>
          <p:cNvPr id="53" name="Straight Connector 52"/>
          <p:cNvCxnSpPr>
            <a:cxnSpLocks noChangeShapeType="1"/>
          </p:cNvCxnSpPr>
          <p:nvPr/>
        </p:nvCxnSpPr>
        <p:spPr bwMode="auto">
          <a:xfrm>
            <a:off x="4724400" y="3246438"/>
            <a:ext cx="43434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</p:cxnSp>
      <p:sp>
        <p:nvSpPr>
          <p:cNvPr id="58" name="Isosceles Triangle 57"/>
          <p:cNvSpPr/>
          <p:nvPr/>
        </p:nvSpPr>
        <p:spPr>
          <a:xfrm>
            <a:off x="4953000" y="1646238"/>
            <a:ext cx="3810000" cy="1600200"/>
          </a:xfrm>
          <a:prstGeom prst="triangle">
            <a:avLst>
              <a:gd name="adj" fmla="val 274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Rectangle 92"/>
          <p:cNvSpPr>
            <a:spLocks noChangeArrowheads="1"/>
          </p:cNvSpPr>
          <p:nvPr/>
        </p:nvSpPr>
        <p:spPr bwMode="auto">
          <a:xfrm>
            <a:off x="4800600" y="3246438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a</a:t>
            </a:r>
          </a:p>
        </p:txBody>
      </p:sp>
      <p:sp>
        <p:nvSpPr>
          <p:cNvPr id="64" name="Rectangle 92"/>
          <p:cNvSpPr>
            <a:spLocks noChangeArrowheads="1"/>
          </p:cNvSpPr>
          <p:nvPr/>
        </p:nvSpPr>
        <p:spPr bwMode="auto">
          <a:xfrm>
            <a:off x="5791200" y="3246438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m</a:t>
            </a:r>
          </a:p>
        </p:txBody>
      </p:sp>
      <p:sp>
        <p:nvSpPr>
          <p:cNvPr id="54" name="Rectangle 92"/>
          <p:cNvSpPr>
            <a:spLocks noChangeArrowheads="1"/>
          </p:cNvSpPr>
          <p:nvPr/>
        </p:nvSpPr>
        <p:spPr bwMode="auto">
          <a:xfrm>
            <a:off x="8686800" y="3246438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b</a:t>
            </a:r>
          </a:p>
        </p:txBody>
      </p:sp>
      <p:sp>
        <p:nvSpPr>
          <p:cNvPr id="21514" name="Rectangle 3"/>
          <p:cNvSpPr txBox="1">
            <a:spLocks noChangeArrowheads="1"/>
          </p:cNvSpPr>
          <p:nvPr/>
        </p:nvSpPr>
        <p:spPr bwMode="auto">
          <a:xfrm>
            <a:off x="0" y="1371600"/>
            <a:ext cx="5257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Suppose we are on the left</a:t>
            </a:r>
          </a:p>
          <a:p>
            <a:pPr>
              <a:spcBef>
                <a:spcPct val="20000"/>
              </a:spcBef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Then the triangular random variable is something like X</a:t>
            </a:r>
          </a:p>
        </p:txBody>
      </p:sp>
      <p:sp>
        <p:nvSpPr>
          <p:cNvPr id="11" name="Rectangle 92"/>
          <p:cNvSpPr>
            <a:spLocks noChangeArrowheads="1"/>
          </p:cNvSpPr>
          <p:nvPr/>
        </p:nvSpPr>
        <p:spPr bwMode="auto">
          <a:xfrm>
            <a:off x="5257800" y="3279775"/>
            <a:ext cx="36671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X</a:t>
            </a:r>
            <a:endParaRPr lang="en-US" i="1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sp>
        <p:nvSpPr>
          <p:cNvPr id="2062" name="Line 13"/>
          <p:cNvSpPr>
            <a:spLocks noChangeShapeType="1"/>
          </p:cNvSpPr>
          <p:nvPr/>
        </p:nvSpPr>
        <p:spPr bwMode="auto">
          <a:xfrm>
            <a:off x="6019800" y="1646238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-76200" y="3657600"/>
            <a:ext cx="9372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latin typeface="Arial" charset="0"/>
              </a:rPr>
              <a:t>What is the height associated with X?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5410200" y="2524125"/>
            <a:ext cx="333375" cy="762000"/>
            <a:chOff x="3408" y="1590"/>
            <a:chExt cx="210" cy="480"/>
          </a:xfrm>
        </p:grpSpPr>
        <p:sp>
          <p:nvSpPr>
            <p:cNvPr id="2072" name="Line 14"/>
            <p:cNvSpPr>
              <a:spLocks noChangeShapeType="1"/>
            </p:cNvSpPr>
            <p:nvPr/>
          </p:nvSpPr>
          <p:spPr bwMode="auto">
            <a:xfrm>
              <a:off x="3408" y="1590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92"/>
            <p:cNvSpPr>
              <a:spLocks noChangeArrowheads="1"/>
            </p:cNvSpPr>
            <p:nvPr/>
          </p:nvSpPr>
          <p:spPr bwMode="auto">
            <a:xfrm>
              <a:off x="3408" y="1680"/>
              <a:ext cx="210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defRPr/>
              </a:pPr>
              <a:r>
                <a:rPr lang="en-US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-64" charset="0"/>
                </a:rPr>
                <a:t>h</a:t>
              </a:r>
              <a:endParaRPr lang="en-US" i="1" baseline="-250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endParaRPr>
            </a:p>
          </p:txBody>
        </p:sp>
      </p:grpSp>
      <p:sp>
        <p:nvSpPr>
          <p:cNvPr id="19" name="Rectangle 92"/>
          <p:cNvSpPr>
            <a:spLocks noChangeArrowheads="1"/>
          </p:cNvSpPr>
          <p:nvPr/>
        </p:nvSpPr>
        <p:spPr bwMode="auto">
          <a:xfrm>
            <a:off x="6019800" y="2286000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H</a:t>
            </a:r>
            <a:endParaRPr lang="en-US" i="1" baseline="-25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52400" y="4375150"/>
          <a:ext cx="1866900" cy="998538"/>
        </p:xfrm>
        <a:graphic>
          <a:graphicData uri="http://schemas.openxmlformats.org/presentationml/2006/ole">
            <p:oleObj spid="_x0000_s2050" name="Equation" r:id="rId4" imgW="736560" imgH="393480" progId="Equation.3">
              <p:embed/>
            </p:oleObj>
          </a:graphicData>
        </a:graphic>
      </p:graphicFrame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2362200" y="452755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latin typeface="Arial" charset="0"/>
                <a:sym typeface="Wingdings" pitchFamily="1" charset="2"/>
              </a:rPr>
              <a:t> </a:t>
            </a:r>
            <a:endParaRPr lang="en-US" sz="2800">
              <a:latin typeface="Arial" charset="0"/>
            </a:endParaRP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3044825" y="4375150"/>
          <a:ext cx="2027238" cy="998538"/>
        </p:xfrm>
        <a:graphic>
          <a:graphicData uri="http://schemas.openxmlformats.org/presentationml/2006/ole">
            <p:oleObj spid="_x0000_s2051" name="Equation" r:id="rId5" imgW="799920" imgH="393480" progId="Equation.3">
              <p:embed/>
            </p:oleObj>
          </a:graphicData>
        </a:graphic>
      </p:graphicFrame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5334000" y="46482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latin typeface="Arial" charset="0"/>
                <a:sym typeface="Wingdings" pitchFamily="1" charset="2"/>
              </a:rPr>
              <a:t> </a:t>
            </a:r>
            <a:endParaRPr lang="en-US" sz="2800">
              <a:latin typeface="Arial" charset="0"/>
            </a:endParaRP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5975350" y="4343400"/>
          <a:ext cx="2863850" cy="1062038"/>
        </p:xfrm>
        <a:graphic>
          <a:graphicData uri="http://schemas.openxmlformats.org/presentationml/2006/ole">
            <p:oleObj spid="_x0000_s2052" name="Equation" r:id="rId6" imgW="1130040" imgH="419040" progId="Equation.3">
              <p:embed/>
            </p:oleObj>
          </a:graphicData>
        </a:graphic>
      </p:graphicFrame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0" y="5715000"/>
            <a:ext cx="518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latin typeface="Arial" charset="0"/>
              </a:rPr>
              <a:t>The area to the left of X is then </a:t>
            </a: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5257800" y="5715000"/>
          <a:ext cx="2992438" cy="546100"/>
        </p:xfrm>
        <a:graphic>
          <a:graphicData uri="http://schemas.openxmlformats.org/presentationml/2006/ole">
            <p:oleObj spid="_x0000_s2053" name="Equation" r:id="rId7" imgW="1180800" imgH="215640" progId="Equation.3">
              <p:embed/>
            </p:oleObj>
          </a:graphicData>
        </a:graphic>
      </p:graphicFrame>
      <p:sp>
        <p:nvSpPr>
          <p:cNvPr id="26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pPr>
                <a:defRPr/>
              </a:pPr>
              <a:t>3/21/2012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27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2071" name="Slide Number Placeholder 5"/>
          <p:cNvSpPr txBox="1">
            <a:spLocks noGrp="1"/>
          </p:cNvSpPr>
          <p:nvPr/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sz="1200">
                <a:solidFill>
                  <a:srgbClr val="898989"/>
                </a:solidFill>
              </a:rPr>
              <a:t>5-3-</a:t>
            </a:r>
            <a:fld id="{F305B1F5-8A5E-4B06-8574-DAC1ED1FE388}" type="slidenum">
              <a:rPr lang="en-US" sz="1200">
                <a:solidFill>
                  <a:srgbClr val="898989"/>
                </a:solidFill>
              </a:rPr>
              <a:pPr algn="r"/>
              <a:t>5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4" grpId="0"/>
      <p:bldP spid="11" grpId="0"/>
      <p:bldP spid="17" grpId="0"/>
      <p:bldP spid="21" grpId="0"/>
      <p:bldP spid="23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Triangular Probability Distributions</a:t>
            </a:r>
          </a:p>
        </p:txBody>
      </p:sp>
      <p:cxnSp>
        <p:nvCxnSpPr>
          <p:cNvPr id="53" name="Straight Connector 52"/>
          <p:cNvCxnSpPr>
            <a:cxnSpLocks noChangeShapeType="1"/>
          </p:cNvCxnSpPr>
          <p:nvPr/>
        </p:nvCxnSpPr>
        <p:spPr bwMode="auto">
          <a:xfrm>
            <a:off x="4724400" y="3246438"/>
            <a:ext cx="43434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</p:cxnSp>
      <p:sp>
        <p:nvSpPr>
          <p:cNvPr id="58" name="Isosceles Triangle 57"/>
          <p:cNvSpPr/>
          <p:nvPr/>
        </p:nvSpPr>
        <p:spPr>
          <a:xfrm>
            <a:off x="4953000" y="1646238"/>
            <a:ext cx="3810000" cy="1600200"/>
          </a:xfrm>
          <a:prstGeom prst="triangle">
            <a:avLst>
              <a:gd name="adj" fmla="val 274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Rectangle 92"/>
          <p:cNvSpPr>
            <a:spLocks noChangeArrowheads="1"/>
          </p:cNvSpPr>
          <p:nvPr/>
        </p:nvSpPr>
        <p:spPr bwMode="auto">
          <a:xfrm>
            <a:off x="4800600" y="3246438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a</a:t>
            </a:r>
          </a:p>
        </p:txBody>
      </p:sp>
      <p:sp>
        <p:nvSpPr>
          <p:cNvPr id="64" name="Rectangle 92"/>
          <p:cNvSpPr>
            <a:spLocks noChangeArrowheads="1"/>
          </p:cNvSpPr>
          <p:nvPr/>
        </p:nvSpPr>
        <p:spPr bwMode="auto">
          <a:xfrm>
            <a:off x="5791200" y="3246438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m</a:t>
            </a:r>
          </a:p>
        </p:txBody>
      </p:sp>
      <p:sp>
        <p:nvSpPr>
          <p:cNvPr id="54" name="Rectangle 92"/>
          <p:cNvSpPr>
            <a:spLocks noChangeArrowheads="1"/>
          </p:cNvSpPr>
          <p:nvPr/>
        </p:nvSpPr>
        <p:spPr bwMode="auto">
          <a:xfrm>
            <a:off x="8686800" y="3246438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b</a:t>
            </a:r>
          </a:p>
        </p:txBody>
      </p:sp>
      <p:sp>
        <p:nvSpPr>
          <p:cNvPr id="11" name="Rectangle 92"/>
          <p:cNvSpPr>
            <a:spLocks noChangeArrowheads="1"/>
          </p:cNvSpPr>
          <p:nvPr/>
        </p:nvSpPr>
        <p:spPr bwMode="auto">
          <a:xfrm>
            <a:off x="5257800" y="3279775"/>
            <a:ext cx="36671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X</a:t>
            </a:r>
            <a:endParaRPr lang="en-US" i="1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6019800" y="1646238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5410200" y="2560638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92"/>
          <p:cNvSpPr>
            <a:spLocks noChangeArrowheads="1"/>
          </p:cNvSpPr>
          <p:nvPr/>
        </p:nvSpPr>
        <p:spPr bwMode="auto">
          <a:xfrm>
            <a:off x="5410200" y="2667000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h</a:t>
            </a:r>
            <a:endParaRPr lang="en-US" i="1" baseline="-25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sp>
        <p:nvSpPr>
          <p:cNvPr id="19" name="Rectangle 92"/>
          <p:cNvSpPr>
            <a:spLocks noChangeArrowheads="1"/>
          </p:cNvSpPr>
          <p:nvPr/>
        </p:nvSpPr>
        <p:spPr bwMode="auto">
          <a:xfrm>
            <a:off x="6019800" y="2286000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H</a:t>
            </a:r>
            <a:endParaRPr lang="en-US" i="1" baseline="-25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228600" y="2133600"/>
          <a:ext cx="2863850" cy="1062038"/>
        </p:xfrm>
        <a:graphic>
          <a:graphicData uri="http://schemas.openxmlformats.org/presentationml/2006/ole">
            <p:oleObj spid="_x0000_s3074" name="Equation" r:id="rId4" imgW="1130040" imgH="419040" progId="Equation.3">
              <p:embed/>
            </p:oleObj>
          </a:graphicData>
        </a:graphic>
      </p:graphicFrame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0" y="4648200"/>
            <a:ext cx="4724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>
                <a:latin typeface="Arial" charset="0"/>
              </a:rPr>
              <a:t>The area to the left of X was our rand() which happened to drop on the left</a:t>
            </a:r>
          </a:p>
        </p:txBody>
      </p:sp>
      <p:graphicFrame>
        <p:nvGraphicFramePr>
          <p:cNvPr id="8195" name="Object 5"/>
          <p:cNvGraphicFramePr>
            <a:graphicFrameLocks noChangeAspect="1"/>
          </p:cNvGraphicFramePr>
          <p:nvPr/>
        </p:nvGraphicFramePr>
        <p:xfrm>
          <a:off x="228600" y="1600200"/>
          <a:ext cx="2992438" cy="546100"/>
        </p:xfrm>
        <a:graphic>
          <a:graphicData uri="http://schemas.openxmlformats.org/presentationml/2006/ole">
            <p:oleObj spid="_x0000_s3075" name="Equation" r:id="rId5" imgW="1180800" imgH="215640" progId="Equation.3">
              <p:embed/>
            </p:oleObj>
          </a:graphicData>
        </a:graphic>
      </p:graphicFrame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152400" y="3352800"/>
          <a:ext cx="3797300" cy="1125538"/>
        </p:xfrm>
        <a:graphic>
          <a:graphicData uri="http://schemas.openxmlformats.org/presentationml/2006/ole">
            <p:oleObj spid="_x0000_s3076" name="Equation" r:id="rId6" imgW="1498320" imgH="444240" progId="Equation.3">
              <p:embed/>
            </p:oleObj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4572000" y="4876800"/>
          <a:ext cx="3797300" cy="1125538"/>
        </p:xfrm>
        <a:graphic>
          <a:graphicData uri="http://schemas.openxmlformats.org/presentationml/2006/ole">
            <p:oleObj spid="_x0000_s3077" name="Equation" r:id="rId7" imgW="1498320" imgH="444240" progId="Equation.3">
              <p:embed/>
            </p:oleObj>
          </a:graphicData>
        </a:graphic>
      </p:graphicFrame>
      <p:sp>
        <p:nvSpPr>
          <p:cNvPr id="20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pPr>
                <a:defRPr/>
              </a:pPr>
              <a:t>3/21/2012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21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3092" name="Slide Number Placeholder 5"/>
          <p:cNvSpPr txBox="1">
            <a:spLocks noGrp="1"/>
          </p:cNvSpPr>
          <p:nvPr/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sz="1200">
                <a:solidFill>
                  <a:srgbClr val="898989"/>
                </a:solidFill>
              </a:rPr>
              <a:t>5-3-</a:t>
            </a:r>
            <a:fld id="{73AA21AD-3BFF-4DAB-B612-9F5D67AAC7DB}" type="slidenum">
              <a:rPr lang="en-US" sz="1200">
                <a:solidFill>
                  <a:srgbClr val="898989"/>
                </a:solidFill>
              </a:rPr>
              <a:pPr algn="r"/>
              <a:t>6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Triangular Probability Distributions</a:t>
            </a:r>
          </a:p>
        </p:txBody>
      </p:sp>
      <p:cxnSp>
        <p:nvCxnSpPr>
          <p:cNvPr id="53" name="Straight Connector 52"/>
          <p:cNvCxnSpPr>
            <a:cxnSpLocks noChangeShapeType="1"/>
          </p:cNvCxnSpPr>
          <p:nvPr/>
        </p:nvCxnSpPr>
        <p:spPr bwMode="auto">
          <a:xfrm>
            <a:off x="4724400" y="3124200"/>
            <a:ext cx="4343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</p:cxnSp>
      <p:sp>
        <p:nvSpPr>
          <p:cNvPr id="58" name="Isosceles Triangle 57"/>
          <p:cNvSpPr/>
          <p:nvPr/>
        </p:nvSpPr>
        <p:spPr>
          <a:xfrm>
            <a:off x="4953000" y="1524000"/>
            <a:ext cx="3810000" cy="1600200"/>
          </a:xfrm>
          <a:prstGeom prst="triangle">
            <a:avLst>
              <a:gd name="adj" fmla="val 274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Rectangle 92"/>
          <p:cNvSpPr>
            <a:spLocks noChangeArrowheads="1"/>
          </p:cNvSpPr>
          <p:nvPr/>
        </p:nvSpPr>
        <p:spPr bwMode="auto">
          <a:xfrm>
            <a:off x="4800600" y="3124200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a</a:t>
            </a:r>
          </a:p>
        </p:txBody>
      </p:sp>
      <p:sp>
        <p:nvSpPr>
          <p:cNvPr id="64" name="Rectangle 92"/>
          <p:cNvSpPr>
            <a:spLocks noChangeArrowheads="1"/>
          </p:cNvSpPr>
          <p:nvPr/>
        </p:nvSpPr>
        <p:spPr bwMode="auto">
          <a:xfrm>
            <a:off x="5791200" y="3124200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m</a:t>
            </a:r>
          </a:p>
        </p:txBody>
      </p:sp>
      <p:sp>
        <p:nvSpPr>
          <p:cNvPr id="54" name="Rectangle 92"/>
          <p:cNvSpPr>
            <a:spLocks noChangeArrowheads="1"/>
          </p:cNvSpPr>
          <p:nvPr/>
        </p:nvSpPr>
        <p:spPr bwMode="auto">
          <a:xfrm>
            <a:off x="8686800" y="3124200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b</a:t>
            </a:r>
          </a:p>
        </p:txBody>
      </p:sp>
      <p:sp>
        <p:nvSpPr>
          <p:cNvPr id="11" name="Rectangle 92"/>
          <p:cNvSpPr>
            <a:spLocks noChangeArrowheads="1"/>
          </p:cNvSpPr>
          <p:nvPr/>
        </p:nvSpPr>
        <p:spPr bwMode="auto">
          <a:xfrm>
            <a:off x="5257800" y="3157538"/>
            <a:ext cx="36671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X</a:t>
            </a:r>
            <a:endParaRPr lang="en-US" i="1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sp>
        <p:nvSpPr>
          <p:cNvPr id="4108" name="Line 13"/>
          <p:cNvSpPr>
            <a:spLocks noChangeShapeType="1"/>
          </p:cNvSpPr>
          <p:nvPr/>
        </p:nvSpPr>
        <p:spPr bwMode="auto">
          <a:xfrm>
            <a:off x="6019800" y="15240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9" name="Line 14"/>
          <p:cNvSpPr>
            <a:spLocks noChangeShapeType="1"/>
          </p:cNvSpPr>
          <p:nvPr/>
        </p:nvSpPr>
        <p:spPr bwMode="auto">
          <a:xfrm>
            <a:off x="5410200" y="24384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92"/>
          <p:cNvSpPr>
            <a:spLocks noChangeArrowheads="1"/>
          </p:cNvSpPr>
          <p:nvPr/>
        </p:nvSpPr>
        <p:spPr bwMode="auto">
          <a:xfrm>
            <a:off x="5410200" y="2544763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h</a:t>
            </a:r>
            <a:endParaRPr lang="en-US" i="1" baseline="-25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sp>
        <p:nvSpPr>
          <p:cNvPr id="19" name="Rectangle 92"/>
          <p:cNvSpPr>
            <a:spLocks noChangeArrowheads="1"/>
          </p:cNvSpPr>
          <p:nvPr/>
        </p:nvSpPr>
        <p:spPr bwMode="auto">
          <a:xfrm>
            <a:off x="6019800" y="2163763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H</a:t>
            </a:r>
            <a:endParaRPr lang="en-US" i="1" baseline="-25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0" y="1524000"/>
          <a:ext cx="3797300" cy="1125538"/>
        </p:xfrm>
        <a:graphic>
          <a:graphicData uri="http://schemas.openxmlformats.org/presentationml/2006/ole">
            <p:oleObj spid="_x0000_s4098" name="Equation" r:id="rId4" imgW="1498320" imgH="44424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52400" y="3505200"/>
          <a:ext cx="5053013" cy="579438"/>
        </p:xfrm>
        <a:graphic>
          <a:graphicData uri="http://schemas.openxmlformats.org/presentationml/2006/ole">
            <p:oleObj spid="_x0000_s4099" name="Equation" r:id="rId5" imgW="1993680" imgH="22860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28600" y="4191000"/>
          <a:ext cx="4892675" cy="644525"/>
        </p:xfrm>
        <a:graphic>
          <a:graphicData uri="http://schemas.openxmlformats.org/presentationml/2006/ole">
            <p:oleObj spid="_x0000_s4100" name="Equation" r:id="rId6" imgW="1930320" imgH="253800" progId="Equation.3">
              <p:embed/>
            </p:oleObj>
          </a:graphicData>
        </a:graphic>
      </p:graphicFrame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0" y="495300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Monotype Sorts"/>
              <a:buNone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  <a:sym typeface="Wingdings" pitchFamily="2" charset="2"/>
              </a:rPr>
              <a:t>Generate a random number if ≤ (m-a)/(b-a) we are on the left, and implement the above equation to generate the random variable,  otherwise we are on the right</a:t>
            </a:r>
          </a:p>
          <a:p>
            <a:pPr marL="342900" indent="-342900">
              <a:spcBef>
                <a:spcPct val="20000"/>
              </a:spcBef>
              <a:buFont typeface="Monotype Sorts"/>
              <a:buNone/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Monotype Sorts"/>
              <a:buNone/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pPr>
                <a:defRPr/>
              </a:pPr>
              <a:t>3/21/2012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24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4115" name="Slide Number Placeholder 5"/>
          <p:cNvSpPr txBox="1">
            <a:spLocks noGrp="1"/>
          </p:cNvSpPr>
          <p:nvPr/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sz="1200">
                <a:solidFill>
                  <a:srgbClr val="898989"/>
                </a:solidFill>
              </a:rPr>
              <a:t>5-3-</a:t>
            </a:r>
            <a:fld id="{9D4F8902-D06D-4E08-B6ED-8408B4AE9E44}" type="slidenum">
              <a:rPr lang="en-US" sz="1200">
                <a:solidFill>
                  <a:srgbClr val="898989"/>
                </a:solidFill>
              </a:rPr>
              <a:pPr algn="r"/>
              <a:t>7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Triangular Probability Distributions</a:t>
            </a:r>
          </a:p>
        </p:txBody>
      </p:sp>
      <p:cxnSp>
        <p:nvCxnSpPr>
          <p:cNvPr id="53" name="Straight Connector 52"/>
          <p:cNvCxnSpPr>
            <a:cxnSpLocks noChangeShapeType="1"/>
          </p:cNvCxnSpPr>
          <p:nvPr/>
        </p:nvCxnSpPr>
        <p:spPr bwMode="auto">
          <a:xfrm>
            <a:off x="4800600" y="2971800"/>
            <a:ext cx="4343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</p:cxnSp>
      <p:cxnSp>
        <p:nvCxnSpPr>
          <p:cNvPr id="57" name="Straight Connector 56"/>
          <p:cNvCxnSpPr>
            <a:cxnSpLocks noChangeShapeType="1"/>
          </p:cNvCxnSpPr>
          <p:nvPr/>
        </p:nvCxnSpPr>
        <p:spPr bwMode="auto">
          <a:xfrm>
            <a:off x="6019800" y="1371600"/>
            <a:ext cx="2819400" cy="16002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</p:cxnSp>
      <p:sp>
        <p:nvSpPr>
          <p:cNvPr id="58" name="Isosceles Triangle 57"/>
          <p:cNvSpPr/>
          <p:nvPr/>
        </p:nvSpPr>
        <p:spPr>
          <a:xfrm>
            <a:off x="5029200" y="1371600"/>
            <a:ext cx="3810000" cy="1600200"/>
          </a:xfrm>
          <a:prstGeom prst="triangle">
            <a:avLst>
              <a:gd name="adj" fmla="val 274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Rectangle 92"/>
          <p:cNvSpPr>
            <a:spLocks noChangeArrowheads="1"/>
          </p:cNvSpPr>
          <p:nvPr/>
        </p:nvSpPr>
        <p:spPr bwMode="auto">
          <a:xfrm>
            <a:off x="4876800" y="2971800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a</a:t>
            </a:r>
          </a:p>
        </p:txBody>
      </p:sp>
      <p:sp>
        <p:nvSpPr>
          <p:cNvPr id="64" name="Rectangle 92"/>
          <p:cNvSpPr>
            <a:spLocks noChangeArrowheads="1"/>
          </p:cNvSpPr>
          <p:nvPr/>
        </p:nvSpPr>
        <p:spPr bwMode="auto">
          <a:xfrm>
            <a:off x="5867400" y="2971800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m</a:t>
            </a:r>
          </a:p>
        </p:txBody>
      </p:sp>
      <p:sp>
        <p:nvSpPr>
          <p:cNvPr id="54" name="Rectangle 92"/>
          <p:cNvSpPr>
            <a:spLocks noChangeArrowheads="1"/>
          </p:cNvSpPr>
          <p:nvPr/>
        </p:nvSpPr>
        <p:spPr bwMode="auto">
          <a:xfrm>
            <a:off x="8763000" y="2971800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b</a:t>
            </a:r>
          </a:p>
        </p:txBody>
      </p:sp>
      <p:sp>
        <p:nvSpPr>
          <p:cNvPr id="11" name="Rectangle 92"/>
          <p:cNvSpPr>
            <a:spLocks noChangeArrowheads="1"/>
          </p:cNvSpPr>
          <p:nvPr/>
        </p:nvSpPr>
        <p:spPr bwMode="auto">
          <a:xfrm>
            <a:off x="7467600" y="3001963"/>
            <a:ext cx="36671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X</a:t>
            </a:r>
            <a:endParaRPr lang="en-US" i="1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sp>
        <p:nvSpPr>
          <p:cNvPr id="5132" name="Line 13"/>
          <p:cNvSpPr>
            <a:spLocks noChangeShapeType="1"/>
          </p:cNvSpPr>
          <p:nvPr/>
        </p:nvSpPr>
        <p:spPr bwMode="auto">
          <a:xfrm>
            <a:off x="6096000" y="13716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14"/>
          <p:cNvSpPr>
            <a:spLocks noChangeShapeType="1"/>
          </p:cNvSpPr>
          <p:nvPr/>
        </p:nvSpPr>
        <p:spPr bwMode="auto">
          <a:xfrm>
            <a:off x="7543800" y="2239963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92"/>
          <p:cNvSpPr>
            <a:spLocks noChangeArrowheads="1"/>
          </p:cNvSpPr>
          <p:nvPr/>
        </p:nvSpPr>
        <p:spPr bwMode="auto">
          <a:xfrm>
            <a:off x="7239000" y="2392363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h</a:t>
            </a:r>
            <a:endParaRPr lang="en-US" i="1" baseline="-25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sp>
        <p:nvSpPr>
          <p:cNvPr id="19" name="Rectangle 92"/>
          <p:cNvSpPr>
            <a:spLocks noChangeArrowheads="1"/>
          </p:cNvSpPr>
          <p:nvPr/>
        </p:nvSpPr>
        <p:spPr bwMode="auto">
          <a:xfrm>
            <a:off x="6096000" y="2011363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H</a:t>
            </a:r>
            <a:endParaRPr lang="en-US" i="1" baseline="-25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latin typeface="Arial" charset="0"/>
              </a:rPr>
              <a:t>We showed that for X on the left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152400" y="2057400"/>
          <a:ext cx="3797300" cy="1125538"/>
        </p:xfrm>
        <a:graphic>
          <a:graphicData uri="http://schemas.openxmlformats.org/presentationml/2006/ole">
            <p:oleObj spid="_x0000_s5122" name="Equation" r:id="rId4" imgW="1498320" imgH="444240" progId="Equation.3">
              <p:embed/>
            </p:oleObj>
          </a:graphicData>
        </a:graphic>
      </p:graphicFrame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0" y="33528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4763">
              <a:spcBef>
                <a:spcPct val="20000"/>
              </a:spcBef>
            </a:pPr>
            <a:r>
              <a:rPr lang="en-US" sz="2800">
                <a:latin typeface="Arial" charset="0"/>
              </a:rPr>
              <a:t>Similarly, we can show that if X is on the right of m, the area to the right of h is</a:t>
            </a:r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4343400" y="3886200"/>
          <a:ext cx="3797300" cy="1125538"/>
        </p:xfrm>
        <a:graphic>
          <a:graphicData uri="http://schemas.openxmlformats.org/presentationml/2006/ole">
            <p:oleObj spid="_x0000_s5123" name="Equation" r:id="rId5" imgW="1498320" imgH="444240" progId="Equation.3">
              <p:embed/>
            </p:oleObj>
          </a:graphicData>
        </a:graphic>
      </p:graphicFrame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0" y="495300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2800" dirty="0">
                <a:latin typeface="Arial" pitchFamily="34" charset="0"/>
                <a:cs typeface="Arial" pitchFamily="34" charset="0"/>
                <a:sym typeface="Wingdings" pitchFamily="2" charset="2"/>
              </a:rPr>
              <a:t>This is the area to the right of X, but the area to the left of X was equal to Rand()  The area to the right of X is  equal to 1- Rand()</a:t>
            </a:r>
          </a:p>
          <a:p>
            <a:pPr marL="342900" indent="-342900">
              <a:spcBef>
                <a:spcPct val="20000"/>
              </a:spcBef>
              <a:buFont typeface="Monotype Sorts"/>
              <a:buNone/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Monotype Sorts"/>
              <a:buNone/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Date Placeholder 3"/>
          <p:cNvSpPr txBox="1">
            <a:spLocks noGrp="1"/>
          </p:cNvSpPr>
          <p:nvPr/>
        </p:nvSpPr>
        <p:spPr>
          <a:xfrm>
            <a:off x="457200" y="64325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pPr>
                <a:defRPr/>
              </a:pPr>
              <a:t>3/21/2012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23" name="Footer Placeholder 4"/>
          <p:cNvSpPr txBox="1">
            <a:spLocks noGrp="1"/>
          </p:cNvSpPr>
          <p:nvPr/>
        </p:nvSpPr>
        <p:spPr>
          <a:xfrm>
            <a:off x="3124200" y="64325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5141" name="Slide Number Placeholder 5"/>
          <p:cNvSpPr txBox="1">
            <a:spLocks noGrp="1"/>
          </p:cNvSpPr>
          <p:nvPr/>
        </p:nvSpPr>
        <p:spPr bwMode="auto">
          <a:xfrm>
            <a:off x="6553200" y="64325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sz="1200">
                <a:solidFill>
                  <a:srgbClr val="898989"/>
                </a:solidFill>
              </a:rPr>
              <a:t>5-3-</a:t>
            </a:r>
            <a:fld id="{B111E2B3-86C6-4DDE-A410-F0762144F2AA}" type="slidenum">
              <a:rPr lang="en-US" sz="1200">
                <a:solidFill>
                  <a:srgbClr val="898989"/>
                </a:solidFill>
              </a:rPr>
              <a:pPr algn="r"/>
              <a:t>8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0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Triangular Probability Distributions</a:t>
            </a:r>
          </a:p>
        </p:txBody>
      </p:sp>
      <p:cxnSp>
        <p:nvCxnSpPr>
          <p:cNvPr id="53" name="Straight Connector 52"/>
          <p:cNvCxnSpPr>
            <a:cxnSpLocks noChangeShapeType="1"/>
          </p:cNvCxnSpPr>
          <p:nvPr/>
        </p:nvCxnSpPr>
        <p:spPr bwMode="auto">
          <a:xfrm>
            <a:off x="4724400" y="3246438"/>
            <a:ext cx="43434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</p:cxnSp>
      <p:cxnSp>
        <p:nvCxnSpPr>
          <p:cNvPr id="57" name="Straight Connector 56"/>
          <p:cNvCxnSpPr>
            <a:cxnSpLocks noChangeShapeType="1"/>
          </p:cNvCxnSpPr>
          <p:nvPr/>
        </p:nvCxnSpPr>
        <p:spPr bwMode="auto">
          <a:xfrm>
            <a:off x="5943600" y="1646238"/>
            <a:ext cx="2819400" cy="16002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</p:cxnSp>
      <p:sp>
        <p:nvSpPr>
          <p:cNvPr id="58" name="Isosceles Triangle 57"/>
          <p:cNvSpPr/>
          <p:nvPr/>
        </p:nvSpPr>
        <p:spPr>
          <a:xfrm>
            <a:off x="4953000" y="1646238"/>
            <a:ext cx="3810000" cy="1600200"/>
          </a:xfrm>
          <a:prstGeom prst="triangle">
            <a:avLst>
              <a:gd name="adj" fmla="val 274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Rectangle 92"/>
          <p:cNvSpPr>
            <a:spLocks noChangeArrowheads="1"/>
          </p:cNvSpPr>
          <p:nvPr/>
        </p:nvSpPr>
        <p:spPr bwMode="auto">
          <a:xfrm>
            <a:off x="4800600" y="3246438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a</a:t>
            </a:r>
          </a:p>
        </p:txBody>
      </p:sp>
      <p:sp>
        <p:nvSpPr>
          <p:cNvPr id="64" name="Rectangle 92"/>
          <p:cNvSpPr>
            <a:spLocks noChangeArrowheads="1"/>
          </p:cNvSpPr>
          <p:nvPr/>
        </p:nvSpPr>
        <p:spPr bwMode="auto">
          <a:xfrm>
            <a:off x="5791200" y="3246438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m</a:t>
            </a:r>
          </a:p>
        </p:txBody>
      </p:sp>
      <p:sp>
        <p:nvSpPr>
          <p:cNvPr id="54" name="Rectangle 92"/>
          <p:cNvSpPr>
            <a:spLocks noChangeArrowheads="1"/>
          </p:cNvSpPr>
          <p:nvPr/>
        </p:nvSpPr>
        <p:spPr bwMode="auto">
          <a:xfrm>
            <a:off x="8686800" y="3246438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b</a:t>
            </a:r>
          </a:p>
        </p:txBody>
      </p:sp>
      <p:sp>
        <p:nvSpPr>
          <p:cNvPr id="11" name="Rectangle 92"/>
          <p:cNvSpPr>
            <a:spLocks noChangeArrowheads="1"/>
          </p:cNvSpPr>
          <p:nvPr/>
        </p:nvSpPr>
        <p:spPr bwMode="auto">
          <a:xfrm>
            <a:off x="7391400" y="3276600"/>
            <a:ext cx="36671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X</a:t>
            </a:r>
            <a:endParaRPr lang="en-US" i="1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sp>
        <p:nvSpPr>
          <p:cNvPr id="6158" name="Line 13"/>
          <p:cNvSpPr>
            <a:spLocks noChangeShapeType="1"/>
          </p:cNvSpPr>
          <p:nvPr/>
        </p:nvSpPr>
        <p:spPr bwMode="auto">
          <a:xfrm>
            <a:off x="6019800" y="1646238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9" name="Line 14"/>
          <p:cNvSpPr>
            <a:spLocks noChangeShapeType="1"/>
          </p:cNvSpPr>
          <p:nvPr/>
        </p:nvSpPr>
        <p:spPr bwMode="auto">
          <a:xfrm>
            <a:off x="7467600" y="25146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92"/>
          <p:cNvSpPr>
            <a:spLocks noChangeArrowheads="1"/>
          </p:cNvSpPr>
          <p:nvPr/>
        </p:nvSpPr>
        <p:spPr bwMode="auto">
          <a:xfrm>
            <a:off x="7162800" y="2667000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h</a:t>
            </a:r>
            <a:endParaRPr lang="en-US" i="1" baseline="-25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sp>
        <p:nvSpPr>
          <p:cNvPr id="19" name="Rectangle 92"/>
          <p:cNvSpPr>
            <a:spLocks noChangeArrowheads="1"/>
          </p:cNvSpPr>
          <p:nvPr/>
        </p:nvSpPr>
        <p:spPr bwMode="auto">
          <a:xfrm>
            <a:off x="6019800" y="2286000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H</a:t>
            </a:r>
            <a:endParaRPr lang="en-US" i="1" baseline="-25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152400" y="1600200"/>
          <a:ext cx="3797300" cy="1125538"/>
        </p:xfrm>
        <a:graphic>
          <a:graphicData uri="http://schemas.openxmlformats.org/presentationml/2006/ole">
            <p:oleObj spid="_x0000_s6146" name="Equation" r:id="rId4" imgW="1498320" imgH="444240" progId="Equation.3">
              <p:embed/>
            </p:oleObj>
          </a:graphicData>
        </a:graphic>
      </p:graphicFrame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0" y="2895600"/>
          <a:ext cx="4214813" cy="1125538"/>
        </p:xfrm>
        <a:graphic>
          <a:graphicData uri="http://schemas.openxmlformats.org/presentationml/2006/ole">
            <p:oleObj spid="_x0000_s6147" name="Equation" r:id="rId5" imgW="1663560" imgH="444240" progId="Equation.3">
              <p:embed/>
            </p:oleObj>
          </a:graphicData>
        </a:graphic>
      </p:graphicFrame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152400" y="4495800"/>
          <a:ext cx="5727700" cy="577850"/>
        </p:xfrm>
        <a:graphic>
          <a:graphicData uri="http://schemas.openxmlformats.org/presentationml/2006/ole">
            <p:oleObj spid="_x0000_s6148" name="Equation" r:id="rId6" imgW="2260440" imgH="228600" progId="Equation.3">
              <p:embed/>
            </p:oleObj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307975" y="5438775"/>
          <a:ext cx="5567363" cy="641350"/>
        </p:xfrm>
        <a:graphic>
          <a:graphicData uri="http://schemas.openxmlformats.org/presentationml/2006/ole">
            <p:oleObj spid="_x0000_s6149" name="Equation" r:id="rId7" imgW="2197080" imgH="253800" progId="Equation.3">
              <p:embed/>
            </p:oleObj>
          </a:graphicData>
        </a:graphic>
      </p:graphicFrame>
      <p:sp>
        <p:nvSpPr>
          <p:cNvPr id="20" name="Date Placeholder 3"/>
          <p:cNvSpPr txBox="1">
            <a:spLocks noGrp="1"/>
          </p:cNvSpPr>
          <p:nvPr/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pPr>
                <a:defRPr/>
              </a:pPr>
              <a:t>3/21/2012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21" name="Footer Placeholder 4"/>
          <p:cNvSpPr txBox="1">
            <a:spLocks noGrp="1"/>
          </p:cNvSpPr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Ardavan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1200" dirty="0" err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rPr>
              <a:t>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6164" name="Slide Number Placeholder 5"/>
          <p:cNvSpPr txBox="1">
            <a:spLocks noGrp="1"/>
          </p:cNvSpPr>
          <p:nvPr/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sz="1200">
                <a:solidFill>
                  <a:srgbClr val="898989"/>
                </a:solidFill>
              </a:rPr>
              <a:t>5-3-</a:t>
            </a:r>
            <a:fld id="{4FC1725E-9F68-42E7-A0DE-F9DF4305236A}" type="slidenum">
              <a:rPr lang="en-US" sz="1200">
                <a:solidFill>
                  <a:srgbClr val="898989"/>
                </a:solidFill>
              </a:rPr>
              <a:pPr algn="r"/>
              <a:t>9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7_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7341</TotalTime>
  <Pages>26</Pages>
  <Words>678</Words>
  <Application>Microsoft Office PowerPoint</Application>
  <PresentationFormat>Letter Paper (8.5x11 in)</PresentationFormat>
  <Paragraphs>200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7_Office Theme</vt:lpstr>
      <vt:lpstr>Equation</vt:lpstr>
      <vt:lpstr>Worksheet</vt:lpstr>
      <vt:lpstr>Simulation</vt:lpstr>
      <vt:lpstr> Continuous Probability Distributions</vt:lpstr>
      <vt:lpstr>Triangular  Probability Distributions</vt:lpstr>
      <vt:lpstr>Generate a Triangular  Random Variable</vt:lpstr>
      <vt:lpstr>Triangular Probability Distributions</vt:lpstr>
      <vt:lpstr>Triangular Probability Distributions</vt:lpstr>
      <vt:lpstr>Triangular Probability Distributions</vt:lpstr>
      <vt:lpstr>Triangular Probability Distributions</vt:lpstr>
      <vt:lpstr>Triangular Probability Distributions</vt:lpstr>
      <vt:lpstr>Triangular Probability Distributions</vt:lpstr>
      <vt:lpstr>Triangular Probability Distributions</vt:lpstr>
      <vt:lpstr>Generate</vt:lpstr>
      <vt:lpstr>Histogram</vt:lpstr>
      <vt:lpstr>Descriptive Statistics</vt:lpstr>
      <vt:lpstr>Practice: Simulate in excel: All Activities Follow Triangular Distribution</vt:lpstr>
      <vt:lpstr>Slide 16</vt:lpstr>
      <vt:lpstr>Practice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subject/>
  <dc:creator>Dr. Scott M. Shafer</dc:creator>
  <cp:keywords/>
  <dc:description/>
  <cp:lastModifiedBy>aa2035</cp:lastModifiedBy>
  <cp:revision>153</cp:revision>
  <cp:lastPrinted>2009-01-06T07:41:23Z</cp:lastPrinted>
  <dcterms:created xsi:type="dcterms:W3CDTF">1996-09-25T17:10:06Z</dcterms:created>
  <dcterms:modified xsi:type="dcterms:W3CDTF">2012-03-21T20:04:33Z</dcterms:modified>
</cp:coreProperties>
</file>