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68" r:id="rId1"/>
  </p:sldMasterIdLst>
  <p:notesMasterIdLst>
    <p:notesMasterId r:id="rId17"/>
  </p:notesMasterIdLst>
  <p:handoutMasterIdLst>
    <p:handoutMasterId r:id="rId18"/>
  </p:handoutMasterIdLst>
  <p:sldIdLst>
    <p:sldId id="346" r:id="rId2"/>
    <p:sldId id="347" r:id="rId3"/>
    <p:sldId id="375" r:id="rId4"/>
    <p:sldId id="376" r:id="rId5"/>
    <p:sldId id="380" r:id="rId6"/>
    <p:sldId id="381" r:id="rId7"/>
    <p:sldId id="383" r:id="rId8"/>
    <p:sldId id="400" r:id="rId9"/>
    <p:sldId id="409" r:id="rId10"/>
    <p:sldId id="404" r:id="rId11"/>
    <p:sldId id="406" r:id="rId12"/>
    <p:sldId id="405" r:id="rId13"/>
    <p:sldId id="407" r:id="rId14"/>
    <p:sldId id="408" r:id="rId15"/>
    <p:sldId id="399" r:id="rId16"/>
  </p:sldIdLst>
  <p:sldSz cx="9144000" cy="6858000" type="letter"/>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AE8"/>
    <a:srgbClr val="D1D9E8"/>
    <a:srgbClr val="E9EDF4"/>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3910" autoAdjust="0"/>
  </p:normalViewPr>
  <p:slideViewPr>
    <p:cSldViewPr>
      <p:cViewPr varScale="1">
        <p:scale>
          <a:sx n="64" d="100"/>
          <a:sy n="64" d="100"/>
        </p:scale>
        <p:origin x="80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3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843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1741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2" name="Rectangle 4"/>
          <p:cNvSpPr>
            <a:spLocks noChangeArrowheads="1"/>
          </p:cNvSpPr>
          <p:nvPr/>
        </p:nvSpPr>
        <p:spPr bwMode="auto">
          <a:xfrm>
            <a:off x="69850" y="92075"/>
            <a:ext cx="2838450" cy="301625"/>
          </a:xfrm>
          <a:prstGeom prst="rect">
            <a:avLst/>
          </a:prstGeom>
          <a:noFill/>
          <a:ln w="12700">
            <a:noFill/>
            <a:miter lim="800000"/>
            <a:headEnd/>
            <a:tailEnd/>
          </a:ln>
          <a:effectLst/>
        </p:spPr>
        <p:txBody>
          <a:bodyPr wrap="none" lIns="90488" tIns="44450" rIns="90488" bIns="44450" anchor="ctr">
            <a:spAutoFit/>
          </a:bodyPr>
          <a:lstStyle/>
          <a:p>
            <a:pPr>
              <a:defRPr/>
            </a:pPr>
            <a:r>
              <a:rPr lang="en-US" sz="1400">
                <a:cs typeface="+mn-cs"/>
              </a:rPr>
              <a:t>Chapter 1:  The Nature of Operations</a:t>
            </a:r>
          </a:p>
        </p:txBody>
      </p:sp>
      <p:sp>
        <p:nvSpPr>
          <p:cNvPr id="2053" name="Rectangle 5"/>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defRPr/>
            </a:pPr>
            <a:fld id="{891FD8CB-2845-42AF-8857-696A618A5ED3}" type="slidenum">
              <a:rPr lang="en-US" sz="1400">
                <a:cs typeface="+mn-cs"/>
              </a:rPr>
              <a:pPr algn="r">
                <a:defRPr/>
              </a:pPr>
              <a:t>‹#›</a:t>
            </a:fld>
            <a:endParaRPr lang="en-US" sz="1400">
              <a:cs typeface="+mn-cs"/>
            </a:endParaRPr>
          </a:p>
        </p:txBody>
      </p:sp>
    </p:spTree>
    <p:extLst>
      <p:ext uri="{BB962C8B-B14F-4D97-AF65-F5344CB8AC3E}">
        <p14:creationId xmlns:p14="http://schemas.microsoft.com/office/powerpoint/2010/main" val="81895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p:spPr>
      </p:sp>
      <p:sp>
        <p:nvSpPr>
          <p:cNvPr id="18435"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169758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1658441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150033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2471939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3485151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271652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43000" y="685800"/>
            <a:ext cx="4572000" cy="3429000"/>
          </a:xfrm>
          <a:ln/>
        </p:spPr>
      </p:sp>
      <p:sp>
        <p:nvSpPr>
          <p:cNvPr id="31747" name="Notes Placeholder 2"/>
          <p:cNvSpPr>
            <a:spLocks noGrp="1"/>
          </p:cNvSpPr>
          <p:nvPr>
            <p:ph type="body" idx="1"/>
          </p:nvPr>
        </p:nvSpPr>
        <p:spPr>
          <a:xfrm>
            <a:off x="685800" y="4343400"/>
            <a:ext cx="5486400" cy="4114800"/>
          </a:xfrm>
          <a:noFill/>
          <a:ln w="9525"/>
        </p:spPr>
        <p:txBody>
          <a:bodyPr/>
          <a:lstStyle/>
          <a:p>
            <a:endParaRPr lang="en-US" smtClean="0"/>
          </a:p>
        </p:txBody>
      </p:sp>
    </p:spTree>
    <p:extLst>
      <p:ext uri="{BB962C8B-B14F-4D97-AF65-F5344CB8AC3E}">
        <p14:creationId xmlns:p14="http://schemas.microsoft.com/office/powerpoint/2010/main" val="199761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50938" y="692150"/>
            <a:ext cx="4556125" cy="3416300"/>
          </a:xfrm>
          <a:ln/>
        </p:spPr>
      </p:sp>
      <p:sp>
        <p:nvSpPr>
          <p:cNvPr id="19459"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3953020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6661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9520" tIns="44760" rIns="89520" bIns="44760"/>
          <a:lstStyle/>
          <a:p>
            <a:fld id="{4071A421-B9E8-4084-AE97-5E7AF63A11D7}" type="slidenum">
              <a:rPr lang="en-US"/>
              <a:pPr/>
              <a:t>4</a:t>
            </a:fld>
            <a:endParaRPr lang="en-US"/>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2442533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150938" y="692150"/>
            <a:ext cx="4556125" cy="3416300"/>
          </a:xfrm>
          <a:ln/>
        </p:spPr>
      </p:sp>
      <p:sp>
        <p:nvSpPr>
          <p:cNvPr id="27651"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686587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0938" y="692150"/>
            <a:ext cx="4556125" cy="3416300"/>
          </a:xfrm>
          <a:ln/>
        </p:spPr>
      </p:sp>
      <p:sp>
        <p:nvSpPr>
          <p:cNvPr id="28675"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3446914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0938" y="692150"/>
            <a:ext cx="4556125" cy="3416300"/>
          </a:xfrm>
          <a:ln/>
        </p:spPr>
      </p:sp>
      <p:sp>
        <p:nvSpPr>
          <p:cNvPr id="29699"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3435805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1005202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0938" y="692150"/>
            <a:ext cx="4556125" cy="3416300"/>
          </a:xfrm>
          <a:ln/>
        </p:spPr>
      </p:sp>
      <p:sp>
        <p:nvSpPr>
          <p:cNvPr id="23555" name="Rectangle 3"/>
          <p:cNvSpPr>
            <a:spLocks noGrp="1" noChangeArrowheads="1"/>
          </p:cNvSpPr>
          <p:nvPr>
            <p:ph type="body" idx="1"/>
          </p:nvPr>
        </p:nvSpPr>
        <p:spPr>
          <a:noFill/>
          <a:ln w="9525"/>
        </p:spPr>
        <p:txBody>
          <a:bodyPr/>
          <a:lstStyle/>
          <a:p>
            <a:pPr>
              <a:spcBef>
                <a:spcPct val="0"/>
              </a:spcBef>
            </a:pPr>
            <a:endParaRPr kumimoji="0" lang="en-US" sz="2400" smtClean="0">
              <a:cs typeface="Arial" charset="0"/>
            </a:endParaRPr>
          </a:p>
        </p:txBody>
      </p:sp>
    </p:spTree>
    <p:extLst>
      <p:ext uri="{BB962C8B-B14F-4D97-AF65-F5344CB8AC3E}">
        <p14:creationId xmlns:p14="http://schemas.microsoft.com/office/powerpoint/2010/main" val="3766635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143000"/>
            <a:ext cx="9144000" cy="1588"/>
          </a:xfrm>
          <a:prstGeom prst="line">
            <a:avLst/>
          </a:prstGeom>
          <a:ln w="76200"/>
        </p:spPr>
        <p:style>
          <a:lnRef idx="1">
            <a:schemeClr val="dk1"/>
          </a:lnRef>
          <a:fillRef idx="0">
            <a:schemeClr val="dk1"/>
          </a:fillRef>
          <a:effectRef idx="0">
            <a:schemeClr val="dk1"/>
          </a:effectRef>
          <a:fontRef idx="minor">
            <a:schemeClr val="tx1"/>
          </a:fontRef>
        </p:style>
      </p:cxnSp>
      <p:cxnSp>
        <p:nvCxnSpPr>
          <p:cNvPr id="5" name="Straight Connector 4"/>
          <p:cNvCxnSpPr/>
          <p:nvPr userDrawn="1"/>
        </p:nvCxnSpPr>
        <p:spPr>
          <a:xfrm>
            <a:off x="0" y="6248400"/>
            <a:ext cx="9144000" cy="1588"/>
          </a:xfrm>
          <a:prstGeom prst="line">
            <a:avLst/>
          </a:prstGeom>
          <a:ln w="76200"/>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a:xfrm>
            <a:off x="457200" y="0"/>
            <a:ext cx="8229600" cy="1143000"/>
          </a:xfrm>
        </p:spPr>
        <p:txBody>
          <a:bodyPr>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a:xfrm>
            <a:off x="304800" y="1295400"/>
            <a:ext cx="8229600" cy="4525963"/>
          </a:xfrm>
        </p:spPr>
        <p:txBody>
          <a:bodyPr/>
          <a:lstStyle>
            <a:lvl1pP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sz="1200">
                <a:solidFill>
                  <a:schemeClr val="tx1">
                    <a:tint val="75000"/>
                  </a:schemeClr>
                </a:solidFill>
                <a:latin typeface="Times New Roman" pitchFamily="18" charset="0"/>
                <a:cs typeface="+mn-cs"/>
              </a:defRPr>
            </a:lvl1pPr>
          </a:lstStyle>
          <a:p>
            <a:pPr>
              <a:defRPr/>
            </a:pPr>
            <a:fld id="{D1BD6825-2885-4D87-BC24-97FFF27BE4A7}" type="datetime1">
              <a:rPr lang="en-US"/>
              <a:pPr>
                <a:defRPr/>
              </a:pPr>
              <a:t>10/11/2015</a:t>
            </a:fld>
            <a:endParaRPr lang="en-US"/>
          </a:p>
        </p:txBody>
      </p:sp>
      <p:sp>
        <p:nvSpPr>
          <p:cNvPr id="7" name="Footer Placeholder 4"/>
          <p:cNvSpPr>
            <a:spLocks noGrp="1"/>
          </p:cNvSpPr>
          <p:nvPr>
            <p:ph type="ftr" sz="quarter" idx="11"/>
          </p:nvPr>
        </p:nvSpPr>
        <p:spPr/>
        <p:txBody>
          <a:bodyPr/>
          <a:lstStyle>
            <a:lvl1pPr>
              <a:defRPr/>
            </a:lvl1pPr>
          </a:lstStyle>
          <a:p>
            <a:pPr>
              <a:defRPr/>
            </a:pPr>
            <a:r>
              <a:rPr lang="en-US"/>
              <a:t>Ardavan Asef-Vaziri</a:t>
            </a:r>
          </a:p>
        </p:txBody>
      </p:sp>
      <p:sp>
        <p:nvSpPr>
          <p:cNvPr id="8" name="Slide Number Placeholder 5"/>
          <p:cNvSpPr>
            <a:spLocks noGrp="1"/>
          </p:cNvSpPr>
          <p:nvPr>
            <p:ph type="sldNum" sz="quarter" idx="12"/>
          </p:nvPr>
        </p:nvSpPr>
        <p:spPr/>
        <p:txBody>
          <a:bodyPr/>
          <a:lstStyle>
            <a:lvl1pPr>
              <a:defRPr/>
            </a:lvl1pPr>
          </a:lstStyle>
          <a:p>
            <a:pPr>
              <a:defRPr/>
            </a:pPr>
            <a:r>
              <a:rPr lang="en-US"/>
              <a:t>5-2-</a:t>
            </a:r>
            <a:fld id="{9D06FD43-5279-4876-9656-E0991168695F}" type="slidenum">
              <a:rPr lang="en-US"/>
              <a:pPr>
                <a:defRPr/>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1524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sz="1200">
                <a:solidFill>
                  <a:schemeClr val="tx1">
                    <a:tint val="75000"/>
                  </a:schemeClr>
                </a:solidFill>
                <a:latin typeface="Times New Roman" pitchFamily="18" charset="0"/>
                <a:cs typeface="+mn-cs"/>
              </a:defRPr>
            </a:lvl1pPr>
          </a:lstStyle>
          <a:p>
            <a:pPr>
              <a:defRPr/>
            </a:pPr>
            <a:fld id="{3D81BF79-0CDF-49F9-ABCF-6099E5FB7C3E}" type="datetime1">
              <a:rPr lang="en-US"/>
              <a:pPr>
                <a:defRPr/>
              </a:pPr>
              <a:t>10/11/2015</a:t>
            </a:fld>
            <a:endParaRPr lang="en-US"/>
          </a:p>
        </p:txBody>
      </p:sp>
      <p:sp>
        <p:nvSpPr>
          <p:cNvPr id="6"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Times New Roman" pitchFamily="18" charset="0"/>
                <a:cs typeface="Arial" charset="0"/>
              </a:defRPr>
            </a:lvl1pPr>
          </a:lstStyle>
          <a:p>
            <a:pPr>
              <a:defRPr/>
            </a:pPr>
            <a:r>
              <a:rPr lang="en-US"/>
              <a:t>Ardavan Asef-Vaziri</a:t>
            </a:r>
          </a:p>
        </p:txBody>
      </p:sp>
      <p:sp>
        <p:nvSpPr>
          <p:cNvPr id="7" name="Slide Number Placeholder 5"/>
          <p:cNvSpPr>
            <a:spLocks noGrp="1"/>
          </p:cNvSpPr>
          <p:nvPr>
            <p:ph type="sldNum" sz="quarter" idx="4"/>
          </p:nvPr>
        </p:nvSpPr>
        <p:spPr>
          <a:xfrm>
            <a:off x="6553200" y="632460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Times New Roman" pitchFamily="18" charset="0"/>
                <a:cs typeface="Arial" charset="0"/>
              </a:defRPr>
            </a:lvl1pPr>
          </a:lstStyle>
          <a:p>
            <a:pPr>
              <a:defRPr/>
            </a:pPr>
            <a:r>
              <a:rPr lang="en-US"/>
              <a:t>5-2-</a:t>
            </a:r>
            <a:fld id="{870E9649-CD6B-4A26-AAB3-1E4932B093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97" r:id="rId1"/>
  </p:sldLayoutIdLst>
  <p:transition>
    <p:dissolve/>
  </p:transition>
  <p:timing>
    <p:tnLst>
      <p:par>
        <p:cTn id="1" dur="indefinite" restart="never" nodeType="tmRoot"/>
      </p:par>
    </p:tnLst>
  </p:timing>
  <p:hf hdr="0"/>
  <p:txStyles>
    <p:titleStyle>
      <a:lvl1pPr algn="ctr" rtl="0" eaLnBrk="0" fontAlgn="base" hangingPunct="0">
        <a:spcBef>
          <a:spcPct val="0"/>
        </a:spcBef>
        <a:spcAft>
          <a:spcPct val="0"/>
        </a:spcAft>
        <a:defRPr sz="3200" b="1"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200" b="1">
          <a:solidFill>
            <a:schemeClr val="tx1"/>
          </a:solidFill>
          <a:latin typeface="Arial" charset="0"/>
          <a:cs typeface="Arial" charset="0"/>
        </a:defRPr>
      </a:lvl2pPr>
      <a:lvl3pPr algn="ctr" rtl="0" eaLnBrk="0" fontAlgn="base" hangingPunct="0">
        <a:spcBef>
          <a:spcPct val="0"/>
        </a:spcBef>
        <a:spcAft>
          <a:spcPct val="0"/>
        </a:spcAft>
        <a:defRPr sz="3200" b="1">
          <a:solidFill>
            <a:schemeClr val="tx1"/>
          </a:solidFill>
          <a:latin typeface="Arial" charset="0"/>
          <a:cs typeface="Arial" charset="0"/>
        </a:defRPr>
      </a:lvl3pPr>
      <a:lvl4pPr algn="ctr" rtl="0" eaLnBrk="0" fontAlgn="base" hangingPunct="0">
        <a:spcBef>
          <a:spcPct val="0"/>
        </a:spcBef>
        <a:spcAft>
          <a:spcPct val="0"/>
        </a:spcAft>
        <a:defRPr sz="3200" b="1">
          <a:solidFill>
            <a:schemeClr val="tx1"/>
          </a:solidFill>
          <a:latin typeface="Arial" charset="0"/>
          <a:cs typeface="Arial" charset="0"/>
        </a:defRPr>
      </a:lvl4pPr>
      <a:lvl5pPr algn="ctr" rtl="0" eaLnBrk="0" fontAlgn="base" hangingPunct="0">
        <a:spcBef>
          <a:spcPct val="0"/>
        </a:spcBef>
        <a:spcAft>
          <a:spcPct val="0"/>
        </a:spcAft>
        <a:defRPr sz="3200" b="1">
          <a:solidFill>
            <a:schemeClr val="tx1"/>
          </a:solidFill>
          <a:latin typeface="Arial" charset="0"/>
          <a:cs typeface="Arial" charset="0"/>
        </a:defRPr>
      </a:lvl5pPr>
      <a:lvl6pPr marL="457200" algn="ctr" rtl="0" fontAlgn="base">
        <a:spcBef>
          <a:spcPct val="0"/>
        </a:spcBef>
        <a:spcAft>
          <a:spcPct val="0"/>
        </a:spcAft>
        <a:defRPr sz="3200">
          <a:solidFill>
            <a:schemeClr val="tx1"/>
          </a:solidFill>
          <a:latin typeface="Arial" charset="0"/>
          <a:cs typeface="Arial" charset="0"/>
        </a:defRPr>
      </a:lvl6pPr>
      <a:lvl7pPr marL="914400" algn="ctr" rtl="0" fontAlgn="base">
        <a:spcBef>
          <a:spcPct val="0"/>
        </a:spcBef>
        <a:spcAft>
          <a:spcPct val="0"/>
        </a:spcAft>
        <a:defRPr sz="3200">
          <a:solidFill>
            <a:schemeClr val="tx1"/>
          </a:solidFill>
          <a:latin typeface="Arial" charset="0"/>
          <a:cs typeface="Arial" charset="0"/>
        </a:defRPr>
      </a:lvl7pPr>
      <a:lvl8pPr marL="1371600" algn="ctr" rtl="0" fontAlgn="base">
        <a:spcBef>
          <a:spcPct val="0"/>
        </a:spcBef>
        <a:spcAft>
          <a:spcPct val="0"/>
        </a:spcAft>
        <a:defRPr sz="3200">
          <a:solidFill>
            <a:schemeClr val="tx1"/>
          </a:solidFill>
          <a:latin typeface="Arial" charset="0"/>
          <a:cs typeface="Arial" charset="0"/>
        </a:defRPr>
      </a:lvl8pPr>
      <a:lvl9pPr marL="1828800" algn="ctr" rtl="0" fontAlgn="base">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v"/>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Wingdings" pitchFamily="2" charset="2"/>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2.xlsx"/></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Excel_Worksheet3.xls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fld id="{2C6FB003-926D-4DFB-A89C-2BA037FE2469}" type="datetime1">
              <a:rPr lang="en-US"/>
              <a:pPr>
                <a:defRPr/>
              </a:pPr>
              <a:t>10/11/2015</a:t>
            </a:fld>
            <a:endParaRPr lang="en-US"/>
          </a:p>
        </p:txBody>
      </p:sp>
      <p:sp>
        <p:nvSpPr>
          <p:cNvPr id="8195"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8196" name="Title 1"/>
          <p:cNvSpPr>
            <a:spLocks noGrp="1"/>
          </p:cNvSpPr>
          <p:nvPr>
            <p:ph type="title" idx="4294967295"/>
          </p:nvPr>
        </p:nvSpPr>
        <p:spPr>
          <a:xfrm>
            <a:off x="0" y="0"/>
            <a:ext cx="9144000" cy="1143000"/>
          </a:xfrm>
        </p:spPr>
        <p:txBody>
          <a:bodyPr/>
          <a:lstStyle/>
          <a:p>
            <a:pPr eaLnBrk="1" hangingPunct="1"/>
            <a:r>
              <a:rPr lang="en-US" smtClean="0">
                <a:latin typeface="Arial" charset="0"/>
                <a:cs typeface="Arial" charset="0"/>
              </a:rPr>
              <a:t>Activity Times in PERT</a:t>
            </a:r>
          </a:p>
        </p:txBody>
      </p:sp>
      <p:sp>
        <p:nvSpPr>
          <p:cNvPr id="8197" name="Content Placeholder 2"/>
          <p:cNvSpPr>
            <a:spLocks noGrp="1"/>
          </p:cNvSpPr>
          <p:nvPr>
            <p:ph idx="4294967295"/>
          </p:nvPr>
        </p:nvSpPr>
        <p:spPr>
          <a:xfrm>
            <a:off x="228600" y="1295400"/>
            <a:ext cx="8534400" cy="4525963"/>
          </a:xfrm>
        </p:spPr>
        <p:txBody>
          <a:bodyPr/>
          <a:lstStyle/>
          <a:p>
            <a:pPr eaLnBrk="1" hangingPunct="1"/>
            <a:r>
              <a:rPr lang="en-US" dirty="0" smtClean="0">
                <a:latin typeface="Book Antiqua" panose="02040602050305030304" pitchFamily="18" charset="0"/>
                <a:cs typeface="Arial" charset="0"/>
              </a:rPr>
              <a:t>Optimistic (</a:t>
            </a:r>
            <a:r>
              <a:rPr lang="en-US" i="1" dirty="0" smtClean="0">
                <a:latin typeface="Book Antiqua" panose="02040602050305030304" pitchFamily="18" charset="0"/>
                <a:cs typeface="Arial" charset="0"/>
              </a:rPr>
              <a:t>a</a:t>
            </a:r>
            <a:r>
              <a:rPr lang="en-US" dirty="0" smtClean="0">
                <a:latin typeface="Book Antiqua" panose="02040602050305030304" pitchFamily="18" charset="0"/>
                <a:cs typeface="Arial" charset="0"/>
              </a:rPr>
              <a:t>)</a:t>
            </a:r>
            <a:endParaRPr lang="en-US" sz="2400" dirty="0" smtClean="0">
              <a:latin typeface="Book Antiqua" panose="02040602050305030304" pitchFamily="18" charset="0"/>
              <a:cs typeface="Arial" charset="0"/>
            </a:endParaRPr>
          </a:p>
          <a:p>
            <a:pPr lvl="1" eaLnBrk="1" hangingPunct="1"/>
            <a:r>
              <a:rPr lang="en-US" dirty="0" smtClean="0">
                <a:latin typeface="Book Antiqua" panose="02040602050305030304" pitchFamily="18" charset="0"/>
                <a:cs typeface="Arial" charset="0"/>
              </a:rPr>
              <a:t>Activity duration to be  ≤ </a:t>
            </a:r>
            <a:r>
              <a:rPr lang="en-US" i="1" dirty="0" smtClean="0">
                <a:latin typeface="Book Antiqua" panose="02040602050305030304" pitchFamily="18" charset="0"/>
                <a:cs typeface="Arial" charset="0"/>
              </a:rPr>
              <a:t>a</a:t>
            </a:r>
            <a:r>
              <a:rPr lang="en-US" dirty="0" smtClean="0">
                <a:latin typeface="Book Antiqua" panose="02040602050305030304" pitchFamily="18" charset="0"/>
                <a:cs typeface="Arial" charset="0"/>
              </a:rPr>
              <a:t> has </a:t>
            </a:r>
            <a:r>
              <a:rPr lang="en-US" dirty="0" smtClean="0">
                <a:latin typeface="Book Antiqua" panose="02040602050305030304" pitchFamily="18" charset="0"/>
                <a:cs typeface="Arial" charset="0"/>
              </a:rPr>
              <a:t>5% </a:t>
            </a:r>
            <a:r>
              <a:rPr lang="en-US" dirty="0" smtClean="0">
                <a:latin typeface="Book Antiqua" panose="02040602050305030304" pitchFamily="18" charset="0"/>
                <a:cs typeface="Arial" charset="0"/>
              </a:rPr>
              <a:t>probability. </a:t>
            </a:r>
            <a:r>
              <a:rPr lang="en-US" sz="2000" dirty="0" smtClean="0">
                <a:latin typeface="Book Antiqua" panose="02040602050305030304" pitchFamily="18" charset="0"/>
                <a:cs typeface="Arial" charset="0"/>
                <a:sym typeface="Wingdings" pitchFamily="2" charset="2"/>
              </a:rPr>
              <a:t> ≥ a has </a:t>
            </a:r>
            <a:r>
              <a:rPr lang="en-US" sz="2000" dirty="0" smtClean="0">
                <a:latin typeface="Book Antiqua" panose="02040602050305030304" pitchFamily="18" charset="0"/>
                <a:cs typeface="Arial" charset="0"/>
                <a:sym typeface="Wingdings" pitchFamily="2" charset="2"/>
              </a:rPr>
              <a:t>95% </a:t>
            </a:r>
            <a:r>
              <a:rPr lang="en-US" sz="2000" dirty="0" smtClean="0">
                <a:latin typeface="Book Antiqua" panose="02040602050305030304" pitchFamily="18" charset="0"/>
                <a:cs typeface="Arial" charset="0"/>
                <a:sym typeface="Wingdings" pitchFamily="2" charset="2"/>
              </a:rPr>
              <a:t>probability</a:t>
            </a:r>
            <a:endParaRPr lang="en-US" sz="2000" dirty="0" smtClean="0">
              <a:latin typeface="Book Antiqua" panose="02040602050305030304" pitchFamily="18" charset="0"/>
              <a:cs typeface="Arial" charset="0"/>
            </a:endParaRPr>
          </a:p>
          <a:p>
            <a:pPr eaLnBrk="1" hangingPunct="1"/>
            <a:r>
              <a:rPr lang="en-US" dirty="0" smtClean="0">
                <a:latin typeface="Book Antiqua" panose="02040602050305030304" pitchFamily="18" charset="0"/>
                <a:cs typeface="Arial" charset="0"/>
              </a:rPr>
              <a:t>Pessimistic (</a:t>
            </a:r>
            <a:r>
              <a:rPr lang="en-US" i="1" dirty="0" smtClean="0">
                <a:latin typeface="Book Antiqua" panose="02040602050305030304" pitchFamily="18" charset="0"/>
                <a:cs typeface="Arial" charset="0"/>
              </a:rPr>
              <a:t>b)</a:t>
            </a:r>
            <a:endParaRPr lang="en-US" sz="2400" i="1" dirty="0" smtClean="0">
              <a:latin typeface="Book Antiqua" panose="02040602050305030304" pitchFamily="18" charset="0"/>
              <a:cs typeface="Arial" charset="0"/>
            </a:endParaRPr>
          </a:p>
          <a:p>
            <a:pPr lvl="1" eaLnBrk="1" hangingPunct="1"/>
            <a:r>
              <a:rPr lang="en-US" dirty="0" smtClean="0">
                <a:latin typeface="Book Antiqua" panose="02040602050305030304" pitchFamily="18" charset="0"/>
                <a:cs typeface="Arial" charset="0"/>
              </a:rPr>
              <a:t>Activity duration to be  ≥ </a:t>
            </a:r>
            <a:r>
              <a:rPr lang="en-US" i="1" dirty="0" smtClean="0">
                <a:latin typeface="Book Antiqua" panose="02040602050305030304" pitchFamily="18" charset="0"/>
                <a:cs typeface="Arial" charset="0"/>
              </a:rPr>
              <a:t>b</a:t>
            </a:r>
            <a:r>
              <a:rPr lang="en-US" dirty="0" smtClean="0">
                <a:latin typeface="Book Antiqua" panose="02040602050305030304" pitchFamily="18" charset="0"/>
                <a:cs typeface="Arial" charset="0"/>
              </a:rPr>
              <a:t> has </a:t>
            </a:r>
            <a:r>
              <a:rPr lang="en-US" dirty="0" smtClean="0">
                <a:latin typeface="Book Antiqua" panose="02040602050305030304" pitchFamily="18" charset="0"/>
                <a:cs typeface="Arial" charset="0"/>
              </a:rPr>
              <a:t>5% </a:t>
            </a:r>
            <a:r>
              <a:rPr lang="en-US" dirty="0" smtClean="0">
                <a:latin typeface="Book Antiqua" panose="02040602050305030304" pitchFamily="18" charset="0"/>
                <a:cs typeface="Arial" charset="0"/>
              </a:rPr>
              <a:t>probability</a:t>
            </a:r>
            <a:r>
              <a:rPr lang="en-US" dirty="0" smtClean="0">
                <a:latin typeface="Book Antiqua" panose="02040602050305030304" pitchFamily="18" charset="0"/>
                <a:cs typeface="Arial" charset="0"/>
                <a:sym typeface="Wingdings" pitchFamily="2" charset="2"/>
              </a:rPr>
              <a:t>  </a:t>
            </a:r>
            <a:r>
              <a:rPr lang="en-US" dirty="0" smtClean="0">
                <a:latin typeface="Book Antiqua" panose="02040602050305030304" pitchFamily="18" charset="0"/>
                <a:cs typeface="Arial" charset="0"/>
              </a:rPr>
              <a:t>≤</a:t>
            </a:r>
            <a:r>
              <a:rPr lang="en-US" dirty="0" smtClean="0">
                <a:latin typeface="Book Antiqua" panose="02040602050305030304" pitchFamily="18" charset="0"/>
                <a:cs typeface="Arial" charset="0"/>
                <a:sym typeface="Wingdings" pitchFamily="2" charset="2"/>
              </a:rPr>
              <a:t> b has </a:t>
            </a:r>
            <a:r>
              <a:rPr lang="en-US" dirty="0" smtClean="0">
                <a:latin typeface="Book Antiqua" panose="02040602050305030304" pitchFamily="18" charset="0"/>
                <a:cs typeface="Arial" charset="0"/>
                <a:sym typeface="Wingdings" pitchFamily="2" charset="2"/>
              </a:rPr>
              <a:t>95% </a:t>
            </a:r>
            <a:r>
              <a:rPr lang="en-US" dirty="0" smtClean="0">
                <a:latin typeface="Book Antiqua" panose="02040602050305030304" pitchFamily="18" charset="0"/>
                <a:cs typeface="Arial" charset="0"/>
                <a:sym typeface="Wingdings" pitchFamily="2" charset="2"/>
              </a:rPr>
              <a:t>probability</a:t>
            </a:r>
            <a:endParaRPr lang="en-US" dirty="0" smtClean="0">
              <a:latin typeface="Book Antiqua" panose="02040602050305030304" pitchFamily="18" charset="0"/>
              <a:cs typeface="Arial" charset="0"/>
            </a:endParaRPr>
          </a:p>
          <a:p>
            <a:pPr eaLnBrk="1" hangingPunct="1"/>
            <a:r>
              <a:rPr lang="en-US" dirty="0" smtClean="0">
                <a:latin typeface="Book Antiqua" panose="02040602050305030304" pitchFamily="18" charset="0"/>
                <a:cs typeface="Arial" charset="0"/>
              </a:rPr>
              <a:t>Most likely (</a:t>
            </a:r>
            <a:r>
              <a:rPr lang="en-US" i="1" dirty="0" smtClean="0">
                <a:latin typeface="Book Antiqua" panose="02040602050305030304" pitchFamily="18" charset="0"/>
                <a:cs typeface="Arial" charset="0"/>
              </a:rPr>
              <a:t>m</a:t>
            </a:r>
            <a:r>
              <a:rPr lang="en-US" dirty="0" smtClean="0">
                <a:latin typeface="Book Antiqua" panose="02040602050305030304" pitchFamily="18" charset="0"/>
                <a:cs typeface="Arial" charset="0"/>
              </a:rPr>
              <a:t>)</a:t>
            </a:r>
          </a:p>
          <a:p>
            <a:pPr lvl="1" eaLnBrk="1" hangingPunct="1"/>
            <a:r>
              <a:rPr lang="en-US" dirty="0" smtClean="0">
                <a:latin typeface="Book Antiqua" panose="02040602050305030304" pitchFamily="18" charset="0"/>
                <a:cs typeface="Arial" charset="0"/>
              </a:rPr>
              <a:t>The mode of the distribution</a:t>
            </a:r>
          </a:p>
          <a:p>
            <a:pPr eaLnBrk="1" hangingPunct="1"/>
            <a:r>
              <a:rPr lang="en-US" dirty="0" smtClean="0">
                <a:latin typeface="Book Antiqua" panose="02040602050305030304" pitchFamily="18" charset="0"/>
                <a:cs typeface="Arial" charset="0"/>
              </a:rPr>
              <a:t>All possible task durations (or task costs) can be represented by statistical distributions</a:t>
            </a:r>
            <a:endParaRPr lang="en-US" sz="2400" dirty="0" smtClean="0">
              <a:latin typeface="Book Antiqua" panose="02040602050305030304" pitchFamily="18" charset="0"/>
              <a:cs typeface="Arial" charset="0"/>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dirty="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8200"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C00433BE-F279-4991-9892-917A0C2742F2}" type="slidenum">
              <a:rPr lang="en-US" sz="1200">
                <a:solidFill>
                  <a:srgbClr val="898989"/>
                </a:solidFill>
              </a:rPr>
              <a:pPr algn="r"/>
              <a:t>1</a:t>
            </a:fld>
            <a:endParaRPr lang="en-US" sz="1200">
              <a:solidFill>
                <a:srgbClr val="898989"/>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5363"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5364" name="Title 1"/>
          <p:cNvSpPr>
            <a:spLocks noGrp="1"/>
          </p:cNvSpPr>
          <p:nvPr>
            <p:ph type="title" idx="4294967295"/>
          </p:nvPr>
        </p:nvSpPr>
        <p:spPr>
          <a:xfrm>
            <a:off x="0" y="76200"/>
            <a:ext cx="9144000" cy="1143000"/>
          </a:xfrm>
        </p:spPr>
        <p:txBody>
          <a:bodyPr/>
          <a:lstStyle/>
          <a:p>
            <a:pPr eaLnBrk="1" hangingPunct="1"/>
            <a:r>
              <a:rPr lang="en-US" dirty="0" smtClean="0">
                <a:latin typeface="Arial" charset="0"/>
                <a:cs typeface="Arial" charset="0"/>
              </a:rPr>
              <a:t>Practice</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536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194E35ED-B311-4D69-926F-EE19654FFC71}" type="slidenum">
              <a:rPr lang="en-US" sz="1200">
                <a:solidFill>
                  <a:srgbClr val="898989"/>
                </a:solidFill>
              </a:rPr>
              <a:pPr algn="r"/>
              <a:t>10</a:t>
            </a:fld>
            <a:endParaRPr lang="en-US" sz="1200">
              <a:solidFill>
                <a:srgbClr val="898989"/>
              </a:solidFill>
            </a:endParaRPr>
          </a:p>
        </p:txBody>
      </p:sp>
      <p:sp>
        <p:nvSpPr>
          <p:cNvPr id="41" name="Content Placeholder 2"/>
          <p:cNvSpPr>
            <a:spLocks noGrp="1"/>
          </p:cNvSpPr>
          <p:nvPr>
            <p:ph idx="4294967295"/>
          </p:nvPr>
        </p:nvSpPr>
        <p:spPr>
          <a:xfrm>
            <a:off x="6629400" y="1371600"/>
            <a:ext cx="2514600" cy="685800"/>
          </a:xfrm>
        </p:spPr>
        <p:txBody>
          <a:bodyPr/>
          <a:lstStyle/>
          <a:p>
            <a:pPr eaLnBrk="1" hangingPunct="1">
              <a:buNone/>
            </a:pPr>
            <a:r>
              <a:rPr lang="en-US" sz="2000" dirty="0" smtClean="0">
                <a:latin typeface="Times New Roman" pitchFamily="18" charset="0"/>
                <a:cs typeface="Times New Roman" pitchFamily="18" charset="0"/>
              </a:rPr>
              <a:t>T</a:t>
            </a:r>
            <a:r>
              <a:rPr lang="en-US" sz="2000" baseline="-25000" dirty="0" smtClean="0">
                <a:latin typeface="Times New Roman" pitchFamily="18" charset="0"/>
                <a:cs typeface="Times New Roman" pitchFamily="18" charset="0"/>
              </a:rPr>
              <a:t>E </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+ 4</a:t>
            </a:r>
            <a:r>
              <a:rPr lang="en-US" sz="2000" i="1" dirty="0" smtClean="0">
                <a:latin typeface="Times New Roman" pitchFamily="18" charset="0"/>
                <a:cs typeface="Times New Roman" pitchFamily="18" charset="0"/>
              </a:rPr>
              <a:t>m + b</a:t>
            </a:r>
            <a:r>
              <a:rPr lang="en-US" sz="2000" dirty="0" smtClean="0">
                <a:latin typeface="Times New Roman" pitchFamily="18" charset="0"/>
                <a:cs typeface="Times New Roman" pitchFamily="18" charset="0"/>
              </a:rPr>
              <a:t>)/6</a:t>
            </a:r>
            <a:endParaRPr lang="en-US" sz="2000" dirty="0" smtClean="0">
              <a:latin typeface="Times New Roman" pitchFamily="18" charset="0"/>
              <a:cs typeface="Times New Roman" pitchFamily="18" charset="0"/>
            </a:endParaRPr>
          </a:p>
          <a:p>
            <a:pPr eaLnBrk="1" hangingPunct="1">
              <a:buNone/>
            </a:pPr>
            <a:r>
              <a:rPr lang="en-US" altLang="ja-JP" sz="2000" dirty="0" smtClean="0">
                <a:latin typeface="Times New Roman" pitchFamily="18" charset="0"/>
                <a:ea typeface="ＭＳ Ｐゴシック" pitchFamily="-64" charset="-128"/>
                <a:cs typeface="Arial" charset="0"/>
                <a:sym typeface="Symbol" pitchFamily="-64" charset="2"/>
              </a:rPr>
              <a:t> = (</a:t>
            </a:r>
            <a:r>
              <a:rPr lang="en-US" altLang="ja-JP" sz="2000" i="1" dirty="0" smtClean="0">
                <a:latin typeface="Times New Roman" pitchFamily="18" charset="0"/>
                <a:ea typeface="ＭＳ Ｐゴシック" pitchFamily="-64" charset="-128"/>
                <a:cs typeface="Arial" charset="0"/>
                <a:sym typeface="Symbol" pitchFamily="-64" charset="2"/>
              </a:rPr>
              <a:t>b</a:t>
            </a:r>
            <a:r>
              <a:rPr lang="en-US" altLang="ja-JP" sz="2000" dirty="0" smtClean="0">
                <a:latin typeface="Times New Roman" pitchFamily="18" charset="0"/>
                <a:ea typeface="ＭＳ Ｐゴシック" pitchFamily="-64" charset="-128"/>
                <a:cs typeface="Arial" charset="0"/>
                <a:sym typeface="Symbol" pitchFamily="-64" charset="2"/>
              </a:rPr>
              <a:t>-</a:t>
            </a:r>
            <a:r>
              <a:rPr lang="en-US" altLang="ja-JP" sz="2000" i="1" dirty="0" smtClean="0">
                <a:latin typeface="Times New Roman" pitchFamily="18" charset="0"/>
                <a:ea typeface="ＭＳ Ｐゴシック" pitchFamily="-64" charset="-128"/>
                <a:cs typeface="Arial" charset="0"/>
                <a:sym typeface="Symbol" pitchFamily="-64" charset="2"/>
              </a:rPr>
              <a:t>a</a:t>
            </a:r>
            <a:r>
              <a:rPr lang="en-US" altLang="ja-JP" sz="2000" dirty="0" smtClean="0">
                <a:latin typeface="Times New Roman" pitchFamily="18" charset="0"/>
                <a:ea typeface="ＭＳ Ｐゴシック" pitchFamily="-64" charset="-128"/>
                <a:cs typeface="Arial" charset="0"/>
                <a:sym typeface="Symbol" pitchFamily="-64" charset="2"/>
              </a:rPr>
              <a:t>)/3.3</a:t>
            </a:r>
            <a:endParaRPr lang="en-US" dirty="0" smtClean="0">
              <a:latin typeface="Arial" charset="0"/>
              <a:cs typeface="Arial" charset="0"/>
              <a:sym typeface="Symbol" pitchFamily="-64" charset="2"/>
            </a:endParaRPr>
          </a:p>
        </p:txBody>
      </p:sp>
      <p:graphicFrame>
        <p:nvGraphicFramePr>
          <p:cNvPr id="26628" name="Object 4"/>
          <p:cNvGraphicFramePr>
            <a:graphicFrameLocks noChangeAspect="1"/>
          </p:cNvGraphicFramePr>
          <p:nvPr>
            <p:extLst>
              <p:ext uri="{D42A27DB-BD31-4B8C-83A1-F6EECF244321}">
                <p14:modId xmlns:p14="http://schemas.microsoft.com/office/powerpoint/2010/main" val="2380963311"/>
              </p:ext>
            </p:extLst>
          </p:nvPr>
        </p:nvGraphicFramePr>
        <p:xfrm>
          <a:off x="1524000" y="2667000"/>
          <a:ext cx="6450013" cy="2578100"/>
        </p:xfrm>
        <a:graphic>
          <a:graphicData uri="http://schemas.openxmlformats.org/presentationml/2006/ole">
            <mc:AlternateContent xmlns:mc="http://schemas.openxmlformats.org/markup-compatibility/2006">
              <mc:Choice xmlns:v="urn:schemas-microsoft-com:vml" Requires="v">
                <p:oleObj spid="_x0000_s26632" name="Worksheet" r:id="rId4" imgW="4648335" imgH="1857330" progId="Excel.Sheet.12">
                  <p:embed/>
                </p:oleObj>
              </mc:Choice>
              <mc:Fallback>
                <p:oleObj name="Worksheet" r:id="rId4" imgW="4648335" imgH="1857330" progId="Excel.Sheet.12">
                  <p:embed/>
                  <p:pic>
                    <p:nvPicPr>
                      <p:cNvPr id="0" name="Picture 4"/>
                      <p:cNvPicPr>
                        <a:picLocks noChangeAspect="1" noChangeArrowheads="1"/>
                      </p:cNvPicPr>
                      <p:nvPr/>
                    </p:nvPicPr>
                    <p:blipFill>
                      <a:blip r:embed="rId5"/>
                      <a:srcRect/>
                      <a:stretch>
                        <a:fillRect/>
                      </a:stretch>
                    </p:blipFill>
                    <p:spPr bwMode="auto">
                      <a:xfrm>
                        <a:off x="1524000" y="2667000"/>
                        <a:ext cx="6450013" cy="257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5363"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5364" name="Title 1"/>
          <p:cNvSpPr>
            <a:spLocks noGrp="1"/>
          </p:cNvSpPr>
          <p:nvPr>
            <p:ph type="title" idx="4294967295"/>
          </p:nvPr>
        </p:nvSpPr>
        <p:spPr>
          <a:xfrm>
            <a:off x="0" y="76200"/>
            <a:ext cx="9144000" cy="1143000"/>
          </a:xfrm>
        </p:spPr>
        <p:txBody>
          <a:bodyPr/>
          <a:lstStyle/>
          <a:p>
            <a:pPr eaLnBrk="1" hangingPunct="1"/>
            <a:r>
              <a:rPr lang="en-US" dirty="0" smtClean="0">
                <a:latin typeface="Arial" charset="0"/>
                <a:cs typeface="Arial" charset="0"/>
              </a:rPr>
              <a:t>Practice</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536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194E35ED-B311-4D69-926F-EE19654FFC71}" type="slidenum">
              <a:rPr lang="en-US" sz="1200">
                <a:solidFill>
                  <a:srgbClr val="898989"/>
                </a:solidFill>
              </a:rPr>
              <a:pPr algn="r"/>
              <a:t>11</a:t>
            </a:fld>
            <a:endParaRPr lang="en-US" sz="1200">
              <a:solidFill>
                <a:srgbClr val="898989"/>
              </a:solidFill>
            </a:endParaRPr>
          </a:p>
        </p:txBody>
      </p:sp>
      <p:sp>
        <p:nvSpPr>
          <p:cNvPr id="41" name="Content Placeholder 2"/>
          <p:cNvSpPr>
            <a:spLocks noGrp="1"/>
          </p:cNvSpPr>
          <p:nvPr>
            <p:ph idx="4294967295"/>
          </p:nvPr>
        </p:nvSpPr>
        <p:spPr>
          <a:xfrm>
            <a:off x="6629400" y="1371600"/>
            <a:ext cx="2514600" cy="685800"/>
          </a:xfrm>
        </p:spPr>
        <p:txBody>
          <a:bodyPr/>
          <a:lstStyle/>
          <a:p>
            <a:pPr eaLnBrk="1" hangingPunct="1">
              <a:buNone/>
            </a:pPr>
            <a:r>
              <a:rPr lang="en-US" sz="2000" dirty="0" smtClean="0">
                <a:latin typeface="Times New Roman" pitchFamily="18" charset="0"/>
                <a:cs typeface="Times New Roman" pitchFamily="18" charset="0"/>
              </a:rPr>
              <a:t>T</a:t>
            </a:r>
            <a:r>
              <a:rPr lang="en-US" sz="2000" baseline="-25000" dirty="0" smtClean="0">
                <a:latin typeface="Times New Roman" pitchFamily="18" charset="0"/>
                <a:cs typeface="Times New Roman" pitchFamily="18" charset="0"/>
              </a:rPr>
              <a:t>E </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+ 4</a:t>
            </a:r>
            <a:r>
              <a:rPr lang="en-US" sz="2000" i="1" dirty="0" smtClean="0">
                <a:latin typeface="Times New Roman" pitchFamily="18" charset="0"/>
                <a:cs typeface="Times New Roman" pitchFamily="18" charset="0"/>
              </a:rPr>
              <a:t>m + b</a:t>
            </a:r>
            <a:r>
              <a:rPr lang="en-US" sz="2000" dirty="0" smtClean="0">
                <a:latin typeface="Times New Roman" pitchFamily="18" charset="0"/>
                <a:cs typeface="Times New Roman" pitchFamily="18" charset="0"/>
              </a:rPr>
              <a:t>)/6</a:t>
            </a:r>
            <a:endParaRPr lang="en-US" sz="2000" dirty="0" smtClean="0">
              <a:latin typeface="Times New Roman" pitchFamily="18" charset="0"/>
              <a:cs typeface="Times New Roman" pitchFamily="18" charset="0"/>
            </a:endParaRPr>
          </a:p>
          <a:p>
            <a:pPr eaLnBrk="1" hangingPunct="1">
              <a:buNone/>
            </a:pPr>
            <a:r>
              <a:rPr lang="en-US" altLang="ja-JP" sz="2000" dirty="0" smtClean="0">
                <a:latin typeface="Times New Roman" pitchFamily="18" charset="0"/>
                <a:ea typeface="ＭＳ Ｐゴシック" pitchFamily="-64" charset="-128"/>
                <a:cs typeface="Arial" charset="0"/>
                <a:sym typeface="Symbol" pitchFamily="-64" charset="2"/>
              </a:rPr>
              <a:t> = (</a:t>
            </a:r>
            <a:r>
              <a:rPr lang="en-US" altLang="ja-JP" sz="2000" i="1" dirty="0" smtClean="0">
                <a:latin typeface="Times New Roman" pitchFamily="18" charset="0"/>
                <a:ea typeface="ＭＳ Ｐゴシック" pitchFamily="-64" charset="-128"/>
                <a:cs typeface="Arial" charset="0"/>
                <a:sym typeface="Symbol" pitchFamily="-64" charset="2"/>
              </a:rPr>
              <a:t>b</a:t>
            </a:r>
            <a:r>
              <a:rPr lang="en-US" altLang="ja-JP" sz="2000" dirty="0" smtClean="0">
                <a:latin typeface="Times New Roman" pitchFamily="18" charset="0"/>
                <a:ea typeface="ＭＳ Ｐゴシック" pitchFamily="-64" charset="-128"/>
                <a:cs typeface="Arial" charset="0"/>
                <a:sym typeface="Symbol" pitchFamily="-64" charset="2"/>
              </a:rPr>
              <a:t>-</a:t>
            </a:r>
            <a:r>
              <a:rPr lang="en-US" altLang="ja-JP" sz="2000" i="1" dirty="0" smtClean="0">
                <a:latin typeface="Times New Roman" pitchFamily="18" charset="0"/>
                <a:ea typeface="ＭＳ Ｐゴシック" pitchFamily="-64" charset="-128"/>
                <a:cs typeface="Arial" charset="0"/>
                <a:sym typeface="Symbol" pitchFamily="-64" charset="2"/>
              </a:rPr>
              <a:t>a</a:t>
            </a:r>
            <a:r>
              <a:rPr lang="en-US" altLang="ja-JP" sz="2000" dirty="0" smtClean="0">
                <a:latin typeface="Times New Roman" pitchFamily="18" charset="0"/>
                <a:ea typeface="ＭＳ Ｐゴシック" pitchFamily="-64" charset="-128"/>
                <a:cs typeface="Arial" charset="0"/>
                <a:sym typeface="Symbol" pitchFamily="-64" charset="2"/>
              </a:rPr>
              <a:t>)/3.3</a:t>
            </a:r>
            <a:endParaRPr lang="en-US" dirty="0" smtClean="0">
              <a:latin typeface="Arial" charset="0"/>
              <a:cs typeface="Arial" charset="0"/>
              <a:sym typeface="Symbol" pitchFamily="-64" charset="2"/>
            </a:endParaRPr>
          </a:p>
        </p:txBody>
      </p:sp>
      <p:graphicFrame>
        <p:nvGraphicFramePr>
          <p:cNvPr id="26628" name="Object 4"/>
          <p:cNvGraphicFramePr>
            <a:graphicFrameLocks noChangeAspect="1"/>
          </p:cNvGraphicFramePr>
          <p:nvPr>
            <p:extLst>
              <p:ext uri="{D42A27DB-BD31-4B8C-83A1-F6EECF244321}">
                <p14:modId xmlns:p14="http://schemas.microsoft.com/office/powerpoint/2010/main" val="868141301"/>
              </p:ext>
            </p:extLst>
          </p:nvPr>
        </p:nvGraphicFramePr>
        <p:xfrm>
          <a:off x="1524000" y="2667000"/>
          <a:ext cx="6343650" cy="2578100"/>
        </p:xfrm>
        <a:graphic>
          <a:graphicData uri="http://schemas.openxmlformats.org/presentationml/2006/ole">
            <mc:AlternateContent xmlns:mc="http://schemas.openxmlformats.org/markup-compatibility/2006">
              <mc:Choice xmlns:v="urn:schemas-microsoft-com:vml" Requires="v">
                <p:oleObj spid="_x0000_s28678" name="Worksheet" r:id="rId4" imgW="4572000" imgH="1857330" progId="Excel.Sheet.12">
                  <p:embed/>
                </p:oleObj>
              </mc:Choice>
              <mc:Fallback>
                <p:oleObj name="Worksheet" r:id="rId4" imgW="4572000" imgH="1857330" progId="Excel.Sheet.12">
                  <p:embed/>
                  <p:pic>
                    <p:nvPicPr>
                      <p:cNvPr id="0" name=""/>
                      <p:cNvPicPr>
                        <a:picLocks noChangeAspect="1" noChangeArrowheads="1"/>
                      </p:cNvPicPr>
                      <p:nvPr/>
                    </p:nvPicPr>
                    <p:blipFill>
                      <a:blip r:embed="rId5"/>
                      <a:srcRect/>
                      <a:stretch>
                        <a:fillRect/>
                      </a:stretch>
                    </p:blipFill>
                    <p:spPr bwMode="auto">
                      <a:xfrm>
                        <a:off x="1524000" y="2667000"/>
                        <a:ext cx="6343650" cy="257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79735979"/>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5363"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5364" name="Title 1"/>
          <p:cNvSpPr>
            <a:spLocks noGrp="1"/>
          </p:cNvSpPr>
          <p:nvPr>
            <p:ph type="title" idx="4294967295"/>
          </p:nvPr>
        </p:nvSpPr>
        <p:spPr>
          <a:xfrm>
            <a:off x="0" y="76200"/>
            <a:ext cx="9144000" cy="1143000"/>
          </a:xfrm>
        </p:spPr>
        <p:txBody>
          <a:bodyPr/>
          <a:lstStyle/>
          <a:p>
            <a:pPr eaLnBrk="1" hangingPunct="1"/>
            <a:r>
              <a:rPr lang="en-US" dirty="0" smtClean="0">
                <a:latin typeface="Arial" charset="0"/>
                <a:cs typeface="Arial" charset="0"/>
              </a:rPr>
              <a:t>Practice</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536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194E35ED-B311-4D69-926F-EE19654FFC71}" type="slidenum">
              <a:rPr lang="en-US" sz="1200">
                <a:solidFill>
                  <a:srgbClr val="898989"/>
                </a:solidFill>
              </a:rPr>
              <a:pPr algn="r"/>
              <a:t>12</a:t>
            </a:fld>
            <a:endParaRPr lang="en-US" sz="1200">
              <a:solidFill>
                <a:srgbClr val="898989"/>
              </a:solidFill>
            </a:endParaRPr>
          </a:p>
        </p:txBody>
      </p:sp>
      <p:graphicFrame>
        <p:nvGraphicFramePr>
          <p:cNvPr id="38" name="Object 4"/>
          <p:cNvGraphicFramePr>
            <a:graphicFrameLocks noChangeAspect="1"/>
          </p:cNvGraphicFramePr>
          <p:nvPr>
            <p:extLst>
              <p:ext uri="{D42A27DB-BD31-4B8C-83A1-F6EECF244321}">
                <p14:modId xmlns:p14="http://schemas.microsoft.com/office/powerpoint/2010/main" val="1780182076"/>
              </p:ext>
            </p:extLst>
          </p:nvPr>
        </p:nvGraphicFramePr>
        <p:xfrm>
          <a:off x="7162800" y="4002963"/>
          <a:ext cx="1981200" cy="2196224"/>
        </p:xfrm>
        <a:graphic>
          <a:graphicData uri="http://schemas.openxmlformats.org/presentationml/2006/ole">
            <mc:AlternateContent xmlns:mc="http://schemas.openxmlformats.org/markup-compatibility/2006">
              <mc:Choice xmlns:v="urn:schemas-microsoft-com:vml" Requires="v">
                <p:oleObj spid="_x0000_s27656" name="Worksheet" r:id="rId4" imgW="1676400" imgH="1857330" progId="Excel.Sheet.12">
                  <p:embed/>
                </p:oleObj>
              </mc:Choice>
              <mc:Fallback>
                <p:oleObj name="Worksheet" r:id="rId4" imgW="1676400" imgH="1857330" progId="Excel.Sheet.12">
                  <p:embed/>
                  <p:pic>
                    <p:nvPicPr>
                      <p:cNvPr id="0" name=""/>
                      <p:cNvPicPr>
                        <a:picLocks noChangeAspect="1" noChangeArrowheads="1"/>
                      </p:cNvPicPr>
                      <p:nvPr/>
                    </p:nvPicPr>
                    <p:blipFill>
                      <a:blip r:embed="rId5"/>
                      <a:srcRect/>
                      <a:stretch>
                        <a:fillRect/>
                      </a:stretch>
                    </p:blipFill>
                    <p:spPr bwMode="auto">
                      <a:xfrm>
                        <a:off x="7162800" y="4002963"/>
                        <a:ext cx="1981200" cy="2196224"/>
                      </a:xfrm>
                      <a:prstGeom prst="rect">
                        <a:avLst/>
                      </a:prstGeom>
                      <a:noFill/>
                      <a:ln>
                        <a:noFill/>
                      </a:ln>
                      <a:effectLst/>
                    </p:spPr>
                  </p:pic>
                </p:oleObj>
              </mc:Fallback>
            </mc:AlternateContent>
          </a:graphicData>
        </a:graphic>
      </p:graphicFrame>
      <p:sp>
        <p:nvSpPr>
          <p:cNvPr id="40" name="Line 61"/>
          <p:cNvSpPr>
            <a:spLocks noChangeShapeType="1"/>
          </p:cNvSpPr>
          <p:nvPr/>
        </p:nvSpPr>
        <p:spPr bwMode="auto">
          <a:xfrm flipV="1">
            <a:off x="7577137" y="2271712"/>
            <a:ext cx="658813" cy="1152525"/>
          </a:xfrm>
          <a:prstGeom prst="line">
            <a:avLst/>
          </a:prstGeom>
          <a:noFill/>
          <a:ln w="28575">
            <a:solidFill>
              <a:srgbClr val="000000"/>
            </a:solidFill>
            <a:round/>
            <a:headEnd/>
            <a:tailEnd type="arrow" w="med" len="med"/>
          </a:ln>
        </p:spPr>
        <p:txBody>
          <a:bodyPr/>
          <a:lstStyle/>
          <a:p>
            <a:endParaRPr lang="en-US"/>
          </a:p>
        </p:txBody>
      </p:sp>
      <p:grpSp>
        <p:nvGrpSpPr>
          <p:cNvPr id="41" name="Group 4"/>
          <p:cNvGrpSpPr>
            <a:grpSpLocks/>
          </p:cNvGrpSpPr>
          <p:nvPr/>
        </p:nvGrpSpPr>
        <p:grpSpPr bwMode="auto">
          <a:xfrm>
            <a:off x="1047750" y="1633537"/>
            <a:ext cx="1152525" cy="792163"/>
            <a:chOff x="771" y="1412"/>
            <a:chExt cx="726" cy="499"/>
          </a:xfrm>
        </p:grpSpPr>
        <p:sp>
          <p:nvSpPr>
            <p:cNvPr id="42" name="Rectangle 5"/>
            <p:cNvSpPr>
              <a:spLocks noChangeArrowheads="1"/>
            </p:cNvSpPr>
            <p:nvPr/>
          </p:nvSpPr>
          <p:spPr bwMode="auto">
            <a:xfrm>
              <a:off x="771" y="1412"/>
              <a:ext cx="726" cy="499"/>
            </a:xfrm>
            <a:prstGeom prst="rect">
              <a:avLst/>
            </a:prstGeom>
            <a:noFill/>
            <a:ln w="38100">
              <a:solidFill>
                <a:srgbClr val="000000"/>
              </a:solidFill>
              <a:miter lim="800000"/>
              <a:headEnd/>
              <a:tailEnd/>
            </a:ln>
          </p:spPr>
          <p:txBody>
            <a:bodyPr wrap="none" anchor="ctr"/>
            <a:lstStyle/>
            <a:p>
              <a:endParaRPr lang="en-US"/>
            </a:p>
          </p:txBody>
        </p:sp>
        <p:sp>
          <p:nvSpPr>
            <p:cNvPr id="43" name="Text Box 6"/>
            <p:cNvSpPr txBox="1">
              <a:spLocks noChangeArrowheads="1"/>
            </p:cNvSpPr>
            <p:nvPr/>
          </p:nvSpPr>
          <p:spPr bwMode="auto">
            <a:xfrm>
              <a:off x="979" y="1544"/>
              <a:ext cx="233" cy="252"/>
            </a:xfrm>
            <a:prstGeom prst="rect">
              <a:avLst/>
            </a:prstGeom>
            <a:noFill/>
            <a:ln w="9525">
              <a:noFill/>
              <a:miter lim="800000"/>
              <a:headEnd/>
              <a:tailEnd/>
            </a:ln>
          </p:spPr>
          <p:txBody>
            <a:bodyPr wrap="none">
              <a:spAutoFit/>
            </a:bodyPr>
            <a:lstStyle/>
            <a:p>
              <a:r>
                <a:rPr lang="en-US" sz="2000" dirty="0" smtClean="0">
                  <a:solidFill>
                    <a:srgbClr val="000000"/>
                  </a:solidFill>
                </a:rPr>
                <a:t>A</a:t>
              </a:r>
              <a:endParaRPr lang="en-US" sz="2000" dirty="0">
                <a:solidFill>
                  <a:srgbClr val="000000"/>
                </a:solidFill>
              </a:endParaRPr>
            </a:p>
          </p:txBody>
        </p:sp>
      </p:grpSp>
      <p:grpSp>
        <p:nvGrpSpPr>
          <p:cNvPr id="44" name="Group 7"/>
          <p:cNvGrpSpPr>
            <a:grpSpLocks/>
          </p:cNvGrpSpPr>
          <p:nvPr/>
        </p:nvGrpSpPr>
        <p:grpSpPr bwMode="auto">
          <a:xfrm>
            <a:off x="3422650" y="1597025"/>
            <a:ext cx="1152525" cy="792162"/>
            <a:chOff x="2267" y="1389"/>
            <a:chExt cx="726" cy="499"/>
          </a:xfrm>
        </p:grpSpPr>
        <p:sp>
          <p:nvSpPr>
            <p:cNvPr id="45" name="Rectangle 8"/>
            <p:cNvSpPr>
              <a:spLocks noChangeArrowheads="1"/>
            </p:cNvSpPr>
            <p:nvPr/>
          </p:nvSpPr>
          <p:spPr bwMode="auto">
            <a:xfrm>
              <a:off x="2267" y="1389"/>
              <a:ext cx="726" cy="499"/>
            </a:xfrm>
            <a:prstGeom prst="rect">
              <a:avLst/>
            </a:prstGeom>
            <a:noFill/>
            <a:ln w="38100">
              <a:solidFill>
                <a:srgbClr val="000000"/>
              </a:solidFill>
              <a:miter lim="800000"/>
              <a:headEnd/>
              <a:tailEnd/>
            </a:ln>
          </p:spPr>
          <p:txBody>
            <a:bodyPr wrap="none" anchor="ctr"/>
            <a:lstStyle/>
            <a:p>
              <a:endParaRPr lang="en-US"/>
            </a:p>
          </p:txBody>
        </p:sp>
        <p:sp>
          <p:nvSpPr>
            <p:cNvPr id="46" name="Text Box 9"/>
            <p:cNvSpPr txBox="1">
              <a:spLocks noChangeArrowheads="1"/>
            </p:cNvSpPr>
            <p:nvPr/>
          </p:nvSpPr>
          <p:spPr bwMode="auto">
            <a:xfrm>
              <a:off x="2465" y="1521"/>
              <a:ext cx="233" cy="252"/>
            </a:xfrm>
            <a:prstGeom prst="rect">
              <a:avLst/>
            </a:prstGeom>
            <a:noFill/>
            <a:ln w="9525">
              <a:noFill/>
              <a:miter lim="800000"/>
              <a:headEnd/>
              <a:tailEnd/>
            </a:ln>
          </p:spPr>
          <p:txBody>
            <a:bodyPr wrap="none">
              <a:spAutoFit/>
            </a:bodyPr>
            <a:lstStyle/>
            <a:p>
              <a:r>
                <a:rPr lang="en-US" sz="2000" dirty="0" smtClean="0">
                  <a:solidFill>
                    <a:srgbClr val="000000"/>
                  </a:solidFill>
                </a:rPr>
                <a:t>D</a:t>
              </a:r>
              <a:endParaRPr lang="en-US" sz="2000" dirty="0">
                <a:solidFill>
                  <a:srgbClr val="000000"/>
                </a:solidFill>
              </a:endParaRPr>
            </a:p>
          </p:txBody>
        </p:sp>
      </p:grpSp>
      <p:grpSp>
        <p:nvGrpSpPr>
          <p:cNvPr id="47" name="Group 10"/>
          <p:cNvGrpSpPr>
            <a:grpSpLocks/>
          </p:cNvGrpSpPr>
          <p:nvPr/>
        </p:nvGrpSpPr>
        <p:grpSpPr bwMode="auto">
          <a:xfrm>
            <a:off x="3422650" y="3144837"/>
            <a:ext cx="1152525" cy="792163"/>
            <a:chOff x="2267" y="2364"/>
            <a:chExt cx="726" cy="499"/>
          </a:xfrm>
        </p:grpSpPr>
        <p:sp>
          <p:nvSpPr>
            <p:cNvPr id="48" name="Rectangle 11"/>
            <p:cNvSpPr>
              <a:spLocks noChangeArrowheads="1"/>
            </p:cNvSpPr>
            <p:nvPr/>
          </p:nvSpPr>
          <p:spPr bwMode="auto">
            <a:xfrm>
              <a:off x="2267" y="2364"/>
              <a:ext cx="726" cy="499"/>
            </a:xfrm>
            <a:prstGeom prst="rect">
              <a:avLst/>
            </a:prstGeom>
            <a:noFill/>
            <a:ln w="38100">
              <a:solidFill>
                <a:srgbClr val="000000"/>
              </a:solidFill>
              <a:miter lim="800000"/>
              <a:headEnd/>
              <a:tailEnd/>
            </a:ln>
          </p:spPr>
          <p:txBody>
            <a:bodyPr wrap="none" anchor="ctr"/>
            <a:lstStyle/>
            <a:p>
              <a:endParaRPr lang="en-US"/>
            </a:p>
          </p:txBody>
        </p:sp>
        <p:sp>
          <p:nvSpPr>
            <p:cNvPr id="49" name="Text Box 12"/>
            <p:cNvSpPr txBox="1">
              <a:spLocks noChangeArrowheads="1"/>
            </p:cNvSpPr>
            <p:nvPr/>
          </p:nvSpPr>
          <p:spPr bwMode="auto">
            <a:xfrm>
              <a:off x="2465" y="2496"/>
              <a:ext cx="215" cy="252"/>
            </a:xfrm>
            <a:prstGeom prst="rect">
              <a:avLst/>
            </a:prstGeom>
            <a:noFill/>
            <a:ln w="9525">
              <a:noFill/>
              <a:miter lim="800000"/>
              <a:headEnd/>
              <a:tailEnd/>
            </a:ln>
          </p:spPr>
          <p:txBody>
            <a:bodyPr wrap="none">
              <a:spAutoFit/>
            </a:bodyPr>
            <a:lstStyle/>
            <a:p>
              <a:r>
                <a:rPr lang="en-US" sz="2000" dirty="0" smtClean="0">
                  <a:solidFill>
                    <a:srgbClr val="000000"/>
                  </a:solidFill>
                </a:rPr>
                <a:t>E</a:t>
              </a:r>
              <a:endParaRPr lang="en-US" sz="2000" dirty="0">
                <a:solidFill>
                  <a:srgbClr val="000000"/>
                </a:solidFill>
              </a:endParaRPr>
            </a:p>
          </p:txBody>
        </p:sp>
      </p:grpSp>
      <p:grpSp>
        <p:nvGrpSpPr>
          <p:cNvPr id="50" name="Group 13"/>
          <p:cNvGrpSpPr>
            <a:grpSpLocks/>
          </p:cNvGrpSpPr>
          <p:nvPr/>
        </p:nvGrpSpPr>
        <p:grpSpPr bwMode="auto">
          <a:xfrm>
            <a:off x="6375400" y="3149600"/>
            <a:ext cx="1152525" cy="792162"/>
            <a:chOff x="4127" y="2367"/>
            <a:chExt cx="726" cy="499"/>
          </a:xfrm>
        </p:grpSpPr>
        <p:sp>
          <p:nvSpPr>
            <p:cNvPr id="51" name="Rectangle 14"/>
            <p:cNvSpPr>
              <a:spLocks noChangeArrowheads="1"/>
            </p:cNvSpPr>
            <p:nvPr/>
          </p:nvSpPr>
          <p:spPr bwMode="auto">
            <a:xfrm>
              <a:off x="4127" y="2367"/>
              <a:ext cx="726" cy="499"/>
            </a:xfrm>
            <a:prstGeom prst="rect">
              <a:avLst/>
            </a:prstGeom>
            <a:noFill/>
            <a:ln w="38100">
              <a:solidFill>
                <a:srgbClr val="000000"/>
              </a:solidFill>
              <a:miter lim="800000"/>
              <a:headEnd/>
              <a:tailEnd/>
            </a:ln>
          </p:spPr>
          <p:txBody>
            <a:bodyPr wrap="none" anchor="ctr"/>
            <a:lstStyle/>
            <a:p>
              <a:endParaRPr lang="en-US"/>
            </a:p>
          </p:txBody>
        </p:sp>
        <p:sp>
          <p:nvSpPr>
            <p:cNvPr id="52" name="Text Box 15"/>
            <p:cNvSpPr txBox="1">
              <a:spLocks noChangeArrowheads="1"/>
            </p:cNvSpPr>
            <p:nvPr/>
          </p:nvSpPr>
          <p:spPr bwMode="auto">
            <a:xfrm>
              <a:off x="4332" y="2499"/>
              <a:ext cx="233" cy="252"/>
            </a:xfrm>
            <a:prstGeom prst="rect">
              <a:avLst/>
            </a:prstGeom>
            <a:noFill/>
            <a:ln w="9525">
              <a:noFill/>
              <a:miter lim="800000"/>
              <a:headEnd/>
              <a:tailEnd/>
            </a:ln>
          </p:spPr>
          <p:txBody>
            <a:bodyPr wrap="none">
              <a:spAutoFit/>
            </a:bodyPr>
            <a:lstStyle/>
            <a:p>
              <a:r>
                <a:rPr lang="en-US" sz="2000" dirty="0">
                  <a:solidFill>
                    <a:srgbClr val="000000"/>
                  </a:solidFill>
                </a:rPr>
                <a:t>H</a:t>
              </a:r>
              <a:endParaRPr lang="en-US" sz="2000" dirty="0">
                <a:solidFill>
                  <a:srgbClr val="000000"/>
                </a:solidFill>
              </a:endParaRPr>
            </a:p>
          </p:txBody>
        </p:sp>
      </p:grpSp>
      <p:grpSp>
        <p:nvGrpSpPr>
          <p:cNvPr id="53" name="Group 16"/>
          <p:cNvGrpSpPr>
            <a:grpSpLocks/>
          </p:cNvGrpSpPr>
          <p:nvPr/>
        </p:nvGrpSpPr>
        <p:grpSpPr bwMode="auto">
          <a:xfrm>
            <a:off x="3422650" y="4441825"/>
            <a:ext cx="1152525" cy="792162"/>
            <a:chOff x="2267" y="3181"/>
            <a:chExt cx="726" cy="499"/>
          </a:xfrm>
        </p:grpSpPr>
        <p:sp>
          <p:nvSpPr>
            <p:cNvPr id="54" name="Rectangle 17"/>
            <p:cNvSpPr>
              <a:spLocks noChangeArrowheads="1"/>
            </p:cNvSpPr>
            <p:nvPr/>
          </p:nvSpPr>
          <p:spPr bwMode="auto">
            <a:xfrm>
              <a:off x="2267" y="3181"/>
              <a:ext cx="726" cy="499"/>
            </a:xfrm>
            <a:prstGeom prst="rect">
              <a:avLst/>
            </a:prstGeom>
            <a:noFill/>
            <a:ln w="38100">
              <a:solidFill>
                <a:srgbClr val="000000"/>
              </a:solidFill>
              <a:miter lim="800000"/>
              <a:headEnd/>
              <a:tailEnd/>
            </a:ln>
          </p:spPr>
          <p:txBody>
            <a:bodyPr wrap="none" anchor="ctr"/>
            <a:lstStyle/>
            <a:p>
              <a:endParaRPr lang="en-US"/>
            </a:p>
          </p:txBody>
        </p:sp>
        <p:sp>
          <p:nvSpPr>
            <p:cNvPr id="55" name="Text Box 18"/>
            <p:cNvSpPr txBox="1">
              <a:spLocks noChangeArrowheads="1"/>
            </p:cNvSpPr>
            <p:nvPr/>
          </p:nvSpPr>
          <p:spPr bwMode="auto">
            <a:xfrm>
              <a:off x="2465" y="3313"/>
              <a:ext cx="206" cy="252"/>
            </a:xfrm>
            <a:prstGeom prst="rect">
              <a:avLst/>
            </a:prstGeom>
            <a:noFill/>
            <a:ln w="9525">
              <a:noFill/>
              <a:miter lim="800000"/>
              <a:headEnd/>
              <a:tailEnd/>
            </a:ln>
          </p:spPr>
          <p:txBody>
            <a:bodyPr wrap="none">
              <a:spAutoFit/>
            </a:bodyPr>
            <a:lstStyle/>
            <a:p>
              <a:r>
                <a:rPr lang="en-US" sz="2000" dirty="0" smtClean="0">
                  <a:solidFill>
                    <a:srgbClr val="000000"/>
                  </a:solidFill>
                </a:rPr>
                <a:t>F</a:t>
              </a:r>
              <a:endParaRPr lang="en-US" sz="2000" dirty="0">
                <a:solidFill>
                  <a:srgbClr val="000000"/>
                </a:solidFill>
              </a:endParaRPr>
            </a:p>
          </p:txBody>
        </p:sp>
      </p:grpSp>
      <p:grpSp>
        <p:nvGrpSpPr>
          <p:cNvPr id="56" name="Group 19"/>
          <p:cNvGrpSpPr>
            <a:grpSpLocks/>
          </p:cNvGrpSpPr>
          <p:nvPr/>
        </p:nvGrpSpPr>
        <p:grpSpPr bwMode="auto">
          <a:xfrm>
            <a:off x="1012825" y="4368800"/>
            <a:ext cx="1152525" cy="792162"/>
            <a:chOff x="749" y="3135"/>
            <a:chExt cx="726" cy="499"/>
          </a:xfrm>
        </p:grpSpPr>
        <p:sp>
          <p:nvSpPr>
            <p:cNvPr id="57" name="Rectangle 20"/>
            <p:cNvSpPr>
              <a:spLocks noChangeArrowheads="1"/>
            </p:cNvSpPr>
            <p:nvPr/>
          </p:nvSpPr>
          <p:spPr bwMode="auto">
            <a:xfrm>
              <a:off x="749" y="3135"/>
              <a:ext cx="726" cy="499"/>
            </a:xfrm>
            <a:prstGeom prst="rect">
              <a:avLst/>
            </a:prstGeom>
            <a:noFill/>
            <a:ln w="38100">
              <a:solidFill>
                <a:srgbClr val="000000"/>
              </a:solidFill>
              <a:miter lim="800000"/>
              <a:headEnd/>
              <a:tailEnd/>
            </a:ln>
          </p:spPr>
          <p:txBody>
            <a:bodyPr wrap="none" anchor="ctr"/>
            <a:lstStyle/>
            <a:p>
              <a:endParaRPr lang="en-US"/>
            </a:p>
          </p:txBody>
        </p:sp>
        <p:sp>
          <p:nvSpPr>
            <p:cNvPr id="58" name="Text Box 21"/>
            <p:cNvSpPr txBox="1">
              <a:spLocks noChangeArrowheads="1"/>
            </p:cNvSpPr>
            <p:nvPr/>
          </p:nvSpPr>
          <p:spPr bwMode="auto">
            <a:xfrm>
              <a:off x="945" y="3267"/>
              <a:ext cx="224" cy="252"/>
            </a:xfrm>
            <a:prstGeom prst="rect">
              <a:avLst/>
            </a:prstGeom>
            <a:noFill/>
            <a:ln w="9525">
              <a:noFill/>
              <a:miter lim="800000"/>
              <a:headEnd/>
              <a:tailEnd/>
            </a:ln>
          </p:spPr>
          <p:txBody>
            <a:bodyPr wrap="none">
              <a:spAutoFit/>
            </a:bodyPr>
            <a:lstStyle/>
            <a:p>
              <a:r>
                <a:rPr lang="en-US" sz="2000" dirty="0">
                  <a:solidFill>
                    <a:srgbClr val="000000"/>
                  </a:solidFill>
                </a:rPr>
                <a:t>C</a:t>
              </a:r>
              <a:endParaRPr lang="en-US" sz="2000" dirty="0">
                <a:solidFill>
                  <a:srgbClr val="000000"/>
                </a:solidFill>
              </a:endParaRPr>
            </a:p>
          </p:txBody>
        </p:sp>
      </p:grpSp>
      <p:sp>
        <p:nvSpPr>
          <p:cNvPr id="59" name="Text Box 23"/>
          <p:cNvSpPr txBox="1">
            <a:spLocks noChangeArrowheads="1"/>
          </p:cNvSpPr>
          <p:nvPr/>
        </p:nvSpPr>
        <p:spPr bwMode="auto">
          <a:xfrm>
            <a:off x="970002" y="1244836"/>
            <a:ext cx="1338828" cy="461665"/>
          </a:xfrm>
          <a:prstGeom prst="rect">
            <a:avLst/>
          </a:prstGeom>
          <a:noFill/>
          <a:ln w="9525">
            <a:noFill/>
            <a:miter lim="800000"/>
            <a:headEnd/>
            <a:tailEnd/>
          </a:ln>
        </p:spPr>
        <p:txBody>
          <a:bodyPr wrap="none">
            <a:spAutoFit/>
          </a:bodyPr>
          <a:lstStyle/>
          <a:p>
            <a:r>
              <a:rPr lang="en-US" b="1" dirty="0" smtClean="0"/>
              <a:t>17.83,2.3</a:t>
            </a:r>
            <a:endParaRPr lang="en-US" b="1" dirty="0"/>
          </a:p>
        </p:txBody>
      </p:sp>
      <p:sp>
        <p:nvSpPr>
          <p:cNvPr id="60" name="Text Box 24"/>
          <p:cNvSpPr txBox="1">
            <a:spLocks noChangeArrowheads="1"/>
          </p:cNvSpPr>
          <p:nvPr/>
        </p:nvSpPr>
        <p:spPr bwMode="auto">
          <a:xfrm>
            <a:off x="1066800" y="3989387"/>
            <a:ext cx="1107996" cy="461665"/>
          </a:xfrm>
          <a:prstGeom prst="rect">
            <a:avLst/>
          </a:prstGeom>
          <a:noFill/>
          <a:ln w="9525">
            <a:noFill/>
            <a:miter lim="800000"/>
            <a:headEnd/>
            <a:tailEnd/>
          </a:ln>
        </p:spPr>
        <p:txBody>
          <a:bodyPr wrap="none">
            <a:spAutoFit/>
          </a:bodyPr>
          <a:lstStyle/>
          <a:p>
            <a:r>
              <a:rPr lang="en-US" b="1" dirty="0" smtClean="0">
                <a:solidFill>
                  <a:srgbClr val="000000"/>
                </a:solidFill>
              </a:rPr>
              <a:t>14,1.47</a:t>
            </a:r>
            <a:endParaRPr lang="en-US" b="1" dirty="0">
              <a:solidFill>
                <a:srgbClr val="000000"/>
              </a:solidFill>
            </a:endParaRPr>
          </a:p>
        </p:txBody>
      </p:sp>
      <p:sp>
        <p:nvSpPr>
          <p:cNvPr id="61" name="Text Box 25"/>
          <p:cNvSpPr txBox="1">
            <a:spLocks noChangeArrowheads="1"/>
          </p:cNvSpPr>
          <p:nvPr/>
        </p:nvSpPr>
        <p:spPr bwMode="auto">
          <a:xfrm>
            <a:off x="3689350" y="1219200"/>
            <a:ext cx="569387" cy="461665"/>
          </a:xfrm>
          <a:prstGeom prst="rect">
            <a:avLst/>
          </a:prstGeom>
          <a:noFill/>
          <a:ln w="9525">
            <a:noFill/>
            <a:miter lim="800000"/>
            <a:headEnd/>
            <a:tailEnd/>
          </a:ln>
        </p:spPr>
        <p:txBody>
          <a:bodyPr wrap="none">
            <a:spAutoFit/>
          </a:bodyPr>
          <a:lstStyle/>
          <a:p>
            <a:r>
              <a:rPr lang="en-US" b="1" dirty="0" smtClean="0">
                <a:solidFill>
                  <a:srgbClr val="000000"/>
                </a:solidFill>
              </a:rPr>
              <a:t>7</a:t>
            </a:r>
            <a:r>
              <a:rPr lang="en-US" b="1" dirty="0" smtClean="0">
                <a:solidFill>
                  <a:srgbClr val="000000"/>
                </a:solidFill>
              </a:rPr>
              <a:t>,0</a:t>
            </a:r>
            <a:endParaRPr lang="en-US" b="1" dirty="0">
              <a:solidFill>
                <a:srgbClr val="000000"/>
              </a:solidFill>
            </a:endParaRPr>
          </a:p>
        </p:txBody>
      </p:sp>
      <p:sp>
        <p:nvSpPr>
          <p:cNvPr id="62" name="Text Box 26"/>
          <p:cNvSpPr txBox="1">
            <a:spLocks noChangeArrowheads="1"/>
          </p:cNvSpPr>
          <p:nvPr/>
        </p:nvSpPr>
        <p:spPr bwMode="auto">
          <a:xfrm>
            <a:off x="3266609" y="2738735"/>
            <a:ext cx="1492716" cy="461665"/>
          </a:xfrm>
          <a:prstGeom prst="rect">
            <a:avLst/>
          </a:prstGeom>
          <a:noFill/>
          <a:ln w="9525">
            <a:noFill/>
            <a:miter lim="800000"/>
            <a:headEnd/>
            <a:tailEnd/>
          </a:ln>
        </p:spPr>
        <p:txBody>
          <a:bodyPr wrap="none">
            <a:spAutoFit/>
          </a:bodyPr>
          <a:lstStyle/>
          <a:p>
            <a:r>
              <a:rPr lang="en-US" b="1" dirty="0" smtClean="0">
                <a:solidFill>
                  <a:srgbClr val="000000"/>
                </a:solidFill>
              </a:rPr>
              <a:t>10.67,1.47</a:t>
            </a:r>
            <a:endParaRPr lang="en-US" b="1" dirty="0">
              <a:solidFill>
                <a:srgbClr val="000000"/>
              </a:solidFill>
            </a:endParaRPr>
          </a:p>
        </p:txBody>
      </p:sp>
      <p:sp>
        <p:nvSpPr>
          <p:cNvPr id="63" name="Text Box 27"/>
          <p:cNvSpPr txBox="1">
            <a:spLocks noChangeArrowheads="1"/>
          </p:cNvSpPr>
          <p:nvPr/>
        </p:nvSpPr>
        <p:spPr bwMode="auto">
          <a:xfrm>
            <a:off x="3276600" y="4067175"/>
            <a:ext cx="1338828" cy="461665"/>
          </a:xfrm>
          <a:prstGeom prst="rect">
            <a:avLst/>
          </a:prstGeom>
          <a:noFill/>
          <a:ln w="9525">
            <a:noFill/>
            <a:miter lim="800000"/>
            <a:headEnd/>
            <a:tailEnd/>
          </a:ln>
        </p:spPr>
        <p:txBody>
          <a:bodyPr wrap="none">
            <a:spAutoFit/>
          </a:bodyPr>
          <a:lstStyle/>
          <a:p>
            <a:r>
              <a:rPr lang="en-US" b="1" dirty="0" smtClean="0">
                <a:solidFill>
                  <a:srgbClr val="000000"/>
                </a:solidFill>
              </a:rPr>
              <a:t>20.83,4.5</a:t>
            </a:r>
            <a:endParaRPr lang="en-US" b="1" dirty="0">
              <a:solidFill>
                <a:srgbClr val="000000"/>
              </a:solidFill>
            </a:endParaRPr>
          </a:p>
        </p:txBody>
      </p:sp>
      <p:sp>
        <p:nvSpPr>
          <p:cNvPr id="64" name="Text Box 28"/>
          <p:cNvSpPr txBox="1">
            <a:spLocks noChangeArrowheads="1"/>
          </p:cNvSpPr>
          <p:nvPr/>
        </p:nvSpPr>
        <p:spPr bwMode="auto">
          <a:xfrm>
            <a:off x="6400800" y="2782887"/>
            <a:ext cx="1107996" cy="461665"/>
          </a:xfrm>
          <a:prstGeom prst="rect">
            <a:avLst/>
          </a:prstGeom>
          <a:noFill/>
          <a:ln w="9525">
            <a:noFill/>
            <a:miter lim="800000"/>
            <a:headEnd/>
            <a:tailEnd/>
          </a:ln>
        </p:spPr>
        <p:txBody>
          <a:bodyPr wrap="none">
            <a:spAutoFit/>
          </a:bodyPr>
          <a:lstStyle/>
          <a:p>
            <a:r>
              <a:rPr lang="en-US" b="1" dirty="0" smtClean="0">
                <a:solidFill>
                  <a:srgbClr val="000000"/>
                </a:solidFill>
              </a:rPr>
              <a:t>10,0.37</a:t>
            </a:r>
            <a:endParaRPr lang="en-US" b="1" dirty="0">
              <a:solidFill>
                <a:srgbClr val="000000"/>
              </a:solidFill>
            </a:endParaRPr>
          </a:p>
        </p:txBody>
      </p:sp>
      <p:sp>
        <p:nvSpPr>
          <p:cNvPr id="65" name="Line 30"/>
          <p:cNvSpPr>
            <a:spLocks noChangeShapeType="1"/>
          </p:cNvSpPr>
          <p:nvPr/>
        </p:nvSpPr>
        <p:spPr bwMode="auto">
          <a:xfrm>
            <a:off x="2201862" y="1814512"/>
            <a:ext cx="1187450" cy="0"/>
          </a:xfrm>
          <a:prstGeom prst="line">
            <a:avLst/>
          </a:prstGeom>
          <a:noFill/>
          <a:ln w="28575">
            <a:solidFill>
              <a:srgbClr val="000000"/>
            </a:solidFill>
            <a:round/>
            <a:headEnd/>
            <a:tailEnd type="arrow" w="med" len="med"/>
          </a:ln>
        </p:spPr>
        <p:txBody>
          <a:bodyPr/>
          <a:lstStyle/>
          <a:p>
            <a:endParaRPr lang="en-US"/>
          </a:p>
        </p:txBody>
      </p:sp>
      <p:sp>
        <p:nvSpPr>
          <p:cNvPr id="66" name="Line 31"/>
          <p:cNvSpPr>
            <a:spLocks noChangeShapeType="1"/>
          </p:cNvSpPr>
          <p:nvPr/>
        </p:nvSpPr>
        <p:spPr bwMode="auto">
          <a:xfrm>
            <a:off x="2474912" y="3546476"/>
            <a:ext cx="914400" cy="6349"/>
          </a:xfrm>
          <a:prstGeom prst="line">
            <a:avLst/>
          </a:prstGeom>
          <a:noFill/>
          <a:ln w="28575">
            <a:solidFill>
              <a:srgbClr val="000000"/>
            </a:solidFill>
            <a:round/>
            <a:headEnd/>
            <a:tailEnd type="arrow" w="med" len="med"/>
          </a:ln>
        </p:spPr>
        <p:txBody>
          <a:bodyPr/>
          <a:lstStyle/>
          <a:p>
            <a:endParaRPr lang="en-US"/>
          </a:p>
        </p:txBody>
      </p:sp>
      <p:sp>
        <p:nvSpPr>
          <p:cNvPr id="67" name="Line 32"/>
          <p:cNvSpPr>
            <a:spLocks noChangeShapeType="1"/>
          </p:cNvSpPr>
          <p:nvPr/>
        </p:nvSpPr>
        <p:spPr bwMode="auto">
          <a:xfrm>
            <a:off x="2201862" y="4832350"/>
            <a:ext cx="1187450" cy="0"/>
          </a:xfrm>
          <a:prstGeom prst="line">
            <a:avLst/>
          </a:prstGeom>
          <a:noFill/>
          <a:ln w="28575">
            <a:solidFill>
              <a:srgbClr val="000000"/>
            </a:solidFill>
            <a:round/>
            <a:headEnd/>
            <a:tailEnd type="arrow" w="med" len="med"/>
          </a:ln>
        </p:spPr>
        <p:txBody>
          <a:bodyPr/>
          <a:lstStyle/>
          <a:p>
            <a:endParaRPr lang="en-US"/>
          </a:p>
        </p:txBody>
      </p:sp>
      <p:sp>
        <p:nvSpPr>
          <p:cNvPr id="68" name="Line 34"/>
          <p:cNvSpPr>
            <a:spLocks noChangeShapeType="1"/>
          </p:cNvSpPr>
          <p:nvPr/>
        </p:nvSpPr>
        <p:spPr bwMode="auto">
          <a:xfrm>
            <a:off x="4614862" y="3479800"/>
            <a:ext cx="1701800" cy="0"/>
          </a:xfrm>
          <a:prstGeom prst="line">
            <a:avLst/>
          </a:prstGeom>
          <a:noFill/>
          <a:ln w="28575">
            <a:solidFill>
              <a:srgbClr val="000000"/>
            </a:solidFill>
            <a:round/>
            <a:headEnd/>
            <a:tailEnd type="arrow" w="med" len="med"/>
          </a:ln>
        </p:spPr>
        <p:txBody>
          <a:bodyPr/>
          <a:lstStyle/>
          <a:p>
            <a:endParaRPr lang="en-US"/>
          </a:p>
        </p:txBody>
      </p:sp>
      <p:sp>
        <p:nvSpPr>
          <p:cNvPr id="69" name="Line 35"/>
          <p:cNvSpPr>
            <a:spLocks noChangeShapeType="1"/>
          </p:cNvSpPr>
          <p:nvPr/>
        </p:nvSpPr>
        <p:spPr bwMode="auto">
          <a:xfrm flipV="1">
            <a:off x="4614862" y="3754437"/>
            <a:ext cx="1701800" cy="1041400"/>
          </a:xfrm>
          <a:prstGeom prst="line">
            <a:avLst/>
          </a:prstGeom>
          <a:noFill/>
          <a:ln w="28575">
            <a:solidFill>
              <a:srgbClr val="000000"/>
            </a:solidFill>
            <a:round/>
            <a:headEnd/>
            <a:tailEnd type="arrow" w="med" len="med"/>
          </a:ln>
        </p:spPr>
        <p:txBody>
          <a:bodyPr/>
          <a:lstStyle/>
          <a:p>
            <a:endParaRPr lang="en-US"/>
          </a:p>
        </p:txBody>
      </p:sp>
      <p:grpSp>
        <p:nvGrpSpPr>
          <p:cNvPr id="70" name="Group 37"/>
          <p:cNvGrpSpPr>
            <a:grpSpLocks/>
          </p:cNvGrpSpPr>
          <p:nvPr/>
        </p:nvGrpSpPr>
        <p:grpSpPr bwMode="auto">
          <a:xfrm>
            <a:off x="8070850" y="1722437"/>
            <a:ext cx="768350" cy="566738"/>
            <a:chOff x="150" y="2402"/>
            <a:chExt cx="484" cy="357"/>
          </a:xfrm>
        </p:grpSpPr>
        <p:sp>
          <p:nvSpPr>
            <p:cNvPr id="71" name="Oval 38"/>
            <p:cNvSpPr>
              <a:spLocks noChangeArrowheads="1"/>
            </p:cNvSpPr>
            <p:nvPr/>
          </p:nvSpPr>
          <p:spPr bwMode="auto">
            <a:xfrm>
              <a:off x="150" y="2402"/>
              <a:ext cx="484" cy="346"/>
            </a:xfrm>
            <a:prstGeom prst="ellipse">
              <a:avLst/>
            </a:prstGeom>
            <a:noFill/>
            <a:ln w="38100">
              <a:solidFill>
                <a:srgbClr val="000000"/>
              </a:solidFill>
              <a:round/>
              <a:headEnd/>
              <a:tailEnd/>
            </a:ln>
          </p:spPr>
          <p:txBody>
            <a:bodyPr wrap="none" anchor="ctr"/>
            <a:lstStyle/>
            <a:p>
              <a:endParaRPr lang="en-US"/>
            </a:p>
          </p:txBody>
        </p:sp>
        <p:sp>
          <p:nvSpPr>
            <p:cNvPr id="72" name="Text Box 39"/>
            <p:cNvSpPr txBox="1">
              <a:spLocks noChangeArrowheads="1"/>
            </p:cNvSpPr>
            <p:nvPr/>
          </p:nvSpPr>
          <p:spPr bwMode="auto">
            <a:xfrm>
              <a:off x="288" y="2471"/>
              <a:ext cx="244" cy="288"/>
            </a:xfrm>
            <a:prstGeom prst="rect">
              <a:avLst/>
            </a:prstGeom>
            <a:noFill/>
            <a:ln w="9525">
              <a:noFill/>
              <a:miter lim="800000"/>
              <a:headEnd/>
              <a:tailEnd/>
            </a:ln>
          </p:spPr>
          <p:txBody>
            <a:bodyPr wrap="none">
              <a:spAutoFit/>
            </a:bodyPr>
            <a:lstStyle/>
            <a:p>
              <a:r>
                <a:rPr lang="en-US" b="1"/>
                <a:t>E</a:t>
              </a:r>
            </a:p>
          </p:txBody>
        </p:sp>
      </p:grpSp>
      <p:sp>
        <p:nvSpPr>
          <p:cNvPr id="73" name="Line 40"/>
          <p:cNvSpPr>
            <a:spLocks noChangeShapeType="1"/>
          </p:cNvSpPr>
          <p:nvPr/>
        </p:nvSpPr>
        <p:spPr bwMode="auto">
          <a:xfrm>
            <a:off x="6553200" y="1981200"/>
            <a:ext cx="1428704" cy="0"/>
          </a:xfrm>
          <a:prstGeom prst="line">
            <a:avLst/>
          </a:prstGeom>
          <a:noFill/>
          <a:ln w="28575">
            <a:solidFill>
              <a:srgbClr val="000000"/>
            </a:solidFill>
            <a:round/>
            <a:headEnd/>
            <a:tailEnd type="arrow" w="med" len="med"/>
          </a:ln>
        </p:spPr>
        <p:txBody>
          <a:bodyPr/>
          <a:lstStyle/>
          <a:p>
            <a:endParaRPr lang="en-US"/>
          </a:p>
        </p:txBody>
      </p:sp>
      <p:grpSp>
        <p:nvGrpSpPr>
          <p:cNvPr id="74" name="Group 43"/>
          <p:cNvGrpSpPr>
            <a:grpSpLocks/>
          </p:cNvGrpSpPr>
          <p:nvPr/>
        </p:nvGrpSpPr>
        <p:grpSpPr bwMode="auto">
          <a:xfrm>
            <a:off x="61912" y="3205162"/>
            <a:ext cx="768350" cy="566738"/>
            <a:chOff x="150" y="2402"/>
            <a:chExt cx="484" cy="357"/>
          </a:xfrm>
        </p:grpSpPr>
        <p:sp>
          <p:nvSpPr>
            <p:cNvPr id="75" name="Oval 44"/>
            <p:cNvSpPr>
              <a:spLocks noChangeArrowheads="1"/>
            </p:cNvSpPr>
            <p:nvPr/>
          </p:nvSpPr>
          <p:spPr bwMode="auto">
            <a:xfrm>
              <a:off x="150" y="2402"/>
              <a:ext cx="484" cy="346"/>
            </a:xfrm>
            <a:prstGeom prst="ellipse">
              <a:avLst/>
            </a:prstGeom>
            <a:noFill/>
            <a:ln w="38100">
              <a:solidFill>
                <a:srgbClr val="000000"/>
              </a:solidFill>
              <a:round/>
              <a:headEnd/>
              <a:tailEnd/>
            </a:ln>
          </p:spPr>
          <p:txBody>
            <a:bodyPr wrap="none" anchor="ctr"/>
            <a:lstStyle/>
            <a:p>
              <a:endParaRPr lang="en-US"/>
            </a:p>
          </p:txBody>
        </p:sp>
        <p:sp>
          <p:nvSpPr>
            <p:cNvPr id="76" name="Text Box 45"/>
            <p:cNvSpPr txBox="1">
              <a:spLocks noChangeArrowheads="1"/>
            </p:cNvSpPr>
            <p:nvPr/>
          </p:nvSpPr>
          <p:spPr bwMode="auto">
            <a:xfrm>
              <a:off x="288" y="2471"/>
              <a:ext cx="223" cy="288"/>
            </a:xfrm>
            <a:prstGeom prst="rect">
              <a:avLst/>
            </a:prstGeom>
            <a:noFill/>
            <a:ln w="9525">
              <a:noFill/>
              <a:miter lim="800000"/>
              <a:headEnd/>
              <a:tailEnd/>
            </a:ln>
          </p:spPr>
          <p:txBody>
            <a:bodyPr wrap="none">
              <a:spAutoFit/>
            </a:bodyPr>
            <a:lstStyle/>
            <a:p>
              <a:r>
                <a:rPr lang="en-US" b="1"/>
                <a:t>S</a:t>
              </a:r>
            </a:p>
          </p:txBody>
        </p:sp>
      </p:grpSp>
      <p:sp>
        <p:nvSpPr>
          <p:cNvPr id="77" name="Line 46"/>
          <p:cNvSpPr>
            <a:spLocks noChangeShapeType="1"/>
          </p:cNvSpPr>
          <p:nvPr/>
        </p:nvSpPr>
        <p:spPr bwMode="auto">
          <a:xfrm flipV="1">
            <a:off x="665162" y="2162175"/>
            <a:ext cx="328613" cy="1098550"/>
          </a:xfrm>
          <a:prstGeom prst="line">
            <a:avLst/>
          </a:prstGeom>
          <a:noFill/>
          <a:ln w="28575">
            <a:solidFill>
              <a:srgbClr val="000000"/>
            </a:solidFill>
            <a:round/>
            <a:headEnd/>
            <a:tailEnd type="arrow" w="med" len="med"/>
          </a:ln>
        </p:spPr>
        <p:txBody>
          <a:bodyPr/>
          <a:lstStyle/>
          <a:p>
            <a:endParaRPr lang="en-US"/>
          </a:p>
        </p:txBody>
      </p:sp>
      <p:sp>
        <p:nvSpPr>
          <p:cNvPr id="78" name="Line 47"/>
          <p:cNvSpPr>
            <a:spLocks noChangeShapeType="1"/>
          </p:cNvSpPr>
          <p:nvPr/>
        </p:nvSpPr>
        <p:spPr bwMode="auto">
          <a:xfrm>
            <a:off x="665162" y="3698875"/>
            <a:ext cx="328613" cy="1042987"/>
          </a:xfrm>
          <a:prstGeom prst="line">
            <a:avLst/>
          </a:prstGeom>
          <a:noFill/>
          <a:ln w="28575">
            <a:solidFill>
              <a:srgbClr val="000000"/>
            </a:solidFill>
            <a:round/>
            <a:headEnd/>
            <a:tailEnd type="arrow" w="med" len="med"/>
          </a:ln>
        </p:spPr>
        <p:txBody>
          <a:bodyPr/>
          <a:lstStyle/>
          <a:p>
            <a:endParaRPr lang="en-US"/>
          </a:p>
        </p:txBody>
      </p:sp>
      <p:grpSp>
        <p:nvGrpSpPr>
          <p:cNvPr id="79" name="Group 19"/>
          <p:cNvGrpSpPr>
            <a:grpSpLocks/>
          </p:cNvGrpSpPr>
          <p:nvPr/>
        </p:nvGrpSpPr>
        <p:grpSpPr bwMode="auto">
          <a:xfrm>
            <a:off x="1263649" y="2936876"/>
            <a:ext cx="1152525" cy="792162"/>
            <a:chOff x="749" y="3135"/>
            <a:chExt cx="726" cy="499"/>
          </a:xfrm>
        </p:grpSpPr>
        <p:sp>
          <p:nvSpPr>
            <p:cNvPr id="80" name="Rectangle 20"/>
            <p:cNvSpPr>
              <a:spLocks noChangeArrowheads="1"/>
            </p:cNvSpPr>
            <p:nvPr/>
          </p:nvSpPr>
          <p:spPr bwMode="auto">
            <a:xfrm>
              <a:off x="749" y="3135"/>
              <a:ext cx="726" cy="499"/>
            </a:xfrm>
            <a:prstGeom prst="rect">
              <a:avLst/>
            </a:prstGeom>
            <a:noFill/>
            <a:ln w="38100">
              <a:solidFill>
                <a:srgbClr val="000000"/>
              </a:solidFill>
              <a:miter lim="800000"/>
              <a:headEnd/>
              <a:tailEnd/>
            </a:ln>
          </p:spPr>
          <p:txBody>
            <a:bodyPr wrap="none" anchor="ctr"/>
            <a:lstStyle/>
            <a:p>
              <a:endParaRPr lang="en-US"/>
            </a:p>
          </p:txBody>
        </p:sp>
        <p:sp>
          <p:nvSpPr>
            <p:cNvPr id="81" name="Text Box 21"/>
            <p:cNvSpPr txBox="1">
              <a:spLocks noChangeArrowheads="1"/>
            </p:cNvSpPr>
            <p:nvPr/>
          </p:nvSpPr>
          <p:spPr bwMode="auto">
            <a:xfrm>
              <a:off x="945" y="3267"/>
              <a:ext cx="224" cy="252"/>
            </a:xfrm>
            <a:prstGeom prst="rect">
              <a:avLst/>
            </a:prstGeom>
            <a:noFill/>
            <a:ln w="9525">
              <a:noFill/>
              <a:miter lim="800000"/>
              <a:headEnd/>
              <a:tailEnd/>
            </a:ln>
          </p:spPr>
          <p:txBody>
            <a:bodyPr wrap="none">
              <a:spAutoFit/>
            </a:bodyPr>
            <a:lstStyle/>
            <a:p>
              <a:r>
                <a:rPr lang="en-US" sz="2000" dirty="0">
                  <a:solidFill>
                    <a:srgbClr val="000000"/>
                  </a:solidFill>
                </a:rPr>
                <a:t>B</a:t>
              </a:r>
              <a:endParaRPr lang="en-US" sz="2000" dirty="0">
                <a:solidFill>
                  <a:srgbClr val="000000"/>
                </a:solidFill>
              </a:endParaRPr>
            </a:p>
          </p:txBody>
        </p:sp>
      </p:grpSp>
      <p:sp>
        <p:nvSpPr>
          <p:cNvPr id="82" name="Text Box 24"/>
          <p:cNvSpPr txBox="1">
            <a:spLocks noChangeArrowheads="1"/>
          </p:cNvSpPr>
          <p:nvPr/>
        </p:nvSpPr>
        <p:spPr bwMode="auto">
          <a:xfrm>
            <a:off x="1146175" y="2562286"/>
            <a:ext cx="1484312" cy="461665"/>
          </a:xfrm>
          <a:prstGeom prst="rect">
            <a:avLst/>
          </a:prstGeom>
          <a:noFill/>
          <a:ln w="9525">
            <a:noFill/>
            <a:miter lim="800000"/>
            <a:headEnd/>
            <a:tailEnd/>
          </a:ln>
        </p:spPr>
        <p:txBody>
          <a:bodyPr wrap="square">
            <a:spAutoFit/>
          </a:bodyPr>
          <a:lstStyle/>
          <a:p>
            <a:r>
              <a:rPr lang="en-US" b="1" dirty="0" smtClean="0">
                <a:solidFill>
                  <a:srgbClr val="000000"/>
                </a:solidFill>
              </a:rPr>
              <a:t>20.33,0.37</a:t>
            </a:r>
            <a:endParaRPr lang="en-US" b="1" dirty="0">
              <a:solidFill>
                <a:srgbClr val="000000"/>
              </a:solidFill>
            </a:endParaRPr>
          </a:p>
        </p:txBody>
      </p:sp>
      <p:sp>
        <p:nvSpPr>
          <p:cNvPr id="83" name="Line 46"/>
          <p:cNvSpPr>
            <a:spLocks noChangeShapeType="1"/>
          </p:cNvSpPr>
          <p:nvPr/>
        </p:nvSpPr>
        <p:spPr bwMode="auto">
          <a:xfrm flipV="1">
            <a:off x="810834" y="3430693"/>
            <a:ext cx="444499" cy="1"/>
          </a:xfrm>
          <a:prstGeom prst="line">
            <a:avLst/>
          </a:prstGeom>
          <a:noFill/>
          <a:ln w="28575">
            <a:solidFill>
              <a:srgbClr val="000000"/>
            </a:solidFill>
            <a:round/>
            <a:headEnd/>
            <a:tailEnd type="arrow" w="med" len="med"/>
          </a:ln>
        </p:spPr>
        <p:txBody>
          <a:bodyPr/>
          <a:lstStyle/>
          <a:p>
            <a:endParaRPr lang="en-US"/>
          </a:p>
        </p:txBody>
      </p:sp>
      <p:grpSp>
        <p:nvGrpSpPr>
          <p:cNvPr id="84" name="Group 7"/>
          <p:cNvGrpSpPr>
            <a:grpSpLocks/>
          </p:cNvGrpSpPr>
          <p:nvPr/>
        </p:nvGrpSpPr>
        <p:grpSpPr bwMode="auto">
          <a:xfrm>
            <a:off x="5108621" y="1597025"/>
            <a:ext cx="1152525" cy="792162"/>
            <a:chOff x="2267" y="1389"/>
            <a:chExt cx="726" cy="499"/>
          </a:xfrm>
        </p:grpSpPr>
        <p:sp>
          <p:nvSpPr>
            <p:cNvPr id="85" name="Rectangle 8"/>
            <p:cNvSpPr>
              <a:spLocks noChangeArrowheads="1"/>
            </p:cNvSpPr>
            <p:nvPr/>
          </p:nvSpPr>
          <p:spPr bwMode="auto">
            <a:xfrm>
              <a:off x="2267" y="1389"/>
              <a:ext cx="726" cy="499"/>
            </a:xfrm>
            <a:prstGeom prst="rect">
              <a:avLst/>
            </a:prstGeom>
            <a:noFill/>
            <a:ln w="38100">
              <a:solidFill>
                <a:srgbClr val="000000"/>
              </a:solidFill>
              <a:miter lim="800000"/>
              <a:headEnd/>
              <a:tailEnd/>
            </a:ln>
          </p:spPr>
          <p:txBody>
            <a:bodyPr wrap="none" anchor="ctr"/>
            <a:lstStyle/>
            <a:p>
              <a:endParaRPr lang="en-US"/>
            </a:p>
          </p:txBody>
        </p:sp>
        <p:sp>
          <p:nvSpPr>
            <p:cNvPr id="86" name="Text Box 9"/>
            <p:cNvSpPr txBox="1">
              <a:spLocks noChangeArrowheads="1"/>
            </p:cNvSpPr>
            <p:nvPr/>
          </p:nvSpPr>
          <p:spPr bwMode="auto">
            <a:xfrm>
              <a:off x="2465" y="1521"/>
              <a:ext cx="233" cy="252"/>
            </a:xfrm>
            <a:prstGeom prst="rect">
              <a:avLst/>
            </a:prstGeom>
            <a:noFill/>
            <a:ln w="9525">
              <a:noFill/>
              <a:miter lim="800000"/>
              <a:headEnd/>
              <a:tailEnd/>
            </a:ln>
          </p:spPr>
          <p:txBody>
            <a:bodyPr wrap="none">
              <a:spAutoFit/>
            </a:bodyPr>
            <a:lstStyle/>
            <a:p>
              <a:r>
                <a:rPr lang="en-US" sz="2000" dirty="0">
                  <a:solidFill>
                    <a:srgbClr val="000000"/>
                  </a:solidFill>
                </a:rPr>
                <a:t>G</a:t>
              </a:r>
              <a:endParaRPr lang="en-US" sz="2000" dirty="0">
                <a:solidFill>
                  <a:srgbClr val="000000"/>
                </a:solidFill>
              </a:endParaRPr>
            </a:p>
          </p:txBody>
        </p:sp>
      </p:grpSp>
      <p:sp>
        <p:nvSpPr>
          <p:cNvPr id="87" name="Text Box 25"/>
          <p:cNvSpPr txBox="1">
            <a:spLocks noChangeArrowheads="1"/>
          </p:cNvSpPr>
          <p:nvPr/>
        </p:nvSpPr>
        <p:spPr bwMode="auto">
          <a:xfrm>
            <a:off x="5029200" y="1219200"/>
            <a:ext cx="1338828" cy="461665"/>
          </a:xfrm>
          <a:prstGeom prst="rect">
            <a:avLst/>
          </a:prstGeom>
          <a:noFill/>
          <a:ln w="9525">
            <a:noFill/>
            <a:miter lim="800000"/>
            <a:headEnd/>
            <a:tailEnd/>
          </a:ln>
        </p:spPr>
        <p:txBody>
          <a:bodyPr wrap="none">
            <a:spAutoFit/>
          </a:bodyPr>
          <a:lstStyle/>
          <a:p>
            <a:r>
              <a:rPr lang="en-US" b="1" dirty="0" smtClean="0">
                <a:solidFill>
                  <a:srgbClr val="000000"/>
                </a:solidFill>
              </a:rPr>
              <a:t>12.17,2.3</a:t>
            </a:r>
            <a:endParaRPr lang="en-US" b="1" dirty="0">
              <a:solidFill>
                <a:srgbClr val="000000"/>
              </a:solidFill>
            </a:endParaRPr>
          </a:p>
        </p:txBody>
      </p:sp>
      <p:sp>
        <p:nvSpPr>
          <p:cNvPr id="88" name="Line 30"/>
          <p:cNvSpPr>
            <a:spLocks noChangeShapeType="1"/>
          </p:cNvSpPr>
          <p:nvPr/>
        </p:nvSpPr>
        <p:spPr bwMode="auto">
          <a:xfrm>
            <a:off x="4605384" y="1978634"/>
            <a:ext cx="463504" cy="2565"/>
          </a:xfrm>
          <a:prstGeom prst="line">
            <a:avLst/>
          </a:prstGeom>
          <a:noFill/>
          <a:ln w="28575">
            <a:solidFill>
              <a:srgbClr val="000000"/>
            </a:solidFill>
            <a:round/>
            <a:headEnd/>
            <a:tailEnd type="arrow" w="med" len="med"/>
          </a:ln>
        </p:spPr>
        <p:txBody>
          <a:bodyPr/>
          <a:lstStyle/>
          <a:p>
            <a:endParaRPr lang="en-US"/>
          </a:p>
        </p:txBody>
      </p:sp>
      <p:sp>
        <p:nvSpPr>
          <p:cNvPr id="89" name="Line 30"/>
          <p:cNvSpPr>
            <a:spLocks noChangeShapeType="1"/>
          </p:cNvSpPr>
          <p:nvPr/>
        </p:nvSpPr>
        <p:spPr bwMode="auto">
          <a:xfrm flipV="1">
            <a:off x="2441574" y="2309813"/>
            <a:ext cx="2627314" cy="777577"/>
          </a:xfrm>
          <a:prstGeom prst="line">
            <a:avLst/>
          </a:prstGeom>
          <a:noFill/>
          <a:ln w="28575">
            <a:solidFill>
              <a:srgbClr val="000000"/>
            </a:solidFill>
            <a:round/>
            <a:headEnd/>
            <a:tailEnd type="arrow" w="med" len="med"/>
          </a:ln>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5363"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5364" name="Title 1"/>
          <p:cNvSpPr>
            <a:spLocks noGrp="1"/>
          </p:cNvSpPr>
          <p:nvPr>
            <p:ph type="title" idx="4294967295"/>
          </p:nvPr>
        </p:nvSpPr>
        <p:spPr>
          <a:xfrm>
            <a:off x="0" y="76200"/>
            <a:ext cx="9144000" cy="1143000"/>
          </a:xfrm>
        </p:spPr>
        <p:txBody>
          <a:bodyPr/>
          <a:lstStyle/>
          <a:p>
            <a:pPr eaLnBrk="1" hangingPunct="1"/>
            <a:r>
              <a:rPr lang="en-US" dirty="0" smtClean="0">
                <a:latin typeface="Arial" charset="0"/>
                <a:cs typeface="Arial" charset="0"/>
              </a:rPr>
              <a:t>Practice</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536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194E35ED-B311-4D69-926F-EE19654FFC71}" type="slidenum">
              <a:rPr lang="en-US" sz="1200">
                <a:solidFill>
                  <a:srgbClr val="898989"/>
                </a:solidFill>
              </a:rPr>
              <a:pPr algn="r"/>
              <a:t>13</a:t>
            </a:fld>
            <a:endParaRPr lang="en-US" sz="1200">
              <a:solidFill>
                <a:srgbClr val="898989"/>
              </a:solidFill>
            </a:endParaRPr>
          </a:p>
        </p:txBody>
      </p:sp>
      <p:grpSp>
        <p:nvGrpSpPr>
          <p:cNvPr id="41" name="Group 4"/>
          <p:cNvGrpSpPr>
            <a:grpSpLocks/>
          </p:cNvGrpSpPr>
          <p:nvPr/>
        </p:nvGrpSpPr>
        <p:grpSpPr bwMode="auto">
          <a:xfrm>
            <a:off x="1047750" y="2571750"/>
            <a:ext cx="1152525" cy="792163"/>
            <a:chOff x="771" y="1412"/>
            <a:chExt cx="726" cy="499"/>
          </a:xfrm>
        </p:grpSpPr>
        <p:sp>
          <p:nvSpPr>
            <p:cNvPr id="42" name="Rectangle 5"/>
            <p:cNvSpPr>
              <a:spLocks noChangeArrowheads="1"/>
            </p:cNvSpPr>
            <p:nvPr/>
          </p:nvSpPr>
          <p:spPr bwMode="auto">
            <a:xfrm>
              <a:off x="771" y="1412"/>
              <a:ext cx="726" cy="499"/>
            </a:xfrm>
            <a:prstGeom prst="rect">
              <a:avLst/>
            </a:prstGeom>
            <a:noFill/>
            <a:ln w="38100">
              <a:solidFill>
                <a:srgbClr val="000000"/>
              </a:solidFill>
              <a:miter lim="800000"/>
              <a:headEnd/>
              <a:tailEnd/>
            </a:ln>
          </p:spPr>
          <p:txBody>
            <a:bodyPr wrap="none" anchor="ctr"/>
            <a:lstStyle/>
            <a:p>
              <a:endParaRPr lang="en-US"/>
            </a:p>
          </p:txBody>
        </p:sp>
        <p:sp>
          <p:nvSpPr>
            <p:cNvPr id="43" name="Text Box 6"/>
            <p:cNvSpPr txBox="1">
              <a:spLocks noChangeArrowheads="1"/>
            </p:cNvSpPr>
            <p:nvPr/>
          </p:nvSpPr>
          <p:spPr bwMode="auto">
            <a:xfrm>
              <a:off x="979" y="1544"/>
              <a:ext cx="233" cy="252"/>
            </a:xfrm>
            <a:prstGeom prst="rect">
              <a:avLst/>
            </a:prstGeom>
            <a:noFill/>
            <a:ln w="9525">
              <a:noFill/>
              <a:miter lim="800000"/>
              <a:headEnd/>
              <a:tailEnd/>
            </a:ln>
          </p:spPr>
          <p:txBody>
            <a:bodyPr wrap="none">
              <a:spAutoFit/>
            </a:bodyPr>
            <a:lstStyle/>
            <a:p>
              <a:r>
                <a:rPr lang="en-US" sz="2000" dirty="0" smtClean="0">
                  <a:solidFill>
                    <a:srgbClr val="000000"/>
                  </a:solidFill>
                </a:rPr>
                <a:t>A</a:t>
              </a:r>
              <a:endParaRPr lang="en-US" sz="2000" dirty="0">
                <a:solidFill>
                  <a:srgbClr val="000000"/>
                </a:solidFill>
              </a:endParaRPr>
            </a:p>
          </p:txBody>
        </p:sp>
      </p:grpSp>
      <p:grpSp>
        <p:nvGrpSpPr>
          <p:cNvPr id="44" name="Group 7"/>
          <p:cNvGrpSpPr>
            <a:grpSpLocks/>
          </p:cNvGrpSpPr>
          <p:nvPr/>
        </p:nvGrpSpPr>
        <p:grpSpPr bwMode="auto">
          <a:xfrm>
            <a:off x="3422650" y="2535238"/>
            <a:ext cx="1152525" cy="792162"/>
            <a:chOff x="2267" y="1389"/>
            <a:chExt cx="726" cy="499"/>
          </a:xfrm>
        </p:grpSpPr>
        <p:sp>
          <p:nvSpPr>
            <p:cNvPr id="45" name="Rectangle 8"/>
            <p:cNvSpPr>
              <a:spLocks noChangeArrowheads="1"/>
            </p:cNvSpPr>
            <p:nvPr/>
          </p:nvSpPr>
          <p:spPr bwMode="auto">
            <a:xfrm>
              <a:off x="2267" y="1389"/>
              <a:ext cx="726" cy="499"/>
            </a:xfrm>
            <a:prstGeom prst="rect">
              <a:avLst/>
            </a:prstGeom>
            <a:noFill/>
            <a:ln w="38100">
              <a:solidFill>
                <a:srgbClr val="000000"/>
              </a:solidFill>
              <a:miter lim="800000"/>
              <a:headEnd/>
              <a:tailEnd/>
            </a:ln>
          </p:spPr>
          <p:txBody>
            <a:bodyPr wrap="none" anchor="ctr"/>
            <a:lstStyle/>
            <a:p>
              <a:endParaRPr lang="en-US"/>
            </a:p>
          </p:txBody>
        </p:sp>
        <p:sp>
          <p:nvSpPr>
            <p:cNvPr id="46" name="Text Box 9"/>
            <p:cNvSpPr txBox="1">
              <a:spLocks noChangeArrowheads="1"/>
            </p:cNvSpPr>
            <p:nvPr/>
          </p:nvSpPr>
          <p:spPr bwMode="auto">
            <a:xfrm>
              <a:off x="2465" y="1521"/>
              <a:ext cx="233" cy="252"/>
            </a:xfrm>
            <a:prstGeom prst="rect">
              <a:avLst/>
            </a:prstGeom>
            <a:noFill/>
            <a:ln w="9525">
              <a:noFill/>
              <a:miter lim="800000"/>
              <a:headEnd/>
              <a:tailEnd/>
            </a:ln>
          </p:spPr>
          <p:txBody>
            <a:bodyPr wrap="none">
              <a:spAutoFit/>
            </a:bodyPr>
            <a:lstStyle/>
            <a:p>
              <a:r>
                <a:rPr lang="en-US" sz="2000" dirty="0" smtClean="0">
                  <a:solidFill>
                    <a:srgbClr val="000000"/>
                  </a:solidFill>
                </a:rPr>
                <a:t>D</a:t>
              </a:r>
              <a:endParaRPr lang="en-US" sz="2000" dirty="0">
                <a:solidFill>
                  <a:srgbClr val="000000"/>
                </a:solidFill>
              </a:endParaRPr>
            </a:p>
          </p:txBody>
        </p:sp>
      </p:grpSp>
      <p:grpSp>
        <p:nvGrpSpPr>
          <p:cNvPr id="47" name="Group 10"/>
          <p:cNvGrpSpPr>
            <a:grpSpLocks/>
          </p:cNvGrpSpPr>
          <p:nvPr/>
        </p:nvGrpSpPr>
        <p:grpSpPr bwMode="auto">
          <a:xfrm>
            <a:off x="3422650" y="4083050"/>
            <a:ext cx="1152525" cy="792163"/>
            <a:chOff x="2267" y="2364"/>
            <a:chExt cx="726" cy="499"/>
          </a:xfrm>
        </p:grpSpPr>
        <p:sp>
          <p:nvSpPr>
            <p:cNvPr id="48" name="Rectangle 11"/>
            <p:cNvSpPr>
              <a:spLocks noChangeArrowheads="1"/>
            </p:cNvSpPr>
            <p:nvPr/>
          </p:nvSpPr>
          <p:spPr bwMode="auto">
            <a:xfrm>
              <a:off x="2267" y="2364"/>
              <a:ext cx="726" cy="499"/>
            </a:xfrm>
            <a:prstGeom prst="rect">
              <a:avLst/>
            </a:prstGeom>
            <a:noFill/>
            <a:ln w="38100">
              <a:solidFill>
                <a:srgbClr val="000000"/>
              </a:solidFill>
              <a:miter lim="800000"/>
              <a:headEnd/>
              <a:tailEnd/>
            </a:ln>
          </p:spPr>
          <p:txBody>
            <a:bodyPr wrap="none" anchor="ctr"/>
            <a:lstStyle/>
            <a:p>
              <a:endParaRPr lang="en-US"/>
            </a:p>
          </p:txBody>
        </p:sp>
        <p:sp>
          <p:nvSpPr>
            <p:cNvPr id="49" name="Text Box 12"/>
            <p:cNvSpPr txBox="1">
              <a:spLocks noChangeArrowheads="1"/>
            </p:cNvSpPr>
            <p:nvPr/>
          </p:nvSpPr>
          <p:spPr bwMode="auto">
            <a:xfrm>
              <a:off x="2465" y="2496"/>
              <a:ext cx="215" cy="252"/>
            </a:xfrm>
            <a:prstGeom prst="rect">
              <a:avLst/>
            </a:prstGeom>
            <a:noFill/>
            <a:ln w="9525">
              <a:noFill/>
              <a:miter lim="800000"/>
              <a:headEnd/>
              <a:tailEnd/>
            </a:ln>
          </p:spPr>
          <p:txBody>
            <a:bodyPr wrap="none">
              <a:spAutoFit/>
            </a:bodyPr>
            <a:lstStyle/>
            <a:p>
              <a:r>
                <a:rPr lang="en-US" sz="2000" dirty="0" smtClean="0">
                  <a:solidFill>
                    <a:srgbClr val="000000"/>
                  </a:solidFill>
                </a:rPr>
                <a:t>E</a:t>
              </a:r>
              <a:endParaRPr lang="en-US" sz="2000" dirty="0">
                <a:solidFill>
                  <a:srgbClr val="000000"/>
                </a:solidFill>
              </a:endParaRPr>
            </a:p>
          </p:txBody>
        </p:sp>
      </p:grpSp>
      <p:grpSp>
        <p:nvGrpSpPr>
          <p:cNvPr id="50" name="Group 13"/>
          <p:cNvGrpSpPr>
            <a:grpSpLocks/>
          </p:cNvGrpSpPr>
          <p:nvPr/>
        </p:nvGrpSpPr>
        <p:grpSpPr bwMode="auto">
          <a:xfrm>
            <a:off x="6375400" y="4087813"/>
            <a:ext cx="1152525" cy="792162"/>
            <a:chOff x="4127" y="2367"/>
            <a:chExt cx="726" cy="499"/>
          </a:xfrm>
        </p:grpSpPr>
        <p:sp>
          <p:nvSpPr>
            <p:cNvPr id="51" name="Rectangle 14"/>
            <p:cNvSpPr>
              <a:spLocks noChangeArrowheads="1"/>
            </p:cNvSpPr>
            <p:nvPr/>
          </p:nvSpPr>
          <p:spPr bwMode="auto">
            <a:xfrm>
              <a:off x="4127" y="2367"/>
              <a:ext cx="726" cy="499"/>
            </a:xfrm>
            <a:prstGeom prst="rect">
              <a:avLst/>
            </a:prstGeom>
            <a:noFill/>
            <a:ln w="38100">
              <a:solidFill>
                <a:srgbClr val="000000"/>
              </a:solidFill>
              <a:miter lim="800000"/>
              <a:headEnd/>
              <a:tailEnd/>
            </a:ln>
          </p:spPr>
          <p:txBody>
            <a:bodyPr wrap="none" anchor="ctr"/>
            <a:lstStyle/>
            <a:p>
              <a:endParaRPr lang="en-US"/>
            </a:p>
          </p:txBody>
        </p:sp>
        <p:sp>
          <p:nvSpPr>
            <p:cNvPr id="52" name="Text Box 15"/>
            <p:cNvSpPr txBox="1">
              <a:spLocks noChangeArrowheads="1"/>
            </p:cNvSpPr>
            <p:nvPr/>
          </p:nvSpPr>
          <p:spPr bwMode="auto">
            <a:xfrm>
              <a:off x="4332" y="2499"/>
              <a:ext cx="233" cy="252"/>
            </a:xfrm>
            <a:prstGeom prst="rect">
              <a:avLst/>
            </a:prstGeom>
            <a:noFill/>
            <a:ln w="9525">
              <a:noFill/>
              <a:miter lim="800000"/>
              <a:headEnd/>
              <a:tailEnd/>
            </a:ln>
          </p:spPr>
          <p:txBody>
            <a:bodyPr wrap="none">
              <a:spAutoFit/>
            </a:bodyPr>
            <a:lstStyle/>
            <a:p>
              <a:r>
                <a:rPr lang="en-US" sz="2000" dirty="0">
                  <a:solidFill>
                    <a:srgbClr val="000000"/>
                  </a:solidFill>
                </a:rPr>
                <a:t>H</a:t>
              </a:r>
              <a:endParaRPr lang="en-US" sz="2000" dirty="0">
                <a:solidFill>
                  <a:srgbClr val="000000"/>
                </a:solidFill>
              </a:endParaRPr>
            </a:p>
          </p:txBody>
        </p:sp>
      </p:grpSp>
      <p:grpSp>
        <p:nvGrpSpPr>
          <p:cNvPr id="53" name="Group 16"/>
          <p:cNvGrpSpPr>
            <a:grpSpLocks/>
          </p:cNvGrpSpPr>
          <p:nvPr/>
        </p:nvGrpSpPr>
        <p:grpSpPr bwMode="auto">
          <a:xfrm>
            <a:off x="3422650" y="5380038"/>
            <a:ext cx="1152525" cy="792162"/>
            <a:chOff x="2267" y="3181"/>
            <a:chExt cx="726" cy="499"/>
          </a:xfrm>
        </p:grpSpPr>
        <p:sp>
          <p:nvSpPr>
            <p:cNvPr id="54" name="Rectangle 17"/>
            <p:cNvSpPr>
              <a:spLocks noChangeArrowheads="1"/>
            </p:cNvSpPr>
            <p:nvPr/>
          </p:nvSpPr>
          <p:spPr bwMode="auto">
            <a:xfrm>
              <a:off x="2267" y="3181"/>
              <a:ext cx="726" cy="499"/>
            </a:xfrm>
            <a:prstGeom prst="rect">
              <a:avLst/>
            </a:prstGeom>
            <a:noFill/>
            <a:ln w="38100">
              <a:solidFill>
                <a:srgbClr val="000000"/>
              </a:solidFill>
              <a:miter lim="800000"/>
              <a:headEnd/>
              <a:tailEnd/>
            </a:ln>
          </p:spPr>
          <p:txBody>
            <a:bodyPr wrap="none" anchor="ctr"/>
            <a:lstStyle/>
            <a:p>
              <a:endParaRPr lang="en-US"/>
            </a:p>
          </p:txBody>
        </p:sp>
        <p:sp>
          <p:nvSpPr>
            <p:cNvPr id="55" name="Text Box 18"/>
            <p:cNvSpPr txBox="1">
              <a:spLocks noChangeArrowheads="1"/>
            </p:cNvSpPr>
            <p:nvPr/>
          </p:nvSpPr>
          <p:spPr bwMode="auto">
            <a:xfrm>
              <a:off x="2465" y="3313"/>
              <a:ext cx="206" cy="252"/>
            </a:xfrm>
            <a:prstGeom prst="rect">
              <a:avLst/>
            </a:prstGeom>
            <a:noFill/>
            <a:ln w="9525">
              <a:noFill/>
              <a:miter lim="800000"/>
              <a:headEnd/>
              <a:tailEnd/>
            </a:ln>
          </p:spPr>
          <p:txBody>
            <a:bodyPr wrap="none">
              <a:spAutoFit/>
            </a:bodyPr>
            <a:lstStyle/>
            <a:p>
              <a:r>
                <a:rPr lang="en-US" sz="2000" dirty="0" smtClean="0">
                  <a:solidFill>
                    <a:srgbClr val="000000"/>
                  </a:solidFill>
                </a:rPr>
                <a:t>F</a:t>
              </a:r>
              <a:endParaRPr lang="en-US" sz="2000" dirty="0">
                <a:solidFill>
                  <a:srgbClr val="000000"/>
                </a:solidFill>
              </a:endParaRPr>
            </a:p>
          </p:txBody>
        </p:sp>
      </p:grpSp>
      <p:grpSp>
        <p:nvGrpSpPr>
          <p:cNvPr id="56" name="Group 19"/>
          <p:cNvGrpSpPr>
            <a:grpSpLocks/>
          </p:cNvGrpSpPr>
          <p:nvPr/>
        </p:nvGrpSpPr>
        <p:grpSpPr bwMode="auto">
          <a:xfrm>
            <a:off x="1012825" y="5307013"/>
            <a:ext cx="1152525" cy="792162"/>
            <a:chOff x="749" y="3135"/>
            <a:chExt cx="726" cy="499"/>
          </a:xfrm>
        </p:grpSpPr>
        <p:sp>
          <p:nvSpPr>
            <p:cNvPr id="57" name="Rectangle 20"/>
            <p:cNvSpPr>
              <a:spLocks noChangeArrowheads="1"/>
            </p:cNvSpPr>
            <p:nvPr/>
          </p:nvSpPr>
          <p:spPr bwMode="auto">
            <a:xfrm>
              <a:off x="749" y="3135"/>
              <a:ext cx="726" cy="499"/>
            </a:xfrm>
            <a:prstGeom prst="rect">
              <a:avLst/>
            </a:prstGeom>
            <a:noFill/>
            <a:ln w="38100">
              <a:solidFill>
                <a:srgbClr val="000000"/>
              </a:solidFill>
              <a:miter lim="800000"/>
              <a:headEnd/>
              <a:tailEnd/>
            </a:ln>
          </p:spPr>
          <p:txBody>
            <a:bodyPr wrap="none" anchor="ctr"/>
            <a:lstStyle/>
            <a:p>
              <a:endParaRPr lang="en-US"/>
            </a:p>
          </p:txBody>
        </p:sp>
        <p:sp>
          <p:nvSpPr>
            <p:cNvPr id="58" name="Text Box 21"/>
            <p:cNvSpPr txBox="1">
              <a:spLocks noChangeArrowheads="1"/>
            </p:cNvSpPr>
            <p:nvPr/>
          </p:nvSpPr>
          <p:spPr bwMode="auto">
            <a:xfrm>
              <a:off x="945" y="3267"/>
              <a:ext cx="224" cy="252"/>
            </a:xfrm>
            <a:prstGeom prst="rect">
              <a:avLst/>
            </a:prstGeom>
            <a:noFill/>
            <a:ln w="9525">
              <a:noFill/>
              <a:miter lim="800000"/>
              <a:headEnd/>
              <a:tailEnd/>
            </a:ln>
          </p:spPr>
          <p:txBody>
            <a:bodyPr wrap="none">
              <a:spAutoFit/>
            </a:bodyPr>
            <a:lstStyle/>
            <a:p>
              <a:r>
                <a:rPr lang="en-US" sz="2000" dirty="0">
                  <a:solidFill>
                    <a:srgbClr val="000000"/>
                  </a:solidFill>
                </a:rPr>
                <a:t>C</a:t>
              </a:r>
              <a:endParaRPr lang="en-US" sz="2000" dirty="0">
                <a:solidFill>
                  <a:srgbClr val="000000"/>
                </a:solidFill>
              </a:endParaRPr>
            </a:p>
          </p:txBody>
        </p:sp>
      </p:grpSp>
      <p:sp>
        <p:nvSpPr>
          <p:cNvPr id="59" name="Text Box 23"/>
          <p:cNvSpPr txBox="1">
            <a:spLocks noChangeArrowheads="1"/>
          </p:cNvSpPr>
          <p:nvPr/>
        </p:nvSpPr>
        <p:spPr bwMode="auto">
          <a:xfrm>
            <a:off x="970002" y="2183049"/>
            <a:ext cx="1338828" cy="461665"/>
          </a:xfrm>
          <a:prstGeom prst="rect">
            <a:avLst/>
          </a:prstGeom>
          <a:noFill/>
          <a:ln w="9525">
            <a:noFill/>
            <a:miter lim="800000"/>
            <a:headEnd/>
            <a:tailEnd/>
          </a:ln>
        </p:spPr>
        <p:txBody>
          <a:bodyPr wrap="none">
            <a:spAutoFit/>
          </a:bodyPr>
          <a:lstStyle/>
          <a:p>
            <a:r>
              <a:rPr lang="en-US" b="1" dirty="0" smtClean="0"/>
              <a:t>17.83,2.3</a:t>
            </a:r>
            <a:endParaRPr lang="en-US" b="1" dirty="0"/>
          </a:p>
        </p:txBody>
      </p:sp>
      <p:sp>
        <p:nvSpPr>
          <p:cNvPr id="60" name="Text Box 24"/>
          <p:cNvSpPr txBox="1">
            <a:spLocks noChangeArrowheads="1"/>
          </p:cNvSpPr>
          <p:nvPr/>
        </p:nvSpPr>
        <p:spPr bwMode="auto">
          <a:xfrm>
            <a:off x="1066800" y="4927600"/>
            <a:ext cx="1107996" cy="461665"/>
          </a:xfrm>
          <a:prstGeom prst="rect">
            <a:avLst/>
          </a:prstGeom>
          <a:noFill/>
          <a:ln w="9525">
            <a:noFill/>
            <a:miter lim="800000"/>
            <a:headEnd/>
            <a:tailEnd/>
          </a:ln>
        </p:spPr>
        <p:txBody>
          <a:bodyPr wrap="none">
            <a:spAutoFit/>
          </a:bodyPr>
          <a:lstStyle/>
          <a:p>
            <a:r>
              <a:rPr lang="en-US" b="1" dirty="0" smtClean="0">
                <a:solidFill>
                  <a:srgbClr val="000000"/>
                </a:solidFill>
              </a:rPr>
              <a:t>14,1.47</a:t>
            </a:r>
            <a:endParaRPr lang="en-US" b="1" dirty="0">
              <a:solidFill>
                <a:srgbClr val="000000"/>
              </a:solidFill>
            </a:endParaRPr>
          </a:p>
        </p:txBody>
      </p:sp>
      <p:sp>
        <p:nvSpPr>
          <p:cNvPr id="61" name="Text Box 25"/>
          <p:cNvSpPr txBox="1">
            <a:spLocks noChangeArrowheads="1"/>
          </p:cNvSpPr>
          <p:nvPr/>
        </p:nvSpPr>
        <p:spPr bwMode="auto">
          <a:xfrm>
            <a:off x="3689350" y="2157413"/>
            <a:ext cx="569387" cy="461665"/>
          </a:xfrm>
          <a:prstGeom prst="rect">
            <a:avLst/>
          </a:prstGeom>
          <a:noFill/>
          <a:ln w="9525">
            <a:noFill/>
            <a:miter lim="800000"/>
            <a:headEnd/>
            <a:tailEnd/>
          </a:ln>
        </p:spPr>
        <p:txBody>
          <a:bodyPr wrap="none">
            <a:spAutoFit/>
          </a:bodyPr>
          <a:lstStyle/>
          <a:p>
            <a:r>
              <a:rPr lang="en-US" b="1" dirty="0" smtClean="0">
                <a:solidFill>
                  <a:srgbClr val="000000"/>
                </a:solidFill>
              </a:rPr>
              <a:t>7</a:t>
            </a:r>
            <a:r>
              <a:rPr lang="en-US" b="1" dirty="0" smtClean="0">
                <a:solidFill>
                  <a:srgbClr val="000000"/>
                </a:solidFill>
              </a:rPr>
              <a:t>,0</a:t>
            </a:r>
            <a:endParaRPr lang="en-US" b="1" dirty="0">
              <a:solidFill>
                <a:srgbClr val="000000"/>
              </a:solidFill>
            </a:endParaRPr>
          </a:p>
        </p:txBody>
      </p:sp>
      <p:sp>
        <p:nvSpPr>
          <p:cNvPr id="62" name="Text Box 26"/>
          <p:cNvSpPr txBox="1">
            <a:spLocks noChangeArrowheads="1"/>
          </p:cNvSpPr>
          <p:nvPr/>
        </p:nvSpPr>
        <p:spPr bwMode="auto">
          <a:xfrm>
            <a:off x="3266609" y="3676948"/>
            <a:ext cx="1492716" cy="461665"/>
          </a:xfrm>
          <a:prstGeom prst="rect">
            <a:avLst/>
          </a:prstGeom>
          <a:noFill/>
          <a:ln w="9525">
            <a:noFill/>
            <a:miter lim="800000"/>
            <a:headEnd/>
            <a:tailEnd/>
          </a:ln>
        </p:spPr>
        <p:txBody>
          <a:bodyPr wrap="none">
            <a:spAutoFit/>
          </a:bodyPr>
          <a:lstStyle/>
          <a:p>
            <a:r>
              <a:rPr lang="en-US" b="1" dirty="0" smtClean="0">
                <a:solidFill>
                  <a:srgbClr val="000000"/>
                </a:solidFill>
              </a:rPr>
              <a:t>10.67,1.47</a:t>
            </a:r>
            <a:endParaRPr lang="en-US" b="1" dirty="0">
              <a:solidFill>
                <a:srgbClr val="000000"/>
              </a:solidFill>
            </a:endParaRPr>
          </a:p>
        </p:txBody>
      </p:sp>
      <p:sp>
        <p:nvSpPr>
          <p:cNvPr id="63" name="Text Box 27"/>
          <p:cNvSpPr txBox="1">
            <a:spLocks noChangeArrowheads="1"/>
          </p:cNvSpPr>
          <p:nvPr/>
        </p:nvSpPr>
        <p:spPr bwMode="auto">
          <a:xfrm>
            <a:off x="3276600" y="5005388"/>
            <a:ext cx="1338828" cy="461665"/>
          </a:xfrm>
          <a:prstGeom prst="rect">
            <a:avLst/>
          </a:prstGeom>
          <a:noFill/>
          <a:ln w="9525">
            <a:noFill/>
            <a:miter lim="800000"/>
            <a:headEnd/>
            <a:tailEnd/>
          </a:ln>
        </p:spPr>
        <p:txBody>
          <a:bodyPr wrap="none">
            <a:spAutoFit/>
          </a:bodyPr>
          <a:lstStyle/>
          <a:p>
            <a:r>
              <a:rPr lang="en-US" b="1" dirty="0" smtClean="0">
                <a:solidFill>
                  <a:srgbClr val="000000"/>
                </a:solidFill>
              </a:rPr>
              <a:t>20.83,4.5</a:t>
            </a:r>
            <a:endParaRPr lang="en-US" b="1" dirty="0">
              <a:solidFill>
                <a:srgbClr val="000000"/>
              </a:solidFill>
            </a:endParaRPr>
          </a:p>
        </p:txBody>
      </p:sp>
      <p:sp>
        <p:nvSpPr>
          <p:cNvPr id="64" name="Text Box 28"/>
          <p:cNvSpPr txBox="1">
            <a:spLocks noChangeArrowheads="1"/>
          </p:cNvSpPr>
          <p:nvPr/>
        </p:nvSpPr>
        <p:spPr bwMode="auto">
          <a:xfrm>
            <a:off x="6400800" y="3721100"/>
            <a:ext cx="1107996" cy="461665"/>
          </a:xfrm>
          <a:prstGeom prst="rect">
            <a:avLst/>
          </a:prstGeom>
          <a:noFill/>
          <a:ln w="9525">
            <a:noFill/>
            <a:miter lim="800000"/>
            <a:headEnd/>
            <a:tailEnd/>
          </a:ln>
        </p:spPr>
        <p:txBody>
          <a:bodyPr wrap="none">
            <a:spAutoFit/>
          </a:bodyPr>
          <a:lstStyle/>
          <a:p>
            <a:r>
              <a:rPr lang="en-US" b="1" dirty="0" smtClean="0">
                <a:solidFill>
                  <a:srgbClr val="000000"/>
                </a:solidFill>
              </a:rPr>
              <a:t>10,0.37</a:t>
            </a:r>
            <a:endParaRPr lang="en-US" b="1" dirty="0">
              <a:solidFill>
                <a:srgbClr val="000000"/>
              </a:solidFill>
            </a:endParaRPr>
          </a:p>
        </p:txBody>
      </p:sp>
      <p:sp>
        <p:nvSpPr>
          <p:cNvPr id="65" name="Line 30"/>
          <p:cNvSpPr>
            <a:spLocks noChangeShapeType="1"/>
          </p:cNvSpPr>
          <p:nvPr/>
        </p:nvSpPr>
        <p:spPr bwMode="auto">
          <a:xfrm>
            <a:off x="2201862" y="2752725"/>
            <a:ext cx="1187450" cy="0"/>
          </a:xfrm>
          <a:prstGeom prst="line">
            <a:avLst/>
          </a:prstGeom>
          <a:noFill/>
          <a:ln w="28575">
            <a:solidFill>
              <a:srgbClr val="000000"/>
            </a:solidFill>
            <a:round/>
            <a:headEnd/>
            <a:tailEnd type="arrow" w="med" len="med"/>
          </a:ln>
        </p:spPr>
        <p:txBody>
          <a:bodyPr/>
          <a:lstStyle/>
          <a:p>
            <a:endParaRPr lang="en-US"/>
          </a:p>
        </p:txBody>
      </p:sp>
      <p:sp>
        <p:nvSpPr>
          <p:cNvPr id="66" name="Line 31"/>
          <p:cNvSpPr>
            <a:spLocks noChangeShapeType="1"/>
          </p:cNvSpPr>
          <p:nvPr/>
        </p:nvSpPr>
        <p:spPr bwMode="auto">
          <a:xfrm>
            <a:off x="2474912" y="4484689"/>
            <a:ext cx="914400" cy="6349"/>
          </a:xfrm>
          <a:prstGeom prst="line">
            <a:avLst/>
          </a:prstGeom>
          <a:noFill/>
          <a:ln w="28575">
            <a:solidFill>
              <a:srgbClr val="000000"/>
            </a:solidFill>
            <a:round/>
            <a:headEnd/>
            <a:tailEnd type="arrow" w="med" len="med"/>
          </a:ln>
        </p:spPr>
        <p:txBody>
          <a:bodyPr/>
          <a:lstStyle/>
          <a:p>
            <a:endParaRPr lang="en-US"/>
          </a:p>
        </p:txBody>
      </p:sp>
      <p:sp>
        <p:nvSpPr>
          <p:cNvPr id="68" name="Line 34"/>
          <p:cNvSpPr>
            <a:spLocks noChangeShapeType="1"/>
          </p:cNvSpPr>
          <p:nvPr/>
        </p:nvSpPr>
        <p:spPr bwMode="auto">
          <a:xfrm>
            <a:off x="4614862" y="4418013"/>
            <a:ext cx="1701800" cy="0"/>
          </a:xfrm>
          <a:prstGeom prst="line">
            <a:avLst/>
          </a:prstGeom>
          <a:noFill/>
          <a:ln w="28575">
            <a:solidFill>
              <a:srgbClr val="000000"/>
            </a:solidFill>
            <a:round/>
            <a:headEnd/>
            <a:tailEnd type="arrow" w="med" len="med"/>
          </a:ln>
        </p:spPr>
        <p:txBody>
          <a:bodyPr/>
          <a:lstStyle/>
          <a:p>
            <a:endParaRPr lang="en-US"/>
          </a:p>
        </p:txBody>
      </p:sp>
      <p:grpSp>
        <p:nvGrpSpPr>
          <p:cNvPr id="70" name="Group 37"/>
          <p:cNvGrpSpPr>
            <a:grpSpLocks/>
          </p:cNvGrpSpPr>
          <p:nvPr/>
        </p:nvGrpSpPr>
        <p:grpSpPr bwMode="auto">
          <a:xfrm>
            <a:off x="8070850" y="2660650"/>
            <a:ext cx="768350" cy="566738"/>
            <a:chOff x="150" y="2402"/>
            <a:chExt cx="484" cy="357"/>
          </a:xfrm>
        </p:grpSpPr>
        <p:sp>
          <p:nvSpPr>
            <p:cNvPr id="71" name="Oval 38"/>
            <p:cNvSpPr>
              <a:spLocks noChangeArrowheads="1"/>
            </p:cNvSpPr>
            <p:nvPr/>
          </p:nvSpPr>
          <p:spPr bwMode="auto">
            <a:xfrm>
              <a:off x="150" y="2402"/>
              <a:ext cx="484" cy="346"/>
            </a:xfrm>
            <a:prstGeom prst="ellipse">
              <a:avLst/>
            </a:prstGeom>
            <a:noFill/>
            <a:ln w="38100">
              <a:solidFill>
                <a:srgbClr val="000000"/>
              </a:solidFill>
              <a:round/>
              <a:headEnd/>
              <a:tailEnd/>
            </a:ln>
          </p:spPr>
          <p:txBody>
            <a:bodyPr wrap="none" anchor="ctr"/>
            <a:lstStyle/>
            <a:p>
              <a:endParaRPr lang="en-US"/>
            </a:p>
          </p:txBody>
        </p:sp>
        <p:sp>
          <p:nvSpPr>
            <p:cNvPr id="72" name="Text Box 39"/>
            <p:cNvSpPr txBox="1">
              <a:spLocks noChangeArrowheads="1"/>
            </p:cNvSpPr>
            <p:nvPr/>
          </p:nvSpPr>
          <p:spPr bwMode="auto">
            <a:xfrm>
              <a:off x="288" y="2471"/>
              <a:ext cx="244" cy="288"/>
            </a:xfrm>
            <a:prstGeom prst="rect">
              <a:avLst/>
            </a:prstGeom>
            <a:noFill/>
            <a:ln w="9525">
              <a:noFill/>
              <a:miter lim="800000"/>
              <a:headEnd/>
              <a:tailEnd/>
            </a:ln>
          </p:spPr>
          <p:txBody>
            <a:bodyPr wrap="none">
              <a:spAutoFit/>
            </a:bodyPr>
            <a:lstStyle/>
            <a:p>
              <a:r>
                <a:rPr lang="en-US" b="1"/>
                <a:t>E</a:t>
              </a:r>
            </a:p>
          </p:txBody>
        </p:sp>
      </p:grpSp>
      <p:sp>
        <p:nvSpPr>
          <p:cNvPr id="73" name="Line 40"/>
          <p:cNvSpPr>
            <a:spLocks noChangeShapeType="1"/>
          </p:cNvSpPr>
          <p:nvPr/>
        </p:nvSpPr>
        <p:spPr bwMode="auto">
          <a:xfrm>
            <a:off x="6553200" y="2919413"/>
            <a:ext cx="1428704" cy="0"/>
          </a:xfrm>
          <a:prstGeom prst="line">
            <a:avLst/>
          </a:prstGeom>
          <a:noFill/>
          <a:ln w="28575">
            <a:solidFill>
              <a:srgbClr val="000000"/>
            </a:solidFill>
            <a:round/>
            <a:headEnd/>
            <a:tailEnd type="arrow" w="med" len="med"/>
          </a:ln>
        </p:spPr>
        <p:txBody>
          <a:bodyPr/>
          <a:lstStyle/>
          <a:p>
            <a:endParaRPr lang="en-US"/>
          </a:p>
        </p:txBody>
      </p:sp>
      <p:grpSp>
        <p:nvGrpSpPr>
          <p:cNvPr id="74" name="Group 43"/>
          <p:cNvGrpSpPr>
            <a:grpSpLocks/>
          </p:cNvGrpSpPr>
          <p:nvPr/>
        </p:nvGrpSpPr>
        <p:grpSpPr bwMode="auto">
          <a:xfrm>
            <a:off x="61912" y="4143375"/>
            <a:ext cx="768350" cy="566738"/>
            <a:chOff x="150" y="2402"/>
            <a:chExt cx="484" cy="357"/>
          </a:xfrm>
        </p:grpSpPr>
        <p:sp>
          <p:nvSpPr>
            <p:cNvPr id="75" name="Oval 44"/>
            <p:cNvSpPr>
              <a:spLocks noChangeArrowheads="1"/>
            </p:cNvSpPr>
            <p:nvPr/>
          </p:nvSpPr>
          <p:spPr bwMode="auto">
            <a:xfrm>
              <a:off x="150" y="2402"/>
              <a:ext cx="484" cy="346"/>
            </a:xfrm>
            <a:prstGeom prst="ellipse">
              <a:avLst/>
            </a:prstGeom>
            <a:noFill/>
            <a:ln w="38100">
              <a:solidFill>
                <a:srgbClr val="000000"/>
              </a:solidFill>
              <a:round/>
              <a:headEnd/>
              <a:tailEnd/>
            </a:ln>
          </p:spPr>
          <p:txBody>
            <a:bodyPr wrap="none" anchor="ctr"/>
            <a:lstStyle/>
            <a:p>
              <a:endParaRPr lang="en-US"/>
            </a:p>
          </p:txBody>
        </p:sp>
        <p:sp>
          <p:nvSpPr>
            <p:cNvPr id="76" name="Text Box 45"/>
            <p:cNvSpPr txBox="1">
              <a:spLocks noChangeArrowheads="1"/>
            </p:cNvSpPr>
            <p:nvPr/>
          </p:nvSpPr>
          <p:spPr bwMode="auto">
            <a:xfrm>
              <a:off x="288" y="2471"/>
              <a:ext cx="223" cy="288"/>
            </a:xfrm>
            <a:prstGeom prst="rect">
              <a:avLst/>
            </a:prstGeom>
            <a:noFill/>
            <a:ln w="9525">
              <a:noFill/>
              <a:miter lim="800000"/>
              <a:headEnd/>
              <a:tailEnd/>
            </a:ln>
          </p:spPr>
          <p:txBody>
            <a:bodyPr wrap="none">
              <a:spAutoFit/>
            </a:bodyPr>
            <a:lstStyle/>
            <a:p>
              <a:r>
                <a:rPr lang="en-US" b="1"/>
                <a:t>S</a:t>
              </a:r>
            </a:p>
          </p:txBody>
        </p:sp>
      </p:grpSp>
      <p:sp>
        <p:nvSpPr>
          <p:cNvPr id="77" name="Line 46"/>
          <p:cNvSpPr>
            <a:spLocks noChangeShapeType="1"/>
          </p:cNvSpPr>
          <p:nvPr/>
        </p:nvSpPr>
        <p:spPr bwMode="auto">
          <a:xfrm flipV="1">
            <a:off x="665162" y="3100388"/>
            <a:ext cx="328613" cy="1098550"/>
          </a:xfrm>
          <a:prstGeom prst="line">
            <a:avLst/>
          </a:prstGeom>
          <a:noFill/>
          <a:ln w="28575">
            <a:solidFill>
              <a:srgbClr val="000000"/>
            </a:solidFill>
            <a:round/>
            <a:headEnd/>
            <a:tailEnd type="arrow" w="med" len="med"/>
          </a:ln>
        </p:spPr>
        <p:txBody>
          <a:bodyPr/>
          <a:lstStyle/>
          <a:p>
            <a:endParaRPr lang="en-US"/>
          </a:p>
        </p:txBody>
      </p:sp>
      <p:grpSp>
        <p:nvGrpSpPr>
          <p:cNvPr id="3" name="Group 2"/>
          <p:cNvGrpSpPr/>
          <p:nvPr/>
        </p:nvGrpSpPr>
        <p:grpSpPr>
          <a:xfrm>
            <a:off x="665162" y="3209925"/>
            <a:ext cx="7570788" cy="2560638"/>
            <a:chOff x="665162" y="3209925"/>
            <a:chExt cx="7570788" cy="2560638"/>
          </a:xfrm>
        </p:grpSpPr>
        <p:sp>
          <p:nvSpPr>
            <p:cNvPr id="40" name="Line 61"/>
            <p:cNvSpPr>
              <a:spLocks noChangeShapeType="1"/>
            </p:cNvSpPr>
            <p:nvPr/>
          </p:nvSpPr>
          <p:spPr bwMode="auto">
            <a:xfrm flipV="1">
              <a:off x="7577137" y="3209925"/>
              <a:ext cx="658813" cy="1152525"/>
            </a:xfrm>
            <a:prstGeom prst="line">
              <a:avLst/>
            </a:prstGeom>
            <a:noFill/>
            <a:ln w="28575">
              <a:solidFill>
                <a:srgbClr val="000000"/>
              </a:solidFill>
              <a:round/>
              <a:headEnd/>
              <a:tailEnd type="arrow" w="med" len="med"/>
            </a:ln>
          </p:spPr>
          <p:txBody>
            <a:bodyPr/>
            <a:lstStyle/>
            <a:p>
              <a:endParaRPr lang="en-US"/>
            </a:p>
          </p:txBody>
        </p:sp>
        <p:sp>
          <p:nvSpPr>
            <p:cNvPr id="67" name="Line 32"/>
            <p:cNvSpPr>
              <a:spLocks noChangeShapeType="1"/>
            </p:cNvSpPr>
            <p:nvPr/>
          </p:nvSpPr>
          <p:spPr bwMode="auto">
            <a:xfrm>
              <a:off x="2201862" y="5770563"/>
              <a:ext cx="1187450" cy="0"/>
            </a:xfrm>
            <a:prstGeom prst="line">
              <a:avLst/>
            </a:prstGeom>
            <a:noFill/>
            <a:ln w="28575">
              <a:solidFill>
                <a:srgbClr val="000000"/>
              </a:solidFill>
              <a:round/>
              <a:headEnd/>
              <a:tailEnd type="arrow" w="med" len="med"/>
            </a:ln>
          </p:spPr>
          <p:txBody>
            <a:bodyPr/>
            <a:lstStyle/>
            <a:p>
              <a:endParaRPr lang="en-US"/>
            </a:p>
          </p:txBody>
        </p:sp>
        <p:sp>
          <p:nvSpPr>
            <p:cNvPr id="69" name="Line 35"/>
            <p:cNvSpPr>
              <a:spLocks noChangeShapeType="1"/>
            </p:cNvSpPr>
            <p:nvPr/>
          </p:nvSpPr>
          <p:spPr bwMode="auto">
            <a:xfrm flipV="1">
              <a:off x="4614862" y="4692650"/>
              <a:ext cx="1701800" cy="1041400"/>
            </a:xfrm>
            <a:prstGeom prst="line">
              <a:avLst/>
            </a:prstGeom>
            <a:noFill/>
            <a:ln w="28575">
              <a:solidFill>
                <a:srgbClr val="000000"/>
              </a:solidFill>
              <a:round/>
              <a:headEnd/>
              <a:tailEnd type="arrow" w="med" len="med"/>
            </a:ln>
          </p:spPr>
          <p:txBody>
            <a:bodyPr/>
            <a:lstStyle/>
            <a:p>
              <a:endParaRPr lang="en-US"/>
            </a:p>
          </p:txBody>
        </p:sp>
        <p:sp>
          <p:nvSpPr>
            <p:cNvPr id="78" name="Line 47"/>
            <p:cNvSpPr>
              <a:spLocks noChangeShapeType="1"/>
            </p:cNvSpPr>
            <p:nvPr/>
          </p:nvSpPr>
          <p:spPr bwMode="auto">
            <a:xfrm>
              <a:off x="665162" y="4637088"/>
              <a:ext cx="328613" cy="1042987"/>
            </a:xfrm>
            <a:prstGeom prst="line">
              <a:avLst/>
            </a:prstGeom>
            <a:noFill/>
            <a:ln w="28575">
              <a:solidFill>
                <a:srgbClr val="000000"/>
              </a:solidFill>
              <a:round/>
              <a:headEnd/>
              <a:tailEnd type="arrow" w="med" len="med"/>
            </a:ln>
          </p:spPr>
          <p:txBody>
            <a:bodyPr/>
            <a:lstStyle/>
            <a:p>
              <a:endParaRPr lang="en-US"/>
            </a:p>
          </p:txBody>
        </p:sp>
      </p:grpSp>
      <p:grpSp>
        <p:nvGrpSpPr>
          <p:cNvPr id="79" name="Group 19"/>
          <p:cNvGrpSpPr>
            <a:grpSpLocks/>
          </p:cNvGrpSpPr>
          <p:nvPr/>
        </p:nvGrpSpPr>
        <p:grpSpPr bwMode="auto">
          <a:xfrm>
            <a:off x="1263649" y="3875089"/>
            <a:ext cx="1152525" cy="792162"/>
            <a:chOff x="749" y="3135"/>
            <a:chExt cx="726" cy="499"/>
          </a:xfrm>
        </p:grpSpPr>
        <p:sp>
          <p:nvSpPr>
            <p:cNvPr id="80" name="Rectangle 20"/>
            <p:cNvSpPr>
              <a:spLocks noChangeArrowheads="1"/>
            </p:cNvSpPr>
            <p:nvPr/>
          </p:nvSpPr>
          <p:spPr bwMode="auto">
            <a:xfrm>
              <a:off x="749" y="3135"/>
              <a:ext cx="726" cy="499"/>
            </a:xfrm>
            <a:prstGeom prst="rect">
              <a:avLst/>
            </a:prstGeom>
            <a:noFill/>
            <a:ln w="38100">
              <a:solidFill>
                <a:srgbClr val="000000"/>
              </a:solidFill>
              <a:miter lim="800000"/>
              <a:headEnd/>
              <a:tailEnd/>
            </a:ln>
          </p:spPr>
          <p:txBody>
            <a:bodyPr wrap="none" anchor="ctr"/>
            <a:lstStyle/>
            <a:p>
              <a:endParaRPr lang="en-US"/>
            </a:p>
          </p:txBody>
        </p:sp>
        <p:sp>
          <p:nvSpPr>
            <p:cNvPr id="81" name="Text Box 21"/>
            <p:cNvSpPr txBox="1">
              <a:spLocks noChangeArrowheads="1"/>
            </p:cNvSpPr>
            <p:nvPr/>
          </p:nvSpPr>
          <p:spPr bwMode="auto">
            <a:xfrm>
              <a:off x="945" y="3267"/>
              <a:ext cx="224" cy="252"/>
            </a:xfrm>
            <a:prstGeom prst="rect">
              <a:avLst/>
            </a:prstGeom>
            <a:noFill/>
            <a:ln w="9525">
              <a:noFill/>
              <a:miter lim="800000"/>
              <a:headEnd/>
              <a:tailEnd/>
            </a:ln>
          </p:spPr>
          <p:txBody>
            <a:bodyPr wrap="none">
              <a:spAutoFit/>
            </a:bodyPr>
            <a:lstStyle/>
            <a:p>
              <a:r>
                <a:rPr lang="en-US" sz="2000" dirty="0">
                  <a:solidFill>
                    <a:srgbClr val="000000"/>
                  </a:solidFill>
                </a:rPr>
                <a:t>B</a:t>
              </a:r>
              <a:endParaRPr lang="en-US" sz="2000" dirty="0">
                <a:solidFill>
                  <a:srgbClr val="000000"/>
                </a:solidFill>
              </a:endParaRPr>
            </a:p>
          </p:txBody>
        </p:sp>
      </p:grpSp>
      <p:sp>
        <p:nvSpPr>
          <p:cNvPr id="82" name="Text Box 24"/>
          <p:cNvSpPr txBox="1">
            <a:spLocks noChangeArrowheads="1"/>
          </p:cNvSpPr>
          <p:nvPr/>
        </p:nvSpPr>
        <p:spPr bwMode="auto">
          <a:xfrm>
            <a:off x="1146175" y="3500499"/>
            <a:ext cx="1484312" cy="461665"/>
          </a:xfrm>
          <a:prstGeom prst="rect">
            <a:avLst/>
          </a:prstGeom>
          <a:noFill/>
          <a:ln w="9525">
            <a:noFill/>
            <a:miter lim="800000"/>
            <a:headEnd/>
            <a:tailEnd/>
          </a:ln>
        </p:spPr>
        <p:txBody>
          <a:bodyPr wrap="square">
            <a:spAutoFit/>
          </a:bodyPr>
          <a:lstStyle/>
          <a:p>
            <a:r>
              <a:rPr lang="en-US" b="1" dirty="0" smtClean="0">
                <a:solidFill>
                  <a:srgbClr val="000000"/>
                </a:solidFill>
              </a:rPr>
              <a:t>20.33,0.37</a:t>
            </a:r>
            <a:endParaRPr lang="en-US" b="1" dirty="0">
              <a:solidFill>
                <a:srgbClr val="000000"/>
              </a:solidFill>
            </a:endParaRPr>
          </a:p>
        </p:txBody>
      </p:sp>
      <p:sp>
        <p:nvSpPr>
          <p:cNvPr id="83" name="Line 46"/>
          <p:cNvSpPr>
            <a:spLocks noChangeShapeType="1"/>
          </p:cNvSpPr>
          <p:nvPr/>
        </p:nvSpPr>
        <p:spPr bwMode="auto">
          <a:xfrm flipV="1">
            <a:off x="810834" y="4368906"/>
            <a:ext cx="444499" cy="1"/>
          </a:xfrm>
          <a:prstGeom prst="line">
            <a:avLst/>
          </a:prstGeom>
          <a:noFill/>
          <a:ln w="28575">
            <a:solidFill>
              <a:srgbClr val="000000"/>
            </a:solidFill>
            <a:round/>
            <a:headEnd/>
            <a:tailEnd type="arrow" w="med" len="med"/>
          </a:ln>
        </p:spPr>
        <p:txBody>
          <a:bodyPr/>
          <a:lstStyle/>
          <a:p>
            <a:endParaRPr lang="en-US"/>
          </a:p>
        </p:txBody>
      </p:sp>
      <p:grpSp>
        <p:nvGrpSpPr>
          <p:cNvPr id="84" name="Group 7"/>
          <p:cNvGrpSpPr>
            <a:grpSpLocks/>
          </p:cNvGrpSpPr>
          <p:nvPr/>
        </p:nvGrpSpPr>
        <p:grpSpPr bwMode="auto">
          <a:xfrm>
            <a:off x="5108621" y="2535238"/>
            <a:ext cx="1152525" cy="792162"/>
            <a:chOff x="2267" y="1389"/>
            <a:chExt cx="726" cy="499"/>
          </a:xfrm>
        </p:grpSpPr>
        <p:sp>
          <p:nvSpPr>
            <p:cNvPr id="85" name="Rectangle 8"/>
            <p:cNvSpPr>
              <a:spLocks noChangeArrowheads="1"/>
            </p:cNvSpPr>
            <p:nvPr/>
          </p:nvSpPr>
          <p:spPr bwMode="auto">
            <a:xfrm>
              <a:off x="2267" y="1389"/>
              <a:ext cx="726" cy="499"/>
            </a:xfrm>
            <a:prstGeom prst="rect">
              <a:avLst/>
            </a:prstGeom>
            <a:noFill/>
            <a:ln w="38100">
              <a:solidFill>
                <a:srgbClr val="000000"/>
              </a:solidFill>
              <a:miter lim="800000"/>
              <a:headEnd/>
              <a:tailEnd/>
            </a:ln>
          </p:spPr>
          <p:txBody>
            <a:bodyPr wrap="none" anchor="ctr"/>
            <a:lstStyle/>
            <a:p>
              <a:endParaRPr lang="en-US"/>
            </a:p>
          </p:txBody>
        </p:sp>
        <p:sp>
          <p:nvSpPr>
            <p:cNvPr id="86" name="Text Box 9"/>
            <p:cNvSpPr txBox="1">
              <a:spLocks noChangeArrowheads="1"/>
            </p:cNvSpPr>
            <p:nvPr/>
          </p:nvSpPr>
          <p:spPr bwMode="auto">
            <a:xfrm>
              <a:off x="2465" y="1521"/>
              <a:ext cx="233" cy="252"/>
            </a:xfrm>
            <a:prstGeom prst="rect">
              <a:avLst/>
            </a:prstGeom>
            <a:noFill/>
            <a:ln w="9525">
              <a:noFill/>
              <a:miter lim="800000"/>
              <a:headEnd/>
              <a:tailEnd/>
            </a:ln>
          </p:spPr>
          <p:txBody>
            <a:bodyPr wrap="none">
              <a:spAutoFit/>
            </a:bodyPr>
            <a:lstStyle/>
            <a:p>
              <a:r>
                <a:rPr lang="en-US" sz="2000" dirty="0">
                  <a:solidFill>
                    <a:srgbClr val="000000"/>
                  </a:solidFill>
                </a:rPr>
                <a:t>G</a:t>
              </a:r>
              <a:endParaRPr lang="en-US" sz="2000" dirty="0">
                <a:solidFill>
                  <a:srgbClr val="000000"/>
                </a:solidFill>
              </a:endParaRPr>
            </a:p>
          </p:txBody>
        </p:sp>
      </p:grpSp>
      <p:sp>
        <p:nvSpPr>
          <p:cNvPr id="87" name="Text Box 25"/>
          <p:cNvSpPr txBox="1">
            <a:spLocks noChangeArrowheads="1"/>
          </p:cNvSpPr>
          <p:nvPr/>
        </p:nvSpPr>
        <p:spPr bwMode="auto">
          <a:xfrm>
            <a:off x="5029200" y="2157413"/>
            <a:ext cx="1338828" cy="461665"/>
          </a:xfrm>
          <a:prstGeom prst="rect">
            <a:avLst/>
          </a:prstGeom>
          <a:noFill/>
          <a:ln w="9525">
            <a:noFill/>
            <a:miter lim="800000"/>
            <a:headEnd/>
            <a:tailEnd/>
          </a:ln>
        </p:spPr>
        <p:txBody>
          <a:bodyPr wrap="none">
            <a:spAutoFit/>
          </a:bodyPr>
          <a:lstStyle/>
          <a:p>
            <a:r>
              <a:rPr lang="en-US" b="1" dirty="0" smtClean="0">
                <a:solidFill>
                  <a:srgbClr val="000000"/>
                </a:solidFill>
              </a:rPr>
              <a:t>12.17,2.3</a:t>
            </a:r>
            <a:endParaRPr lang="en-US" b="1" dirty="0">
              <a:solidFill>
                <a:srgbClr val="000000"/>
              </a:solidFill>
            </a:endParaRPr>
          </a:p>
        </p:txBody>
      </p:sp>
      <p:sp>
        <p:nvSpPr>
          <p:cNvPr id="88" name="Line 30"/>
          <p:cNvSpPr>
            <a:spLocks noChangeShapeType="1"/>
          </p:cNvSpPr>
          <p:nvPr/>
        </p:nvSpPr>
        <p:spPr bwMode="auto">
          <a:xfrm>
            <a:off x="4605384" y="2916847"/>
            <a:ext cx="463504" cy="2565"/>
          </a:xfrm>
          <a:prstGeom prst="line">
            <a:avLst/>
          </a:prstGeom>
          <a:noFill/>
          <a:ln w="28575">
            <a:solidFill>
              <a:srgbClr val="000000"/>
            </a:solidFill>
            <a:round/>
            <a:headEnd/>
            <a:tailEnd type="arrow" w="med" len="med"/>
          </a:ln>
        </p:spPr>
        <p:txBody>
          <a:bodyPr/>
          <a:lstStyle/>
          <a:p>
            <a:endParaRPr lang="en-US"/>
          </a:p>
        </p:txBody>
      </p:sp>
      <p:sp>
        <p:nvSpPr>
          <p:cNvPr id="89" name="Line 30"/>
          <p:cNvSpPr>
            <a:spLocks noChangeShapeType="1"/>
          </p:cNvSpPr>
          <p:nvPr/>
        </p:nvSpPr>
        <p:spPr bwMode="auto">
          <a:xfrm flipV="1">
            <a:off x="2441574" y="3248026"/>
            <a:ext cx="2627314" cy="777577"/>
          </a:xfrm>
          <a:prstGeom prst="line">
            <a:avLst/>
          </a:prstGeom>
          <a:noFill/>
          <a:ln w="28575">
            <a:solidFill>
              <a:srgbClr val="000000"/>
            </a:solidFill>
            <a:round/>
            <a:headEnd/>
            <a:tailEnd type="arrow" w="med" len="med"/>
          </a:ln>
        </p:spPr>
        <p:txBody>
          <a:bodyPr/>
          <a:lstStyle/>
          <a:p>
            <a:endParaRPr lang="en-US"/>
          </a:p>
        </p:txBody>
      </p:sp>
      <p:sp>
        <p:nvSpPr>
          <p:cNvPr id="2" name="Rectangle 1"/>
          <p:cNvSpPr/>
          <p:nvPr/>
        </p:nvSpPr>
        <p:spPr>
          <a:xfrm>
            <a:off x="0" y="1202680"/>
            <a:ext cx="3167855" cy="461665"/>
          </a:xfrm>
          <a:prstGeom prst="rect">
            <a:avLst/>
          </a:prstGeom>
        </p:spPr>
        <p:txBody>
          <a:bodyPr wrap="none">
            <a:spAutoFit/>
          </a:bodyPr>
          <a:lstStyle/>
          <a:p>
            <a:r>
              <a:rPr lang="en-US" dirty="0" smtClean="0">
                <a:latin typeface="Book Antiqua" panose="02040602050305030304" pitchFamily="18" charset="0"/>
              </a:rPr>
              <a:t>Find the Critical path:</a:t>
            </a:r>
            <a:endParaRPr lang="en-US" dirty="0">
              <a:latin typeface="Book Antiqua" panose="02040602050305030304" pitchFamily="18" charset="0"/>
            </a:endParaRPr>
          </a:p>
        </p:txBody>
      </p:sp>
      <p:grpSp>
        <p:nvGrpSpPr>
          <p:cNvPr id="90" name="Group 89"/>
          <p:cNvGrpSpPr/>
          <p:nvPr/>
        </p:nvGrpSpPr>
        <p:grpSpPr>
          <a:xfrm>
            <a:off x="658812" y="3200400"/>
            <a:ext cx="7570788" cy="2560638"/>
            <a:chOff x="665162" y="3209925"/>
            <a:chExt cx="7570788" cy="2560638"/>
          </a:xfrm>
        </p:grpSpPr>
        <p:sp>
          <p:nvSpPr>
            <p:cNvPr id="91" name="Line 61"/>
            <p:cNvSpPr>
              <a:spLocks noChangeShapeType="1"/>
            </p:cNvSpPr>
            <p:nvPr/>
          </p:nvSpPr>
          <p:spPr bwMode="auto">
            <a:xfrm flipV="1">
              <a:off x="7577137" y="3209925"/>
              <a:ext cx="658813" cy="1152525"/>
            </a:xfrm>
            <a:prstGeom prst="line">
              <a:avLst/>
            </a:prstGeom>
            <a:noFill/>
            <a:ln w="38100">
              <a:solidFill>
                <a:srgbClr val="FF0000"/>
              </a:solidFill>
              <a:round/>
              <a:headEnd/>
              <a:tailEnd type="arrow" w="med" len="med"/>
            </a:ln>
          </p:spPr>
          <p:txBody>
            <a:bodyPr/>
            <a:lstStyle/>
            <a:p>
              <a:endParaRPr lang="en-US"/>
            </a:p>
          </p:txBody>
        </p:sp>
        <p:sp>
          <p:nvSpPr>
            <p:cNvPr id="92" name="Line 32"/>
            <p:cNvSpPr>
              <a:spLocks noChangeShapeType="1"/>
            </p:cNvSpPr>
            <p:nvPr/>
          </p:nvSpPr>
          <p:spPr bwMode="auto">
            <a:xfrm>
              <a:off x="2201862" y="5770563"/>
              <a:ext cx="1187450" cy="0"/>
            </a:xfrm>
            <a:prstGeom prst="line">
              <a:avLst/>
            </a:prstGeom>
            <a:noFill/>
            <a:ln w="38100">
              <a:solidFill>
                <a:srgbClr val="FF0000"/>
              </a:solidFill>
              <a:round/>
              <a:headEnd/>
              <a:tailEnd type="arrow" w="med" len="med"/>
            </a:ln>
          </p:spPr>
          <p:txBody>
            <a:bodyPr/>
            <a:lstStyle/>
            <a:p>
              <a:endParaRPr lang="en-US"/>
            </a:p>
          </p:txBody>
        </p:sp>
        <p:sp>
          <p:nvSpPr>
            <p:cNvPr id="93" name="Line 35"/>
            <p:cNvSpPr>
              <a:spLocks noChangeShapeType="1"/>
            </p:cNvSpPr>
            <p:nvPr/>
          </p:nvSpPr>
          <p:spPr bwMode="auto">
            <a:xfrm flipV="1">
              <a:off x="4614862" y="4692650"/>
              <a:ext cx="1701800" cy="1041400"/>
            </a:xfrm>
            <a:prstGeom prst="line">
              <a:avLst/>
            </a:prstGeom>
            <a:noFill/>
            <a:ln w="38100">
              <a:solidFill>
                <a:srgbClr val="FF0000"/>
              </a:solidFill>
              <a:round/>
              <a:headEnd/>
              <a:tailEnd type="arrow" w="med" len="med"/>
            </a:ln>
          </p:spPr>
          <p:txBody>
            <a:bodyPr/>
            <a:lstStyle/>
            <a:p>
              <a:endParaRPr lang="en-US"/>
            </a:p>
          </p:txBody>
        </p:sp>
        <p:sp>
          <p:nvSpPr>
            <p:cNvPr id="94" name="Line 47"/>
            <p:cNvSpPr>
              <a:spLocks noChangeShapeType="1"/>
            </p:cNvSpPr>
            <p:nvPr/>
          </p:nvSpPr>
          <p:spPr bwMode="auto">
            <a:xfrm>
              <a:off x="665162" y="4637088"/>
              <a:ext cx="328613" cy="1042987"/>
            </a:xfrm>
            <a:prstGeom prst="line">
              <a:avLst/>
            </a:prstGeom>
            <a:noFill/>
            <a:ln w="38100">
              <a:solidFill>
                <a:srgbClr val="FF0000"/>
              </a:solidFill>
              <a:round/>
              <a:headEnd/>
              <a:tailEnd type="arrow" w="med" len="med"/>
            </a:ln>
          </p:spPr>
          <p:txBody>
            <a:bodyPr/>
            <a:lstStyle/>
            <a:p>
              <a:endParaRPr lang="en-US"/>
            </a:p>
          </p:txBody>
        </p:sp>
      </p:grpSp>
      <p:sp>
        <p:nvSpPr>
          <p:cNvPr id="6" name="Rectangle 5"/>
          <p:cNvSpPr/>
          <p:nvPr/>
        </p:nvSpPr>
        <p:spPr>
          <a:xfrm>
            <a:off x="-7388" y="1605815"/>
            <a:ext cx="5646187" cy="461665"/>
          </a:xfrm>
          <a:prstGeom prst="rect">
            <a:avLst/>
          </a:prstGeom>
        </p:spPr>
        <p:txBody>
          <a:bodyPr wrap="square">
            <a:spAutoFit/>
          </a:bodyPr>
          <a:lstStyle/>
          <a:p>
            <a:r>
              <a:rPr lang="en-US" dirty="0">
                <a:latin typeface="Book Antiqua" panose="02040602050305030304" pitchFamily="18" charset="0"/>
              </a:rPr>
              <a:t>Compute expected duration of CP</a:t>
            </a:r>
            <a:r>
              <a:rPr lang="en-US" dirty="0"/>
              <a:t>  </a:t>
            </a:r>
            <a:r>
              <a:rPr lang="en-US" dirty="0">
                <a:latin typeface="Symbol" pitchFamily="18" charset="2"/>
              </a:rPr>
              <a:t>m</a:t>
            </a:r>
            <a:r>
              <a:rPr lang="en-US" dirty="0"/>
              <a:t> </a:t>
            </a:r>
            <a:r>
              <a:rPr lang="en-US" baseline="-25000" dirty="0" err="1"/>
              <a:t>cp</a:t>
            </a:r>
            <a:r>
              <a:rPr lang="en-US" dirty="0"/>
              <a:t>=</a:t>
            </a:r>
            <a:endParaRPr lang="en-US" dirty="0"/>
          </a:p>
        </p:txBody>
      </p:sp>
      <p:sp>
        <p:nvSpPr>
          <p:cNvPr id="95" name="Rectangle 94"/>
          <p:cNvSpPr/>
          <p:nvPr/>
        </p:nvSpPr>
        <p:spPr>
          <a:xfrm>
            <a:off x="5482224" y="1588352"/>
            <a:ext cx="3136756" cy="461665"/>
          </a:xfrm>
          <a:prstGeom prst="rect">
            <a:avLst/>
          </a:prstGeom>
        </p:spPr>
        <p:txBody>
          <a:bodyPr wrap="square">
            <a:spAutoFit/>
          </a:bodyPr>
          <a:lstStyle/>
          <a:p>
            <a:r>
              <a:rPr lang="en-US" dirty="0" smtClean="0">
                <a:latin typeface="Book Antiqua" panose="02040602050305030304" pitchFamily="18" charset="0"/>
              </a:rPr>
              <a:t>14.1+20.83+10=  44.93</a:t>
            </a:r>
            <a:endParaRPr lang="en-US" dirty="0">
              <a:latin typeface="Book Antiqua" panose="02040602050305030304" pitchFamily="18" charset="0"/>
            </a:endParaRPr>
          </a:p>
        </p:txBody>
      </p:sp>
    </p:spTree>
    <p:extLst>
      <p:ext uri="{BB962C8B-B14F-4D97-AF65-F5344CB8AC3E}">
        <p14:creationId xmlns:p14="http://schemas.microsoft.com/office/powerpoint/2010/main" val="113846403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dissolve">
                                      <p:cBhvr>
                                        <p:cTn id="7" dur="500"/>
                                        <p:tgtEl>
                                          <p:spTgt spid="9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dissolve">
                                      <p:cBhvr>
                                        <p:cTn id="17"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5363"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5364" name="Title 1"/>
          <p:cNvSpPr>
            <a:spLocks noGrp="1"/>
          </p:cNvSpPr>
          <p:nvPr>
            <p:ph type="title" idx="4294967295"/>
          </p:nvPr>
        </p:nvSpPr>
        <p:spPr>
          <a:xfrm>
            <a:off x="0" y="76200"/>
            <a:ext cx="9144000" cy="1143000"/>
          </a:xfrm>
        </p:spPr>
        <p:txBody>
          <a:bodyPr/>
          <a:lstStyle/>
          <a:p>
            <a:pPr eaLnBrk="1" hangingPunct="1"/>
            <a:r>
              <a:rPr lang="en-US" dirty="0" smtClean="0">
                <a:latin typeface="Arial" charset="0"/>
                <a:cs typeface="Arial" charset="0"/>
              </a:rPr>
              <a:t>Practice</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536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194E35ED-B311-4D69-926F-EE19654FFC71}" type="slidenum">
              <a:rPr lang="en-US" sz="1200">
                <a:solidFill>
                  <a:srgbClr val="898989"/>
                </a:solidFill>
              </a:rPr>
              <a:pPr algn="r"/>
              <a:t>14</a:t>
            </a:fld>
            <a:endParaRPr lang="en-US" sz="1200">
              <a:solidFill>
                <a:srgbClr val="898989"/>
              </a:solidFill>
            </a:endParaRPr>
          </a:p>
        </p:txBody>
      </p:sp>
      <p:sp>
        <p:nvSpPr>
          <p:cNvPr id="6" name="Rectangle 5"/>
          <p:cNvSpPr/>
          <p:nvPr/>
        </p:nvSpPr>
        <p:spPr>
          <a:xfrm>
            <a:off x="0" y="1136253"/>
            <a:ext cx="7239000" cy="4893647"/>
          </a:xfrm>
          <a:prstGeom prst="rect">
            <a:avLst/>
          </a:prstGeom>
        </p:spPr>
        <p:txBody>
          <a:bodyPr wrap="square">
            <a:spAutoFit/>
          </a:bodyPr>
          <a:lstStyle/>
          <a:p>
            <a:r>
              <a:rPr lang="en-US" dirty="0" err="1" smtClean="0">
                <a:latin typeface="Symbol" panose="05050102010706020507" pitchFamily="18" charset="2"/>
              </a:rPr>
              <a:t>m</a:t>
            </a:r>
            <a:r>
              <a:rPr lang="en-US" baseline="-25000" dirty="0" err="1" smtClean="0">
                <a:latin typeface="Book Antiqua" panose="02040602050305030304" pitchFamily="18" charset="0"/>
              </a:rPr>
              <a:t>CP</a:t>
            </a:r>
            <a:r>
              <a:rPr lang="en-US" baseline="-25000" dirty="0" smtClean="0">
                <a:latin typeface="Book Antiqua" panose="02040602050305030304" pitchFamily="18" charset="0"/>
              </a:rPr>
              <a:t> </a:t>
            </a:r>
            <a:r>
              <a:rPr lang="en-US" dirty="0" smtClean="0">
                <a:latin typeface="Book Antiqua" panose="02040602050305030304" pitchFamily="18" charset="0"/>
              </a:rPr>
              <a:t>=  </a:t>
            </a:r>
            <a:r>
              <a:rPr lang="en-US" dirty="0">
                <a:latin typeface="Book Antiqua" panose="02040602050305030304" pitchFamily="18" charset="0"/>
              </a:rPr>
              <a:t>44.93</a:t>
            </a:r>
          </a:p>
          <a:p>
            <a:r>
              <a:rPr lang="en-US" dirty="0" smtClean="0">
                <a:latin typeface="Book Antiqua" panose="02040602050305030304" pitchFamily="18" charset="0"/>
              </a:rPr>
              <a:t>Compute </a:t>
            </a:r>
            <a:r>
              <a:rPr lang="en-US" dirty="0">
                <a:latin typeface="Book Antiqua" panose="02040602050305030304" pitchFamily="18" charset="0"/>
              </a:rPr>
              <a:t>Standard deviation of critical </a:t>
            </a:r>
            <a:r>
              <a:rPr lang="en-US" dirty="0" smtClean="0">
                <a:latin typeface="Book Antiqua" panose="02040602050305030304" pitchFamily="18" charset="0"/>
              </a:rPr>
              <a:t>path</a:t>
            </a:r>
          </a:p>
          <a:p>
            <a:r>
              <a:rPr lang="en-US" dirty="0" smtClean="0">
                <a:latin typeface="Book Antiqua" panose="02040602050305030304" pitchFamily="18" charset="0"/>
              </a:rPr>
              <a:t>Variance of CP = 1.47+4.5+0.37 = 6.34</a:t>
            </a:r>
          </a:p>
          <a:p>
            <a:r>
              <a:rPr lang="en-US" dirty="0" err="1">
                <a:latin typeface="Symbol" panose="05050102010706020507" pitchFamily="18" charset="2"/>
              </a:rPr>
              <a:t>s</a:t>
            </a:r>
            <a:r>
              <a:rPr lang="en-US" baseline="-25000" dirty="0" err="1">
                <a:latin typeface="Book Antiqua" panose="02040602050305030304" pitchFamily="18" charset="0"/>
              </a:rPr>
              <a:t>CP</a:t>
            </a:r>
            <a:r>
              <a:rPr lang="en-US" baseline="-25000" dirty="0" smtClean="0">
                <a:latin typeface="Book Antiqua" panose="02040602050305030304" pitchFamily="18" charset="0"/>
              </a:rPr>
              <a:t>  </a:t>
            </a:r>
            <a:r>
              <a:rPr lang="en-US" dirty="0">
                <a:latin typeface="Book Antiqua" panose="02040602050305030304" pitchFamily="18" charset="0"/>
              </a:rPr>
              <a:t>= </a:t>
            </a:r>
            <a:r>
              <a:rPr lang="en-US" dirty="0" smtClean="0">
                <a:latin typeface="Book Antiqua" panose="02040602050305030304" pitchFamily="18" charset="0"/>
              </a:rPr>
              <a:t>SQRT(6.34) = 2.52</a:t>
            </a:r>
          </a:p>
          <a:p>
            <a:r>
              <a:rPr lang="en-US" dirty="0" err="1">
                <a:latin typeface="Book Antiqua" panose="02040602050305030304" pitchFamily="18" charset="0"/>
              </a:rPr>
              <a:t>Prob</a:t>
            </a:r>
            <a:r>
              <a:rPr lang="en-US" dirty="0">
                <a:latin typeface="Book Antiqua" panose="02040602050305030304" pitchFamily="18" charset="0"/>
              </a:rPr>
              <a:t>( T</a:t>
            </a:r>
            <a:r>
              <a:rPr lang="en-US" baseline="-25000" dirty="0">
                <a:latin typeface="Book Antiqua" panose="02040602050305030304" pitchFamily="18" charset="0"/>
              </a:rPr>
              <a:t>CP</a:t>
            </a:r>
            <a:r>
              <a:rPr lang="en-US" dirty="0">
                <a:latin typeface="Book Antiqua" panose="02040602050305030304" pitchFamily="18" charset="0"/>
              </a:rPr>
              <a:t>≤ 48</a:t>
            </a:r>
            <a:r>
              <a:rPr lang="en-US" dirty="0" smtClean="0">
                <a:latin typeface="Book Antiqua" panose="02040602050305030304" pitchFamily="18" charset="0"/>
              </a:rPr>
              <a:t>)?</a:t>
            </a:r>
          </a:p>
          <a:p>
            <a:r>
              <a:rPr lang="en-US" dirty="0" smtClean="0">
                <a:latin typeface="Book Antiqua" panose="02040602050305030304" pitchFamily="18" charset="0"/>
              </a:rPr>
              <a:t>=</a:t>
            </a:r>
            <a:r>
              <a:rPr lang="en-US" dirty="0">
                <a:latin typeface="Book Antiqua" panose="02040602050305030304" pitchFamily="18" charset="0"/>
              </a:rPr>
              <a:t>NORM.DIST(48,44.93,2.52,1</a:t>
            </a:r>
            <a:r>
              <a:rPr lang="en-US" dirty="0" smtClean="0">
                <a:latin typeface="Book Antiqua" panose="02040602050305030304" pitchFamily="18" charset="0"/>
              </a:rPr>
              <a:t>)</a:t>
            </a:r>
          </a:p>
          <a:p>
            <a:r>
              <a:rPr lang="en-US" dirty="0" smtClean="0">
                <a:latin typeface="Book Antiqua" panose="02040602050305030304" pitchFamily="18" charset="0"/>
              </a:rPr>
              <a:t>= </a:t>
            </a:r>
            <a:r>
              <a:rPr lang="en-US" dirty="0" smtClean="0">
                <a:solidFill>
                  <a:srgbClr val="000000"/>
                </a:solidFill>
                <a:latin typeface="Book Antiqua" panose="02040602050305030304" pitchFamily="18" charset="0"/>
              </a:rPr>
              <a:t>0.888436</a:t>
            </a:r>
          </a:p>
          <a:p>
            <a:r>
              <a:rPr lang="en-US" dirty="0" err="1">
                <a:latin typeface="Book Antiqua" panose="02040602050305030304" pitchFamily="18" charset="0"/>
              </a:rPr>
              <a:t>Prob</a:t>
            </a:r>
            <a:r>
              <a:rPr lang="en-US" dirty="0">
                <a:latin typeface="Book Antiqua" panose="02040602050305030304" pitchFamily="18" charset="0"/>
              </a:rPr>
              <a:t>(T</a:t>
            </a:r>
            <a:r>
              <a:rPr lang="en-US" baseline="-25000" dirty="0">
                <a:latin typeface="Book Antiqua" panose="02040602050305030304" pitchFamily="18" charset="0"/>
              </a:rPr>
              <a:t>CP</a:t>
            </a:r>
            <a:r>
              <a:rPr lang="en-US" dirty="0">
                <a:latin typeface="Book Antiqua" panose="02040602050305030304" pitchFamily="18" charset="0"/>
              </a:rPr>
              <a:t> ≤ </a:t>
            </a:r>
            <a:r>
              <a:rPr lang="en-US" dirty="0" smtClean="0">
                <a:latin typeface="Book Antiqua" panose="02040602050305030304" pitchFamily="18" charset="0"/>
              </a:rPr>
              <a:t>43?</a:t>
            </a:r>
            <a:endParaRPr lang="en-US" dirty="0" smtClean="0">
              <a:solidFill>
                <a:srgbClr val="000000"/>
              </a:solidFill>
              <a:latin typeface="Book Antiqua" panose="02040602050305030304" pitchFamily="18" charset="0"/>
            </a:endParaRPr>
          </a:p>
          <a:p>
            <a:r>
              <a:rPr lang="en-US" dirty="0">
                <a:latin typeface="Book Antiqua" panose="02040602050305030304" pitchFamily="18" charset="0"/>
              </a:rPr>
              <a:t>=</a:t>
            </a:r>
            <a:r>
              <a:rPr lang="en-US" dirty="0" smtClean="0">
                <a:latin typeface="Book Antiqua" panose="02040602050305030304" pitchFamily="18" charset="0"/>
              </a:rPr>
              <a:t>NORM.DIST(43,44.93,2.52,1</a:t>
            </a:r>
            <a:r>
              <a:rPr lang="en-US" dirty="0">
                <a:latin typeface="Book Antiqua" panose="02040602050305030304" pitchFamily="18" charset="0"/>
              </a:rPr>
              <a:t>)</a:t>
            </a:r>
          </a:p>
          <a:p>
            <a:r>
              <a:rPr lang="en-US" dirty="0" smtClean="0">
                <a:latin typeface="Book Antiqua" panose="02040602050305030304" pitchFamily="18" charset="0"/>
              </a:rPr>
              <a:t>= 0.221876 </a:t>
            </a:r>
          </a:p>
          <a:p>
            <a:r>
              <a:rPr lang="en-US" dirty="0" err="1" smtClean="0">
                <a:latin typeface="Book Antiqua" panose="02040602050305030304" pitchFamily="18" charset="0"/>
              </a:rPr>
              <a:t>Prob</a:t>
            </a:r>
            <a:r>
              <a:rPr lang="en-US" dirty="0" smtClean="0">
                <a:latin typeface="Book Antiqua" panose="02040602050305030304" pitchFamily="18" charset="0"/>
              </a:rPr>
              <a:t>(43 </a:t>
            </a:r>
            <a:r>
              <a:rPr lang="en-US" dirty="0">
                <a:latin typeface="Book Antiqua" panose="02040602050305030304" pitchFamily="18" charset="0"/>
              </a:rPr>
              <a:t>≤T</a:t>
            </a:r>
            <a:r>
              <a:rPr lang="en-US" baseline="-25000" dirty="0">
                <a:latin typeface="Book Antiqua" panose="02040602050305030304" pitchFamily="18" charset="0"/>
              </a:rPr>
              <a:t>CP</a:t>
            </a:r>
            <a:r>
              <a:rPr lang="en-US" dirty="0">
                <a:latin typeface="Book Antiqua" panose="02040602050305030304" pitchFamily="18" charset="0"/>
              </a:rPr>
              <a:t>≤ 48</a:t>
            </a:r>
            <a:r>
              <a:rPr lang="en-US" dirty="0" smtClean="0">
                <a:latin typeface="Book Antiqua" panose="02040602050305030304" pitchFamily="18" charset="0"/>
              </a:rPr>
              <a:t>)?</a:t>
            </a:r>
          </a:p>
          <a:p>
            <a:r>
              <a:rPr lang="en-US" dirty="0" smtClean="0">
                <a:latin typeface="Book Antiqua" panose="02040602050305030304" pitchFamily="18" charset="0"/>
              </a:rPr>
              <a:t>=0.888436-0.221876 </a:t>
            </a:r>
          </a:p>
          <a:p>
            <a:r>
              <a:rPr lang="en-US" dirty="0" smtClean="0">
                <a:latin typeface="Book Antiqua" panose="02040602050305030304" pitchFamily="18" charset="0"/>
              </a:rPr>
              <a:t>= </a:t>
            </a:r>
            <a:r>
              <a:rPr lang="en-US" dirty="0">
                <a:latin typeface="Book Antiqua" panose="02040602050305030304" pitchFamily="18" charset="0"/>
              </a:rPr>
              <a:t>0.66656</a:t>
            </a:r>
            <a:r>
              <a:rPr lang="en-US" dirty="0">
                <a:latin typeface="Book Antiqua" panose="02040602050305030304" pitchFamily="18" charset="0"/>
              </a:rPr>
              <a:t> </a:t>
            </a:r>
            <a:endParaRPr lang="en-US" dirty="0">
              <a:latin typeface="Book Antiqua" panose="02040602050305030304" pitchFamily="18" charset="0"/>
            </a:endParaRPr>
          </a:p>
        </p:txBody>
      </p:sp>
      <p:pic>
        <p:nvPicPr>
          <p:cNvPr id="9" name="Picture 8"/>
          <p:cNvPicPr>
            <a:picLocks noChangeAspect="1"/>
          </p:cNvPicPr>
          <p:nvPr/>
        </p:nvPicPr>
        <p:blipFill>
          <a:blip r:embed="rId3"/>
          <a:stretch>
            <a:fillRect/>
          </a:stretch>
        </p:blipFill>
        <p:spPr>
          <a:xfrm>
            <a:off x="3962400" y="3810000"/>
            <a:ext cx="5019050" cy="2319427"/>
          </a:xfrm>
          <a:prstGeom prst="rect">
            <a:avLst/>
          </a:prstGeom>
        </p:spPr>
      </p:pic>
    </p:spTree>
    <p:extLst>
      <p:ext uri="{BB962C8B-B14F-4D97-AF65-F5344CB8AC3E}">
        <p14:creationId xmlns:p14="http://schemas.microsoft.com/office/powerpoint/2010/main" val="207333147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dissolv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dissolv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dissolve">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dissolve">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dissolve">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dissolve">
                                      <p:cBhvr>
                                        <p:cTn id="6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fld id="{D0B79BB4-D181-42A0-847F-3DCA503DA1F2}" type="datetime1">
              <a:rPr lang="en-US"/>
              <a:pPr>
                <a:defRPr/>
              </a:pPr>
              <a:t>10/11/2015</a:t>
            </a:fld>
            <a:endParaRPr lang="en-US"/>
          </a:p>
        </p:txBody>
      </p:sp>
      <p:sp>
        <p:nvSpPr>
          <p:cNvPr id="16387" name="Title 1"/>
          <p:cNvSpPr>
            <a:spLocks noGrp="1"/>
          </p:cNvSpPr>
          <p:nvPr>
            <p:ph type="title" idx="4294967295"/>
          </p:nvPr>
        </p:nvSpPr>
        <p:spPr>
          <a:xfrm>
            <a:off x="0" y="0"/>
            <a:ext cx="9144000" cy="1143000"/>
          </a:xfrm>
        </p:spPr>
        <p:txBody>
          <a:bodyPr/>
          <a:lstStyle/>
          <a:p>
            <a:pPr eaLnBrk="1" hangingPunct="1"/>
            <a:r>
              <a:rPr lang="en-US" sz="3600" dirty="0" smtClean="0">
                <a:latin typeface="Arial" charset="0"/>
                <a:cs typeface="Arial" charset="0"/>
              </a:rPr>
              <a:t>Practice</a:t>
            </a:r>
          </a:p>
        </p:txBody>
      </p:sp>
      <p:sp>
        <p:nvSpPr>
          <p:cNvPr id="16388" name="Content Placeholder 2"/>
          <p:cNvSpPr>
            <a:spLocks noGrp="1"/>
          </p:cNvSpPr>
          <p:nvPr>
            <p:ph idx="4294967295"/>
          </p:nvPr>
        </p:nvSpPr>
        <p:spPr>
          <a:xfrm>
            <a:off x="0" y="1219200"/>
            <a:ext cx="8229600" cy="4525963"/>
          </a:xfrm>
        </p:spPr>
        <p:txBody>
          <a:bodyPr/>
          <a:lstStyle/>
          <a:p>
            <a:pPr eaLnBrk="1" hangingPunct="1">
              <a:buFont typeface="Wingdings" pitchFamily="2" charset="2"/>
              <a:buNone/>
            </a:pPr>
            <a:r>
              <a:rPr lang="en-US" smtClean="0">
                <a:latin typeface="Arial" charset="0"/>
                <a:cs typeface="Arial" charset="0"/>
              </a:rPr>
              <a:t>Review Questions: 1,2,4,6,8, 9, 10, 12 </a:t>
            </a:r>
          </a:p>
          <a:p>
            <a:pPr eaLnBrk="1" hangingPunct="1">
              <a:buFont typeface="Wingdings" pitchFamily="2" charset="2"/>
              <a:buNone/>
            </a:pPr>
            <a:r>
              <a:rPr lang="en-US" smtClean="0">
                <a:latin typeface="Arial" charset="0"/>
                <a:cs typeface="Arial" charset="0"/>
              </a:rPr>
              <a:t>Discussion Questions: 13,14,15 </a:t>
            </a:r>
          </a:p>
          <a:p>
            <a:pPr eaLnBrk="1" hangingPunct="1">
              <a:buFont typeface="Wingdings" pitchFamily="2" charset="2"/>
              <a:buNone/>
            </a:pPr>
            <a:r>
              <a:rPr lang="en-US" smtClean="0">
                <a:latin typeface="Arial" charset="0"/>
                <a:cs typeface="Arial" charset="0"/>
              </a:rPr>
              <a:t>Problems: 23,24,27</a:t>
            </a:r>
          </a:p>
          <a:p>
            <a:pPr eaLnBrk="1" hangingPunct="1">
              <a:buFont typeface="Wingdings" pitchFamily="2" charset="2"/>
              <a:buNone/>
            </a:pPr>
            <a:r>
              <a:rPr lang="en-US" smtClean="0">
                <a:latin typeface="Arial" charset="0"/>
                <a:cs typeface="Arial" charset="0"/>
              </a:rPr>
              <a:t>Cases: 1 St. Dismas -3</a:t>
            </a:r>
          </a:p>
          <a:p>
            <a:pPr eaLnBrk="1" hangingPunct="1"/>
            <a:endParaRPr lang="en-US" smtClean="0">
              <a:latin typeface="Arial" charset="0"/>
              <a:cs typeface="Arial" charset="0"/>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6391"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57CB8422-DC64-4F25-A651-1E7220C2E102}" type="slidenum">
              <a:rPr lang="en-US" sz="1200">
                <a:solidFill>
                  <a:srgbClr val="898989"/>
                </a:solidFill>
              </a:rPr>
              <a:pPr algn="r"/>
              <a:t>15</a:t>
            </a:fld>
            <a:endParaRPr lang="en-US" sz="1200">
              <a:solidFill>
                <a:srgbClr val="898989"/>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6EB2A726-CAC5-4840-87CA-44A6FA3A7D2C}" type="datetime1">
              <a:rPr lang="en-US"/>
              <a:pPr>
                <a:defRPr/>
              </a:pPr>
              <a:t>10/11/2015</a:t>
            </a:fld>
            <a:endParaRPr lang="en-US"/>
          </a:p>
        </p:txBody>
      </p:sp>
      <p:sp>
        <p:nvSpPr>
          <p:cNvPr id="9219"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9220" name="Title 1"/>
          <p:cNvSpPr>
            <a:spLocks noGrp="1"/>
          </p:cNvSpPr>
          <p:nvPr>
            <p:ph type="title" idx="4294967295"/>
          </p:nvPr>
        </p:nvSpPr>
        <p:spPr>
          <a:xfrm>
            <a:off x="0" y="0"/>
            <a:ext cx="9144000" cy="1143000"/>
          </a:xfrm>
        </p:spPr>
        <p:txBody>
          <a:bodyPr/>
          <a:lstStyle/>
          <a:p>
            <a:pPr eaLnBrk="1" hangingPunct="1"/>
            <a:r>
              <a:rPr lang="en-US" smtClean="0">
                <a:latin typeface="Arial" charset="0"/>
                <a:cs typeface="Arial" charset="0"/>
              </a:rPr>
              <a:t>Beta Distribution: The Probability  Distribution of Activity Time</a:t>
            </a:r>
          </a:p>
        </p:txBody>
      </p:sp>
      <p:sp>
        <p:nvSpPr>
          <p:cNvPr id="9221" name="Content Placeholder 2"/>
          <p:cNvSpPr>
            <a:spLocks noGrp="1"/>
          </p:cNvSpPr>
          <p:nvPr>
            <p:ph idx="4294967295"/>
          </p:nvPr>
        </p:nvSpPr>
        <p:spPr/>
        <p:txBody>
          <a:bodyPr/>
          <a:lstStyle/>
          <a:p>
            <a:pPr eaLnBrk="1" hangingPunct="1">
              <a:buFont typeface="Wingdings" pitchFamily="2" charset="2"/>
              <a:buNone/>
            </a:pPr>
            <a:endParaRPr lang="en-US" sz="2400" smtClean="0">
              <a:latin typeface="Arial" charset="0"/>
              <a:cs typeface="Arial" charset="0"/>
              <a:sym typeface="Symbol" pitchFamily="-64" charset="2"/>
            </a:endParaRPr>
          </a:p>
          <a:p>
            <a:pPr eaLnBrk="1" hangingPunct="1">
              <a:buFont typeface="Wingdings" pitchFamily="2" charset="2"/>
              <a:buNone/>
            </a:pPr>
            <a:endParaRPr lang="en-US" sz="2400" smtClean="0">
              <a:latin typeface="Arial" charset="0"/>
              <a:cs typeface="Arial" charset="0"/>
              <a:sym typeface="Symbol" pitchFamily="-64" charset="2"/>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9224"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2993A9DE-DB87-4E2B-B3DD-55D8E606630E}" type="slidenum">
              <a:rPr lang="en-US" sz="1200">
                <a:solidFill>
                  <a:srgbClr val="898989"/>
                </a:solidFill>
              </a:rPr>
              <a:pPr algn="r"/>
              <a:t>2</a:t>
            </a:fld>
            <a:endParaRPr lang="en-US" sz="1200">
              <a:solidFill>
                <a:srgbClr val="898989"/>
              </a:solidFill>
            </a:endParaRPr>
          </a:p>
        </p:txBody>
      </p:sp>
      <p:pic>
        <p:nvPicPr>
          <p:cNvPr id="9225" name="Picture 3" descr="F05"/>
          <p:cNvPicPr>
            <a:picLocks noChangeAspect="1" noChangeArrowheads="1"/>
          </p:cNvPicPr>
          <p:nvPr/>
        </p:nvPicPr>
        <p:blipFill>
          <a:blip r:embed="rId3" cstate="print"/>
          <a:srcRect/>
          <a:stretch>
            <a:fillRect/>
          </a:stretch>
        </p:blipFill>
        <p:spPr bwMode="auto">
          <a:xfrm>
            <a:off x="83234" y="2380078"/>
            <a:ext cx="8001000" cy="3744913"/>
          </a:xfrm>
          <a:prstGeom prst="rect">
            <a:avLst/>
          </a:prstGeom>
          <a:noFill/>
          <a:ln w="9525">
            <a:noFill/>
            <a:miter lim="800000"/>
            <a:headEnd/>
            <a:tailEnd/>
          </a:ln>
        </p:spPr>
      </p:pic>
      <p:sp>
        <p:nvSpPr>
          <p:cNvPr id="10" name="Content Placeholder 2"/>
          <p:cNvSpPr>
            <a:spLocks noGrp="1"/>
          </p:cNvSpPr>
          <p:nvPr>
            <p:ph idx="4294967295"/>
          </p:nvPr>
        </p:nvSpPr>
        <p:spPr>
          <a:xfrm>
            <a:off x="3200400" y="1143000"/>
            <a:ext cx="6096000" cy="1371600"/>
          </a:xfrm>
        </p:spPr>
        <p:txBody>
          <a:bodyPr/>
          <a:lstStyle/>
          <a:p>
            <a:pPr marL="0" indent="0" eaLnBrk="1" hangingPunct="1">
              <a:buNone/>
            </a:pPr>
            <a:r>
              <a:rPr lang="en-US" sz="2400" dirty="0" smtClean="0">
                <a:latin typeface="Book Antiqua" panose="02040602050305030304" pitchFamily="18" charset="0"/>
                <a:cs typeface="Arial" charset="0"/>
              </a:rPr>
              <a:t>Mean (expected time</a:t>
            </a:r>
            <a:r>
              <a:rPr lang="en-US" sz="2400" dirty="0" smtClean="0">
                <a:latin typeface="Book Antiqua" panose="02040602050305030304" pitchFamily="18" charset="0"/>
                <a:cs typeface="Arial" charset="0"/>
              </a:rPr>
              <a:t>) = </a:t>
            </a:r>
            <a:r>
              <a:rPr lang="en-US" sz="2400" dirty="0" smtClean="0">
                <a:latin typeface="Book Antiqua" panose="02040602050305030304" pitchFamily="18" charset="0"/>
                <a:cs typeface="Times New Roman" pitchFamily="18" charset="0"/>
              </a:rPr>
              <a:t>T</a:t>
            </a:r>
            <a:r>
              <a:rPr lang="en-US" sz="2400" baseline="-25000" dirty="0" smtClean="0">
                <a:latin typeface="Book Antiqua" panose="02040602050305030304" pitchFamily="18" charset="0"/>
                <a:cs typeface="Times New Roman" pitchFamily="18" charset="0"/>
              </a:rPr>
              <a:t>E </a:t>
            </a:r>
            <a:r>
              <a:rPr lang="en-US" sz="2400" dirty="0" smtClean="0">
                <a:latin typeface="Book Antiqua" panose="02040602050305030304" pitchFamily="18" charset="0"/>
                <a:cs typeface="Times New Roman" pitchFamily="18" charset="0"/>
              </a:rPr>
              <a:t>= (</a:t>
            </a:r>
            <a:r>
              <a:rPr lang="en-US" sz="2400" i="1" dirty="0" smtClean="0">
                <a:latin typeface="Book Antiqua" panose="02040602050305030304" pitchFamily="18" charset="0"/>
                <a:cs typeface="Times New Roman" pitchFamily="18" charset="0"/>
              </a:rPr>
              <a:t>a</a:t>
            </a:r>
            <a:r>
              <a:rPr lang="en-US" sz="2400" dirty="0" smtClean="0">
                <a:latin typeface="Book Antiqua" panose="02040602050305030304" pitchFamily="18" charset="0"/>
                <a:cs typeface="Times New Roman" pitchFamily="18" charset="0"/>
              </a:rPr>
              <a:t> + 4</a:t>
            </a:r>
            <a:r>
              <a:rPr lang="en-US" sz="2400" i="1" dirty="0" smtClean="0">
                <a:latin typeface="Book Antiqua" panose="02040602050305030304" pitchFamily="18" charset="0"/>
                <a:cs typeface="Times New Roman" pitchFamily="18" charset="0"/>
              </a:rPr>
              <a:t>m + b</a:t>
            </a:r>
            <a:r>
              <a:rPr lang="en-US" sz="2400" dirty="0" smtClean="0">
                <a:latin typeface="Book Antiqua" panose="02040602050305030304" pitchFamily="18" charset="0"/>
                <a:cs typeface="Times New Roman" pitchFamily="18" charset="0"/>
              </a:rPr>
              <a:t>)/6</a:t>
            </a:r>
          </a:p>
          <a:p>
            <a:pPr marL="0" indent="0" eaLnBrk="1" hangingPunct="1">
              <a:buNone/>
            </a:pPr>
            <a:r>
              <a:rPr lang="en-US" sz="2400" dirty="0" smtClean="0">
                <a:latin typeface="Book Antiqua" panose="02040602050305030304" pitchFamily="18" charset="0"/>
                <a:cs typeface="Arial" charset="0"/>
              </a:rPr>
              <a:t>Standard </a:t>
            </a:r>
            <a:r>
              <a:rPr lang="en-US" sz="2400" dirty="0" smtClean="0">
                <a:latin typeface="Book Antiqua" panose="02040602050305030304" pitchFamily="18" charset="0"/>
                <a:cs typeface="Arial" charset="0"/>
              </a:rPr>
              <a:t>deviation </a:t>
            </a:r>
            <a:r>
              <a:rPr lang="en-US" sz="2400" dirty="0">
                <a:latin typeface="Arial" charset="0"/>
                <a:cs typeface="Arial" charset="0"/>
                <a:sym typeface="Wingdings" pitchFamily="2" charset="2"/>
              </a:rPr>
              <a:t>=</a:t>
            </a:r>
            <a:r>
              <a:rPr lang="en-US" sz="2400" dirty="0" smtClean="0">
                <a:latin typeface="Arial" charset="0"/>
                <a:cs typeface="Arial" charset="0"/>
                <a:sym typeface="Wingdings" pitchFamily="2" charset="2"/>
              </a:rPr>
              <a:t> </a:t>
            </a:r>
            <a:r>
              <a:rPr lang="en-US" altLang="ja-JP" sz="2400" dirty="0" smtClean="0">
                <a:latin typeface="Times New Roman" pitchFamily="18" charset="0"/>
                <a:ea typeface="ＭＳ Ｐゴシック" pitchFamily="-64" charset="-128"/>
                <a:cs typeface="Arial" charset="0"/>
                <a:sym typeface="Symbol" pitchFamily="-64" charset="2"/>
              </a:rPr>
              <a:t> </a:t>
            </a:r>
            <a:r>
              <a:rPr lang="en-US" altLang="ja-JP" sz="2400" dirty="0" smtClean="0">
                <a:latin typeface="Book Antiqua" panose="02040602050305030304" pitchFamily="18" charset="0"/>
                <a:ea typeface="ＭＳ Ｐゴシック" pitchFamily="-64" charset="-128"/>
                <a:cs typeface="Arial" charset="0"/>
                <a:sym typeface="Symbol" pitchFamily="-64" charset="2"/>
              </a:rPr>
              <a:t>= (</a:t>
            </a:r>
            <a:r>
              <a:rPr lang="en-US" altLang="ja-JP" sz="2400" i="1" dirty="0" smtClean="0">
                <a:latin typeface="Book Antiqua" panose="02040602050305030304" pitchFamily="18" charset="0"/>
                <a:ea typeface="ＭＳ Ｐゴシック" pitchFamily="-64" charset="-128"/>
                <a:cs typeface="Arial" charset="0"/>
                <a:sym typeface="Symbol" pitchFamily="-64" charset="2"/>
              </a:rPr>
              <a:t>b</a:t>
            </a:r>
            <a:r>
              <a:rPr lang="en-US" altLang="ja-JP" sz="2400" dirty="0" smtClean="0">
                <a:latin typeface="Book Antiqua" panose="02040602050305030304" pitchFamily="18" charset="0"/>
                <a:ea typeface="ＭＳ Ｐゴシック" pitchFamily="-64" charset="-128"/>
                <a:cs typeface="Arial" charset="0"/>
                <a:sym typeface="Symbol" pitchFamily="-64" charset="2"/>
              </a:rPr>
              <a:t>-</a:t>
            </a:r>
            <a:r>
              <a:rPr lang="en-US" altLang="ja-JP" sz="2400" i="1" dirty="0" smtClean="0">
                <a:latin typeface="Book Antiqua" panose="02040602050305030304" pitchFamily="18" charset="0"/>
                <a:ea typeface="ＭＳ Ｐゴシック" pitchFamily="-64" charset="-128"/>
                <a:cs typeface="Arial" charset="0"/>
                <a:sym typeface="Symbol" pitchFamily="-64" charset="2"/>
              </a:rPr>
              <a:t>a</a:t>
            </a:r>
            <a:r>
              <a:rPr lang="en-US" altLang="ja-JP" sz="2400" dirty="0" smtClean="0">
                <a:latin typeface="Book Antiqua" panose="02040602050305030304" pitchFamily="18" charset="0"/>
                <a:ea typeface="ＭＳ Ｐゴシック" pitchFamily="-64" charset="-128"/>
                <a:cs typeface="Arial" charset="0"/>
                <a:sym typeface="Symbol" pitchFamily="-64" charset="2"/>
              </a:rPr>
              <a:t>)/3.3</a:t>
            </a:r>
            <a:endParaRPr lang="en-US" altLang="ja-JP" sz="2400" dirty="0" smtClean="0">
              <a:latin typeface="Book Antiqua" panose="02040602050305030304" pitchFamily="18" charset="0"/>
              <a:ea typeface="ＭＳ Ｐゴシック" pitchFamily="-64" charset="-128"/>
              <a:cs typeface="Arial" charset="0"/>
              <a:sym typeface="Symbol" pitchFamily="-64" charset="2"/>
            </a:endParaRPr>
          </a:p>
          <a:p>
            <a:pPr marL="0" indent="0" eaLnBrk="1" hangingPunct="1">
              <a:buNone/>
            </a:pPr>
            <a:r>
              <a:rPr lang="en-US" sz="2400" dirty="0" smtClean="0">
                <a:latin typeface="Book Antiqua" panose="02040602050305030304" pitchFamily="18" charset="0"/>
                <a:cs typeface="Arial" charset="0"/>
              </a:rPr>
              <a:t>Variance </a:t>
            </a:r>
            <a:r>
              <a:rPr lang="en-US" sz="2400" dirty="0">
                <a:latin typeface="Book Antiqua" panose="02040602050305030304" pitchFamily="18" charset="0"/>
                <a:cs typeface="Arial" charset="0"/>
                <a:sym typeface="Wingdings" pitchFamily="2" charset="2"/>
              </a:rPr>
              <a:t>=</a:t>
            </a:r>
            <a:r>
              <a:rPr lang="en-US" sz="2400" dirty="0" smtClean="0">
                <a:latin typeface="Book Antiqua" panose="02040602050305030304" pitchFamily="18" charset="0"/>
                <a:cs typeface="Arial" charset="0"/>
                <a:sym typeface="Wingdings" pitchFamily="2" charset="2"/>
              </a:rPr>
              <a:t> </a:t>
            </a:r>
            <a:r>
              <a:rPr lang="en-US" altLang="ja-JP" sz="2400" dirty="0" smtClean="0">
                <a:latin typeface="Times New Roman" pitchFamily="18" charset="0"/>
                <a:ea typeface="ＭＳ Ｐゴシック" pitchFamily="-64" charset="-128"/>
                <a:cs typeface="Arial" charset="0"/>
                <a:sym typeface="Symbol" pitchFamily="-64" charset="2"/>
              </a:rPr>
              <a:t></a:t>
            </a:r>
            <a:r>
              <a:rPr lang="en-US" altLang="ja-JP" sz="2400" baseline="30000" dirty="0" smtClean="0">
                <a:latin typeface="Times New Roman" pitchFamily="18" charset="0"/>
                <a:ea typeface="ＭＳ Ｐゴシック" pitchFamily="-64" charset="-128"/>
                <a:cs typeface="Arial" charset="0"/>
                <a:sym typeface="Symbol" pitchFamily="-64" charset="2"/>
              </a:rPr>
              <a:t>2</a:t>
            </a:r>
            <a:r>
              <a:rPr lang="en-US" altLang="ja-JP" sz="2400" dirty="0" smtClean="0">
                <a:latin typeface="Times New Roman" pitchFamily="18" charset="0"/>
                <a:ea typeface="ＭＳ Ｐゴシック" pitchFamily="-64" charset="-128"/>
                <a:cs typeface="Arial" charset="0"/>
                <a:sym typeface="Symbol" pitchFamily="-64" charset="2"/>
              </a:rPr>
              <a:t> = </a:t>
            </a:r>
            <a:r>
              <a:rPr lang="en-US" altLang="ja-JP" sz="2400" dirty="0" smtClean="0">
                <a:latin typeface="Book Antiqua" panose="02040602050305030304" pitchFamily="18" charset="0"/>
                <a:ea typeface="ＭＳ Ｐゴシック" pitchFamily="-64" charset="-128"/>
                <a:cs typeface="Arial" charset="0"/>
                <a:sym typeface="Symbol" pitchFamily="-64" charset="2"/>
              </a:rPr>
              <a:t>[(</a:t>
            </a:r>
            <a:r>
              <a:rPr lang="en-US" altLang="ja-JP" sz="2400" i="1" dirty="0" smtClean="0">
                <a:latin typeface="Book Antiqua" panose="02040602050305030304" pitchFamily="18" charset="0"/>
                <a:ea typeface="ＭＳ Ｐゴシック" pitchFamily="-64" charset="-128"/>
                <a:cs typeface="Arial" charset="0"/>
                <a:sym typeface="Symbol" pitchFamily="-64" charset="2"/>
              </a:rPr>
              <a:t>b-a</a:t>
            </a:r>
            <a:r>
              <a:rPr lang="en-US" altLang="ja-JP" sz="2400" dirty="0" smtClean="0">
                <a:latin typeface="Book Antiqua" panose="02040602050305030304" pitchFamily="18" charset="0"/>
                <a:ea typeface="ＭＳ Ｐゴシック" pitchFamily="-64" charset="-128"/>
                <a:cs typeface="Arial" charset="0"/>
                <a:sym typeface="Symbol" pitchFamily="-64" charset="2"/>
              </a:rPr>
              <a:t>)/3.3]</a:t>
            </a:r>
            <a:r>
              <a:rPr lang="en-US" altLang="ja-JP" sz="2400" baseline="30000" dirty="0" smtClean="0">
                <a:latin typeface="Book Antiqua" panose="02040602050305030304" pitchFamily="18" charset="0"/>
                <a:ea typeface="ＭＳ Ｐゴシック" pitchFamily="-64" charset="-128"/>
                <a:cs typeface="Arial" charset="0"/>
                <a:sym typeface="Symbol" pitchFamily="-64" charset="2"/>
              </a:rPr>
              <a:t>2</a:t>
            </a:r>
            <a:endParaRPr lang="en-US" altLang="ja-JP" sz="2400" dirty="0" smtClean="0">
              <a:latin typeface="Book Antiqua" panose="02040602050305030304" pitchFamily="18" charset="0"/>
              <a:ea typeface="ＭＳ Ｐゴシック" pitchFamily="-64" charset="-128"/>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fld id="{D0798D77-F143-45D9-88B4-87A9A591CA24}" type="datetime1">
              <a:rPr lang="en-US"/>
              <a:pPr>
                <a:defRPr/>
              </a:pPr>
              <a:t>10/11/2015</a:t>
            </a:fld>
            <a:endParaRPr lang="en-US"/>
          </a:p>
        </p:txBody>
      </p:sp>
      <p:sp>
        <p:nvSpPr>
          <p:cNvPr id="11267"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1268" name="Title 1"/>
          <p:cNvSpPr>
            <a:spLocks noGrp="1"/>
          </p:cNvSpPr>
          <p:nvPr>
            <p:ph type="title" idx="4294967295"/>
          </p:nvPr>
        </p:nvSpPr>
        <p:spPr>
          <a:xfrm>
            <a:off x="0" y="76200"/>
            <a:ext cx="9144000" cy="1143000"/>
          </a:xfrm>
        </p:spPr>
        <p:txBody>
          <a:bodyPr/>
          <a:lstStyle/>
          <a:p>
            <a:pPr eaLnBrk="1" hangingPunct="1"/>
            <a:r>
              <a:rPr lang="en-US" smtClean="0">
                <a:latin typeface="Arial" charset="0"/>
                <a:cs typeface="Arial" charset="0"/>
              </a:rPr>
              <a:t>Probability of Completing the Critical Path on Time</a:t>
            </a:r>
          </a:p>
        </p:txBody>
      </p:sp>
      <p:sp>
        <p:nvSpPr>
          <p:cNvPr id="11269" name="Content Placeholder 2"/>
          <p:cNvSpPr>
            <a:spLocks noGrp="1"/>
          </p:cNvSpPr>
          <p:nvPr>
            <p:ph idx="4294967295"/>
          </p:nvPr>
        </p:nvSpPr>
        <p:spPr>
          <a:xfrm>
            <a:off x="152400" y="1295400"/>
            <a:ext cx="8991600" cy="4525963"/>
          </a:xfrm>
        </p:spPr>
        <p:txBody>
          <a:bodyPr/>
          <a:lstStyle/>
          <a:p>
            <a:pPr eaLnBrk="1" hangingPunct="1"/>
            <a:r>
              <a:rPr lang="en-US" altLang="ja-JP" sz="2400" dirty="0" smtClean="0">
                <a:latin typeface="Book Antiqua" panose="02040602050305030304" pitchFamily="18" charset="0"/>
                <a:ea typeface="ＭＳ Ｐゴシック" pitchFamily="-64" charset="-128"/>
                <a:cs typeface="Arial" charset="0"/>
                <a:sym typeface="Symbol" pitchFamily="-64" charset="2"/>
              </a:rPr>
              <a:t>We assume the various activities are statistically independent of each other </a:t>
            </a:r>
          </a:p>
          <a:p>
            <a:pPr eaLnBrk="1" hangingPunct="1"/>
            <a:r>
              <a:rPr lang="en-US" altLang="ja-JP" sz="2400" dirty="0" smtClean="0">
                <a:latin typeface="Book Antiqua" panose="02040602050305030304" pitchFamily="18" charset="0"/>
                <a:ea typeface="ＭＳ Ｐゴシック" pitchFamily="-64" charset="-128"/>
                <a:cs typeface="Arial" charset="0"/>
                <a:sym typeface="Symbol" pitchFamily="-64" charset="2"/>
              </a:rPr>
              <a:t>Individual variances (and mean) of the activities on a path can then be summed to find the variance (mean) of the path</a:t>
            </a:r>
          </a:p>
          <a:p>
            <a:pPr eaLnBrk="1" hangingPunct="1"/>
            <a:r>
              <a:rPr lang="en-US" altLang="ja-JP" sz="2400" dirty="0" smtClean="0">
                <a:latin typeface="Book Antiqua" panose="02040602050305030304" pitchFamily="18" charset="0"/>
                <a:ea typeface="ＭＳ Ｐゴシック" pitchFamily="-64" charset="-128"/>
                <a:cs typeface="Arial" charset="0"/>
                <a:sym typeface="Symbol" pitchFamily="-64" charset="2"/>
              </a:rPr>
              <a:t>Determine the mean and standard deviation of the critical path</a:t>
            </a:r>
          </a:p>
          <a:p>
            <a:pPr eaLnBrk="1" hangingPunct="1"/>
            <a:r>
              <a:rPr lang="en-US" altLang="ja-JP" sz="2400" dirty="0" smtClean="0">
                <a:latin typeface="Book Antiqua" panose="02040602050305030304" pitchFamily="18" charset="0"/>
                <a:ea typeface="ＭＳ Ｐゴシック" pitchFamily="-64" charset="-128"/>
                <a:cs typeface="Arial" charset="0"/>
                <a:sym typeface="Symbol" pitchFamily="-64" charset="2"/>
              </a:rPr>
              <a:t>Compute the probability of critical path being </a:t>
            </a:r>
            <a:r>
              <a:rPr lang="en-US" sz="2400" dirty="0" smtClean="0">
                <a:latin typeface="Book Antiqua" panose="02040602050305030304" pitchFamily="18" charset="0"/>
                <a:cs typeface="Arial" charset="0"/>
              </a:rPr>
              <a:t>≤ </a:t>
            </a:r>
            <a:r>
              <a:rPr lang="en-US" altLang="ja-JP" sz="2400" dirty="0" smtClean="0">
                <a:latin typeface="Book Antiqua" panose="02040602050305030304" pitchFamily="18" charset="0"/>
                <a:ea typeface="ＭＳ Ｐゴシック" pitchFamily="-64" charset="-128"/>
                <a:cs typeface="Arial" charset="0"/>
                <a:sym typeface="Symbol" pitchFamily="-64" charset="2"/>
              </a:rPr>
              <a:t> a specific </a:t>
            </a:r>
            <a:r>
              <a:rPr lang="en-US" altLang="ja-JP" sz="2400" dirty="0" smtClean="0">
                <a:latin typeface="Book Antiqua" panose="02040602050305030304" pitchFamily="18" charset="0"/>
                <a:ea typeface="ＭＳ Ｐゴシック" pitchFamily="-64" charset="-128"/>
                <a:cs typeface="Arial" charset="0"/>
                <a:sym typeface="Symbol" pitchFamily="-64" charset="2"/>
              </a:rPr>
              <a:t>value</a:t>
            </a:r>
          </a:p>
          <a:p>
            <a:pPr eaLnBrk="1" hangingPunct="1"/>
            <a:r>
              <a:rPr lang="en-US" sz="2400" i="1" dirty="0">
                <a:latin typeface="Book Antiqua" pitchFamily="-64" charset="0"/>
                <a:cs typeface="Arial" charset="0"/>
              </a:rPr>
              <a:t>D</a:t>
            </a:r>
            <a:r>
              <a:rPr lang="en-US" sz="2400" i="1" baseline="-25000" dirty="0">
                <a:latin typeface="Book Antiqua" pitchFamily="-64" charset="0"/>
                <a:cs typeface="Arial" charset="0"/>
              </a:rPr>
              <a:t>CP</a:t>
            </a:r>
            <a:r>
              <a:rPr lang="en-US" sz="2400" i="1" dirty="0">
                <a:latin typeface="Book Antiqua" pitchFamily="-64" charset="0"/>
                <a:cs typeface="Arial" charset="0"/>
              </a:rPr>
              <a:t> = </a:t>
            </a:r>
            <a:r>
              <a:rPr lang="en-US" sz="2400" dirty="0">
                <a:latin typeface="Book Antiqua" pitchFamily="-64" charset="0"/>
                <a:cs typeface="Arial" charset="0"/>
              </a:rPr>
              <a:t>the desired completion date of the critical path</a:t>
            </a:r>
          </a:p>
          <a:p>
            <a:pPr>
              <a:spcBef>
                <a:spcPct val="0"/>
              </a:spcBef>
            </a:pPr>
            <a:r>
              <a:rPr lang="en-US" sz="2400" dirty="0" err="1">
                <a:latin typeface="Symbol" pitchFamily="-64" charset="2"/>
                <a:cs typeface="Arial" charset="0"/>
              </a:rPr>
              <a:t>m</a:t>
            </a:r>
            <a:r>
              <a:rPr lang="en-US" sz="2400" i="1" baseline="-25000" dirty="0" err="1">
                <a:latin typeface="Book Antiqua" pitchFamily="-64" charset="0"/>
                <a:cs typeface="Arial" charset="0"/>
              </a:rPr>
              <a:t>CP</a:t>
            </a:r>
            <a:r>
              <a:rPr lang="en-US" sz="2400" dirty="0">
                <a:latin typeface="Book Antiqua" pitchFamily="-64" charset="0"/>
                <a:cs typeface="Arial" charset="0"/>
              </a:rPr>
              <a:t>= the sum of the </a:t>
            </a:r>
            <a:r>
              <a:rPr lang="en-US" sz="2400" dirty="0">
                <a:latin typeface="Times New Roman" pitchFamily="18" charset="0"/>
                <a:cs typeface="Arial" charset="0"/>
              </a:rPr>
              <a:t>T</a:t>
            </a:r>
            <a:r>
              <a:rPr lang="en-US" sz="2400" baseline="-25000" dirty="0">
                <a:latin typeface="Times New Roman" pitchFamily="18" charset="0"/>
                <a:cs typeface="Arial" charset="0"/>
              </a:rPr>
              <a:t>E</a:t>
            </a:r>
            <a:r>
              <a:rPr lang="en-US" sz="2400" dirty="0">
                <a:latin typeface="Times New Roman" pitchFamily="18" charset="0"/>
                <a:cs typeface="Arial" charset="0"/>
              </a:rPr>
              <a:t>  for the activities on the critical path</a:t>
            </a:r>
          </a:p>
          <a:p>
            <a:pPr>
              <a:spcBef>
                <a:spcPct val="0"/>
              </a:spcBef>
            </a:pPr>
            <a:r>
              <a:rPr lang="en-US" sz="2400" dirty="0">
                <a:latin typeface="Book Antiqua" pitchFamily="-64" charset="0"/>
                <a:cs typeface="Arial" charset="0"/>
                <a:sym typeface="Symbol" pitchFamily="-64" charset="2"/>
              </a:rPr>
              <a:t></a:t>
            </a:r>
            <a:r>
              <a:rPr lang="en-US" sz="2400" baseline="30000" dirty="0">
                <a:latin typeface="Book Antiqua" pitchFamily="-64" charset="0"/>
                <a:cs typeface="Arial" charset="0"/>
                <a:sym typeface="Symbol" pitchFamily="-64" charset="2"/>
              </a:rPr>
              <a:t>2</a:t>
            </a:r>
            <a:r>
              <a:rPr lang="en-US" sz="2400" baseline="-25000" dirty="0">
                <a:latin typeface="Book Antiqua" pitchFamily="-64" charset="0"/>
                <a:cs typeface="Arial" charset="0"/>
                <a:sym typeface="Symbol" pitchFamily="-64" charset="2"/>
              </a:rPr>
              <a:t>CP</a:t>
            </a:r>
            <a:r>
              <a:rPr lang="en-US" sz="2400" dirty="0">
                <a:latin typeface="Book Antiqua" pitchFamily="-64" charset="0"/>
                <a:cs typeface="Arial" charset="0"/>
                <a:sym typeface="Symbol" pitchFamily="-64" charset="2"/>
              </a:rPr>
              <a:t> = </a:t>
            </a:r>
            <a:r>
              <a:rPr lang="en-US" sz="2400" dirty="0">
                <a:latin typeface="Times New Roman" pitchFamily="18" charset="0"/>
                <a:cs typeface="Arial" charset="0"/>
              </a:rPr>
              <a:t>the sum of the variances of the activities on the critical path</a:t>
            </a:r>
            <a:endParaRPr lang="en-US" sz="2400" dirty="0">
              <a:latin typeface="Times New Roman" pitchFamily="18" charset="0"/>
              <a:cs typeface="Arial" charset="0"/>
              <a:sym typeface="Symbol" pitchFamily="-64" charset="2"/>
            </a:endParaRPr>
          </a:p>
          <a:p>
            <a:pPr eaLnBrk="1" hangingPunct="1"/>
            <a:endParaRPr lang="en-US" altLang="ja-JP" sz="2400" dirty="0" smtClean="0">
              <a:latin typeface="Book Antiqua" panose="02040602050305030304" pitchFamily="18" charset="0"/>
              <a:ea typeface="ＭＳ Ｐゴシック" pitchFamily="-64" charset="-128"/>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1272"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DC5CD315-7B78-418F-A2B4-2A4DF948B6D2}" type="slidenum">
              <a:rPr lang="en-US" sz="1200">
                <a:solidFill>
                  <a:srgbClr val="898989"/>
                </a:solidFill>
              </a:rPr>
              <a:pPr algn="r"/>
              <a:t>3</a:t>
            </a:fld>
            <a:endParaRPr lang="en-US" sz="1200">
              <a:solidFill>
                <a:srgbClr val="898989"/>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1143000"/>
          </a:xfrm>
        </p:spPr>
        <p:txBody>
          <a:bodyPr/>
          <a:lstStyle/>
          <a:p>
            <a:r>
              <a:rPr lang="en-US" smtClean="0">
                <a:latin typeface="Arial" charset="0"/>
                <a:cs typeface="Arial" charset="0"/>
              </a:rPr>
              <a:t>Critical Path Method: Paths </a:t>
            </a:r>
          </a:p>
        </p:txBody>
      </p:sp>
      <p:sp>
        <p:nvSpPr>
          <p:cNvPr id="485450" name="Text Box 74"/>
          <p:cNvSpPr txBox="1">
            <a:spLocks noChangeArrowheads="1"/>
          </p:cNvSpPr>
          <p:nvPr/>
        </p:nvSpPr>
        <p:spPr bwMode="auto">
          <a:xfrm>
            <a:off x="0" y="1219200"/>
            <a:ext cx="8915400" cy="1200329"/>
          </a:xfrm>
          <a:prstGeom prst="rect">
            <a:avLst/>
          </a:prstGeom>
          <a:noFill/>
          <a:ln w="9525">
            <a:noFill/>
            <a:miter lim="800000"/>
            <a:headEnd/>
            <a:tailEnd/>
          </a:ln>
        </p:spPr>
        <p:txBody>
          <a:bodyPr>
            <a:spAutoFit/>
          </a:bodyPr>
          <a:lstStyle/>
          <a:p>
            <a:r>
              <a:rPr lang="en-US">
                <a:latin typeface="Book Antiqua" panose="02040602050305030304" pitchFamily="18" charset="0"/>
              </a:rPr>
              <a:t>Suppose all activities have beta distribution. The first number is the mean; the second is standard deviation.</a:t>
            </a:r>
          </a:p>
          <a:p>
            <a:r>
              <a:rPr lang="en-US">
                <a:latin typeface="Book Antiqua" panose="02040602050305030304" pitchFamily="18" charset="0"/>
              </a:rPr>
              <a:t>    </a:t>
            </a:r>
          </a:p>
        </p:txBody>
      </p:sp>
      <p:sp>
        <p:nvSpPr>
          <p:cNvPr id="63"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dirty="0">
              <a:solidFill>
                <a:schemeClr val="tx1">
                  <a:tint val="75000"/>
                </a:schemeClr>
              </a:solidFill>
              <a:cs typeface="+mn-cs"/>
            </a:endParaRPr>
          </a:p>
        </p:txBody>
      </p:sp>
      <p:sp>
        <p:nvSpPr>
          <p:cNvPr id="64"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331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2CB181CD-B23C-4439-A165-81B7F796AB6F}" type="slidenum">
              <a:rPr lang="en-US" sz="1200">
                <a:solidFill>
                  <a:srgbClr val="898989"/>
                </a:solidFill>
              </a:rPr>
              <a:pPr algn="r"/>
              <a:t>4</a:t>
            </a:fld>
            <a:endParaRPr lang="en-US" sz="1200">
              <a:solidFill>
                <a:srgbClr val="898989"/>
              </a:solidFill>
            </a:endParaRPr>
          </a:p>
        </p:txBody>
      </p:sp>
      <p:sp>
        <p:nvSpPr>
          <p:cNvPr id="13319" name="Line 61"/>
          <p:cNvSpPr>
            <a:spLocks noChangeShapeType="1"/>
          </p:cNvSpPr>
          <p:nvPr/>
        </p:nvSpPr>
        <p:spPr bwMode="auto">
          <a:xfrm flipV="1">
            <a:off x="7667625" y="3133725"/>
            <a:ext cx="658813" cy="1152525"/>
          </a:xfrm>
          <a:prstGeom prst="line">
            <a:avLst/>
          </a:prstGeom>
          <a:noFill/>
          <a:ln w="28575">
            <a:solidFill>
              <a:srgbClr val="000000"/>
            </a:solidFill>
            <a:round/>
            <a:headEnd/>
            <a:tailEnd type="arrow" w="med" len="med"/>
          </a:ln>
        </p:spPr>
        <p:txBody>
          <a:bodyPr/>
          <a:lstStyle/>
          <a:p>
            <a:endParaRPr lang="en-US"/>
          </a:p>
        </p:txBody>
      </p:sp>
      <p:grpSp>
        <p:nvGrpSpPr>
          <p:cNvPr id="13320" name="Group 4"/>
          <p:cNvGrpSpPr>
            <a:grpSpLocks/>
          </p:cNvGrpSpPr>
          <p:nvPr/>
        </p:nvGrpSpPr>
        <p:grpSpPr bwMode="auto">
          <a:xfrm>
            <a:off x="1138238" y="2495550"/>
            <a:ext cx="1152525" cy="792163"/>
            <a:chOff x="771" y="1412"/>
            <a:chExt cx="726" cy="499"/>
          </a:xfrm>
        </p:grpSpPr>
        <p:sp>
          <p:nvSpPr>
            <p:cNvPr id="13356" name="Rectangle 5"/>
            <p:cNvSpPr>
              <a:spLocks noChangeArrowheads="1"/>
            </p:cNvSpPr>
            <p:nvPr/>
          </p:nvSpPr>
          <p:spPr bwMode="auto">
            <a:xfrm>
              <a:off x="771" y="1412"/>
              <a:ext cx="726" cy="499"/>
            </a:xfrm>
            <a:prstGeom prst="rect">
              <a:avLst/>
            </a:prstGeom>
            <a:noFill/>
            <a:ln w="38100">
              <a:solidFill>
                <a:srgbClr val="000000"/>
              </a:solidFill>
              <a:miter lim="800000"/>
              <a:headEnd/>
              <a:tailEnd/>
            </a:ln>
          </p:spPr>
          <p:txBody>
            <a:bodyPr wrap="none" anchor="ctr"/>
            <a:lstStyle/>
            <a:p>
              <a:endParaRPr lang="en-US"/>
            </a:p>
          </p:txBody>
        </p:sp>
        <p:sp>
          <p:nvSpPr>
            <p:cNvPr id="13357" name="Text Box 6"/>
            <p:cNvSpPr txBox="1">
              <a:spLocks noChangeArrowheads="1"/>
            </p:cNvSpPr>
            <p:nvPr/>
          </p:nvSpPr>
          <p:spPr bwMode="auto">
            <a:xfrm>
              <a:off x="979" y="1544"/>
              <a:ext cx="312" cy="250"/>
            </a:xfrm>
            <a:prstGeom prst="rect">
              <a:avLst/>
            </a:prstGeom>
            <a:noFill/>
            <a:ln w="9525">
              <a:noFill/>
              <a:miter lim="800000"/>
              <a:headEnd/>
              <a:tailEnd/>
            </a:ln>
          </p:spPr>
          <p:txBody>
            <a:bodyPr wrap="none">
              <a:spAutoFit/>
            </a:bodyPr>
            <a:lstStyle/>
            <a:p>
              <a:r>
                <a:rPr lang="en-US" sz="2000">
                  <a:solidFill>
                    <a:srgbClr val="000000"/>
                  </a:solidFill>
                </a:rPr>
                <a:t>A1</a:t>
              </a:r>
            </a:p>
          </p:txBody>
        </p:sp>
      </p:grpSp>
      <p:grpSp>
        <p:nvGrpSpPr>
          <p:cNvPr id="13321" name="Group 7"/>
          <p:cNvGrpSpPr>
            <a:grpSpLocks/>
          </p:cNvGrpSpPr>
          <p:nvPr/>
        </p:nvGrpSpPr>
        <p:grpSpPr bwMode="auto">
          <a:xfrm>
            <a:off x="3513138" y="2459038"/>
            <a:ext cx="1152525" cy="792162"/>
            <a:chOff x="2267" y="1389"/>
            <a:chExt cx="726" cy="499"/>
          </a:xfrm>
        </p:grpSpPr>
        <p:sp>
          <p:nvSpPr>
            <p:cNvPr id="13354" name="Rectangle 8"/>
            <p:cNvSpPr>
              <a:spLocks noChangeArrowheads="1"/>
            </p:cNvSpPr>
            <p:nvPr/>
          </p:nvSpPr>
          <p:spPr bwMode="auto">
            <a:xfrm>
              <a:off x="2267" y="1389"/>
              <a:ext cx="726" cy="499"/>
            </a:xfrm>
            <a:prstGeom prst="rect">
              <a:avLst/>
            </a:prstGeom>
            <a:noFill/>
            <a:ln w="38100">
              <a:solidFill>
                <a:srgbClr val="000000"/>
              </a:solidFill>
              <a:miter lim="800000"/>
              <a:headEnd/>
              <a:tailEnd/>
            </a:ln>
          </p:spPr>
          <p:txBody>
            <a:bodyPr wrap="none" anchor="ctr"/>
            <a:lstStyle/>
            <a:p>
              <a:endParaRPr lang="en-US"/>
            </a:p>
          </p:txBody>
        </p:sp>
        <p:sp>
          <p:nvSpPr>
            <p:cNvPr id="13355" name="Text Box 9"/>
            <p:cNvSpPr txBox="1">
              <a:spLocks noChangeArrowheads="1"/>
            </p:cNvSpPr>
            <p:nvPr/>
          </p:nvSpPr>
          <p:spPr bwMode="auto">
            <a:xfrm>
              <a:off x="2465" y="1521"/>
              <a:ext cx="312" cy="250"/>
            </a:xfrm>
            <a:prstGeom prst="rect">
              <a:avLst/>
            </a:prstGeom>
            <a:noFill/>
            <a:ln w="9525">
              <a:noFill/>
              <a:miter lim="800000"/>
              <a:headEnd/>
              <a:tailEnd/>
            </a:ln>
          </p:spPr>
          <p:txBody>
            <a:bodyPr wrap="none">
              <a:spAutoFit/>
            </a:bodyPr>
            <a:lstStyle/>
            <a:p>
              <a:r>
                <a:rPr lang="en-US" sz="2000">
                  <a:solidFill>
                    <a:srgbClr val="000000"/>
                  </a:solidFill>
                </a:rPr>
                <a:t>A3</a:t>
              </a:r>
            </a:p>
          </p:txBody>
        </p:sp>
      </p:grpSp>
      <p:grpSp>
        <p:nvGrpSpPr>
          <p:cNvPr id="13322" name="Group 10"/>
          <p:cNvGrpSpPr>
            <a:grpSpLocks/>
          </p:cNvGrpSpPr>
          <p:nvPr/>
        </p:nvGrpSpPr>
        <p:grpSpPr bwMode="auto">
          <a:xfrm>
            <a:off x="3513138" y="4006850"/>
            <a:ext cx="1152525" cy="792163"/>
            <a:chOff x="2267" y="2364"/>
            <a:chExt cx="726" cy="499"/>
          </a:xfrm>
        </p:grpSpPr>
        <p:sp>
          <p:nvSpPr>
            <p:cNvPr id="13352" name="Rectangle 11"/>
            <p:cNvSpPr>
              <a:spLocks noChangeArrowheads="1"/>
            </p:cNvSpPr>
            <p:nvPr/>
          </p:nvSpPr>
          <p:spPr bwMode="auto">
            <a:xfrm>
              <a:off x="2267" y="2364"/>
              <a:ext cx="726" cy="499"/>
            </a:xfrm>
            <a:prstGeom prst="rect">
              <a:avLst/>
            </a:prstGeom>
            <a:noFill/>
            <a:ln w="38100">
              <a:solidFill>
                <a:srgbClr val="000000"/>
              </a:solidFill>
              <a:miter lim="800000"/>
              <a:headEnd/>
              <a:tailEnd/>
            </a:ln>
          </p:spPr>
          <p:txBody>
            <a:bodyPr wrap="none" anchor="ctr"/>
            <a:lstStyle/>
            <a:p>
              <a:endParaRPr lang="en-US"/>
            </a:p>
          </p:txBody>
        </p:sp>
        <p:sp>
          <p:nvSpPr>
            <p:cNvPr id="13353" name="Text Box 12"/>
            <p:cNvSpPr txBox="1">
              <a:spLocks noChangeArrowheads="1"/>
            </p:cNvSpPr>
            <p:nvPr/>
          </p:nvSpPr>
          <p:spPr bwMode="auto">
            <a:xfrm>
              <a:off x="2465" y="2496"/>
              <a:ext cx="312" cy="250"/>
            </a:xfrm>
            <a:prstGeom prst="rect">
              <a:avLst/>
            </a:prstGeom>
            <a:noFill/>
            <a:ln w="9525">
              <a:noFill/>
              <a:miter lim="800000"/>
              <a:headEnd/>
              <a:tailEnd/>
            </a:ln>
          </p:spPr>
          <p:txBody>
            <a:bodyPr wrap="none">
              <a:spAutoFit/>
            </a:bodyPr>
            <a:lstStyle/>
            <a:p>
              <a:r>
                <a:rPr lang="en-US" sz="2000">
                  <a:solidFill>
                    <a:srgbClr val="000000"/>
                  </a:solidFill>
                </a:rPr>
                <a:t>A4</a:t>
              </a:r>
            </a:p>
          </p:txBody>
        </p:sp>
      </p:grpSp>
      <p:grpSp>
        <p:nvGrpSpPr>
          <p:cNvPr id="13323" name="Group 13"/>
          <p:cNvGrpSpPr>
            <a:grpSpLocks/>
          </p:cNvGrpSpPr>
          <p:nvPr/>
        </p:nvGrpSpPr>
        <p:grpSpPr bwMode="auto">
          <a:xfrm>
            <a:off x="6465888" y="4011613"/>
            <a:ext cx="1152525" cy="792162"/>
            <a:chOff x="4127" y="2367"/>
            <a:chExt cx="726" cy="499"/>
          </a:xfrm>
        </p:grpSpPr>
        <p:sp>
          <p:nvSpPr>
            <p:cNvPr id="13350" name="Rectangle 14"/>
            <p:cNvSpPr>
              <a:spLocks noChangeArrowheads="1"/>
            </p:cNvSpPr>
            <p:nvPr/>
          </p:nvSpPr>
          <p:spPr bwMode="auto">
            <a:xfrm>
              <a:off x="4127" y="2367"/>
              <a:ext cx="726" cy="499"/>
            </a:xfrm>
            <a:prstGeom prst="rect">
              <a:avLst/>
            </a:prstGeom>
            <a:noFill/>
            <a:ln w="38100">
              <a:solidFill>
                <a:srgbClr val="000000"/>
              </a:solidFill>
              <a:miter lim="800000"/>
              <a:headEnd/>
              <a:tailEnd/>
            </a:ln>
          </p:spPr>
          <p:txBody>
            <a:bodyPr wrap="none" anchor="ctr"/>
            <a:lstStyle/>
            <a:p>
              <a:endParaRPr lang="en-US"/>
            </a:p>
          </p:txBody>
        </p:sp>
        <p:sp>
          <p:nvSpPr>
            <p:cNvPr id="13351" name="Text Box 15"/>
            <p:cNvSpPr txBox="1">
              <a:spLocks noChangeArrowheads="1"/>
            </p:cNvSpPr>
            <p:nvPr/>
          </p:nvSpPr>
          <p:spPr bwMode="auto">
            <a:xfrm>
              <a:off x="4332" y="2499"/>
              <a:ext cx="312" cy="250"/>
            </a:xfrm>
            <a:prstGeom prst="rect">
              <a:avLst/>
            </a:prstGeom>
            <a:noFill/>
            <a:ln w="9525">
              <a:noFill/>
              <a:miter lim="800000"/>
              <a:headEnd/>
              <a:tailEnd/>
            </a:ln>
          </p:spPr>
          <p:txBody>
            <a:bodyPr wrap="none">
              <a:spAutoFit/>
            </a:bodyPr>
            <a:lstStyle/>
            <a:p>
              <a:r>
                <a:rPr lang="en-US" sz="2000">
                  <a:solidFill>
                    <a:srgbClr val="000000"/>
                  </a:solidFill>
                </a:rPr>
                <a:t>A6</a:t>
              </a:r>
            </a:p>
          </p:txBody>
        </p:sp>
      </p:grpSp>
      <p:grpSp>
        <p:nvGrpSpPr>
          <p:cNvPr id="13324" name="Group 16"/>
          <p:cNvGrpSpPr>
            <a:grpSpLocks/>
          </p:cNvGrpSpPr>
          <p:nvPr/>
        </p:nvGrpSpPr>
        <p:grpSpPr bwMode="auto">
          <a:xfrm>
            <a:off x="3513138" y="5303838"/>
            <a:ext cx="1152525" cy="792162"/>
            <a:chOff x="2267" y="3181"/>
            <a:chExt cx="726" cy="499"/>
          </a:xfrm>
        </p:grpSpPr>
        <p:sp>
          <p:nvSpPr>
            <p:cNvPr id="13348" name="Rectangle 17"/>
            <p:cNvSpPr>
              <a:spLocks noChangeArrowheads="1"/>
            </p:cNvSpPr>
            <p:nvPr/>
          </p:nvSpPr>
          <p:spPr bwMode="auto">
            <a:xfrm>
              <a:off x="2267" y="3181"/>
              <a:ext cx="726" cy="499"/>
            </a:xfrm>
            <a:prstGeom prst="rect">
              <a:avLst/>
            </a:prstGeom>
            <a:noFill/>
            <a:ln w="38100">
              <a:solidFill>
                <a:srgbClr val="000000"/>
              </a:solidFill>
              <a:miter lim="800000"/>
              <a:headEnd/>
              <a:tailEnd/>
            </a:ln>
          </p:spPr>
          <p:txBody>
            <a:bodyPr wrap="none" anchor="ctr"/>
            <a:lstStyle/>
            <a:p>
              <a:endParaRPr lang="en-US"/>
            </a:p>
          </p:txBody>
        </p:sp>
        <p:sp>
          <p:nvSpPr>
            <p:cNvPr id="13349" name="Text Box 18"/>
            <p:cNvSpPr txBox="1">
              <a:spLocks noChangeArrowheads="1"/>
            </p:cNvSpPr>
            <p:nvPr/>
          </p:nvSpPr>
          <p:spPr bwMode="auto">
            <a:xfrm>
              <a:off x="2465" y="3313"/>
              <a:ext cx="312" cy="250"/>
            </a:xfrm>
            <a:prstGeom prst="rect">
              <a:avLst/>
            </a:prstGeom>
            <a:noFill/>
            <a:ln w="9525">
              <a:noFill/>
              <a:miter lim="800000"/>
              <a:headEnd/>
              <a:tailEnd/>
            </a:ln>
          </p:spPr>
          <p:txBody>
            <a:bodyPr wrap="none">
              <a:spAutoFit/>
            </a:bodyPr>
            <a:lstStyle/>
            <a:p>
              <a:r>
                <a:rPr lang="en-US" sz="2000">
                  <a:solidFill>
                    <a:srgbClr val="000000"/>
                  </a:solidFill>
                </a:rPr>
                <a:t>A5</a:t>
              </a:r>
            </a:p>
          </p:txBody>
        </p:sp>
      </p:grpSp>
      <p:grpSp>
        <p:nvGrpSpPr>
          <p:cNvPr id="13325" name="Group 19"/>
          <p:cNvGrpSpPr>
            <a:grpSpLocks/>
          </p:cNvGrpSpPr>
          <p:nvPr/>
        </p:nvGrpSpPr>
        <p:grpSpPr bwMode="auto">
          <a:xfrm>
            <a:off x="1103313" y="5230813"/>
            <a:ext cx="1152525" cy="792162"/>
            <a:chOff x="749" y="3135"/>
            <a:chExt cx="726" cy="499"/>
          </a:xfrm>
        </p:grpSpPr>
        <p:sp>
          <p:nvSpPr>
            <p:cNvPr id="13346" name="Rectangle 20"/>
            <p:cNvSpPr>
              <a:spLocks noChangeArrowheads="1"/>
            </p:cNvSpPr>
            <p:nvPr/>
          </p:nvSpPr>
          <p:spPr bwMode="auto">
            <a:xfrm>
              <a:off x="749" y="3135"/>
              <a:ext cx="726" cy="499"/>
            </a:xfrm>
            <a:prstGeom prst="rect">
              <a:avLst/>
            </a:prstGeom>
            <a:noFill/>
            <a:ln w="38100">
              <a:solidFill>
                <a:srgbClr val="000000"/>
              </a:solidFill>
              <a:miter lim="800000"/>
              <a:headEnd/>
              <a:tailEnd/>
            </a:ln>
          </p:spPr>
          <p:txBody>
            <a:bodyPr wrap="none" anchor="ctr"/>
            <a:lstStyle/>
            <a:p>
              <a:endParaRPr lang="en-US"/>
            </a:p>
          </p:txBody>
        </p:sp>
        <p:sp>
          <p:nvSpPr>
            <p:cNvPr id="13347" name="Text Box 21"/>
            <p:cNvSpPr txBox="1">
              <a:spLocks noChangeArrowheads="1"/>
            </p:cNvSpPr>
            <p:nvPr/>
          </p:nvSpPr>
          <p:spPr bwMode="auto">
            <a:xfrm>
              <a:off x="945" y="3267"/>
              <a:ext cx="312" cy="250"/>
            </a:xfrm>
            <a:prstGeom prst="rect">
              <a:avLst/>
            </a:prstGeom>
            <a:noFill/>
            <a:ln w="9525">
              <a:noFill/>
              <a:miter lim="800000"/>
              <a:headEnd/>
              <a:tailEnd/>
            </a:ln>
          </p:spPr>
          <p:txBody>
            <a:bodyPr wrap="none">
              <a:spAutoFit/>
            </a:bodyPr>
            <a:lstStyle/>
            <a:p>
              <a:r>
                <a:rPr lang="en-US" sz="2000">
                  <a:solidFill>
                    <a:srgbClr val="000000"/>
                  </a:solidFill>
                </a:rPr>
                <a:t>A2</a:t>
              </a:r>
            </a:p>
          </p:txBody>
        </p:sp>
      </p:grpSp>
      <p:sp>
        <p:nvSpPr>
          <p:cNvPr id="13326" name="Text Box 23"/>
          <p:cNvSpPr txBox="1">
            <a:spLocks noChangeArrowheads="1"/>
          </p:cNvSpPr>
          <p:nvPr/>
        </p:nvSpPr>
        <p:spPr bwMode="auto">
          <a:xfrm>
            <a:off x="1371600" y="2120900"/>
            <a:ext cx="565150" cy="457200"/>
          </a:xfrm>
          <a:prstGeom prst="rect">
            <a:avLst/>
          </a:prstGeom>
          <a:noFill/>
          <a:ln w="9525">
            <a:noFill/>
            <a:miter lim="800000"/>
            <a:headEnd/>
            <a:tailEnd/>
          </a:ln>
        </p:spPr>
        <p:txBody>
          <a:bodyPr wrap="none">
            <a:spAutoFit/>
          </a:bodyPr>
          <a:lstStyle/>
          <a:p>
            <a:r>
              <a:rPr lang="en-US" b="1"/>
              <a:t>4,1</a:t>
            </a:r>
          </a:p>
        </p:txBody>
      </p:sp>
      <p:sp>
        <p:nvSpPr>
          <p:cNvPr id="13327" name="Text Box 24"/>
          <p:cNvSpPr txBox="1">
            <a:spLocks noChangeArrowheads="1"/>
          </p:cNvSpPr>
          <p:nvPr/>
        </p:nvSpPr>
        <p:spPr bwMode="auto">
          <a:xfrm>
            <a:off x="1209675" y="4851400"/>
            <a:ext cx="569913" cy="461963"/>
          </a:xfrm>
          <a:prstGeom prst="rect">
            <a:avLst/>
          </a:prstGeom>
          <a:noFill/>
          <a:ln w="9525">
            <a:noFill/>
            <a:miter lim="800000"/>
            <a:headEnd/>
            <a:tailEnd/>
          </a:ln>
        </p:spPr>
        <p:txBody>
          <a:bodyPr wrap="none">
            <a:spAutoFit/>
          </a:bodyPr>
          <a:lstStyle/>
          <a:p>
            <a:r>
              <a:rPr lang="en-US" b="1">
                <a:solidFill>
                  <a:srgbClr val="000000"/>
                </a:solidFill>
              </a:rPr>
              <a:t>5,1</a:t>
            </a:r>
          </a:p>
        </p:txBody>
      </p:sp>
      <p:sp>
        <p:nvSpPr>
          <p:cNvPr id="13328" name="Text Box 25"/>
          <p:cNvSpPr txBox="1">
            <a:spLocks noChangeArrowheads="1"/>
          </p:cNvSpPr>
          <p:nvPr/>
        </p:nvSpPr>
        <p:spPr bwMode="auto">
          <a:xfrm>
            <a:off x="3779838" y="2081213"/>
            <a:ext cx="565150" cy="457200"/>
          </a:xfrm>
          <a:prstGeom prst="rect">
            <a:avLst/>
          </a:prstGeom>
          <a:noFill/>
          <a:ln w="9525">
            <a:noFill/>
            <a:miter lim="800000"/>
            <a:headEnd/>
            <a:tailEnd/>
          </a:ln>
        </p:spPr>
        <p:txBody>
          <a:bodyPr wrap="none">
            <a:spAutoFit/>
          </a:bodyPr>
          <a:lstStyle/>
          <a:p>
            <a:r>
              <a:rPr lang="en-US" b="1">
                <a:solidFill>
                  <a:srgbClr val="000000"/>
                </a:solidFill>
              </a:rPr>
              <a:t>6,2</a:t>
            </a:r>
          </a:p>
        </p:txBody>
      </p:sp>
      <p:sp>
        <p:nvSpPr>
          <p:cNvPr id="13329" name="Text Box 26"/>
          <p:cNvSpPr txBox="1">
            <a:spLocks noChangeArrowheads="1"/>
          </p:cNvSpPr>
          <p:nvPr/>
        </p:nvSpPr>
        <p:spPr bwMode="auto">
          <a:xfrm>
            <a:off x="3873500" y="3646488"/>
            <a:ext cx="565150" cy="457200"/>
          </a:xfrm>
          <a:prstGeom prst="rect">
            <a:avLst/>
          </a:prstGeom>
          <a:noFill/>
          <a:ln w="9525">
            <a:noFill/>
            <a:miter lim="800000"/>
            <a:headEnd/>
            <a:tailEnd/>
          </a:ln>
        </p:spPr>
        <p:txBody>
          <a:bodyPr wrap="none">
            <a:spAutoFit/>
          </a:bodyPr>
          <a:lstStyle/>
          <a:p>
            <a:r>
              <a:rPr lang="en-US" b="1">
                <a:solidFill>
                  <a:srgbClr val="000000"/>
                </a:solidFill>
              </a:rPr>
              <a:t>4,1</a:t>
            </a:r>
          </a:p>
        </p:txBody>
      </p:sp>
      <p:sp>
        <p:nvSpPr>
          <p:cNvPr id="13330" name="Text Box 27"/>
          <p:cNvSpPr txBox="1">
            <a:spLocks noChangeArrowheads="1"/>
          </p:cNvSpPr>
          <p:nvPr/>
        </p:nvSpPr>
        <p:spPr bwMode="auto">
          <a:xfrm>
            <a:off x="3648075" y="4929188"/>
            <a:ext cx="793750" cy="457200"/>
          </a:xfrm>
          <a:prstGeom prst="rect">
            <a:avLst/>
          </a:prstGeom>
          <a:noFill/>
          <a:ln w="9525">
            <a:noFill/>
            <a:miter lim="800000"/>
            <a:headEnd/>
            <a:tailEnd/>
          </a:ln>
        </p:spPr>
        <p:txBody>
          <a:bodyPr wrap="none">
            <a:spAutoFit/>
          </a:bodyPr>
          <a:lstStyle/>
          <a:p>
            <a:r>
              <a:rPr lang="en-US" b="1">
                <a:solidFill>
                  <a:srgbClr val="000000"/>
                </a:solidFill>
              </a:rPr>
              <a:t>4,0.5</a:t>
            </a:r>
          </a:p>
        </p:txBody>
      </p:sp>
      <p:sp>
        <p:nvSpPr>
          <p:cNvPr id="13331" name="Text Box 28"/>
          <p:cNvSpPr txBox="1">
            <a:spLocks noChangeArrowheads="1"/>
          </p:cNvSpPr>
          <p:nvPr/>
        </p:nvSpPr>
        <p:spPr bwMode="auto">
          <a:xfrm>
            <a:off x="6781800" y="3644900"/>
            <a:ext cx="565150" cy="457200"/>
          </a:xfrm>
          <a:prstGeom prst="rect">
            <a:avLst/>
          </a:prstGeom>
          <a:noFill/>
          <a:ln w="9525">
            <a:noFill/>
            <a:miter lim="800000"/>
            <a:headEnd/>
            <a:tailEnd/>
          </a:ln>
        </p:spPr>
        <p:txBody>
          <a:bodyPr wrap="none">
            <a:spAutoFit/>
          </a:bodyPr>
          <a:lstStyle/>
          <a:p>
            <a:r>
              <a:rPr lang="en-US" b="1">
                <a:solidFill>
                  <a:srgbClr val="000000"/>
                </a:solidFill>
              </a:rPr>
              <a:t>3,1</a:t>
            </a:r>
          </a:p>
        </p:txBody>
      </p:sp>
      <p:sp>
        <p:nvSpPr>
          <p:cNvPr id="13332" name="Line 30"/>
          <p:cNvSpPr>
            <a:spLocks noChangeShapeType="1"/>
          </p:cNvSpPr>
          <p:nvPr/>
        </p:nvSpPr>
        <p:spPr bwMode="auto">
          <a:xfrm>
            <a:off x="2292350" y="2676525"/>
            <a:ext cx="1187450" cy="0"/>
          </a:xfrm>
          <a:prstGeom prst="line">
            <a:avLst/>
          </a:prstGeom>
          <a:noFill/>
          <a:ln w="28575">
            <a:solidFill>
              <a:srgbClr val="000000"/>
            </a:solidFill>
            <a:round/>
            <a:headEnd/>
            <a:tailEnd type="arrow" w="med" len="med"/>
          </a:ln>
        </p:spPr>
        <p:txBody>
          <a:bodyPr/>
          <a:lstStyle/>
          <a:p>
            <a:endParaRPr lang="en-US"/>
          </a:p>
        </p:txBody>
      </p:sp>
      <p:sp>
        <p:nvSpPr>
          <p:cNvPr id="13333" name="Line 31"/>
          <p:cNvSpPr>
            <a:spLocks noChangeShapeType="1"/>
          </p:cNvSpPr>
          <p:nvPr/>
        </p:nvSpPr>
        <p:spPr bwMode="auto">
          <a:xfrm>
            <a:off x="2292350" y="2951163"/>
            <a:ext cx="1187450" cy="1463675"/>
          </a:xfrm>
          <a:prstGeom prst="line">
            <a:avLst/>
          </a:prstGeom>
          <a:noFill/>
          <a:ln w="28575">
            <a:solidFill>
              <a:srgbClr val="000000"/>
            </a:solidFill>
            <a:round/>
            <a:headEnd/>
            <a:tailEnd type="arrow" w="med" len="med"/>
          </a:ln>
        </p:spPr>
        <p:txBody>
          <a:bodyPr/>
          <a:lstStyle/>
          <a:p>
            <a:endParaRPr lang="en-US"/>
          </a:p>
        </p:txBody>
      </p:sp>
      <p:sp>
        <p:nvSpPr>
          <p:cNvPr id="13334" name="Line 32"/>
          <p:cNvSpPr>
            <a:spLocks noChangeShapeType="1"/>
          </p:cNvSpPr>
          <p:nvPr/>
        </p:nvSpPr>
        <p:spPr bwMode="auto">
          <a:xfrm>
            <a:off x="2292350" y="5694363"/>
            <a:ext cx="1187450" cy="0"/>
          </a:xfrm>
          <a:prstGeom prst="line">
            <a:avLst/>
          </a:prstGeom>
          <a:noFill/>
          <a:ln w="28575">
            <a:solidFill>
              <a:srgbClr val="000000"/>
            </a:solidFill>
            <a:round/>
            <a:headEnd/>
            <a:tailEnd type="arrow" w="med" len="med"/>
          </a:ln>
        </p:spPr>
        <p:txBody>
          <a:bodyPr/>
          <a:lstStyle/>
          <a:p>
            <a:endParaRPr lang="en-US"/>
          </a:p>
        </p:txBody>
      </p:sp>
      <p:sp>
        <p:nvSpPr>
          <p:cNvPr id="13335" name="Line 34"/>
          <p:cNvSpPr>
            <a:spLocks noChangeShapeType="1"/>
          </p:cNvSpPr>
          <p:nvPr/>
        </p:nvSpPr>
        <p:spPr bwMode="auto">
          <a:xfrm>
            <a:off x="4705350" y="4341813"/>
            <a:ext cx="1701800" cy="0"/>
          </a:xfrm>
          <a:prstGeom prst="line">
            <a:avLst/>
          </a:prstGeom>
          <a:noFill/>
          <a:ln w="28575">
            <a:solidFill>
              <a:srgbClr val="000000"/>
            </a:solidFill>
            <a:round/>
            <a:headEnd/>
            <a:tailEnd type="arrow" w="med" len="med"/>
          </a:ln>
        </p:spPr>
        <p:txBody>
          <a:bodyPr/>
          <a:lstStyle/>
          <a:p>
            <a:endParaRPr lang="en-US"/>
          </a:p>
        </p:txBody>
      </p:sp>
      <p:sp>
        <p:nvSpPr>
          <p:cNvPr id="13336" name="Line 35"/>
          <p:cNvSpPr>
            <a:spLocks noChangeShapeType="1"/>
          </p:cNvSpPr>
          <p:nvPr/>
        </p:nvSpPr>
        <p:spPr bwMode="auto">
          <a:xfrm flipV="1">
            <a:off x="4705350" y="4616450"/>
            <a:ext cx="1701800" cy="1041400"/>
          </a:xfrm>
          <a:prstGeom prst="line">
            <a:avLst/>
          </a:prstGeom>
          <a:noFill/>
          <a:ln w="28575">
            <a:solidFill>
              <a:srgbClr val="000000"/>
            </a:solidFill>
            <a:round/>
            <a:headEnd/>
            <a:tailEnd type="arrow" w="med" len="med"/>
          </a:ln>
        </p:spPr>
        <p:txBody>
          <a:bodyPr/>
          <a:lstStyle/>
          <a:p>
            <a:endParaRPr lang="en-US"/>
          </a:p>
        </p:txBody>
      </p:sp>
      <p:grpSp>
        <p:nvGrpSpPr>
          <p:cNvPr id="13337" name="Group 37"/>
          <p:cNvGrpSpPr>
            <a:grpSpLocks/>
          </p:cNvGrpSpPr>
          <p:nvPr/>
        </p:nvGrpSpPr>
        <p:grpSpPr bwMode="auto">
          <a:xfrm>
            <a:off x="8161338" y="2584450"/>
            <a:ext cx="768350" cy="566738"/>
            <a:chOff x="150" y="2402"/>
            <a:chExt cx="484" cy="357"/>
          </a:xfrm>
        </p:grpSpPr>
        <p:sp>
          <p:nvSpPr>
            <p:cNvPr id="13344" name="Oval 38"/>
            <p:cNvSpPr>
              <a:spLocks noChangeArrowheads="1"/>
            </p:cNvSpPr>
            <p:nvPr/>
          </p:nvSpPr>
          <p:spPr bwMode="auto">
            <a:xfrm>
              <a:off x="150" y="2402"/>
              <a:ext cx="484" cy="346"/>
            </a:xfrm>
            <a:prstGeom prst="ellipse">
              <a:avLst/>
            </a:prstGeom>
            <a:noFill/>
            <a:ln w="38100">
              <a:solidFill>
                <a:srgbClr val="000000"/>
              </a:solidFill>
              <a:round/>
              <a:headEnd/>
              <a:tailEnd/>
            </a:ln>
          </p:spPr>
          <p:txBody>
            <a:bodyPr wrap="none" anchor="ctr"/>
            <a:lstStyle/>
            <a:p>
              <a:endParaRPr lang="en-US"/>
            </a:p>
          </p:txBody>
        </p:sp>
        <p:sp>
          <p:nvSpPr>
            <p:cNvPr id="13345" name="Text Box 39"/>
            <p:cNvSpPr txBox="1">
              <a:spLocks noChangeArrowheads="1"/>
            </p:cNvSpPr>
            <p:nvPr/>
          </p:nvSpPr>
          <p:spPr bwMode="auto">
            <a:xfrm>
              <a:off x="288" y="2471"/>
              <a:ext cx="244" cy="288"/>
            </a:xfrm>
            <a:prstGeom prst="rect">
              <a:avLst/>
            </a:prstGeom>
            <a:noFill/>
            <a:ln w="9525">
              <a:noFill/>
              <a:miter lim="800000"/>
              <a:headEnd/>
              <a:tailEnd/>
            </a:ln>
          </p:spPr>
          <p:txBody>
            <a:bodyPr wrap="none">
              <a:spAutoFit/>
            </a:bodyPr>
            <a:lstStyle/>
            <a:p>
              <a:r>
                <a:rPr lang="en-US" b="1"/>
                <a:t>E</a:t>
              </a:r>
            </a:p>
          </p:txBody>
        </p:sp>
      </p:grpSp>
      <p:sp>
        <p:nvSpPr>
          <p:cNvPr id="13338" name="Line 40"/>
          <p:cNvSpPr>
            <a:spLocks noChangeShapeType="1"/>
          </p:cNvSpPr>
          <p:nvPr/>
        </p:nvSpPr>
        <p:spPr bwMode="auto">
          <a:xfrm>
            <a:off x="4705350" y="2860675"/>
            <a:ext cx="3402013" cy="0"/>
          </a:xfrm>
          <a:prstGeom prst="line">
            <a:avLst/>
          </a:prstGeom>
          <a:noFill/>
          <a:ln w="28575">
            <a:solidFill>
              <a:srgbClr val="000000"/>
            </a:solidFill>
            <a:round/>
            <a:headEnd/>
            <a:tailEnd type="arrow" w="med" len="med"/>
          </a:ln>
        </p:spPr>
        <p:txBody>
          <a:bodyPr/>
          <a:lstStyle/>
          <a:p>
            <a:endParaRPr lang="en-US"/>
          </a:p>
        </p:txBody>
      </p:sp>
      <p:grpSp>
        <p:nvGrpSpPr>
          <p:cNvPr id="13339" name="Group 43"/>
          <p:cNvGrpSpPr>
            <a:grpSpLocks/>
          </p:cNvGrpSpPr>
          <p:nvPr/>
        </p:nvGrpSpPr>
        <p:grpSpPr bwMode="auto">
          <a:xfrm>
            <a:off x="152400" y="4067175"/>
            <a:ext cx="768350" cy="566738"/>
            <a:chOff x="150" y="2402"/>
            <a:chExt cx="484" cy="357"/>
          </a:xfrm>
        </p:grpSpPr>
        <p:sp>
          <p:nvSpPr>
            <p:cNvPr id="13342" name="Oval 44"/>
            <p:cNvSpPr>
              <a:spLocks noChangeArrowheads="1"/>
            </p:cNvSpPr>
            <p:nvPr/>
          </p:nvSpPr>
          <p:spPr bwMode="auto">
            <a:xfrm>
              <a:off x="150" y="2402"/>
              <a:ext cx="484" cy="346"/>
            </a:xfrm>
            <a:prstGeom prst="ellipse">
              <a:avLst/>
            </a:prstGeom>
            <a:noFill/>
            <a:ln w="38100">
              <a:solidFill>
                <a:srgbClr val="000000"/>
              </a:solidFill>
              <a:round/>
              <a:headEnd/>
              <a:tailEnd/>
            </a:ln>
          </p:spPr>
          <p:txBody>
            <a:bodyPr wrap="none" anchor="ctr"/>
            <a:lstStyle/>
            <a:p>
              <a:endParaRPr lang="en-US"/>
            </a:p>
          </p:txBody>
        </p:sp>
        <p:sp>
          <p:nvSpPr>
            <p:cNvPr id="13343" name="Text Box 45"/>
            <p:cNvSpPr txBox="1">
              <a:spLocks noChangeArrowheads="1"/>
            </p:cNvSpPr>
            <p:nvPr/>
          </p:nvSpPr>
          <p:spPr bwMode="auto">
            <a:xfrm>
              <a:off x="288" y="2471"/>
              <a:ext cx="223" cy="288"/>
            </a:xfrm>
            <a:prstGeom prst="rect">
              <a:avLst/>
            </a:prstGeom>
            <a:noFill/>
            <a:ln w="9525">
              <a:noFill/>
              <a:miter lim="800000"/>
              <a:headEnd/>
              <a:tailEnd/>
            </a:ln>
          </p:spPr>
          <p:txBody>
            <a:bodyPr wrap="none">
              <a:spAutoFit/>
            </a:bodyPr>
            <a:lstStyle/>
            <a:p>
              <a:r>
                <a:rPr lang="en-US" b="1"/>
                <a:t>S</a:t>
              </a:r>
            </a:p>
          </p:txBody>
        </p:sp>
      </p:grpSp>
      <p:sp>
        <p:nvSpPr>
          <p:cNvPr id="13340" name="Line 46"/>
          <p:cNvSpPr>
            <a:spLocks noChangeShapeType="1"/>
          </p:cNvSpPr>
          <p:nvPr/>
        </p:nvSpPr>
        <p:spPr bwMode="auto">
          <a:xfrm flipV="1">
            <a:off x="755650" y="3024188"/>
            <a:ext cx="328613" cy="1098550"/>
          </a:xfrm>
          <a:prstGeom prst="line">
            <a:avLst/>
          </a:prstGeom>
          <a:noFill/>
          <a:ln w="28575">
            <a:solidFill>
              <a:srgbClr val="000000"/>
            </a:solidFill>
            <a:round/>
            <a:headEnd/>
            <a:tailEnd type="arrow" w="med" len="med"/>
          </a:ln>
        </p:spPr>
        <p:txBody>
          <a:bodyPr/>
          <a:lstStyle/>
          <a:p>
            <a:endParaRPr lang="en-US"/>
          </a:p>
        </p:txBody>
      </p:sp>
      <p:sp>
        <p:nvSpPr>
          <p:cNvPr id="13341" name="Line 47"/>
          <p:cNvSpPr>
            <a:spLocks noChangeShapeType="1"/>
          </p:cNvSpPr>
          <p:nvPr/>
        </p:nvSpPr>
        <p:spPr bwMode="auto">
          <a:xfrm>
            <a:off x="755650" y="4560888"/>
            <a:ext cx="328613" cy="1042987"/>
          </a:xfrm>
          <a:prstGeom prst="line">
            <a:avLst/>
          </a:prstGeom>
          <a:noFill/>
          <a:ln w="28575">
            <a:solidFill>
              <a:srgbClr val="000000"/>
            </a:solidFill>
            <a:round/>
            <a:headEnd/>
            <a:tailEnd type="arrow" w="med" len="med"/>
          </a:ln>
        </p:spPr>
        <p:txBody>
          <a:bodyPr/>
          <a:lstStyle/>
          <a:p>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5450">
                                            <p:txEl>
                                              <p:pRg st="0" end="0"/>
                                            </p:txEl>
                                          </p:spTgt>
                                        </p:tgtEl>
                                        <p:attrNameLst>
                                          <p:attrName>style.visibility</p:attrName>
                                        </p:attrNameLst>
                                      </p:cBhvr>
                                      <p:to>
                                        <p:strVal val="visible"/>
                                      </p:to>
                                    </p:set>
                                    <p:animEffect transition="in" filter="dissolve">
                                      <p:cBhvr>
                                        <p:cTn id="7" dur="500"/>
                                        <p:tgtEl>
                                          <p:spTgt spid="485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85450">
                                            <p:txEl>
                                              <p:pRg st="1" end="1"/>
                                            </p:txEl>
                                          </p:spTgt>
                                        </p:tgtEl>
                                        <p:attrNameLst>
                                          <p:attrName>style.visibility</p:attrName>
                                        </p:attrNameLst>
                                      </p:cBhvr>
                                      <p:to>
                                        <p:strVal val="visible"/>
                                      </p:to>
                                    </p:set>
                                    <p:animEffect transition="in" filter="dissolve">
                                      <p:cBhvr>
                                        <p:cTn id="12" dur="500"/>
                                        <p:tgtEl>
                                          <p:spTgt spid="4854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45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4100"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4101" name="Title 1"/>
          <p:cNvSpPr>
            <a:spLocks noGrp="1"/>
          </p:cNvSpPr>
          <p:nvPr>
            <p:ph type="title" idx="4294967295"/>
          </p:nvPr>
        </p:nvSpPr>
        <p:spPr>
          <a:xfrm>
            <a:off x="0" y="0"/>
            <a:ext cx="9144000" cy="1143000"/>
          </a:xfrm>
        </p:spPr>
        <p:txBody>
          <a:bodyPr/>
          <a:lstStyle/>
          <a:p>
            <a:pPr eaLnBrk="1" hangingPunct="1"/>
            <a:r>
              <a:rPr lang="en-US" smtClean="0">
                <a:latin typeface="Arial" charset="0"/>
                <a:cs typeface="Arial" charset="0"/>
              </a:rPr>
              <a:t>Probability of Completing CP in 12 days</a:t>
            </a:r>
          </a:p>
        </p:txBody>
      </p:sp>
      <p:sp>
        <p:nvSpPr>
          <p:cNvPr id="4102" name="Content Placeholder 2"/>
          <p:cNvSpPr>
            <a:spLocks noGrp="1"/>
          </p:cNvSpPr>
          <p:nvPr>
            <p:ph idx="4294967295"/>
          </p:nvPr>
        </p:nvSpPr>
        <p:spPr>
          <a:xfrm>
            <a:off x="152400" y="2438400"/>
            <a:ext cx="8534400" cy="1828800"/>
          </a:xfrm>
        </p:spPr>
        <p:txBody>
          <a:bodyPr/>
          <a:lstStyle/>
          <a:p>
            <a:pPr eaLnBrk="1" hangingPunct="1">
              <a:buFont typeface="Wingdings" pitchFamily="2" charset="2"/>
              <a:buNone/>
            </a:pPr>
            <a:r>
              <a:rPr lang="en-US" i="1" dirty="0" smtClean="0">
                <a:latin typeface="Book Antiqua" pitchFamily="-64" charset="0"/>
                <a:cs typeface="Arial" charset="0"/>
              </a:rPr>
              <a:t>D</a:t>
            </a:r>
            <a:r>
              <a:rPr lang="en-US" i="1" baseline="-25000" dirty="0" smtClean="0">
                <a:latin typeface="Book Antiqua" pitchFamily="-64" charset="0"/>
                <a:cs typeface="Arial" charset="0"/>
              </a:rPr>
              <a:t>CP</a:t>
            </a:r>
            <a:r>
              <a:rPr lang="en-US" i="1" dirty="0" smtClean="0">
                <a:latin typeface="Book Antiqua" pitchFamily="-64" charset="0"/>
                <a:cs typeface="Arial" charset="0"/>
              </a:rPr>
              <a:t> = </a:t>
            </a:r>
            <a:r>
              <a:rPr lang="en-US" dirty="0" smtClean="0">
                <a:latin typeface="Book Antiqua" pitchFamily="-64" charset="0"/>
                <a:cs typeface="Arial" charset="0"/>
              </a:rPr>
              <a:t>the desired completion date of the critical path</a:t>
            </a:r>
          </a:p>
          <a:p>
            <a:pPr>
              <a:spcBef>
                <a:spcPct val="0"/>
              </a:spcBef>
              <a:buFont typeface="Wingdings" pitchFamily="2" charset="2"/>
              <a:buNone/>
            </a:pPr>
            <a:r>
              <a:rPr lang="en-US" dirty="0" err="1" smtClean="0">
                <a:latin typeface="Symbol" pitchFamily="-64" charset="2"/>
                <a:cs typeface="Arial" charset="0"/>
              </a:rPr>
              <a:t>m</a:t>
            </a:r>
            <a:r>
              <a:rPr lang="en-US" i="1" baseline="-25000" dirty="0" err="1" smtClean="0">
                <a:latin typeface="Book Antiqua" pitchFamily="-64" charset="0"/>
                <a:cs typeface="Arial" charset="0"/>
              </a:rPr>
              <a:t>CP</a:t>
            </a:r>
            <a:r>
              <a:rPr lang="en-US" dirty="0" smtClean="0">
                <a:latin typeface="Book Antiqua" pitchFamily="-64" charset="0"/>
                <a:cs typeface="Arial" charset="0"/>
              </a:rPr>
              <a:t>=  </a:t>
            </a:r>
            <a:r>
              <a:rPr lang="en-US" b="1" dirty="0" smtClean="0">
                <a:latin typeface="Book Antiqua" pitchFamily="-64" charset="0"/>
                <a:cs typeface="Arial" charset="0"/>
                <a:sym typeface="Symbol" pitchFamily="-64" charset="2"/>
              </a:rPr>
              <a:t>4+4+3</a:t>
            </a:r>
            <a:r>
              <a:rPr lang="en-US" dirty="0" smtClean="0">
                <a:latin typeface="Book Antiqua" pitchFamily="-64" charset="0"/>
                <a:cs typeface="Arial" charset="0"/>
              </a:rPr>
              <a:t> = </a:t>
            </a:r>
            <a:r>
              <a:rPr lang="en-US" b="1" dirty="0" smtClean="0">
                <a:latin typeface="Book Antiqua" pitchFamily="-64" charset="0"/>
                <a:cs typeface="Arial" charset="0"/>
                <a:sym typeface="Symbol" pitchFamily="-64" charset="2"/>
              </a:rPr>
              <a:t>11</a:t>
            </a:r>
          </a:p>
          <a:p>
            <a:pPr>
              <a:spcBef>
                <a:spcPct val="0"/>
              </a:spcBef>
              <a:buFont typeface="Symbol" pitchFamily="-64" charset="2"/>
              <a:buNone/>
            </a:pPr>
            <a:r>
              <a:rPr lang="en-US" dirty="0" smtClean="0">
                <a:latin typeface="Book Antiqua" pitchFamily="-64" charset="0"/>
                <a:cs typeface="Arial" charset="0"/>
                <a:sym typeface="Symbol" pitchFamily="-64" charset="2"/>
              </a:rPr>
              <a:t></a:t>
            </a:r>
            <a:r>
              <a:rPr lang="en-US" baseline="30000" dirty="0" smtClean="0">
                <a:latin typeface="Book Antiqua" pitchFamily="-64" charset="0"/>
                <a:cs typeface="Arial" charset="0"/>
                <a:sym typeface="Symbol" pitchFamily="-64" charset="2"/>
              </a:rPr>
              <a:t>2</a:t>
            </a:r>
            <a:r>
              <a:rPr lang="en-US" baseline="-25000" dirty="0" smtClean="0">
                <a:latin typeface="Book Antiqua" pitchFamily="-64" charset="0"/>
                <a:cs typeface="Arial" charset="0"/>
                <a:sym typeface="Symbol" pitchFamily="-64" charset="2"/>
              </a:rPr>
              <a:t>CP</a:t>
            </a:r>
            <a:r>
              <a:rPr lang="en-US" dirty="0" smtClean="0">
                <a:latin typeface="Book Antiqua" pitchFamily="-64" charset="0"/>
                <a:cs typeface="Arial" charset="0"/>
                <a:sym typeface="Symbol" pitchFamily="-64" charset="2"/>
              </a:rPr>
              <a:t> = </a:t>
            </a:r>
            <a:r>
              <a:rPr lang="en-US" b="1" dirty="0" smtClean="0">
                <a:latin typeface="Book Antiqua" pitchFamily="-64" charset="0"/>
                <a:cs typeface="Arial" charset="0"/>
                <a:sym typeface="Symbol" pitchFamily="-64" charset="2"/>
              </a:rPr>
              <a:t>1</a:t>
            </a:r>
            <a:r>
              <a:rPr lang="en-US" b="1" baseline="30000" dirty="0" smtClean="0">
                <a:latin typeface="Book Antiqua" pitchFamily="-64" charset="0"/>
                <a:cs typeface="Arial" charset="0"/>
                <a:sym typeface="Symbol" pitchFamily="-64" charset="2"/>
              </a:rPr>
              <a:t>2</a:t>
            </a:r>
            <a:r>
              <a:rPr lang="en-US" dirty="0" smtClean="0">
                <a:latin typeface="Book Antiqua" pitchFamily="-64" charset="0"/>
                <a:cs typeface="Arial" charset="0"/>
                <a:sym typeface="Symbol" pitchFamily="-64" charset="2"/>
              </a:rPr>
              <a:t>+</a:t>
            </a:r>
            <a:r>
              <a:rPr lang="en-US" b="1" dirty="0" smtClean="0">
                <a:latin typeface="Book Antiqua" pitchFamily="-64" charset="0"/>
                <a:cs typeface="Arial" charset="0"/>
                <a:sym typeface="Symbol" pitchFamily="-64" charset="2"/>
              </a:rPr>
              <a:t>1</a:t>
            </a:r>
            <a:r>
              <a:rPr lang="en-US" b="1" baseline="30000" dirty="0" smtClean="0">
                <a:latin typeface="Book Antiqua" pitchFamily="-64" charset="0"/>
                <a:cs typeface="Arial" charset="0"/>
                <a:sym typeface="Symbol" pitchFamily="-64" charset="2"/>
              </a:rPr>
              <a:t>2</a:t>
            </a:r>
            <a:r>
              <a:rPr lang="en-US" dirty="0" smtClean="0">
                <a:latin typeface="Book Antiqua" pitchFamily="-64" charset="0"/>
                <a:cs typeface="Arial" charset="0"/>
                <a:sym typeface="Symbol" pitchFamily="-64" charset="2"/>
              </a:rPr>
              <a:t>+</a:t>
            </a:r>
            <a:r>
              <a:rPr lang="en-US" b="1" dirty="0" smtClean="0">
                <a:latin typeface="Book Antiqua" pitchFamily="-64" charset="0"/>
                <a:cs typeface="Arial" charset="0"/>
                <a:sym typeface="Symbol" pitchFamily="-64" charset="2"/>
              </a:rPr>
              <a:t>1</a:t>
            </a:r>
            <a:r>
              <a:rPr lang="en-US" b="1" baseline="30000" dirty="0" smtClean="0">
                <a:latin typeface="Book Antiqua" pitchFamily="-64" charset="0"/>
                <a:cs typeface="Arial" charset="0"/>
                <a:sym typeface="Symbol" pitchFamily="-64" charset="2"/>
              </a:rPr>
              <a:t>2</a:t>
            </a:r>
            <a:r>
              <a:rPr lang="en-US" dirty="0" smtClean="0">
                <a:latin typeface="Book Antiqua" pitchFamily="-64" charset="0"/>
                <a:cs typeface="Arial" charset="0"/>
                <a:sym typeface="Symbol" pitchFamily="-64" charset="2"/>
              </a:rPr>
              <a:t> = </a:t>
            </a:r>
            <a:r>
              <a:rPr lang="en-US" b="1" dirty="0" smtClean="0">
                <a:latin typeface="Book Antiqua" pitchFamily="-64" charset="0"/>
                <a:cs typeface="Arial" charset="0"/>
                <a:sym typeface="Symbol" pitchFamily="-64" charset="2"/>
              </a:rPr>
              <a:t>3</a:t>
            </a:r>
          </a:p>
          <a:p>
            <a:pPr>
              <a:spcBef>
                <a:spcPct val="0"/>
              </a:spcBef>
              <a:buFont typeface="Wingdings" pitchFamily="2" charset="2"/>
              <a:buNone/>
            </a:pPr>
            <a:r>
              <a:rPr lang="en-US" dirty="0" smtClean="0">
                <a:latin typeface="Book Antiqua" pitchFamily="-64" charset="0"/>
                <a:cs typeface="Arial" charset="0"/>
                <a:sym typeface="Symbol" pitchFamily="-64" charset="2"/>
              </a:rPr>
              <a:t></a:t>
            </a:r>
            <a:r>
              <a:rPr lang="en-US" baseline="-25000" dirty="0" smtClean="0">
                <a:latin typeface="Book Antiqua" pitchFamily="-64" charset="0"/>
                <a:cs typeface="Arial" charset="0"/>
                <a:sym typeface="Symbol" pitchFamily="-64" charset="2"/>
              </a:rPr>
              <a:t>CP</a:t>
            </a:r>
            <a:r>
              <a:rPr lang="en-US" dirty="0" smtClean="0">
                <a:latin typeface="Book Antiqua" pitchFamily="-64" charset="0"/>
                <a:cs typeface="Arial" charset="0"/>
                <a:sym typeface="Symbol" pitchFamily="-64" charset="2"/>
              </a:rPr>
              <a:t> = 1.73</a:t>
            </a:r>
            <a:endParaRPr lang="en-US" b="1" dirty="0" smtClean="0">
              <a:latin typeface="Book Antiqua" pitchFamily="-64" charset="0"/>
              <a:cs typeface="Arial" charset="0"/>
              <a:sym typeface="Symbol" pitchFamily="-64" charset="2"/>
            </a:endParaRPr>
          </a:p>
          <a:p>
            <a:pPr>
              <a:spcBef>
                <a:spcPct val="0"/>
              </a:spcBef>
              <a:buFont typeface="Symbol" pitchFamily="-64" charset="2"/>
              <a:buNone/>
            </a:pPr>
            <a:endParaRPr lang="en-US" sz="2400" b="1" dirty="0" smtClean="0">
              <a:latin typeface="Book Antiqua" pitchFamily="-64" charset="0"/>
              <a:cs typeface="Arial" charset="0"/>
              <a:sym typeface="Symbol" pitchFamily="-64" charset="2"/>
            </a:endParaRPr>
          </a:p>
          <a:p>
            <a:pPr>
              <a:spcBef>
                <a:spcPct val="0"/>
              </a:spcBef>
              <a:buFont typeface="Symbol" pitchFamily="-64" charset="2"/>
              <a:buNone/>
            </a:pPr>
            <a:endParaRPr lang="en-US" dirty="0" smtClean="0">
              <a:latin typeface="Book Antiqua" pitchFamily="-64" charset="0"/>
              <a:cs typeface="Arial" charset="0"/>
            </a:endParaRPr>
          </a:p>
          <a:p>
            <a:pPr lvl="1" eaLnBrk="1" hangingPunct="1"/>
            <a:endParaRPr lang="en-US" altLang="ja-JP" sz="2000" dirty="0" smtClean="0">
              <a:latin typeface="Arial" charset="0"/>
              <a:ea typeface="ＭＳ Ｐゴシック" pitchFamily="-64" charset="-128"/>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4105"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549A56A4-9678-43CA-A10F-9B81143AAB98}" type="slidenum">
              <a:rPr lang="en-US" sz="1200">
                <a:solidFill>
                  <a:srgbClr val="898989"/>
                </a:solidFill>
              </a:rPr>
              <a:pPr algn="r"/>
              <a:t>5</a:t>
            </a:fld>
            <a:endParaRPr lang="en-US" sz="1200">
              <a:solidFill>
                <a:srgbClr val="898989"/>
              </a:solidFill>
            </a:endParaRPr>
          </a:p>
        </p:txBody>
      </p:sp>
      <p:graphicFrame>
        <p:nvGraphicFramePr>
          <p:cNvPr id="4098" name="Object 2"/>
          <p:cNvGraphicFramePr>
            <a:graphicFrameLocks noChangeAspect="1"/>
          </p:cNvGraphicFramePr>
          <p:nvPr>
            <p:extLst>
              <p:ext uri="{D42A27DB-BD31-4B8C-83A1-F6EECF244321}">
                <p14:modId xmlns:p14="http://schemas.microsoft.com/office/powerpoint/2010/main" val="3221413275"/>
              </p:ext>
            </p:extLst>
          </p:nvPr>
        </p:nvGraphicFramePr>
        <p:xfrm>
          <a:off x="3204065" y="3462865"/>
          <a:ext cx="5482735" cy="1230238"/>
        </p:xfrm>
        <a:graphic>
          <a:graphicData uri="http://schemas.openxmlformats.org/presentationml/2006/ole">
            <mc:AlternateContent xmlns:mc="http://schemas.openxmlformats.org/markup-compatibility/2006">
              <mc:Choice xmlns:v="urn:schemas-microsoft-com:vml" Requires="v">
                <p:oleObj spid="_x0000_s4104" name="Equation" r:id="rId4" imgW="1917360" imgH="431640" progId="Equation.3">
                  <p:embed/>
                </p:oleObj>
              </mc:Choice>
              <mc:Fallback>
                <p:oleObj name="Equation" r:id="rId4" imgW="1917360" imgH="431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4065" y="3462865"/>
                        <a:ext cx="5482735" cy="1230238"/>
                      </a:xfrm>
                      <a:prstGeom prst="rect">
                        <a:avLst/>
                      </a:prstGeom>
                      <a:noFill/>
                    </p:spPr>
                  </p:pic>
                </p:oleObj>
              </mc:Fallback>
            </mc:AlternateContent>
          </a:graphicData>
        </a:graphic>
      </p:graphicFrame>
      <p:sp>
        <p:nvSpPr>
          <p:cNvPr id="4106" name="Content Placeholder 2"/>
          <p:cNvSpPr>
            <a:spLocks noGrp="1"/>
          </p:cNvSpPr>
          <p:nvPr>
            <p:ph idx="4294967295"/>
          </p:nvPr>
        </p:nvSpPr>
        <p:spPr>
          <a:xfrm>
            <a:off x="152400" y="4683125"/>
            <a:ext cx="4038600" cy="609600"/>
          </a:xfrm>
        </p:spPr>
        <p:txBody>
          <a:bodyPr/>
          <a:lstStyle/>
          <a:p>
            <a:pPr eaLnBrk="1" hangingPunct="1">
              <a:buNone/>
            </a:pPr>
            <a:r>
              <a:rPr lang="en-US" dirty="0">
                <a:latin typeface="Book Antiqua" panose="02040602050305030304" pitchFamily="18" charset="0"/>
              </a:rPr>
              <a:t>=NORM.S.DIST(0.58,1)</a:t>
            </a:r>
            <a:r>
              <a:rPr lang="en-US" dirty="0">
                <a:latin typeface="Book Antiqua" panose="02040602050305030304" pitchFamily="18" charset="0"/>
              </a:rPr>
              <a:t> </a:t>
            </a:r>
            <a:endParaRPr lang="en-US" dirty="0" smtClean="0">
              <a:latin typeface="Book Antiqua" panose="02040602050305030304" pitchFamily="18" charset="0"/>
              <a:cs typeface="Arial" charset="0"/>
              <a:sym typeface="Symbol" pitchFamily="-64" charset="2"/>
            </a:endParaRPr>
          </a:p>
        </p:txBody>
      </p:sp>
      <p:sp>
        <p:nvSpPr>
          <p:cNvPr id="4107" name="Rectangle 13"/>
          <p:cNvSpPr>
            <a:spLocks noChangeArrowheads="1"/>
          </p:cNvSpPr>
          <p:nvPr/>
        </p:nvSpPr>
        <p:spPr bwMode="auto">
          <a:xfrm>
            <a:off x="0" y="1295400"/>
            <a:ext cx="8915400" cy="954088"/>
          </a:xfrm>
          <a:prstGeom prst="rect">
            <a:avLst/>
          </a:prstGeom>
          <a:noFill/>
          <a:ln w="9525">
            <a:noFill/>
            <a:miter lim="800000"/>
            <a:headEnd/>
            <a:tailEnd/>
          </a:ln>
        </p:spPr>
        <p:txBody>
          <a:bodyPr>
            <a:spAutoFit/>
          </a:bodyPr>
          <a:lstStyle/>
          <a:p>
            <a:r>
              <a:rPr lang="en-US" sz="2800" dirty="0">
                <a:latin typeface="Book Antiqua" panose="02040602050305030304" pitchFamily="18" charset="0"/>
              </a:rPr>
              <a:t>What is the probability of competing the critical path in a maximum of 12 days?</a:t>
            </a:r>
          </a:p>
        </p:txBody>
      </p:sp>
      <p:sp>
        <p:nvSpPr>
          <p:cNvPr id="12" name="Content Placeholder 2"/>
          <p:cNvSpPr>
            <a:spLocks noGrp="1"/>
          </p:cNvSpPr>
          <p:nvPr>
            <p:ph idx="4294967295"/>
          </p:nvPr>
        </p:nvSpPr>
        <p:spPr>
          <a:xfrm>
            <a:off x="4457700" y="4715706"/>
            <a:ext cx="2095500" cy="609600"/>
          </a:xfrm>
        </p:spPr>
        <p:txBody>
          <a:bodyPr/>
          <a:lstStyle/>
          <a:p>
            <a:pPr eaLnBrk="1" hangingPunct="1">
              <a:buNone/>
            </a:pPr>
            <a:r>
              <a:rPr lang="en-US" dirty="0" smtClean="0">
                <a:latin typeface="Book Antiqua" panose="02040602050305030304" pitchFamily="18" charset="0"/>
              </a:rPr>
              <a:t>=</a:t>
            </a:r>
            <a:r>
              <a:rPr lang="en-US" dirty="0">
                <a:latin typeface="Book Antiqua" panose="02040602050305030304" pitchFamily="18" charset="0"/>
              </a:rPr>
              <a:t>0.719043</a:t>
            </a:r>
            <a:r>
              <a:rPr lang="en-US" dirty="0">
                <a:latin typeface="Book Antiqua" panose="02040602050305030304" pitchFamily="18" charset="0"/>
              </a:rPr>
              <a:t> </a:t>
            </a:r>
            <a:endParaRPr lang="en-US" dirty="0" smtClean="0">
              <a:latin typeface="Book Antiqua" panose="02040602050305030304" pitchFamily="18" charset="0"/>
              <a:cs typeface="Arial" charset="0"/>
              <a:sym typeface="Symbol" pitchFamily="-64" charset="2"/>
            </a:endParaRPr>
          </a:p>
        </p:txBody>
      </p:sp>
      <p:sp>
        <p:nvSpPr>
          <p:cNvPr id="13" name="Content Placeholder 2"/>
          <p:cNvSpPr>
            <a:spLocks noGrp="1"/>
          </p:cNvSpPr>
          <p:nvPr>
            <p:ph idx="4294967295"/>
          </p:nvPr>
        </p:nvSpPr>
        <p:spPr>
          <a:xfrm>
            <a:off x="152400" y="5361476"/>
            <a:ext cx="4876800" cy="609600"/>
          </a:xfrm>
        </p:spPr>
        <p:txBody>
          <a:bodyPr/>
          <a:lstStyle/>
          <a:p>
            <a:pPr eaLnBrk="1" hangingPunct="1">
              <a:buNone/>
            </a:pPr>
            <a:r>
              <a:rPr lang="en-US" dirty="0" smtClean="0">
                <a:latin typeface="Book Antiqua" panose="02040602050305030304" pitchFamily="18" charset="0"/>
              </a:rPr>
              <a:t>=</a:t>
            </a:r>
            <a:r>
              <a:rPr lang="en-US" dirty="0">
                <a:latin typeface="Book Antiqua" panose="02040602050305030304" pitchFamily="18" charset="0"/>
              </a:rPr>
              <a:t>NORM.DIST(12,11,1.73,1) </a:t>
            </a:r>
            <a:endParaRPr lang="en-US" dirty="0" smtClean="0">
              <a:latin typeface="Book Antiqua" panose="02040602050305030304" pitchFamily="18" charset="0"/>
              <a:cs typeface="Arial" charset="0"/>
              <a:sym typeface="Symbol" pitchFamily="-64" charset="2"/>
            </a:endParaRPr>
          </a:p>
        </p:txBody>
      </p:sp>
      <p:sp>
        <p:nvSpPr>
          <p:cNvPr id="14" name="Content Placeholder 2"/>
          <p:cNvSpPr>
            <a:spLocks noGrp="1"/>
          </p:cNvSpPr>
          <p:nvPr>
            <p:ph idx="4294967295"/>
          </p:nvPr>
        </p:nvSpPr>
        <p:spPr>
          <a:xfrm>
            <a:off x="5119468" y="5370512"/>
            <a:ext cx="2195732" cy="609600"/>
          </a:xfrm>
        </p:spPr>
        <p:txBody>
          <a:bodyPr/>
          <a:lstStyle/>
          <a:p>
            <a:pPr eaLnBrk="1" hangingPunct="1">
              <a:buNone/>
            </a:pPr>
            <a:r>
              <a:rPr lang="en-US" dirty="0" smtClean="0">
                <a:latin typeface="Book Antiqua" panose="02040602050305030304" pitchFamily="18" charset="0"/>
              </a:rPr>
              <a:t>=</a:t>
            </a:r>
            <a:r>
              <a:rPr lang="en-US" dirty="0">
                <a:latin typeface="Book Antiqua" panose="02040602050305030304" pitchFamily="18" charset="0"/>
              </a:rPr>
              <a:t>0.71838</a:t>
            </a:r>
            <a:r>
              <a:rPr lang="en-US" dirty="0">
                <a:latin typeface="Book Antiqua" panose="02040602050305030304" pitchFamily="18" charset="0"/>
              </a:rPr>
              <a:t> </a:t>
            </a:r>
            <a:endParaRPr lang="en-US" dirty="0" smtClean="0">
              <a:latin typeface="Book Antiqua" panose="02040602050305030304" pitchFamily="18" charset="0"/>
              <a:cs typeface="Arial" charset="0"/>
              <a:sym typeface="Symbol" pitchFamily="-64" charset="2"/>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animEffect transition="in" filter="dissolve">
                                      <p:cBhvr>
                                        <p:cTn id="7" dur="500"/>
                                        <p:tgtEl>
                                          <p:spTgt spid="41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02">
                                            <p:txEl>
                                              <p:pRg st="1" end="1"/>
                                            </p:txEl>
                                          </p:spTgt>
                                        </p:tgtEl>
                                        <p:attrNameLst>
                                          <p:attrName>style.visibility</p:attrName>
                                        </p:attrNameLst>
                                      </p:cBhvr>
                                      <p:to>
                                        <p:strVal val="visible"/>
                                      </p:to>
                                    </p:set>
                                    <p:animEffect transition="in" filter="dissolve">
                                      <p:cBhvr>
                                        <p:cTn id="12" dur="500"/>
                                        <p:tgtEl>
                                          <p:spTgt spid="410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102">
                                            <p:txEl>
                                              <p:pRg st="2" end="2"/>
                                            </p:txEl>
                                          </p:spTgt>
                                        </p:tgtEl>
                                        <p:attrNameLst>
                                          <p:attrName>style.visibility</p:attrName>
                                        </p:attrNameLst>
                                      </p:cBhvr>
                                      <p:to>
                                        <p:strVal val="visible"/>
                                      </p:to>
                                    </p:set>
                                    <p:animEffect transition="in" filter="dissolve">
                                      <p:cBhvr>
                                        <p:cTn id="17" dur="500"/>
                                        <p:tgtEl>
                                          <p:spTgt spid="410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02">
                                            <p:txEl>
                                              <p:pRg st="3" end="3"/>
                                            </p:txEl>
                                          </p:spTgt>
                                        </p:tgtEl>
                                        <p:attrNameLst>
                                          <p:attrName>style.visibility</p:attrName>
                                        </p:attrNameLst>
                                      </p:cBhvr>
                                      <p:to>
                                        <p:strVal val="visible"/>
                                      </p:to>
                                    </p:set>
                                    <p:animEffect transition="in" filter="dissolve">
                                      <p:cBhvr>
                                        <p:cTn id="22" dur="500"/>
                                        <p:tgtEl>
                                          <p:spTgt spid="410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098"/>
                                        </p:tgtEl>
                                        <p:attrNameLst>
                                          <p:attrName>style.visibility</p:attrName>
                                        </p:attrNameLst>
                                      </p:cBhvr>
                                      <p:to>
                                        <p:strVal val="visible"/>
                                      </p:to>
                                    </p:set>
                                    <p:animEffect transition="in" filter="dissolve">
                                      <p:cBhvr>
                                        <p:cTn id="27" dur="500"/>
                                        <p:tgtEl>
                                          <p:spTgt spid="409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106"/>
                                        </p:tgtEl>
                                        <p:attrNameLst>
                                          <p:attrName>style.visibility</p:attrName>
                                        </p:attrNameLst>
                                      </p:cBhvr>
                                      <p:to>
                                        <p:strVal val="visible"/>
                                      </p:to>
                                    </p:set>
                                    <p:animEffect transition="in" filter="dissolve">
                                      <p:cBhvr>
                                        <p:cTn id="32" dur="500"/>
                                        <p:tgtEl>
                                          <p:spTgt spid="410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build="p"/>
      <p:bldP spid="4106"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B5285693-665E-4C5A-A3D5-0F972107726C}" type="datetime1">
              <a:rPr lang="en-US"/>
              <a:pPr>
                <a:defRPr/>
              </a:pPr>
              <a:t>10/11/2015</a:t>
            </a:fld>
            <a:endParaRPr lang="en-US"/>
          </a:p>
        </p:txBody>
      </p:sp>
      <p:sp>
        <p:nvSpPr>
          <p:cNvPr id="5127"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5128" name="Title 1"/>
          <p:cNvSpPr>
            <a:spLocks noGrp="1"/>
          </p:cNvSpPr>
          <p:nvPr>
            <p:ph type="title" idx="4294967295"/>
          </p:nvPr>
        </p:nvSpPr>
        <p:spPr>
          <a:xfrm>
            <a:off x="0" y="0"/>
            <a:ext cx="9144000" cy="1143000"/>
          </a:xfrm>
        </p:spPr>
        <p:txBody>
          <a:bodyPr/>
          <a:lstStyle/>
          <a:p>
            <a:pPr eaLnBrk="1" hangingPunct="1"/>
            <a:r>
              <a:rPr lang="en-US" smtClean="0">
                <a:latin typeface="Arial" charset="0"/>
                <a:cs typeface="Arial" charset="0"/>
              </a:rPr>
              <a:t>Selecting Risk and Finding CP Time</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5131"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B6BD91B9-F8F0-4395-91DE-04772EF52477}" type="slidenum">
              <a:rPr lang="en-US" sz="1200">
                <a:solidFill>
                  <a:srgbClr val="898989"/>
                </a:solidFill>
              </a:rPr>
              <a:pPr algn="r"/>
              <a:t>6</a:t>
            </a:fld>
            <a:endParaRPr lang="en-US" sz="1200">
              <a:solidFill>
                <a:srgbClr val="898989"/>
              </a:solidFill>
            </a:endParaRPr>
          </a:p>
        </p:txBody>
      </p:sp>
      <p:sp>
        <p:nvSpPr>
          <p:cNvPr id="5132" name="Rectangle 9"/>
          <p:cNvSpPr>
            <a:spLocks noChangeArrowheads="1"/>
          </p:cNvSpPr>
          <p:nvPr/>
        </p:nvSpPr>
        <p:spPr bwMode="auto">
          <a:xfrm>
            <a:off x="228600" y="1219200"/>
            <a:ext cx="8534400" cy="954088"/>
          </a:xfrm>
          <a:prstGeom prst="rect">
            <a:avLst/>
          </a:prstGeom>
          <a:noFill/>
          <a:ln w="9525">
            <a:noFill/>
            <a:miter lim="800000"/>
            <a:headEnd/>
            <a:tailEnd/>
          </a:ln>
        </p:spPr>
        <p:txBody>
          <a:bodyPr>
            <a:spAutoFit/>
          </a:bodyPr>
          <a:lstStyle/>
          <a:p>
            <a:r>
              <a:rPr lang="en-US" sz="2800"/>
              <a:t>With a probability of 90%, in how many days will the CP be completed?</a:t>
            </a:r>
          </a:p>
        </p:txBody>
      </p:sp>
      <p:sp>
        <p:nvSpPr>
          <p:cNvPr id="2" name="Rectangle 1"/>
          <p:cNvSpPr/>
          <p:nvPr/>
        </p:nvSpPr>
        <p:spPr>
          <a:xfrm>
            <a:off x="228600" y="2173288"/>
            <a:ext cx="3542765" cy="461665"/>
          </a:xfrm>
          <a:prstGeom prst="rect">
            <a:avLst/>
          </a:prstGeom>
        </p:spPr>
        <p:txBody>
          <a:bodyPr wrap="none">
            <a:spAutoFit/>
          </a:bodyPr>
          <a:lstStyle/>
          <a:p>
            <a:r>
              <a:rPr lang="en-US" dirty="0" smtClean="0"/>
              <a:t>=</a:t>
            </a:r>
            <a:r>
              <a:rPr lang="en-US" dirty="0"/>
              <a:t>NORM.INV(0.9,11,1.73)</a:t>
            </a:r>
          </a:p>
        </p:txBody>
      </p:sp>
      <p:sp>
        <p:nvSpPr>
          <p:cNvPr id="3" name="Rectangle 2"/>
          <p:cNvSpPr/>
          <p:nvPr/>
        </p:nvSpPr>
        <p:spPr>
          <a:xfrm>
            <a:off x="4343400" y="2173288"/>
            <a:ext cx="1425575" cy="460375"/>
          </a:xfrm>
          <a:prstGeom prst="rect">
            <a:avLst/>
          </a:prstGeom>
        </p:spPr>
        <p:txBody>
          <a:bodyPr wrap="none">
            <a:spAutoFit/>
          </a:bodyPr>
          <a:lstStyle/>
          <a:p>
            <a:r>
              <a:rPr lang="en-US" dirty="0">
                <a:solidFill>
                  <a:srgbClr val="000000"/>
                </a:solidFill>
                <a:latin typeface="Calibri" panose="020F0502020204030204" pitchFamily="34" charset="0"/>
              </a:rPr>
              <a:t>13.21708</a:t>
            </a:r>
            <a:r>
              <a:rPr lang="en-US" dirty="0"/>
              <a:t> </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4339"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4340" name="Title 1"/>
          <p:cNvSpPr>
            <a:spLocks noGrp="1"/>
          </p:cNvSpPr>
          <p:nvPr>
            <p:ph type="title" idx="4294967295"/>
          </p:nvPr>
        </p:nvSpPr>
        <p:spPr>
          <a:xfrm>
            <a:off x="0" y="76200"/>
            <a:ext cx="9144000" cy="1143000"/>
          </a:xfrm>
        </p:spPr>
        <p:txBody>
          <a:bodyPr/>
          <a:lstStyle/>
          <a:p>
            <a:pPr eaLnBrk="1" hangingPunct="1"/>
            <a:r>
              <a:rPr lang="en-US" smtClean="0">
                <a:latin typeface="Arial" charset="0"/>
                <a:cs typeface="Arial" charset="0"/>
              </a:rPr>
              <a:t>Probability of Completing The Project in 12 days</a:t>
            </a: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4343"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8F4E793A-21C6-428C-8418-734B11C2F7FC}" type="slidenum">
              <a:rPr lang="en-US" sz="1200">
                <a:solidFill>
                  <a:srgbClr val="898989"/>
                </a:solidFill>
              </a:rPr>
              <a:pPr algn="r"/>
              <a:t>7</a:t>
            </a:fld>
            <a:endParaRPr lang="en-US" sz="1200">
              <a:solidFill>
                <a:srgbClr val="898989"/>
              </a:solidFill>
            </a:endParaRPr>
          </a:p>
        </p:txBody>
      </p:sp>
      <p:sp>
        <p:nvSpPr>
          <p:cNvPr id="22538" name="Rectangle 13"/>
          <p:cNvSpPr>
            <a:spLocks noChangeArrowheads="1"/>
          </p:cNvSpPr>
          <p:nvPr/>
        </p:nvSpPr>
        <p:spPr bwMode="auto">
          <a:xfrm>
            <a:off x="0" y="1295400"/>
            <a:ext cx="9144000" cy="1816100"/>
          </a:xfrm>
          <a:prstGeom prst="rect">
            <a:avLst/>
          </a:prstGeom>
          <a:noFill/>
          <a:ln w="9525">
            <a:noFill/>
            <a:miter lim="800000"/>
            <a:headEnd/>
            <a:tailEnd/>
          </a:ln>
        </p:spPr>
        <p:txBody>
          <a:bodyPr>
            <a:spAutoFit/>
          </a:bodyPr>
          <a:lstStyle/>
          <a:p>
            <a:r>
              <a:rPr lang="en-US" sz="2800"/>
              <a:t>The probability of completing the critical path in not more than 12 days was 0.72. We need to compute this probability for blue path and green path too, and then multiply these probabilities</a:t>
            </a:r>
          </a:p>
        </p:txBody>
      </p:sp>
      <p:pic>
        <p:nvPicPr>
          <p:cNvPr id="14345" name="Picture 13" descr="Picture1.png"/>
          <p:cNvPicPr>
            <a:picLocks noChangeAspect="1"/>
          </p:cNvPicPr>
          <p:nvPr/>
        </p:nvPicPr>
        <p:blipFill>
          <a:blip r:embed="rId3" cstate="print"/>
          <a:srcRect/>
          <a:stretch>
            <a:fillRect/>
          </a:stretch>
        </p:blipFill>
        <p:spPr bwMode="auto">
          <a:xfrm>
            <a:off x="1835150" y="2786063"/>
            <a:ext cx="7308850" cy="3386137"/>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8"/>
                                        </p:tgtEl>
                                        <p:attrNameLst>
                                          <p:attrName>style.visibility</p:attrName>
                                        </p:attrNameLst>
                                      </p:cBhvr>
                                      <p:to>
                                        <p:strVal val="visible"/>
                                      </p:to>
                                    </p:set>
                                    <p:animEffect transition="in" filter="dissolve">
                                      <p:cBhvr>
                                        <p:cTn id="7" dur="500"/>
                                        <p:tgtEl>
                                          <p:spTgt spid="22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15363"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15364" name="Title 1"/>
          <p:cNvSpPr>
            <a:spLocks noGrp="1"/>
          </p:cNvSpPr>
          <p:nvPr>
            <p:ph type="title" idx="4294967295"/>
          </p:nvPr>
        </p:nvSpPr>
        <p:spPr>
          <a:xfrm>
            <a:off x="0" y="76200"/>
            <a:ext cx="9144000" cy="1143000"/>
          </a:xfrm>
        </p:spPr>
        <p:txBody>
          <a:bodyPr/>
          <a:lstStyle/>
          <a:p>
            <a:pPr eaLnBrk="1" hangingPunct="1"/>
            <a:r>
              <a:rPr lang="en-US" smtClean="0">
                <a:latin typeface="Arial" charset="0"/>
                <a:cs typeface="Arial" charset="0"/>
              </a:rPr>
              <a:t>Probability of Completing The Project in 12 days</a:t>
            </a:r>
          </a:p>
        </p:txBody>
      </p:sp>
      <p:sp>
        <p:nvSpPr>
          <p:cNvPr id="2052" name="Content Placeholder 2"/>
          <p:cNvSpPr>
            <a:spLocks noGrp="1"/>
          </p:cNvSpPr>
          <p:nvPr>
            <p:ph idx="4294967295"/>
          </p:nvPr>
        </p:nvSpPr>
        <p:spPr>
          <a:xfrm>
            <a:off x="76200" y="2667000"/>
            <a:ext cx="2628900" cy="1447800"/>
          </a:xfrm>
          <a:ln w="38100">
            <a:solidFill>
              <a:schemeClr val="accent1"/>
            </a:solidFill>
          </a:ln>
        </p:spPr>
        <p:txBody>
          <a:bodyPr/>
          <a:lstStyle/>
          <a:p>
            <a:pPr>
              <a:spcBef>
                <a:spcPct val="0"/>
              </a:spcBef>
              <a:buFont typeface="Wingdings" pitchFamily="2" charset="2"/>
              <a:buNone/>
            </a:pPr>
            <a:r>
              <a:rPr lang="en-US" dirty="0" err="1" smtClean="0">
                <a:solidFill>
                  <a:srgbClr val="558ED5"/>
                </a:solidFill>
                <a:latin typeface="Symbol" pitchFamily="-64" charset="2"/>
                <a:ea typeface="ＭＳ Ｐゴシック" pitchFamily="-64" charset="-128"/>
                <a:cs typeface="Arial" charset="0"/>
              </a:rPr>
              <a:t>m</a:t>
            </a:r>
            <a:r>
              <a:rPr lang="en-US" i="1" baseline="-25000" dirty="0" err="1" smtClean="0">
                <a:solidFill>
                  <a:srgbClr val="558ED5"/>
                </a:solidFill>
                <a:latin typeface="Book Antiqua" pitchFamily="-64" charset="0"/>
                <a:ea typeface="ＭＳ Ｐゴシック" pitchFamily="-64" charset="-128"/>
                <a:cs typeface="Arial" charset="0"/>
              </a:rPr>
              <a:t>CP</a:t>
            </a:r>
            <a:r>
              <a:rPr lang="en-US" dirty="0" smtClean="0">
                <a:solidFill>
                  <a:srgbClr val="558ED5"/>
                </a:solidFill>
                <a:latin typeface="Book Antiqua" pitchFamily="-64" charset="0"/>
                <a:ea typeface="ＭＳ Ｐゴシック" pitchFamily="-64" charset="-128"/>
                <a:cs typeface="Arial" charset="0"/>
              </a:rPr>
              <a:t>=  </a:t>
            </a:r>
            <a:r>
              <a:rPr lang="en-US" b="1" dirty="0" smtClean="0">
                <a:solidFill>
                  <a:srgbClr val="558ED5"/>
                </a:solidFill>
                <a:latin typeface="Book Antiqua" pitchFamily="-64" charset="0"/>
                <a:ea typeface="ＭＳ Ｐゴシック" pitchFamily="-64" charset="-128"/>
                <a:cs typeface="Arial" charset="0"/>
                <a:sym typeface="Symbol" pitchFamily="-64" charset="2"/>
              </a:rPr>
              <a:t>6+4</a:t>
            </a:r>
            <a:r>
              <a:rPr lang="en-US" dirty="0" smtClean="0">
                <a:solidFill>
                  <a:srgbClr val="558ED5"/>
                </a:solidFill>
                <a:latin typeface="Book Antiqua" pitchFamily="-64" charset="0"/>
                <a:ea typeface="ＭＳ Ｐゴシック" pitchFamily="-64" charset="-128"/>
                <a:cs typeface="Arial" charset="0"/>
              </a:rPr>
              <a:t> = </a:t>
            </a:r>
            <a:r>
              <a:rPr lang="en-US" b="1" dirty="0" smtClean="0">
                <a:solidFill>
                  <a:srgbClr val="558ED5"/>
                </a:solidFill>
                <a:latin typeface="Book Antiqua" pitchFamily="-64" charset="0"/>
                <a:ea typeface="ＭＳ Ｐゴシック" pitchFamily="-64" charset="-128"/>
                <a:cs typeface="Arial" charset="0"/>
                <a:sym typeface="Symbol" pitchFamily="-64" charset="2"/>
              </a:rPr>
              <a:t>10</a:t>
            </a:r>
          </a:p>
          <a:p>
            <a:pPr>
              <a:spcBef>
                <a:spcPct val="0"/>
              </a:spcBef>
              <a:buFont typeface="Symbol" pitchFamily="-64" charset="2"/>
              <a:buNone/>
            </a:pPr>
            <a:r>
              <a:rPr lang="en-US" dirty="0" smtClean="0">
                <a:solidFill>
                  <a:srgbClr val="558ED5"/>
                </a:solidFill>
                <a:latin typeface="Book Antiqua" pitchFamily="-64" charset="0"/>
                <a:ea typeface="ＭＳ Ｐゴシック" pitchFamily="-64" charset="-128"/>
                <a:cs typeface="Arial" charset="0"/>
                <a:sym typeface="Symbol" pitchFamily="-64" charset="2"/>
              </a:rPr>
              <a:t></a:t>
            </a:r>
            <a:r>
              <a:rPr lang="en-US" baseline="30000" dirty="0" smtClean="0">
                <a:solidFill>
                  <a:srgbClr val="558ED5"/>
                </a:solidFill>
                <a:latin typeface="Book Antiqua" pitchFamily="-64" charset="0"/>
                <a:ea typeface="ＭＳ Ｐゴシック" pitchFamily="-64" charset="-128"/>
                <a:cs typeface="Arial" charset="0"/>
                <a:sym typeface="Symbol" pitchFamily="-64" charset="2"/>
              </a:rPr>
              <a:t>2</a:t>
            </a:r>
            <a:r>
              <a:rPr lang="en-US" baseline="-25000" dirty="0" smtClean="0">
                <a:solidFill>
                  <a:srgbClr val="558ED5"/>
                </a:solidFill>
                <a:latin typeface="Book Antiqua" pitchFamily="-64" charset="0"/>
                <a:ea typeface="ＭＳ Ｐゴシック" pitchFamily="-64" charset="-128"/>
                <a:cs typeface="Arial" charset="0"/>
                <a:sym typeface="Symbol" pitchFamily="-64" charset="2"/>
              </a:rPr>
              <a:t>CP</a:t>
            </a:r>
            <a:r>
              <a:rPr lang="en-US" dirty="0" smtClean="0">
                <a:solidFill>
                  <a:srgbClr val="558ED5"/>
                </a:solidFill>
                <a:latin typeface="Book Antiqua" pitchFamily="-64" charset="0"/>
                <a:ea typeface="ＭＳ Ｐゴシック" pitchFamily="-64" charset="-128"/>
                <a:cs typeface="Arial" charset="0"/>
                <a:sym typeface="Symbol" pitchFamily="-64" charset="2"/>
              </a:rPr>
              <a:t> = </a:t>
            </a:r>
            <a:r>
              <a:rPr lang="en-US" b="1" dirty="0" smtClean="0">
                <a:solidFill>
                  <a:srgbClr val="558ED5"/>
                </a:solidFill>
                <a:latin typeface="Book Antiqua" pitchFamily="-64" charset="0"/>
                <a:ea typeface="ＭＳ Ｐゴシック" pitchFamily="-64" charset="-128"/>
                <a:cs typeface="Arial" charset="0"/>
                <a:sym typeface="Symbol" pitchFamily="-64" charset="2"/>
              </a:rPr>
              <a:t>1</a:t>
            </a:r>
            <a:r>
              <a:rPr lang="en-US" b="1" baseline="30000" dirty="0" smtClean="0">
                <a:solidFill>
                  <a:srgbClr val="558ED5"/>
                </a:solidFill>
                <a:latin typeface="Book Antiqua" pitchFamily="-64" charset="0"/>
                <a:ea typeface="ＭＳ Ｐゴシック" pitchFamily="-64" charset="-128"/>
                <a:cs typeface="Arial" charset="0"/>
                <a:sym typeface="Symbol" pitchFamily="-64" charset="2"/>
              </a:rPr>
              <a:t>2</a:t>
            </a:r>
            <a:r>
              <a:rPr lang="en-US" dirty="0" smtClean="0">
                <a:solidFill>
                  <a:srgbClr val="558ED5"/>
                </a:solidFill>
                <a:latin typeface="Book Antiqua" pitchFamily="-64" charset="0"/>
                <a:ea typeface="ＭＳ Ｐゴシック" pitchFamily="-64" charset="-128"/>
                <a:cs typeface="Arial" charset="0"/>
                <a:sym typeface="Symbol" pitchFamily="-64" charset="2"/>
              </a:rPr>
              <a:t>+</a:t>
            </a:r>
            <a:r>
              <a:rPr lang="en-US" b="1" dirty="0" smtClean="0">
                <a:solidFill>
                  <a:srgbClr val="558ED5"/>
                </a:solidFill>
                <a:latin typeface="Book Antiqua" pitchFamily="-64" charset="0"/>
                <a:ea typeface="ＭＳ Ｐゴシック" pitchFamily="-64" charset="-128"/>
                <a:cs typeface="Arial" charset="0"/>
                <a:sym typeface="Symbol" pitchFamily="-64" charset="2"/>
              </a:rPr>
              <a:t>2</a:t>
            </a:r>
            <a:r>
              <a:rPr lang="en-US" b="1" baseline="30000" dirty="0" smtClean="0">
                <a:solidFill>
                  <a:srgbClr val="558ED5"/>
                </a:solidFill>
                <a:latin typeface="Book Antiqua" pitchFamily="-64" charset="0"/>
                <a:ea typeface="ＭＳ Ｐゴシック" pitchFamily="-64" charset="-128"/>
                <a:cs typeface="Arial" charset="0"/>
                <a:sym typeface="Symbol" pitchFamily="-64" charset="2"/>
              </a:rPr>
              <a:t>2</a:t>
            </a:r>
            <a:r>
              <a:rPr lang="en-US" dirty="0" smtClean="0">
                <a:solidFill>
                  <a:srgbClr val="558ED5"/>
                </a:solidFill>
                <a:latin typeface="Book Antiqua" pitchFamily="-64" charset="0"/>
                <a:ea typeface="ＭＳ Ｐゴシック" pitchFamily="-64" charset="-128"/>
                <a:cs typeface="Arial" charset="0"/>
                <a:sym typeface="Symbol" pitchFamily="-64" charset="2"/>
              </a:rPr>
              <a:t> = </a:t>
            </a:r>
            <a:r>
              <a:rPr lang="en-US" b="1" dirty="0" smtClean="0">
                <a:solidFill>
                  <a:srgbClr val="558ED5"/>
                </a:solidFill>
                <a:latin typeface="Book Antiqua" pitchFamily="-64" charset="0"/>
                <a:ea typeface="ＭＳ Ｐゴシック" pitchFamily="-64" charset="-128"/>
                <a:cs typeface="Arial" charset="0"/>
                <a:sym typeface="Symbol" pitchFamily="-64" charset="2"/>
              </a:rPr>
              <a:t>5</a:t>
            </a:r>
          </a:p>
          <a:p>
            <a:pPr>
              <a:spcBef>
                <a:spcPct val="0"/>
              </a:spcBef>
              <a:buFont typeface="Wingdings" pitchFamily="2" charset="2"/>
              <a:buNone/>
            </a:pPr>
            <a:r>
              <a:rPr lang="en-US" dirty="0" smtClean="0">
                <a:solidFill>
                  <a:srgbClr val="558ED5"/>
                </a:solidFill>
                <a:latin typeface="Book Antiqua" pitchFamily="-64" charset="0"/>
                <a:ea typeface="ＭＳ Ｐゴシック" pitchFamily="-64" charset="-128"/>
                <a:cs typeface="Arial" charset="0"/>
                <a:sym typeface="Symbol" pitchFamily="-64" charset="2"/>
              </a:rPr>
              <a:t></a:t>
            </a:r>
            <a:r>
              <a:rPr lang="en-US" baseline="-25000" dirty="0" smtClean="0">
                <a:solidFill>
                  <a:srgbClr val="558ED5"/>
                </a:solidFill>
                <a:latin typeface="Book Antiqua" pitchFamily="-64" charset="0"/>
                <a:ea typeface="ＭＳ Ｐゴシック" pitchFamily="-64" charset="-128"/>
                <a:cs typeface="Arial" charset="0"/>
                <a:sym typeface="Symbol" pitchFamily="-64" charset="2"/>
              </a:rPr>
              <a:t>CP</a:t>
            </a:r>
            <a:r>
              <a:rPr lang="en-US" dirty="0" smtClean="0">
                <a:solidFill>
                  <a:srgbClr val="558ED5"/>
                </a:solidFill>
                <a:latin typeface="Book Antiqua" pitchFamily="-64" charset="0"/>
                <a:ea typeface="ＭＳ Ｐゴシック" pitchFamily="-64" charset="-128"/>
                <a:cs typeface="Arial" charset="0"/>
                <a:sym typeface="Symbol" pitchFamily="-64" charset="2"/>
              </a:rPr>
              <a:t> = 2.24</a:t>
            </a:r>
            <a:endParaRPr lang="en-US" b="1" dirty="0" smtClean="0">
              <a:latin typeface="Book Antiqua" pitchFamily="-64" charset="0"/>
              <a:ea typeface="ＭＳ Ｐゴシック" pitchFamily="-64" charset="-128"/>
              <a:cs typeface="Arial" charset="0"/>
              <a:sym typeface="Symbol" pitchFamily="-64" charset="2"/>
            </a:endParaRPr>
          </a:p>
          <a:p>
            <a:pPr>
              <a:spcBef>
                <a:spcPct val="0"/>
              </a:spcBef>
              <a:buFont typeface="Symbol" pitchFamily="-64" charset="2"/>
              <a:buNone/>
            </a:pPr>
            <a:endParaRPr lang="en-US" dirty="0" smtClean="0">
              <a:latin typeface="Book Antiqua" pitchFamily="-64" charset="0"/>
              <a:ea typeface="ＭＳ Ｐゴシック" pitchFamily="-64" charset="-128"/>
              <a:cs typeface="Arial" charset="0"/>
            </a:endParaRPr>
          </a:p>
          <a:p>
            <a:pPr lvl="1" eaLnBrk="1" hangingPunct="1"/>
            <a:endParaRPr lang="en-US" altLang="ja-JP" sz="2000" dirty="0" smtClean="0">
              <a:latin typeface="Arial" charset="0"/>
              <a:ea typeface="ＭＳ Ｐゴシック" pitchFamily="-64" charset="-128"/>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15368"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194E35ED-B311-4D69-926F-EE19654FFC71}" type="slidenum">
              <a:rPr lang="en-US" sz="1200">
                <a:solidFill>
                  <a:srgbClr val="898989"/>
                </a:solidFill>
              </a:rPr>
              <a:pPr algn="r"/>
              <a:t>8</a:t>
            </a:fld>
            <a:endParaRPr lang="en-US" sz="1200">
              <a:solidFill>
                <a:srgbClr val="898989"/>
              </a:solidFill>
            </a:endParaRPr>
          </a:p>
        </p:txBody>
      </p:sp>
      <p:sp>
        <p:nvSpPr>
          <p:cNvPr id="22539" name="Content Placeholder 2"/>
          <p:cNvSpPr>
            <a:spLocks noGrp="1"/>
          </p:cNvSpPr>
          <p:nvPr>
            <p:ph idx="4294967295"/>
          </p:nvPr>
        </p:nvSpPr>
        <p:spPr>
          <a:xfrm>
            <a:off x="76200" y="4313307"/>
            <a:ext cx="3124200" cy="1812637"/>
          </a:xfrm>
          <a:ln w="38100">
            <a:solidFill>
              <a:srgbClr val="00B050"/>
            </a:solidFill>
          </a:ln>
        </p:spPr>
        <p:txBody>
          <a:bodyPr/>
          <a:lstStyle/>
          <a:p>
            <a:pPr>
              <a:spcBef>
                <a:spcPct val="0"/>
              </a:spcBef>
              <a:buFont typeface="Wingdings" pitchFamily="2" charset="2"/>
              <a:buNone/>
            </a:pPr>
            <a:r>
              <a:rPr lang="en-US" dirty="0" err="1" smtClean="0">
                <a:solidFill>
                  <a:srgbClr val="00B050"/>
                </a:solidFill>
                <a:latin typeface="Symbol" pitchFamily="-64" charset="2"/>
                <a:cs typeface="Arial" charset="0"/>
              </a:rPr>
              <a:t>m</a:t>
            </a:r>
            <a:r>
              <a:rPr lang="en-US" i="1" baseline="-25000" dirty="0" err="1" smtClean="0">
                <a:solidFill>
                  <a:srgbClr val="00B050"/>
                </a:solidFill>
                <a:latin typeface="Book Antiqua" pitchFamily="-64" charset="0"/>
                <a:cs typeface="Arial" charset="0"/>
              </a:rPr>
              <a:t>CP</a:t>
            </a:r>
            <a:r>
              <a:rPr lang="en-US" dirty="0" smtClean="0">
                <a:solidFill>
                  <a:srgbClr val="00B050"/>
                </a:solidFill>
                <a:latin typeface="Book Antiqua" pitchFamily="-64" charset="0"/>
                <a:cs typeface="Arial" charset="0"/>
              </a:rPr>
              <a:t>=  </a:t>
            </a:r>
            <a:r>
              <a:rPr lang="en-US" b="1" dirty="0" smtClean="0">
                <a:solidFill>
                  <a:srgbClr val="00B050"/>
                </a:solidFill>
                <a:latin typeface="Book Antiqua" pitchFamily="-64" charset="0"/>
                <a:cs typeface="Arial" charset="0"/>
                <a:sym typeface="Symbol" pitchFamily="-64" charset="2"/>
              </a:rPr>
              <a:t>3+2+3</a:t>
            </a:r>
            <a:r>
              <a:rPr lang="en-US" dirty="0" smtClean="0">
                <a:solidFill>
                  <a:srgbClr val="00B050"/>
                </a:solidFill>
                <a:latin typeface="Book Antiqua" pitchFamily="-64" charset="0"/>
                <a:cs typeface="Arial" charset="0"/>
              </a:rPr>
              <a:t> = </a:t>
            </a:r>
            <a:r>
              <a:rPr lang="en-US" b="1" dirty="0" smtClean="0">
                <a:solidFill>
                  <a:srgbClr val="00B050"/>
                </a:solidFill>
                <a:latin typeface="Book Antiqua" pitchFamily="-64" charset="0"/>
                <a:cs typeface="Arial" charset="0"/>
                <a:sym typeface="Symbol" pitchFamily="-64" charset="2"/>
              </a:rPr>
              <a:t>8</a:t>
            </a:r>
          </a:p>
          <a:p>
            <a:pPr>
              <a:spcBef>
                <a:spcPct val="0"/>
              </a:spcBef>
              <a:buFont typeface="Symbol" pitchFamily="-64" charset="2"/>
              <a:buNone/>
            </a:pPr>
            <a:r>
              <a:rPr lang="en-US" dirty="0" smtClean="0">
                <a:solidFill>
                  <a:srgbClr val="00B050"/>
                </a:solidFill>
                <a:latin typeface="Book Antiqua" pitchFamily="-64" charset="0"/>
                <a:cs typeface="Arial" charset="0"/>
                <a:sym typeface="Symbol" pitchFamily="-64" charset="2"/>
              </a:rPr>
              <a:t></a:t>
            </a:r>
            <a:r>
              <a:rPr lang="en-US" baseline="30000" dirty="0" smtClean="0">
                <a:solidFill>
                  <a:srgbClr val="00B050"/>
                </a:solidFill>
                <a:latin typeface="Book Antiqua" pitchFamily="-64" charset="0"/>
                <a:cs typeface="Arial" charset="0"/>
                <a:sym typeface="Symbol" pitchFamily="-64" charset="2"/>
              </a:rPr>
              <a:t>2</a:t>
            </a:r>
            <a:r>
              <a:rPr lang="en-US" baseline="-25000" dirty="0" smtClean="0">
                <a:solidFill>
                  <a:srgbClr val="00B050"/>
                </a:solidFill>
                <a:latin typeface="Book Antiqua" pitchFamily="-64" charset="0"/>
                <a:cs typeface="Arial" charset="0"/>
                <a:sym typeface="Symbol" pitchFamily="-64" charset="2"/>
              </a:rPr>
              <a:t>CP</a:t>
            </a:r>
            <a:r>
              <a:rPr lang="en-US" dirty="0" smtClean="0">
                <a:solidFill>
                  <a:srgbClr val="00B050"/>
                </a:solidFill>
                <a:latin typeface="Book Antiqua" pitchFamily="-64" charset="0"/>
                <a:cs typeface="Arial" charset="0"/>
                <a:sym typeface="Symbol" pitchFamily="-64" charset="2"/>
              </a:rPr>
              <a:t> = </a:t>
            </a:r>
            <a:r>
              <a:rPr lang="en-US" b="1" dirty="0" smtClean="0">
                <a:solidFill>
                  <a:srgbClr val="00B050"/>
                </a:solidFill>
                <a:latin typeface="Book Antiqua" pitchFamily="-64" charset="0"/>
                <a:cs typeface="Arial" charset="0"/>
                <a:sym typeface="Symbol" pitchFamily="-64" charset="2"/>
              </a:rPr>
              <a:t>0.5</a:t>
            </a:r>
            <a:r>
              <a:rPr lang="en-US" b="1" baseline="30000" dirty="0" smtClean="0">
                <a:solidFill>
                  <a:srgbClr val="00B050"/>
                </a:solidFill>
                <a:latin typeface="Book Antiqua" pitchFamily="-64" charset="0"/>
                <a:cs typeface="Arial" charset="0"/>
                <a:sym typeface="Symbol" pitchFamily="-64" charset="2"/>
              </a:rPr>
              <a:t>2</a:t>
            </a:r>
            <a:r>
              <a:rPr lang="en-US" dirty="0" smtClean="0">
                <a:solidFill>
                  <a:srgbClr val="00B050"/>
                </a:solidFill>
                <a:latin typeface="Book Antiqua" pitchFamily="-64" charset="0"/>
                <a:cs typeface="Arial" charset="0"/>
                <a:sym typeface="Symbol" pitchFamily="-64" charset="2"/>
              </a:rPr>
              <a:t>+</a:t>
            </a:r>
            <a:r>
              <a:rPr lang="en-US" b="1" dirty="0" smtClean="0">
                <a:solidFill>
                  <a:srgbClr val="00B050"/>
                </a:solidFill>
                <a:latin typeface="Book Antiqua" pitchFamily="-64" charset="0"/>
                <a:cs typeface="Arial" charset="0"/>
                <a:sym typeface="Symbol" pitchFamily="-64" charset="2"/>
              </a:rPr>
              <a:t>0.5</a:t>
            </a:r>
            <a:r>
              <a:rPr lang="en-US" b="1" baseline="30000" dirty="0" smtClean="0">
                <a:solidFill>
                  <a:srgbClr val="00B050"/>
                </a:solidFill>
                <a:latin typeface="Book Antiqua" pitchFamily="-64" charset="0"/>
                <a:cs typeface="Arial" charset="0"/>
                <a:sym typeface="Symbol" pitchFamily="-64" charset="2"/>
              </a:rPr>
              <a:t>2</a:t>
            </a:r>
            <a:r>
              <a:rPr lang="en-US" dirty="0" smtClean="0">
                <a:solidFill>
                  <a:srgbClr val="00B050"/>
                </a:solidFill>
                <a:latin typeface="Book Antiqua" pitchFamily="-64" charset="0"/>
                <a:cs typeface="Arial" charset="0"/>
                <a:sym typeface="Symbol" pitchFamily="-64" charset="2"/>
              </a:rPr>
              <a:t>+</a:t>
            </a:r>
            <a:r>
              <a:rPr lang="en-US" b="1" dirty="0" smtClean="0">
                <a:solidFill>
                  <a:srgbClr val="00B050"/>
                </a:solidFill>
                <a:latin typeface="Book Antiqua" pitchFamily="-64" charset="0"/>
                <a:cs typeface="Arial" charset="0"/>
                <a:sym typeface="Symbol" pitchFamily="-64" charset="2"/>
              </a:rPr>
              <a:t>1</a:t>
            </a:r>
            <a:r>
              <a:rPr lang="en-US" b="1" baseline="30000" dirty="0" smtClean="0">
                <a:solidFill>
                  <a:srgbClr val="00B050"/>
                </a:solidFill>
                <a:latin typeface="Book Antiqua" pitchFamily="-64" charset="0"/>
                <a:cs typeface="Arial" charset="0"/>
                <a:sym typeface="Symbol" pitchFamily="-64" charset="2"/>
              </a:rPr>
              <a:t>2</a:t>
            </a:r>
            <a:r>
              <a:rPr lang="en-US" dirty="0" smtClean="0">
                <a:solidFill>
                  <a:srgbClr val="00B050"/>
                </a:solidFill>
                <a:latin typeface="Book Antiqua" pitchFamily="-64" charset="0"/>
                <a:cs typeface="Arial" charset="0"/>
                <a:sym typeface="Symbol" pitchFamily="-64" charset="2"/>
              </a:rPr>
              <a:t> </a:t>
            </a:r>
            <a:endParaRPr lang="en-US" dirty="0" smtClean="0">
              <a:solidFill>
                <a:srgbClr val="00B050"/>
              </a:solidFill>
              <a:latin typeface="Book Antiqua" pitchFamily="-64" charset="0"/>
              <a:cs typeface="Arial" charset="0"/>
              <a:sym typeface="Symbol" pitchFamily="-64" charset="2"/>
            </a:endParaRPr>
          </a:p>
          <a:p>
            <a:pPr>
              <a:spcBef>
                <a:spcPct val="0"/>
              </a:spcBef>
              <a:buFont typeface="Symbol" pitchFamily="-64" charset="2"/>
              <a:buNone/>
            </a:pPr>
            <a:r>
              <a:rPr lang="en-US" dirty="0" smtClean="0">
                <a:solidFill>
                  <a:srgbClr val="00B050"/>
                </a:solidFill>
                <a:latin typeface="Book Antiqua" pitchFamily="-64" charset="0"/>
                <a:cs typeface="Arial" charset="0"/>
                <a:sym typeface="Symbol" pitchFamily="-64" charset="2"/>
              </a:rPr>
              <a:t></a:t>
            </a:r>
            <a:r>
              <a:rPr lang="en-US" baseline="30000" dirty="0">
                <a:solidFill>
                  <a:srgbClr val="00B050"/>
                </a:solidFill>
                <a:latin typeface="Book Antiqua" pitchFamily="-64" charset="0"/>
                <a:cs typeface="Arial" charset="0"/>
                <a:sym typeface="Symbol" pitchFamily="-64" charset="2"/>
              </a:rPr>
              <a:t>2</a:t>
            </a:r>
            <a:r>
              <a:rPr lang="en-US" baseline="-25000" dirty="0">
                <a:solidFill>
                  <a:srgbClr val="00B050"/>
                </a:solidFill>
                <a:latin typeface="Book Antiqua" pitchFamily="-64" charset="0"/>
                <a:cs typeface="Arial" charset="0"/>
                <a:sym typeface="Symbol" pitchFamily="-64" charset="2"/>
              </a:rPr>
              <a:t>CP</a:t>
            </a:r>
            <a:r>
              <a:rPr lang="en-US" dirty="0">
                <a:solidFill>
                  <a:srgbClr val="00B050"/>
                </a:solidFill>
                <a:latin typeface="Book Antiqua" pitchFamily="-64" charset="0"/>
                <a:cs typeface="Arial" charset="0"/>
                <a:sym typeface="Symbol" pitchFamily="-64" charset="2"/>
              </a:rPr>
              <a:t> </a:t>
            </a:r>
            <a:r>
              <a:rPr lang="en-US" dirty="0" smtClean="0">
                <a:solidFill>
                  <a:srgbClr val="00B050"/>
                </a:solidFill>
                <a:latin typeface="Book Antiqua" pitchFamily="-64" charset="0"/>
                <a:cs typeface="Arial" charset="0"/>
                <a:sym typeface="Symbol" pitchFamily="-64" charset="2"/>
              </a:rPr>
              <a:t> </a:t>
            </a:r>
            <a:r>
              <a:rPr lang="en-US" dirty="0">
                <a:solidFill>
                  <a:srgbClr val="00B050"/>
                </a:solidFill>
                <a:latin typeface="Book Antiqua" pitchFamily="-64" charset="0"/>
                <a:cs typeface="Arial" charset="0"/>
                <a:sym typeface="Symbol" pitchFamily="-64" charset="2"/>
              </a:rPr>
              <a:t>= </a:t>
            </a:r>
            <a:r>
              <a:rPr lang="en-US" b="1" dirty="0" smtClean="0">
                <a:solidFill>
                  <a:srgbClr val="00B050"/>
                </a:solidFill>
                <a:latin typeface="Book Antiqua" pitchFamily="-64" charset="0"/>
                <a:cs typeface="Arial" charset="0"/>
                <a:sym typeface="Symbol" pitchFamily="-64" charset="2"/>
              </a:rPr>
              <a:t>1.5</a:t>
            </a:r>
            <a:endParaRPr lang="en-US" b="1" dirty="0">
              <a:solidFill>
                <a:srgbClr val="00B050"/>
              </a:solidFill>
              <a:latin typeface="Book Antiqua" pitchFamily="-64" charset="0"/>
              <a:cs typeface="Arial" charset="0"/>
              <a:sym typeface="Symbol" pitchFamily="-64" charset="2"/>
            </a:endParaRPr>
          </a:p>
          <a:p>
            <a:pPr>
              <a:spcBef>
                <a:spcPct val="0"/>
              </a:spcBef>
              <a:buFont typeface="Wingdings" pitchFamily="2" charset="2"/>
              <a:buNone/>
            </a:pPr>
            <a:r>
              <a:rPr lang="en-US" dirty="0" smtClean="0">
                <a:solidFill>
                  <a:srgbClr val="00B050"/>
                </a:solidFill>
                <a:latin typeface="Book Antiqua" pitchFamily="-64" charset="0"/>
                <a:cs typeface="Arial" charset="0"/>
                <a:sym typeface="Symbol" pitchFamily="-64" charset="2"/>
              </a:rPr>
              <a:t></a:t>
            </a:r>
            <a:r>
              <a:rPr lang="en-US" baseline="-25000" dirty="0" smtClean="0">
                <a:solidFill>
                  <a:srgbClr val="00B050"/>
                </a:solidFill>
                <a:latin typeface="Book Antiqua" pitchFamily="-64" charset="0"/>
                <a:cs typeface="Arial" charset="0"/>
                <a:sym typeface="Symbol" pitchFamily="-64" charset="2"/>
              </a:rPr>
              <a:t>CP</a:t>
            </a:r>
            <a:r>
              <a:rPr lang="en-US" dirty="0" smtClean="0">
                <a:solidFill>
                  <a:srgbClr val="00B050"/>
                </a:solidFill>
                <a:latin typeface="Book Antiqua" pitchFamily="-64" charset="0"/>
                <a:cs typeface="Arial" charset="0"/>
                <a:sym typeface="Symbol" pitchFamily="-64" charset="2"/>
              </a:rPr>
              <a:t> = </a:t>
            </a:r>
            <a:r>
              <a:rPr lang="en-US" dirty="0" smtClean="0">
                <a:solidFill>
                  <a:srgbClr val="00B050"/>
                </a:solidFill>
                <a:latin typeface="Book Antiqua" pitchFamily="-64" charset="0"/>
                <a:cs typeface="Arial" charset="0"/>
                <a:sym typeface="Symbol" pitchFamily="-64" charset="2"/>
              </a:rPr>
              <a:t>1.22</a:t>
            </a:r>
            <a:endParaRPr lang="en-US" b="1" dirty="0" smtClean="0">
              <a:solidFill>
                <a:srgbClr val="00B050"/>
              </a:solidFill>
              <a:latin typeface="Book Antiqua" pitchFamily="-64" charset="0"/>
              <a:cs typeface="Arial" charset="0"/>
              <a:sym typeface="Symbol" pitchFamily="-64" charset="2"/>
            </a:endParaRPr>
          </a:p>
          <a:p>
            <a:pPr>
              <a:spcBef>
                <a:spcPct val="0"/>
              </a:spcBef>
              <a:buFont typeface="Symbol" pitchFamily="-64" charset="2"/>
              <a:buNone/>
            </a:pPr>
            <a:endParaRPr lang="en-US" sz="2400" b="1" dirty="0" smtClean="0">
              <a:latin typeface="Book Antiqua" pitchFamily="-64" charset="0"/>
              <a:cs typeface="Arial" charset="0"/>
              <a:sym typeface="Symbol" pitchFamily="-64" charset="2"/>
            </a:endParaRPr>
          </a:p>
          <a:p>
            <a:pPr>
              <a:spcBef>
                <a:spcPct val="0"/>
              </a:spcBef>
              <a:buFont typeface="Symbol" pitchFamily="-64" charset="2"/>
              <a:buNone/>
            </a:pPr>
            <a:endParaRPr lang="en-US" dirty="0" smtClean="0">
              <a:latin typeface="Book Antiqua" pitchFamily="-64" charset="0"/>
              <a:cs typeface="Arial" charset="0"/>
            </a:endParaRPr>
          </a:p>
          <a:p>
            <a:pPr lvl="1" eaLnBrk="1" hangingPunct="1">
              <a:buFont typeface="Wingdings" pitchFamily="2" charset="2"/>
              <a:buNone/>
            </a:pPr>
            <a:endParaRPr lang="en-US" sz="2000" dirty="0" smtClean="0">
              <a:latin typeface="Arial" charset="0"/>
              <a:cs typeface="Arial" charset="0"/>
              <a:sym typeface="Symbol" pitchFamily="-64" charset="2"/>
            </a:endParaRPr>
          </a:p>
        </p:txBody>
      </p:sp>
      <p:sp>
        <p:nvSpPr>
          <p:cNvPr id="22541" name="Rectangle 15"/>
          <p:cNvSpPr>
            <a:spLocks noChangeArrowheads="1"/>
          </p:cNvSpPr>
          <p:nvPr/>
        </p:nvSpPr>
        <p:spPr bwMode="auto">
          <a:xfrm>
            <a:off x="3418626" y="4747499"/>
            <a:ext cx="5725374" cy="1384995"/>
          </a:xfrm>
          <a:prstGeom prst="rect">
            <a:avLst/>
          </a:prstGeom>
          <a:noFill/>
          <a:ln w="9525">
            <a:noFill/>
            <a:miter lim="800000"/>
            <a:headEnd/>
            <a:tailEnd/>
          </a:ln>
        </p:spPr>
        <p:txBody>
          <a:bodyPr wrap="square">
            <a:spAutoFit/>
          </a:bodyPr>
          <a:lstStyle/>
          <a:p>
            <a:r>
              <a:rPr lang="en-US" sz="2800" dirty="0"/>
              <a:t>The probability of competing the Project in not more than 12 days is  0.72×0.81×1 = 0.58</a:t>
            </a:r>
          </a:p>
        </p:txBody>
      </p:sp>
      <p:sp>
        <p:nvSpPr>
          <p:cNvPr id="2" name="Rectangle 1"/>
          <p:cNvSpPr/>
          <p:nvPr/>
        </p:nvSpPr>
        <p:spPr>
          <a:xfrm>
            <a:off x="76200" y="1259002"/>
            <a:ext cx="2819400" cy="1200329"/>
          </a:xfrm>
          <a:prstGeom prst="rect">
            <a:avLst/>
          </a:prstGeom>
          <a:ln w="38100">
            <a:solidFill>
              <a:srgbClr val="FF0000"/>
            </a:solidFill>
          </a:ln>
        </p:spPr>
        <p:txBody>
          <a:bodyPr wrap="square">
            <a:spAutoFit/>
          </a:bodyPr>
          <a:lstStyle/>
          <a:p>
            <a:r>
              <a:rPr lang="en-US" dirty="0" err="1">
                <a:solidFill>
                  <a:srgbClr val="FF0000"/>
                </a:solidFill>
                <a:latin typeface="Symbol" pitchFamily="-64" charset="2"/>
              </a:rPr>
              <a:t>m</a:t>
            </a:r>
            <a:r>
              <a:rPr lang="en-US" i="1" baseline="-25000" dirty="0" err="1">
                <a:solidFill>
                  <a:srgbClr val="FF0000"/>
                </a:solidFill>
                <a:latin typeface="Book Antiqua" pitchFamily="-64" charset="0"/>
              </a:rPr>
              <a:t>CP</a:t>
            </a:r>
            <a:r>
              <a:rPr lang="en-US" dirty="0">
                <a:solidFill>
                  <a:srgbClr val="FF0000"/>
                </a:solidFill>
                <a:latin typeface="Book Antiqua" pitchFamily="-64" charset="0"/>
              </a:rPr>
              <a:t>=  </a:t>
            </a:r>
            <a:r>
              <a:rPr lang="en-US" b="1" dirty="0">
                <a:solidFill>
                  <a:srgbClr val="FF0000"/>
                </a:solidFill>
                <a:latin typeface="Book Antiqua" pitchFamily="-64" charset="0"/>
                <a:sym typeface="Symbol" pitchFamily="-64" charset="2"/>
              </a:rPr>
              <a:t>4+4+3</a:t>
            </a:r>
            <a:r>
              <a:rPr lang="en-US" dirty="0">
                <a:solidFill>
                  <a:srgbClr val="FF0000"/>
                </a:solidFill>
                <a:latin typeface="Book Antiqua" pitchFamily="-64" charset="0"/>
              </a:rPr>
              <a:t> = </a:t>
            </a:r>
            <a:r>
              <a:rPr lang="en-US" b="1" dirty="0">
                <a:solidFill>
                  <a:srgbClr val="FF0000"/>
                </a:solidFill>
                <a:latin typeface="Book Antiqua" pitchFamily="-64" charset="0"/>
                <a:sym typeface="Symbol" pitchFamily="-64" charset="2"/>
              </a:rPr>
              <a:t>11</a:t>
            </a:r>
          </a:p>
          <a:p>
            <a:r>
              <a:rPr lang="en-US" dirty="0">
                <a:solidFill>
                  <a:srgbClr val="FF0000"/>
                </a:solidFill>
                <a:latin typeface="Book Antiqua" pitchFamily="-64" charset="0"/>
                <a:sym typeface="Symbol" pitchFamily="-64" charset="2"/>
              </a:rPr>
              <a:t></a:t>
            </a:r>
            <a:r>
              <a:rPr lang="en-US" baseline="30000" dirty="0">
                <a:solidFill>
                  <a:srgbClr val="FF0000"/>
                </a:solidFill>
                <a:latin typeface="Book Antiqua" pitchFamily="-64" charset="0"/>
                <a:sym typeface="Symbol" pitchFamily="-64" charset="2"/>
              </a:rPr>
              <a:t>2</a:t>
            </a:r>
            <a:r>
              <a:rPr lang="en-US" baseline="-25000" dirty="0">
                <a:solidFill>
                  <a:srgbClr val="FF0000"/>
                </a:solidFill>
                <a:latin typeface="Book Antiqua" pitchFamily="-64" charset="0"/>
                <a:sym typeface="Symbol" pitchFamily="-64" charset="2"/>
              </a:rPr>
              <a:t>CP</a:t>
            </a:r>
            <a:r>
              <a:rPr lang="en-US" dirty="0">
                <a:solidFill>
                  <a:srgbClr val="FF0000"/>
                </a:solidFill>
                <a:latin typeface="Book Antiqua" pitchFamily="-64" charset="0"/>
                <a:sym typeface="Symbol" pitchFamily="-64" charset="2"/>
              </a:rPr>
              <a:t> = </a:t>
            </a:r>
            <a:r>
              <a:rPr lang="en-US" b="1" dirty="0">
                <a:solidFill>
                  <a:srgbClr val="FF0000"/>
                </a:solidFill>
                <a:latin typeface="Book Antiqua" pitchFamily="-64" charset="0"/>
                <a:sym typeface="Symbol" pitchFamily="-64" charset="2"/>
              </a:rPr>
              <a:t>1</a:t>
            </a:r>
            <a:r>
              <a:rPr lang="en-US" b="1" baseline="30000" dirty="0">
                <a:solidFill>
                  <a:srgbClr val="FF0000"/>
                </a:solidFill>
                <a:latin typeface="Book Antiqua" pitchFamily="-64" charset="0"/>
                <a:sym typeface="Symbol" pitchFamily="-64" charset="2"/>
              </a:rPr>
              <a:t>2</a:t>
            </a:r>
            <a:r>
              <a:rPr lang="en-US" dirty="0">
                <a:solidFill>
                  <a:srgbClr val="FF0000"/>
                </a:solidFill>
                <a:latin typeface="Book Antiqua" pitchFamily="-64" charset="0"/>
                <a:sym typeface="Symbol" pitchFamily="-64" charset="2"/>
              </a:rPr>
              <a:t>+</a:t>
            </a:r>
            <a:r>
              <a:rPr lang="en-US" b="1" dirty="0">
                <a:solidFill>
                  <a:srgbClr val="FF0000"/>
                </a:solidFill>
                <a:latin typeface="Book Antiqua" pitchFamily="-64" charset="0"/>
                <a:sym typeface="Symbol" pitchFamily="-64" charset="2"/>
              </a:rPr>
              <a:t>1</a:t>
            </a:r>
            <a:r>
              <a:rPr lang="en-US" b="1" baseline="30000" dirty="0">
                <a:solidFill>
                  <a:srgbClr val="FF0000"/>
                </a:solidFill>
                <a:latin typeface="Book Antiqua" pitchFamily="-64" charset="0"/>
                <a:sym typeface="Symbol" pitchFamily="-64" charset="2"/>
              </a:rPr>
              <a:t>2</a:t>
            </a:r>
            <a:r>
              <a:rPr lang="en-US" dirty="0">
                <a:solidFill>
                  <a:srgbClr val="FF0000"/>
                </a:solidFill>
                <a:latin typeface="Book Antiqua" pitchFamily="-64" charset="0"/>
                <a:sym typeface="Symbol" pitchFamily="-64" charset="2"/>
              </a:rPr>
              <a:t>+</a:t>
            </a:r>
            <a:r>
              <a:rPr lang="en-US" b="1" dirty="0">
                <a:solidFill>
                  <a:srgbClr val="FF0000"/>
                </a:solidFill>
                <a:latin typeface="Book Antiqua" pitchFamily="-64" charset="0"/>
                <a:sym typeface="Symbol" pitchFamily="-64" charset="2"/>
              </a:rPr>
              <a:t>1</a:t>
            </a:r>
            <a:r>
              <a:rPr lang="en-US" b="1" baseline="30000" dirty="0">
                <a:solidFill>
                  <a:srgbClr val="FF0000"/>
                </a:solidFill>
                <a:latin typeface="Book Antiqua" pitchFamily="-64" charset="0"/>
                <a:sym typeface="Symbol" pitchFamily="-64" charset="2"/>
              </a:rPr>
              <a:t>2</a:t>
            </a:r>
            <a:r>
              <a:rPr lang="en-US" dirty="0">
                <a:solidFill>
                  <a:srgbClr val="FF0000"/>
                </a:solidFill>
                <a:latin typeface="Book Antiqua" pitchFamily="-64" charset="0"/>
                <a:sym typeface="Symbol" pitchFamily="-64" charset="2"/>
              </a:rPr>
              <a:t> = </a:t>
            </a:r>
            <a:r>
              <a:rPr lang="en-US" b="1" dirty="0">
                <a:solidFill>
                  <a:srgbClr val="FF0000"/>
                </a:solidFill>
                <a:latin typeface="Book Antiqua" pitchFamily="-64" charset="0"/>
                <a:sym typeface="Symbol" pitchFamily="-64" charset="2"/>
              </a:rPr>
              <a:t>3</a:t>
            </a:r>
          </a:p>
          <a:p>
            <a:r>
              <a:rPr lang="en-US" dirty="0">
                <a:solidFill>
                  <a:srgbClr val="FF0000"/>
                </a:solidFill>
                <a:latin typeface="Book Antiqua" pitchFamily="-64" charset="0"/>
                <a:sym typeface="Symbol" pitchFamily="-64" charset="2"/>
              </a:rPr>
              <a:t></a:t>
            </a:r>
            <a:r>
              <a:rPr lang="en-US" baseline="-25000" dirty="0">
                <a:solidFill>
                  <a:srgbClr val="FF0000"/>
                </a:solidFill>
                <a:latin typeface="Book Antiqua" pitchFamily="-64" charset="0"/>
                <a:sym typeface="Symbol" pitchFamily="-64" charset="2"/>
              </a:rPr>
              <a:t>CP</a:t>
            </a:r>
            <a:r>
              <a:rPr lang="en-US" dirty="0">
                <a:solidFill>
                  <a:srgbClr val="FF0000"/>
                </a:solidFill>
                <a:latin typeface="Book Antiqua" pitchFamily="-64" charset="0"/>
                <a:sym typeface="Symbol" pitchFamily="-64" charset="2"/>
              </a:rPr>
              <a:t> = 1.73</a:t>
            </a:r>
            <a:endParaRPr lang="en-US" b="1" dirty="0">
              <a:solidFill>
                <a:srgbClr val="FF0000"/>
              </a:solidFill>
              <a:latin typeface="Book Antiqua" pitchFamily="-64" charset="0"/>
              <a:sym typeface="Symbol" pitchFamily="-64" charset="2"/>
            </a:endParaRPr>
          </a:p>
        </p:txBody>
      </p:sp>
      <p:sp>
        <p:nvSpPr>
          <p:cNvPr id="6" name="Rectangle 5"/>
          <p:cNvSpPr/>
          <p:nvPr/>
        </p:nvSpPr>
        <p:spPr>
          <a:xfrm>
            <a:off x="3124200" y="1212337"/>
            <a:ext cx="3958135" cy="461665"/>
          </a:xfrm>
          <a:prstGeom prst="rect">
            <a:avLst/>
          </a:prstGeom>
        </p:spPr>
        <p:txBody>
          <a:bodyPr wrap="none">
            <a:spAutoFit/>
          </a:bodyPr>
          <a:lstStyle/>
          <a:p>
            <a:r>
              <a:rPr lang="en-US" dirty="0">
                <a:solidFill>
                  <a:srgbClr val="FF0000"/>
                </a:solidFill>
                <a:latin typeface="Book Antiqua" panose="02040602050305030304" pitchFamily="18" charset="0"/>
              </a:rPr>
              <a:t>=NORM.DIST(12,11,1.73,1) </a:t>
            </a:r>
          </a:p>
        </p:txBody>
      </p:sp>
      <p:sp>
        <p:nvSpPr>
          <p:cNvPr id="16" name="Rectangle 15"/>
          <p:cNvSpPr/>
          <p:nvPr/>
        </p:nvSpPr>
        <p:spPr>
          <a:xfrm>
            <a:off x="7082335" y="1214735"/>
            <a:ext cx="1370888" cy="461665"/>
          </a:xfrm>
          <a:prstGeom prst="rect">
            <a:avLst/>
          </a:prstGeom>
        </p:spPr>
        <p:txBody>
          <a:bodyPr wrap="none">
            <a:spAutoFit/>
          </a:bodyPr>
          <a:lstStyle/>
          <a:p>
            <a:r>
              <a:rPr lang="en-US" dirty="0" smtClean="0">
                <a:solidFill>
                  <a:srgbClr val="FF0000"/>
                </a:solidFill>
                <a:latin typeface="Book Antiqua" panose="02040602050305030304" pitchFamily="18" charset="0"/>
              </a:rPr>
              <a:t>= 0.7184 </a:t>
            </a:r>
            <a:endParaRPr lang="en-US" dirty="0">
              <a:solidFill>
                <a:srgbClr val="FF0000"/>
              </a:solidFill>
              <a:latin typeface="Book Antiqua" panose="02040602050305030304" pitchFamily="18" charset="0"/>
            </a:endParaRPr>
          </a:p>
        </p:txBody>
      </p:sp>
      <p:sp>
        <p:nvSpPr>
          <p:cNvPr id="17" name="Rectangle 16"/>
          <p:cNvSpPr/>
          <p:nvPr/>
        </p:nvSpPr>
        <p:spPr>
          <a:xfrm>
            <a:off x="3124200" y="2654112"/>
            <a:ext cx="3958135" cy="461665"/>
          </a:xfrm>
          <a:prstGeom prst="rect">
            <a:avLst/>
          </a:prstGeom>
        </p:spPr>
        <p:txBody>
          <a:bodyPr wrap="none">
            <a:spAutoFit/>
          </a:bodyPr>
          <a:lstStyle/>
          <a:p>
            <a:r>
              <a:rPr lang="en-US" dirty="0">
                <a:solidFill>
                  <a:srgbClr val="0070C0"/>
                </a:solidFill>
                <a:latin typeface="Book Antiqua" panose="02040602050305030304" pitchFamily="18" charset="0"/>
              </a:rPr>
              <a:t>=</a:t>
            </a:r>
            <a:r>
              <a:rPr lang="en-US" dirty="0" smtClean="0">
                <a:solidFill>
                  <a:srgbClr val="0070C0"/>
                </a:solidFill>
                <a:latin typeface="Book Antiqua" panose="02040602050305030304" pitchFamily="18" charset="0"/>
              </a:rPr>
              <a:t>NORM.DIST(12,10,2.24,1</a:t>
            </a:r>
            <a:r>
              <a:rPr lang="en-US" dirty="0">
                <a:solidFill>
                  <a:srgbClr val="0070C0"/>
                </a:solidFill>
                <a:latin typeface="Book Antiqua" panose="02040602050305030304" pitchFamily="18" charset="0"/>
              </a:rPr>
              <a:t>) </a:t>
            </a:r>
          </a:p>
        </p:txBody>
      </p:sp>
      <p:sp>
        <p:nvSpPr>
          <p:cNvPr id="18" name="Rectangle 17"/>
          <p:cNvSpPr/>
          <p:nvPr/>
        </p:nvSpPr>
        <p:spPr>
          <a:xfrm>
            <a:off x="7052152" y="2651714"/>
            <a:ext cx="1293944" cy="461665"/>
          </a:xfrm>
          <a:prstGeom prst="rect">
            <a:avLst/>
          </a:prstGeom>
        </p:spPr>
        <p:txBody>
          <a:bodyPr wrap="none">
            <a:spAutoFit/>
          </a:bodyPr>
          <a:lstStyle/>
          <a:p>
            <a:r>
              <a:rPr lang="en-US" dirty="0" smtClean="0">
                <a:solidFill>
                  <a:srgbClr val="0070C0"/>
                </a:solidFill>
                <a:latin typeface="Book Antiqua" panose="02040602050305030304" pitchFamily="18" charset="0"/>
              </a:rPr>
              <a:t>= </a:t>
            </a:r>
            <a:r>
              <a:rPr lang="en-US" dirty="0">
                <a:solidFill>
                  <a:srgbClr val="0070C0"/>
                </a:solidFill>
                <a:latin typeface="Book Antiqua" panose="02040602050305030304" pitchFamily="18" charset="0"/>
              </a:rPr>
              <a:t>0.814</a:t>
            </a:r>
            <a:r>
              <a:rPr lang="en-US" dirty="0">
                <a:solidFill>
                  <a:srgbClr val="0070C0"/>
                </a:solidFill>
                <a:latin typeface="Book Antiqua" panose="02040602050305030304" pitchFamily="18" charset="0"/>
              </a:rPr>
              <a:t> </a:t>
            </a:r>
            <a:r>
              <a:rPr lang="en-US" dirty="0" smtClean="0">
                <a:solidFill>
                  <a:srgbClr val="0070C0"/>
                </a:solidFill>
                <a:latin typeface="Book Antiqua" panose="02040602050305030304" pitchFamily="18" charset="0"/>
              </a:rPr>
              <a:t> </a:t>
            </a:r>
            <a:endParaRPr lang="en-US" dirty="0">
              <a:solidFill>
                <a:srgbClr val="0070C0"/>
              </a:solidFill>
              <a:latin typeface="Book Antiqua" panose="02040602050305030304" pitchFamily="18" charset="0"/>
            </a:endParaRPr>
          </a:p>
        </p:txBody>
      </p:sp>
      <p:sp>
        <p:nvSpPr>
          <p:cNvPr id="19" name="Rectangle 18"/>
          <p:cNvSpPr/>
          <p:nvPr/>
        </p:nvSpPr>
        <p:spPr>
          <a:xfrm>
            <a:off x="3352800" y="4197608"/>
            <a:ext cx="3804247" cy="461665"/>
          </a:xfrm>
          <a:prstGeom prst="rect">
            <a:avLst/>
          </a:prstGeom>
        </p:spPr>
        <p:txBody>
          <a:bodyPr wrap="none">
            <a:spAutoFit/>
          </a:bodyPr>
          <a:lstStyle/>
          <a:p>
            <a:r>
              <a:rPr lang="en-US" dirty="0">
                <a:solidFill>
                  <a:srgbClr val="00B050"/>
                </a:solidFill>
                <a:latin typeface="Book Antiqua" panose="02040602050305030304" pitchFamily="18" charset="0"/>
              </a:rPr>
              <a:t>=</a:t>
            </a:r>
            <a:r>
              <a:rPr lang="en-US" dirty="0" smtClean="0">
                <a:solidFill>
                  <a:srgbClr val="00B050"/>
                </a:solidFill>
                <a:latin typeface="Book Antiqua" panose="02040602050305030304" pitchFamily="18" charset="0"/>
              </a:rPr>
              <a:t>NORM.DIST(12,8,1.22,1</a:t>
            </a:r>
            <a:r>
              <a:rPr lang="en-US" dirty="0">
                <a:solidFill>
                  <a:srgbClr val="00B050"/>
                </a:solidFill>
                <a:latin typeface="Book Antiqua" panose="02040602050305030304" pitchFamily="18" charset="0"/>
              </a:rPr>
              <a:t>) </a:t>
            </a:r>
          </a:p>
        </p:txBody>
      </p:sp>
      <p:sp>
        <p:nvSpPr>
          <p:cNvPr id="20" name="Rectangle 19"/>
          <p:cNvSpPr/>
          <p:nvPr/>
        </p:nvSpPr>
        <p:spPr>
          <a:xfrm>
            <a:off x="7157047" y="4170609"/>
            <a:ext cx="1524776" cy="461665"/>
          </a:xfrm>
          <a:prstGeom prst="rect">
            <a:avLst/>
          </a:prstGeom>
        </p:spPr>
        <p:txBody>
          <a:bodyPr wrap="none">
            <a:spAutoFit/>
          </a:bodyPr>
          <a:lstStyle/>
          <a:p>
            <a:r>
              <a:rPr lang="en-US" dirty="0" smtClean="0">
                <a:solidFill>
                  <a:srgbClr val="00B050"/>
                </a:solidFill>
                <a:latin typeface="Book Antiqua" panose="02040602050305030304" pitchFamily="18" charset="0"/>
              </a:rPr>
              <a:t>= </a:t>
            </a:r>
            <a:r>
              <a:rPr lang="en-US" dirty="0">
                <a:solidFill>
                  <a:srgbClr val="00B050"/>
                </a:solidFill>
                <a:latin typeface="Book Antiqua" panose="02040602050305030304" pitchFamily="18" charset="0"/>
              </a:rPr>
              <a:t>0.9995</a:t>
            </a:r>
            <a:r>
              <a:rPr lang="en-US" dirty="0"/>
              <a:t> </a:t>
            </a:r>
            <a:r>
              <a:rPr lang="en-US" dirty="0" smtClean="0">
                <a:solidFill>
                  <a:srgbClr val="00B050"/>
                </a:solidFill>
                <a:latin typeface="Book Antiqua" panose="02040602050305030304" pitchFamily="18" charset="0"/>
              </a:rPr>
              <a:t>  </a:t>
            </a:r>
            <a:endParaRPr lang="en-US" dirty="0">
              <a:solidFill>
                <a:srgbClr val="00B050"/>
              </a:solidFill>
              <a:latin typeface="Book Antiqua" panose="0204060205030503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52"/>
                                        </p:tgtEl>
                                        <p:attrNameLst>
                                          <p:attrName>style.visibility</p:attrName>
                                        </p:attrNameLst>
                                      </p:cBhvr>
                                      <p:to>
                                        <p:strVal val="visible"/>
                                      </p:to>
                                    </p:set>
                                    <p:animEffect transition="in" filter="dissolve">
                                      <p:cBhvr>
                                        <p:cTn id="22" dur="500"/>
                                        <p:tgtEl>
                                          <p:spTgt spid="205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539"/>
                                        </p:tgtEl>
                                        <p:attrNameLst>
                                          <p:attrName>style.visibility</p:attrName>
                                        </p:attrNameLst>
                                      </p:cBhvr>
                                      <p:to>
                                        <p:strVal val="visible"/>
                                      </p:to>
                                    </p:set>
                                    <p:animEffect transition="in" filter="dissolve">
                                      <p:cBhvr>
                                        <p:cTn id="37" dur="500"/>
                                        <p:tgtEl>
                                          <p:spTgt spid="2253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dissolve">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2541"/>
                                        </p:tgtEl>
                                        <p:attrNameLst>
                                          <p:attrName>style.visibility</p:attrName>
                                        </p:attrNameLst>
                                      </p:cBhvr>
                                      <p:to>
                                        <p:strVal val="visible"/>
                                      </p:to>
                                    </p:set>
                                    <p:animEffect transition="in" filter="dissolve">
                                      <p:cBhvr>
                                        <p:cTn id="52" dur="500"/>
                                        <p:tgtEl>
                                          <p:spTgt spid="22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P spid="22539" grpId="0" animBg="1"/>
      <p:bldP spid="22541" grpId="0"/>
      <p:bldP spid="2" grpId="0" animBg="1"/>
      <p:bldP spid="6" grpId="0"/>
      <p:bldP spid="16" grpId="0"/>
      <p:bldP spid="17" grpId="0"/>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quarter" idx="10"/>
          </p:nvPr>
        </p:nvSpPr>
        <p:spPr/>
        <p:txBody>
          <a:bodyPr/>
          <a:lstStyle/>
          <a:p>
            <a:pPr>
              <a:defRPr/>
            </a:pPr>
            <a:fld id="{8F4557F6-9A54-4B13-955B-EBBBC0CD89D1}" type="datetime1">
              <a:rPr lang="en-US"/>
              <a:pPr>
                <a:defRPr/>
              </a:pPr>
              <a:t>10/11/2015</a:t>
            </a:fld>
            <a:endParaRPr lang="en-US"/>
          </a:p>
        </p:txBody>
      </p:sp>
      <p:sp>
        <p:nvSpPr>
          <p:cNvPr id="2052" name="Footer Placeholder 4"/>
          <p:cNvSpPr>
            <a:spLocks noGrp="1"/>
          </p:cNvSpPr>
          <p:nvPr>
            <p:ph type="ftr" sz="quarter" idx="11"/>
          </p:nvPr>
        </p:nvSpPr>
        <p:spPr bwMode="auto">
          <a:noFill/>
          <a:ln>
            <a:miter lim="800000"/>
            <a:headEnd/>
            <a:tailEnd/>
          </a:ln>
        </p:spPr>
        <p:txBody>
          <a:bodyPr/>
          <a:lstStyle/>
          <a:p>
            <a:r>
              <a:rPr lang="en-US" smtClean="0"/>
              <a:t>Ardavan Asef-Vaziri</a:t>
            </a:r>
          </a:p>
        </p:txBody>
      </p:sp>
      <p:sp>
        <p:nvSpPr>
          <p:cNvPr id="2053" name="Title 1"/>
          <p:cNvSpPr>
            <a:spLocks noGrp="1"/>
          </p:cNvSpPr>
          <p:nvPr>
            <p:ph type="title" idx="4294967295"/>
          </p:nvPr>
        </p:nvSpPr>
        <p:spPr>
          <a:xfrm>
            <a:off x="0" y="0"/>
            <a:ext cx="9144000" cy="1143000"/>
          </a:xfrm>
        </p:spPr>
        <p:txBody>
          <a:bodyPr/>
          <a:lstStyle/>
          <a:p>
            <a:pPr eaLnBrk="1" hangingPunct="1"/>
            <a:r>
              <a:rPr lang="en-US" dirty="0" smtClean="0">
                <a:latin typeface="Arial" charset="0"/>
                <a:cs typeface="Arial" charset="0"/>
              </a:rPr>
              <a:t>The Probability of Completing the Critical Path </a:t>
            </a:r>
            <a:r>
              <a:rPr lang="en-US" dirty="0" smtClean="0">
                <a:latin typeface="Arial" charset="0"/>
                <a:cs typeface="Arial" charset="0"/>
              </a:rPr>
              <a:t>and the Project on </a:t>
            </a:r>
            <a:r>
              <a:rPr lang="en-US" dirty="0" smtClean="0">
                <a:latin typeface="Arial" charset="0"/>
                <a:cs typeface="Arial" charset="0"/>
              </a:rPr>
              <a:t>Time</a:t>
            </a:r>
          </a:p>
        </p:txBody>
      </p:sp>
      <p:sp>
        <p:nvSpPr>
          <p:cNvPr id="2054" name="Content Placeholder 2"/>
          <p:cNvSpPr>
            <a:spLocks noGrp="1"/>
          </p:cNvSpPr>
          <p:nvPr>
            <p:ph idx="4294967295"/>
          </p:nvPr>
        </p:nvSpPr>
        <p:spPr>
          <a:xfrm>
            <a:off x="72452" y="1143000"/>
            <a:ext cx="9452548" cy="5213350"/>
          </a:xfrm>
        </p:spPr>
        <p:txBody>
          <a:bodyPr/>
          <a:lstStyle/>
          <a:p>
            <a:pPr eaLnBrk="1" hangingPunct="1">
              <a:buFont typeface="Wingdings" pitchFamily="2" charset="2"/>
              <a:buNone/>
            </a:pPr>
            <a:r>
              <a:rPr lang="en-US" sz="2400" b="1" i="1" dirty="0" smtClean="0">
                <a:latin typeface="Book Antiqua" panose="02040602050305030304" pitchFamily="18" charset="0"/>
                <a:cs typeface="Arial" charset="0"/>
              </a:rPr>
              <a:t>Critical Path</a:t>
            </a:r>
          </a:p>
          <a:p>
            <a:pPr eaLnBrk="1" hangingPunct="1">
              <a:buFont typeface="Wingdings" pitchFamily="2" charset="2"/>
              <a:buNone/>
            </a:pPr>
            <a:r>
              <a:rPr lang="en-US" sz="2400" i="1" dirty="0" smtClean="0">
                <a:latin typeface="Book Antiqua" panose="02040602050305030304" pitchFamily="18" charset="0"/>
                <a:cs typeface="Arial" charset="0"/>
              </a:rPr>
              <a:t>D</a:t>
            </a:r>
            <a:r>
              <a:rPr lang="en-US" sz="2400" i="1" baseline="-25000" dirty="0" smtClean="0">
                <a:latin typeface="Book Antiqua" panose="02040602050305030304" pitchFamily="18" charset="0"/>
                <a:cs typeface="Arial" charset="0"/>
              </a:rPr>
              <a:t>CP</a:t>
            </a:r>
            <a:r>
              <a:rPr lang="en-US" sz="2400" i="1" dirty="0" smtClean="0">
                <a:latin typeface="Book Antiqua" panose="02040602050305030304" pitchFamily="18" charset="0"/>
                <a:cs typeface="Arial" charset="0"/>
              </a:rPr>
              <a:t> </a:t>
            </a:r>
            <a:r>
              <a:rPr lang="en-US" sz="2400" i="1" dirty="0" smtClean="0">
                <a:latin typeface="Book Antiqua" panose="02040602050305030304" pitchFamily="18" charset="0"/>
                <a:cs typeface="Arial" charset="0"/>
              </a:rPr>
              <a:t>= </a:t>
            </a:r>
            <a:r>
              <a:rPr lang="en-US" sz="2400" dirty="0" smtClean="0">
                <a:latin typeface="Book Antiqua" panose="02040602050305030304" pitchFamily="18" charset="0"/>
                <a:cs typeface="Arial" charset="0"/>
              </a:rPr>
              <a:t>the desired completion date of the critical path</a:t>
            </a:r>
          </a:p>
          <a:p>
            <a:pPr>
              <a:spcBef>
                <a:spcPct val="0"/>
              </a:spcBef>
              <a:buFont typeface="Wingdings" pitchFamily="2" charset="2"/>
              <a:buNone/>
            </a:pPr>
            <a:r>
              <a:rPr lang="en-US" sz="2400" dirty="0" err="1" smtClean="0">
                <a:latin typeface="Symbol" panose="05050102010706020507" pitchFamily="18" charset="2"/>
                <a:cs typeface="Arial" charset="0"/>
              </a:rPr>
              <a:t>m</a:t>
            </a:r>
            <a:r>
              <a:rPr lang="en-US" sz="2400" i="1" baseline="-25000" dirty="0" err="1" smtClean="0">
                <a:latin typeface="Book Antiqua" panose="02040602050305030304" pitchFamily="18" charset="0"/>
                <a:cs typeface="Arial" charset="0"/>
              </a:rPr>
              <a:t>CP</a:t>
            </a:r>
            <a:r>
              <a:rPr lang="en-US" sz="2400" dirty="0" smtClean="0">
                <a:latin typeface="Book Antiqua" panose="02040602050305030304" pitchFamily="18" charset="0"/>
                <a:cs typeface="Arial" charset="0"/>
              </a:rPr>
              <a:t>= the sum of the T</a:t>
            </a:r>
            <a:r>
              <a:rPr lang="en-US" sz="2400" baseline="-25000" dirty="0" smtClean="0">
                <a:latin typeface="Book Antiqua" panose="02040602050305030304" pitchFamily="18" charset="0"/>
                <a:cs typeface="Arial" charset="0"/>
              </a:rPr>
              <a:t>E</a:t>
            </a:r>
            <a:r>
              <a:rPr lang="en-US" sz="2400" dirty="0" smtClean="0">
                <a:latin typeface="Book Antiqua" panose="02040602050305030304" pitchFamily="18" charset="0"/>
                <a:cs typeface="Arial" charset="0"/>
              </a:rPr>
              <a:t>  for the activities on the critical path</a:t>
            </a:r>
          </a:p>
          <a:p>
            <a:pPr>
              <a:spcBef>
                <a:spcPct val="0"/>
              </a:spcBef>
              <a:buFont typeface="Symbol" pitchFamily="-64" charset="2"/>
              <a:buNone/>
            </a:pPr>
            <a:r>
              <a:rPr lang="en-US" sz="2400" dirty="0" smtClean="0">
                <a:latin typeface="Book Antiqua" panose="02040602050305030304" pitchFamily="18" charset="0"/>
                <a:cs typeface="Arial" charset="0"/>
                <a:sym typeface="Symbol" pitchFamily="-64" charset="2"/>
              </a:rPr>
              <a:t></a:t>
            </a:r>
            <a:r>
              <a:rPr lang="en-US" sz="2400" baseline="30000" dirty="0" smtClean="0">
                <a:latin typeface="Book Antiqua" panose="02040602050305030304" pitchFamily="18" charset="0"/>
                <a:cs typeface="Arial" charset="0"/>
                <a:sym typeface="Symbol" pitchFamily="-64" charset="2"/>
              </a:rPr>
              <a:t>2</a:t>
            </a:r>
            <a:r>
              <a:rPr lang="en-US" sz="2400" baseline="-25000" dirty="0" smtClean="0">
                <a:latin typeface="Book Antiqua" panose="02040602050305030304" pitchFamily="18" charset="0"/>
                <a:cs typeface="Arial" charset="0"/>
                <a:sym typeface="Symbol" pitchFamily="-64" charset="2"/>
              </a:rPr>
              <a:t>CP</a:t>
            </a:r>
            <a:r>
              <a:rPr lang="en-US" sz="2400" dirty="0" smtClean="0">
                <a:latin typeface="Book Antiqua" panose="02040602050305030304" pitchFamily="18" charset="0"/>
                <a:cs typeface="Arial" charset="0"/>
                <a:sym typeface="Symbol" pitchFamily="-64" charset="2"/>
              </a:rPr>
              <a:t> = </a:t>
            </a:r>
            <a:r>
              <a:rPr lang="en-US" sz="2400" dirty="0" smtClean="0">
                <a:latin typeface="Book Antiqua" panose="02040602050305030304" pitchFamily="18" charset="0"/>
                <a:cs typeface="Arial" charset="0"/>
              </a:rPr>
              <a:t>the sum of the variances of the activities on the critical </a:t>
            </a:r>
            <a:r>
              <a:rPr lang="en-US" sz="2400" dirty="0" smtClean="0">
                <a:latin typeface="Book Antiqua" panose="02040602050305030304" pitchFamily="18" charset="0"/>
                <a:cs typeface="Arial" charset="0"/>
              </a:rPr>
              <a:t>path</a:t>
            </a:r>
          </a:p>
          <a:p>
            <a:pPr>
              <a:spcBef>
                <a:spcPct val="0"/>
              </a:spcBef>
              <a:buFont typeface="Symbol" pitchFamily="-64" charset="2"/>
              <a:buNone/>
            </a:pPr>
            <a:r>
              <a:rPr lang="en-US" sz="2400" dirty="0" smtClean="0">
                <a:latin typeface="Book Antiqua" panose="02040602050305030304" pitchFamily="18" charset="0"/>
                <a:cs typeface="Arial" charset="0"/>
                <a:sym typeface="Symbol" pitchFamily="-64" charset="2"/>
              </a:rPr>
              <a:t>Using </a:t>
            </a:r>
            <a:r>
              <a:rPr lang="en-US" sz="2400" dirty="0" err="1" smtClean="0">
                <a:latin typeface="Symbol" panose="05050102010706020507" pitchFamily="18" charset="2"/>
                <a:cs typeface="Arial" charset="0"/>
                <a:sym typeface="Symbol" pitchFamily="-64" charset="2"/>
              </a:rPr>
              <a:t>m</a:t>
            </a:r>
            <a:r>
              <a:rPr lang="en-US" sz="2400" baseline="-25000" dirty="0" err="1" smtClean="0">
                <a:latin typeface="Book Antiqua" panose="02040602050305030304" pitchFamily="18" charset="0"/>
                <a:cs typeface="Arial" charset="0"/>
                <a:sym typeface="Symbol" pitchFamily="-64" charset="2"/>
              </a:rPr>
              <a:t>CP</a:t>
            </a:r>
            <a:r>
              <a:rPr lang="en-US" sz="2400" dirty="0" smtClean="0">
                <a:latin typeface="Book Antiqua" panose="02040602050305030304" pitchFamily="18" charset="0"/>
                <a:cs typeface="Arial" charset="0"/>
                <a:sym typeface="Symbol" pitchFamily="-64" charset="2"/>
              </a:rPr>
              <a:t> and </a:t>
            </a:r>
            <a:r>
              <a:rPr lang="en-US" sz="2400" dirty="0" err="1" smtClean="0">
                <a:latin typeface="Symbol" panose="05050102010706020507" pitchFamily="18" charset="2"/>
                <a:cs typeface="Arial" charset="0"/>
                <a:sym typeface="Symbol" pitchFamily="-64" charset="2"/>
              </a:rPr>
              <a:t>s</a:t>
            </a:r>
            <a:r>
              <a:rPr lang="en-US" sz="2400" baseline="-25000" dirty="0" err="1" smtClean="0">
                <a:latin typeface="Book Antiqua" panose="02040602050305030304" pitchFamily="18" charset="0"/>
                <a:cs typeface="Arial" charset="0"/>
                <a:sym typeface="Symbol" pitchFamily="-64" charset="2"/>
              </a:rPr>
              <a:t>CP</a:t>
            </a:r>
            <a:r>
              <a:rPr lang="en-US" sz="2400" baseline="-25000" dirty="0" smtClean="0">
                <a:latin typeface="Book Antiqua" panose="02040602050305030304" pitchFamily="18" charset="0"/>
                <a:cs typeface="Arial" charset="0"/>
                <a:sym typeface="Symbol" pitchFamily="-64" charset="2"/>
              </a:rPr>
              <a:t>   </a:t>
            </a:r>
            <a:r>
              <a:rPr lang="en-US" sz="2400" dirty="0">
                <a:latin typeface="Book Antiqua" panose="02040602050305030304" pitchFamily="18" charset="0"/>
                <a:cs typeface="Arial" charset="0"/>
                <a:sym typeface="Symbol" pitchFamily="-64" charset="2"/>
              </a:rPr>
              <a:t>and </a:t>
            </a:r>
            <a:r>
              <a:rPr lang="en-US" sz="2400" dirty="0" smtClean="0">
                <a:latin typeface="Book Antiqua" panose="02040602050305030304" pitchFamily="18" charset="0"/>
                <a:cs typeface="Arial" charset="0"/>
                <a:sym typeface="Symbol" pitchFamily="-64" charset="2"/>
              </a:rPr>
              <a:t>NORM.DIST(</a:t>
            </a:r>
            <a:r>
              <a:rPr lang="en-US" sz="2400" i="1" dirty="0">
                <a:latin typeface="Book Antiqua" panose="02040602050305030304" pitchFamily="18" charset="0"/>
                <a:cs typeface="Arial" charset="0"/>
              </a:rPr>
              <a:t>D</a:t>
            </a:r>
            <a:r>
              <a:rPr lang="en-US" sz="2400" i="1" baseline="-25000" dirty="0">
                <a:latin typeface="Book Antiqua" panose="02040602050305030304" pitchFamily="18" charset="0"/>
                <a:cs typeface="Arial" charset="0"/>
              </a:rPr>
              <a:t>CP</a:t>
            </a:r>
            <a:r>
              <a:rPr lang="en-US" sz="2400" dirty="0" smtClean="0">
                <a:latin typeface="Book Antiqua" panose="02040602050305030304" pitchFamily="18" charset="0"/>
                <a:cs typeface="Arial" charset="0"/>
                <a:sym typeface="Symbol" pitchFamily="-64" charset="2"/>
              </a:rPr>
              <a:t>,</a:t>
            </a:r>
            <a:r>
              <a:rPr lang="en-US" sz="2400" dirty="0">
                <a:latin typeface="Symbol" panose="05050102010706020507" pitchFamily="18" charset="2"/>
                <a:cs typeface="Arial" charset="0"/>
              </a:rPr>
              <a:t> </a:t>
            </a:r>
            <a:r>
              <a:rPr lang="en-US" sz="2400" dirty="0" err="1">
                <a:latin typeface="Symbol" panose="05050102010706020507" pitchFamily="18" charset="2"/>
                <a:cs typeface="Arial" charset="0"/>
              </a:rPr>
              <a:t>m</a:t>
            </a:r>
            <a:r>
              <a:rPr lang="en-US" sz="2400" i="1" baseline="-25000" dirty="0" err="1">
                <a:latin typeface="Book Antiqua" panose="02040602050305030304" pitchFamily="18" charset="0"/>
                <a:cs typeface="Arial" charset="0"/>
              </a:rPr>
              <a:t>CP</a:t>
            </a:r>
            <a:r>
              <a:rPr lang="en-US" sz="2400" dirty="0" smtClean="0">
                <a:latin typeface="Book Antiqua" panose="02040602050305030304" pitchFamily="18" charset="0"/>
                <a:cs typeface="Arial" charset="0"/>
                <a:sym typeface="Symbol" pitchFamily="-64" charset="2"/>
              </a:rPr>
              <a:t>,</a:t>
            </a:r>
            <a:r>
              <a:rPr lang="en-US" sz="2400" dirty="0">
                <a:latin typeface="Symbol" panose="05050102010706020507" pitchFamily="18" charset="2"/>
                <a:cs typeface="Arial" charset="0"/>
                <a:sym typeface="Symbol" pitchFamily="-64" charset="2"/>
              </a:rPr>
              <a:t> </a:t>
            </a:r>
            <a:r>
              <a:rPr lang="en-US" sz="2400" dirty="0" smtClean="0">
                <a:latin typeface="Symbol" panose="05050102010706020507" pitchFamily="18" charset="2"/>
                <a:cs typeface="Arial" charset="0"/>
                <a:sym typeface="Symbol" pitchFamily="-64" charset="2"/>
              </a:rPr>
              <a:t>s</a:t>
            </a:r>
            <a:r>
              <a:rPr lang="en-US" sz="2400" baseline="-25000" dirty="0" smtClean="0">
                <a:latin typeface="Book Antiqua" panose="02040602050305030304" pitchFamily="18" charset="0"/>
                <a:cs typeface="Arial" charset="0"/>
                <a:sym typeface="Symbol" pitchFamily="-64" charset="2"/>
              </a:rPr>
              <a:t>CP</a:t>
            </a:r>
            <a:r>
              <a:rPr lang="en-US" sz="2400" dirty="0" smtClean="0">
                <a:latin typeface="Book Antiqua" panose="02040602050305030304" pitchFamily="18" charset="0"/>
                <a:cs typeface="Arial" charset="0"/>
                <a:sym typeface="Symbol" pitchFamily="-64" charset="2"/>
              </a:rPr>
              <a:t>,1) we can find probability of completing the critical path in ≤ </a:t>
            </a:r>
            <a:r>
              <a:rPr lang="en-US" sz="2400" i="1" dirty="0" smtClean="0">
                <a:latin typeface="Book Antiqua" panose="02040602050305030304" pitchFamily="18" charset="0"/>
                <a:cs typeface="Arial" charset="0"/>
              </a:rPr>
              <a:t>D</a:t>
            </a:r>
            <a:r>
              <a:rPr lang="en-US" sz="2400" i="1" baseline="-25000" dirty="0" smtClean="0">
                <a:latin typeface="Book Antiqua" panose="02040602050305030304" pitchFamily="18" charset="0"/>
                <a:cs typeface="Arial" charset="0"/>
              </a:rPr>
              <a:t>CP </a:t>
            </a:r>
            <a:r>
              <a:rPr lang="en-US" sz="2400" dirty="0" smtClean="0">
                <a:latin typeface="Book Antiqua" panose="02040602050305030304" pitchFamily="18" charset="0"/>
                <a:cs typeface="Arial" charset="0"/>
              </a:rPr>
              <a:t>. </a:t>
            </a:r>
          </a:p>
          <a:p>
            <a:pPr>
              <a:spcBef>
                <a:spcPct val="0"/>
              </a:spcBef>
              <a:buNone/>
            </a:pPr>
            <a:r>
              <a:rPr lang="en-US" sz="2400" b="1" i="1" dirty="0" smtClean="0">
                <a:latin typeface="Book Antiqua" panose="02040602050305030304" pitchFamily="18" charset="0"/>
                <a:cs typeface="Arial" charset="0"/>
              </a:rPr>
              <a:t>Project</a:t>
            </a:r>
          </a:p>
          <a:p>
            <a:pPr marL="0" indent="0" eaLnBrk="1" hangingPunct="1">
              <a:buNone/>
            </a:pPr>
            <a:r>
              <a:rPr lang="en-US" altLang="ja-JP" sz="2400" dirty="0">
                <a:latin typeface="Book Antiqua" panose="02040602050305030304" pitchFamily="18" charset="0"/>
                <a:cs typeface="Arial" charset="0"/>
                <a:sym typeface="Symbol" pitchFamily="-64" charset="2"/>
              </a:rPr>
              <a:t>Find all paths in the </a:t>
            </a:r>
            <a:r>
              <a:rPr lang="en-US" altLang="ja-JP" sz="2400" dirty="0" smtClean="0">
                <a:latin typeface="Book Antiqua" panose="02040602050305030304" pitchFamily="18" charset="0"/>
                <a:cs typeface="Arial" charset="0"/>
                <a:sym typeface="Symbol" pitchFamily="-64" charset="2"/>
              </a:rPr>
              <a:t>network. Compute µ and </a:t>
            </a:r>
            <a:r>
              <a:rPr lang="en-US" altLang="ja-JP" sz="2400" dirty="0" smtClean="0">
                <a:latin typeface="Symbol" panose="05050102010706020507" pitchFamily="18" charset="2"/>
                <a:cs typeface="Arial" charset="0"/>
                <a:sym typeface="Symbol" pitchFamily="-64" charset="2"/>
              </a:rPr>
              <a:t>s</a:t>
            </a:r>
            <a:r>
              <a:rPr lang="en-US" altLang="ja-JP" sz="2400" dirty="0" smtClean="0">
                <a:latin typeface="Book Antiqua" panose="02040602050305030304" pitchFamily="18" charset="0"/>
                <a:cs typeface="Arial" charset="0"/>
                <a:sym typeface="Symbol" pitchFamily="-64" charset="2"/>
              </a:rPr>
              <a:t> of </a:t>
            </a:r>
            <a:r>
              <a:rPr lang="en-US" altLang="ja-JP" sz="2400" dirty="0">
                <a:latin typeface="Book Antiqua" panose="02040602050305030304" pitchFamily="18" charset="0"/>
                <a:cs typeface="Arial" charset="0"/>
                <a:sym typeface="Symbol" pitchFamily="-64" charset="2"/>
              </a:rPr>
              <a:t>each path</a:t>
            </a:r>
          </a:p>
          <a:p>
            <a:pPr marL="0" indent="0" eaLnBrk="1" hangingPunct="1">
              <a:buNone/>
            </a:pPr>
            <a:r>
              <a:rPr lang="en-US" altLang="ja-JP" sz="2400" dirty="0">
                <a:latin typeface="Book Antiqua" panose="02040602050305030304" pitchFamily="18" charset="0"/>
                <a:cs typeface="Arial" charset="0"/>
                <a:sym typeface="Symbol" pitchFamily="-64" charset="2"/>
              </a:rPr>
              <a:t>Compute the probability of completing each path in </a:t>
            </a:r>
            <a:r>
              <a:rPr lang="en-US" sz="2400" dirty="0">
                <a:latin typeface="Book Antiqua" panose="02040602050305030304" pitchFamily="18" charset="0"/>
                <a:cs typeface="Arial" charset="0"/>
              </a:rPr>
              <a:t>≤  the given time</a:t>
            </a:r>
          </a:p>
          <a:p>
            <a:pPr marL="0" indent="0" eaLnBrk="1" hangingPunct="1">
              <a:buNone/>
            </a:pPr>
            <a:r>
              <a:rPr lang="en-US" altLang="ja-JP" sz="2400" dirty="0">
                <a:latin typeface="Book Antiqua" panose="02040602050305030304" pitchFamily="18" charset="0"/>
                <a:cs typeface="Arial" charset="0"/>
                <a:sym typeface="Symbol" pitchFamily="-64" charset="2"/>
              </a:rPr>
              <a:t>Calculate the probability that the entire project is completed within the specified time by multiplying these probabilities together</a:t>
            </a:r>
          </a:p>
          <a:p>
            <a:pPr marL="0" indent="0">
              <a:spcBef>
                <a:spcPct val="0"/>
              </a:spcBef>
              <a:buNone/>
            </a:pPr>
            <a:endParaRPr lang="en-US" sz="2400" dirty="0">
              <a:latin typeface="Book Antiqua" panose="02040602050305030304" pitchFamily="18" charset="0"/>
              <a:cs typeface="Arial" charset="0"/>
            </a:endParaRPr>
          </a:p>
          <a:p>
            <a:pPr marL="0" indent="0">
              <a:spcBef>
                <a:spcPct val="0"/>
              </a:spcBef>
              <a:buNone/>
            </a:pPr>
            <a:endParaRPr lang="en-US" sz="2400" dirty="0">
              <a:latin typeface="Book Antiqua" panose="02040602050305030304" pitchFamily="18" charset="0"/>
              <a:cs typeface="Arial" charset="0"/>
            </a:endParaRPr>
          </a:p>
          <a:p>
            <a:pPr>
              <a:spcBef>
                <a:spcPct val="0"/>
              </a:spcBef>
              <a:buFont typeface="Symbol" pitchFamily="-64" charset="2"/>
              <a:buNone/>
            </a:pPr>
            <a:endParaRPr lang="en-US" sz="2400" dirty="0">
              <a:latin typeface="Book Antiqua" panose="02040602050305030304" pitchFamily="18" charset="0"/>
              <a:cs typeface="Arial" charset="0"/>
              <a:sym typeface="Symbol" pitchFamily="-64" charset="2"/>
            </a:endParaRPr>
          </a:p>
          <a:p>
            <a:pPr>
              <a:spcBef>
                <a:spcPct val="0"/>
              </a:spcBef>
              <a:buFont typeface="Symbol" pitchFamily="-64" charset="2"/>
              <a:buNone/>
            </a:pPr>
            <a:endParaRPr lang="en-US" dirty="0" smtClean="0">
              <a:latin typeface="Book Antiqua" pitchFamily="-64" charset="0"/>
              <a:cs typeface="Arial" charset="0"/>
            </a:endParaRPr>
          </a:p>
          <a:p>
            <a:pPr lvl="1" eaLnBrk="1" hangingPunct="1">
              <a:buFont typeface="Wingdings" pitchFamily="2" charset="2"/>
              <a:buNone/>
            </a:pPr>
            <a:endParaRPr lang="en-US" altLang="ja-JP" sz="2800" dirty="0" smtClean="0">
              <a:latin typeface="Arial" charset="0"/>
              <a:ea typeface="ＭＳ Ｐゴシック" pitchFamily="-64" charset="-128"/>
              <a:cs typeface="Arial" charset="0"/>
              <a:sym typeface="Symbol" pitchFamily="-64" charset="2"/>
            </a:endParaRPr>
          </a:p>
          <a:p>
            <a:pPr lvl="1" eaLnBrk="1" hangingPunct="1"/>
            <a:endParaRPr lang="en-US" altLang="ja-JP" sz="2000" dirty="0" smtClean="0">
              <a:latin typeface="Arial" charset="0"/>
              <a:ea typeface="ＭＳ Ｐゴシック" pitchFamily="-64" charset="-128"/>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a:p>
            <a:pPr eaLnBrk="1" hangingPunct="1">
              <a:buFont typeface="Wingdings" pitchFamily="2" charset="2"/>
              <a:buNone/>
            </a:pPr>
            <a:endParaRPr lang="en-US" sz="2400" dirty="0" smtClean="0">
              <a:latin typeface="Arial" charset="0"/>
              <a:cs typeface="Arial" charset="0"/>
              <a:sym typeface="Symbol" pitchFamily="-64" charset="2"/>
            </a:endParaRPr>
          </a:p>
        </p:txBody>
      </p:sp>
      <p:sp>
        <p:nvSpPr>
          <p:cNvPr id="4" name="Date Placeholder 3"/>
          <p:cNvSpPr txBox="1">
            <a:spLocks noGrp="1"/>
          </p:cNvSpPr>
          <p:nvPr/>
        </p:nvSpPr>
        <p:spPr>
          <a:xfrm>
            <a:off x="457200" y="6356350"/>
            <a:ext cx="2133600" cy="365125"/>
          </a:xfrm>
          <a:prstGeom prst="rect">
            <a:avLst/>
          </a:prstGeom>
          <a:noFill/>
        </p:spPr>
        <p:txBody>
          <a:bodyPr anchor="ctr"/>
          <a:lstStyle/>
          <a:p>
            <a:pPr>
              <a:defRPr/>
            </a:pPr>
            <a:fld id="{955B9DB8-5796-40BC-BAD0-1D716888A871}" type="datetime1">
              <a:rPr lang="en-US" sz="1200">
                <a:solidFill>
                  <a:schemeClr val="tx1">
                    <a:tint val="75000"/>
                  </a:schemeClr>
                </a:solidFill>
                <a:cs typeface="+mn-cs"/>
              </a:rPr>
              <a:pPr>
                <a:defRPr/>
              </a:pPr>
              <a:t>10/11/2015</a:t>
            </a:fld>
            <a:endParaRPr lang="en-US" sz="1200">
              <a:solidFill>
                <a:schemeClr val="tx1">
                  <a:tint val="75000"/>
                </a:schemeClr>
              </a:solidFill>
              <a:cs typeface="+mn-cs"/>
            </a:endParaRPr>
          </a:p>
        </p:txBody>
      </p:sp>
      <p:sp>
        <p:nvSpPr>
          <p:cNvPr id="5" name="Footer Placeholder 4"/>
          <p:cNvSpPr txBox="1">
            <a:spLocks noGrp="1"/>
          </p:cNvSpPr>
          <p:nvPr/>
        </p:nvSpPr>
        <p:spPr>
          <a:xfrm>
            <a:off x="3124200" y="6356350"/>
            <a:ext cx="2895600" cy="365125"/>
          </a:xfrm>
          <a:prstGeom prst="rect">
            <a:avLst/>
          </a:prstGeom>
          <a:noFill/>
        </p:spPr>
        <p:txBody>
          <a:bodyPr anchor="ctr"/>
          <a:lstStyle/>
          <a:p>
            <a:pPr algn="ctr">
              <a:defRPr/>
            </a:pPr>
            <a:r>
              <a:rPr lang="en-US" sz="1200">
                <a:solidFill>
                  <a:schemeClr val="tx1">
                    <a:tint val="75000"/>
                  </a:schemeClr>
                </a:solidFill>
                <a:cs typeface="+mn-cs"/>
              </a:rPr>
              <a:t>Ardavan Asef-Vaziri</a:t>
            </a:r>
            <a:endParaRPr lang="en-US" sz="1200" dirty="0">
              <a:solidFill>
                <a:schemeClr val="tx1">
                  <a:tint val="75000"/>
                </a:schemeClr>
              </a:solidFill>
              <a:cs typeface="+mn-cs"/>
            </a:endParaRPr>
          </a:p>
        </p:txBody>
      </p:sp>
      <p:sp>
        <p:nvSpPr>
          <p:cNvPr id="2057"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solidFill>
                  <a:srgbClr val="898989"/>
                </a:solidFill>
              </a:rPr>
              <a:t>5-2-</a:t>
            </a:r>
            <a:fld id="{415E3F81-03B2-4F55-A66A-875D4C598905}" type="slidenum">
              <a:rPr lang="en-US" sz="1200">
                <a:solidFill>
                  <a:srgbClr val="898989"/>
                </a:solidFill>
              </a:rPr>
              <a:pPr algn="r"/>
              <a:t>9</a:t>
            </a:fld>
            <a:endParaRPr lang="en-US" sz="1200">
              <a:solidFill>
                <a:srgbClr val="898989"/>
              </a:solidFill>
            </a:endParaRPr>
          </a:p>
        </p:txBody>
      </p:sp>
    </p:spTree>
    <p:extLst>
      <p:ext uri="{BB962C8B-B14F-4D97-AF65-F5344CB8AC3E}">
        <p14:creationId xmlns:p14="http://schemas.microsoft.com/office/powerpoint/2010/main" val="327598378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54">
                                            <p:txEl>
                                              <p:pRg st="0" end="0"/>
                                            </p:txEl>
                                          </p:spTgt>
                                        </p:tgtEl>
                                        <p:attrNameLst>
                                          <p:attrName>style.visibility</p:attrName>
                                        </p:attrNameLst>
                                      </p:cBhvr>
                                      <p:to>
                                        <p:strVal val="visible"/>
                                      </p:to>
                                    </p:set>
                                    <p:animEffect transition="in" filter="dissolve">
                                      <p:cBhvr>
                                        <p:cTn id="7" dur="500"/>
                                        <p:tgtEl>
                                          <p:spTgt spid="20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4">
                                            <p:txEl>
                                              <p:pRg st="1" end="1"/>
                                            </p:txEl>
                                          </p:spTgt>
                                        </p:tgtEl>
                                        <p:attrNameLst>
                                          <p:attrName>style.visibility</p:attrName>
                                        </p:attrNameLst>
                                      </p:cBhvr>
                                      <p:to>
                                        <p:strVal val="visible"/>
                                      </p:to>
                                    </p:set>
                                    <p:animEffect transition="in" filter="dissolve">
                                      <p:cBhvr>
                                        <p:cTn id="12" dur="500"/>
                                        <p:tgtEl>
                                          <p:spTgt spid="20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4">
                                            <p:txEl>
                                              <p:pRg st="2" end="2"/>
                                            </p:txEl>
                                          </p:spTgt>
                                        </p:tgtEl>
                                        <p:attrNameLst>
                                          <p:attrName>style.visibility</p:attrName>
                                        </p:attrNameLst>
                                      </p:cBhvr>
                                      <p:to>
                                        <p:strVal val="visible"/>
                                      </p:to>
                                    </p:set>
                                    <p:animEffect transition="in" filter="dissolve">
                                      <p:cBhvr>
                                        <p:cTn id="17" dur="500"/>
                                        <p:tgtEl>
                                          <p:spTgt spid="20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54">
                                            <p:txEl>
                                              <p:pRg st="3" end="3"/>
                                            </p:txEl>
                                          </p:spTgt>
                                        </p:tgtEl>
                                        <p:attrNameLst>
                                          <p:attrName>style.visibility</p:attrName>
                                        </p:attrNameLst>
                                      </p:cBhvr>
                                      <p:to>
                                        <p:strVal val="visible"/>
                                      </p:to>
                                    </p:set>
                                    <p:animEffect transition="in" filter="dissolve">
                                      <p:cBhvr>
                                        <p:cTn id="22" dur="500"/>
                                        <p:tgtEl>
                                          <p:spTgt spid="20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54">
                                            <p:txEl>
                                              <p:pRg st="4" end="4"/>
                                            </p:txEl>
                                          </p:spTgt>
                                        </p:tgtEl>
                                        <p:attrNameLst>
                                          <p:attrName>style.visibility</p:attrName>
                                        </p:attrNameLst>
                                      </p:cBhvr>
                                      <p:to>
                                        <p:strVal val="visible"/>
                                      </p:to>
                                    </p:set>
                                    <p:animEffect transition="in" filter="dissolve">
                                      <p:cBhvr>
                                        <p:cTn id="27" dur="500"/>
                                        <p:tgtEl>
                                          <p:spTgt spid="20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54">
                                            <p:txEl>
                                              <p:pRg st="5" end="5"/>
                                            </p:txEl>
                                          </p:spTgt>
                                        </p:tgtEl>
                                        <p:attrNameLst>
                                          <p:attrName>style.visibility</p:attrName>
                                        </p:attrNameLst>
                                      </p:cBhvr>
                                      <p:to>
                                        <p:strVal val="visible"/>
                                      </p:to>
                                    </p:set>
                                    <p:animEffect transition="in" filter="dissolve">
                                      <p:cBhvr>
                                        <p:cTn id="32" dur="500"/>
                                        <p:tgtEl>
                                          <p:spTgt spid="20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54">
                                            <p:txEl>
                                              <p:pRg st="6" end="6"/>
                                            </p:txEl>
                                          </p:spTgt>
                                        </p:tgtEl>
                                        <p:attrNameLst>
                                          <p:attrName>style.visibility</p:attrName>
                                        </p:attrNameLst>
                                      </p:cBhvr>
                                      <p:to>
                                        <p:strVal val="visible"/>
                                      </p:to>
                                    </p:set>
                                    <p:animEffect transition="in" filter="dissolve">
                                      <p:cBhvr>
                                        <p:cTn id="37" dur="500"/>
                                        <p:tgtEl>
                                          <p:spTgt spid="20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54">
                                            <p:txEl>
                                              <p:pRg st="7" end="7"/>
                                            </p:txEl>
                                          </p:spTgt>
                                        </p:tgtEl>
                                        <p:attrNameLst>
                                          <p:attrName>style.visibility</p:attrName>
                                        </p:attrNameLst>
                                      </p:cBhvr>
                                      <p:to>
                                        <p:strVal val="visible"/>
                                      </p:to>
                                    </p:set>
                                    <p:animEffect transition="in" filter="dissolve">
                                      <p:cBhvr>
                                        <p:cTn id="42" dur="500"/>
                                        <p:tgtEl>
                                          <p:spTgt spid="205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54">
                                            <p:txEl>
                                              <p:pRg st="8" end="8"/>
                                            </p:txEl>
                                          </p:spTgt>
                                        </p:tgtEl>
                                        <p:attrNameLst>
                                          <p:attrName>style.visibility</p:attrName>
                                        </p:attrNameLst>
                                      </p:cBhvr>
                                      <p:to>
                                        <p:strVal val="visible"/>
                                      </p:to>
                                    </p:set>
                                    <p:animEffect transition="in" filter="dissolve">
                                      <p:cBhvr>
                                        <p:cTn id="47" dur="500"/>
                                        <p:tgtEl>
                                          <p:spTgt spid="205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build="p"/>
    </p:bldLst>
  </p:timing>
</p:sld>
</file>

<file path=ppt/theme/theme1.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7_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14646</TotalTime>
  <Pages>26</Pages>
  <Words>863</Words>
  <Application>Microsoft Office PowerPoint</Application>
  <PresentationFormat>Letter Paper (8.5x11 in)</PresentationFormat>
  <Paragraphs>232</Paragraphs>
  <Slides>15</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5" baseType="lpstr">
      <vt:lpstr>ＭＳ Ｐゴシック</vt:lpstr>
      <vt:lpstr>Arial</vt:lpstr>
      <vt:lpstr>Book Antiqua</vt:lpstr>
      <vt:lpstr>Calibri</vt:lpstr>
      <vt:lpstr>Symbol</vt:lpstr>
      <vt:lpstr>Times New Roman</vt:lpstr>
      <vt:lpstr>Wingdings</vt:lpstr>
      <vt:lpstr>7_Office Theme</vt:lpstr>
      <vt:lpstr>Equation</vt:lpstr>
      <vt:lpstr>Microsoft Excel Worksheet</vt:lpstr>
      <vt:lpstr>Activity Times in PERT</vt:lpstr>
      <vt:lpstr>Beta Distribution: The Probability  Distribution of Activity Time</vt:lpstr>
      <vt:lpstr>Probability of Completing the Critical Path on Time</vt:lpstr>
      <vt:lpstr>Critical Path Method: Paths </vt:lpstr>
      <vt:lpstr>Probability of Completing CP in 12 days</vt:lpstr>
      <vt:lpstr>Selecting Risk and Finding CP Time</vt:lpstr>
      <vt:lpstr>Probability of Completing The Project in 12 days</vt:lpstr>
      <vt:lpstr>Probability of Completing The Project in 12 days</vt:lpstr>
      <vt:lpstr>The Probability of Completing the Critical Path and the Project on Time</vt:lpstr>
      <vt:lpstr>Practice</vt:lpstr>
      <vt:lpstr>Practice</vt:lpstr>
      <vt:lpstr>Practice</vt:lpstr>
      <vt:lpstr>Practice</vt:lpstr>
      <vt:lpstr>Practice</vt:lpstr>
      <vt:lpstr>Practice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
  <dc:creator>Dr. Scott M. Shafer</dc:creator>
  <cp:keywords/>
  <dc:description/>
  <cp:lastModifiedBy>Asef-Vaziri, Ardavan</cp:lastModifiedBy>
  <cp:revision>868</cp:revision>
  <cp:lastPrinted>2009-01-06T07:41:23Z</cp:lastPrinted>
  <dcterms:created xsi:type="dcterms:W3CDTF">1996-09-25T17:10:06Z</dcterms:created>
  <dcterms:modified xsi:type="dcterms:W3CDTF">2015-10-12T06:23:55Z</dcterms:modified>
</cp:coreProperties>
</file>