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63" r:id="rId1"/>
  </p:sldMasterIdLst>
  <p:notesMasterIdLst>
    <p:notesMasterId r:id="rId32"/>
  </p:notesMasterIdLst>
  <p:handoutMasterIdLst>
    <p:handoutMasterId r:id="rId33"/>
  </p:handoutMasterIdLst>
  <p:sldIdLst>
    <p:sldId id="326" r:id="rId2"/>
    <p:sldId id="386" r:id="rId3"/>
    <p:sldId id="331" r:id="rId4"/>
    <p:sldId id="332" r:id="rId5"/>
    <p:sldId id="335" r:id="rId6"/>
    <p:sldId id="387" r:id="rId7"/>
    <p:sldId id="342" r:id="rId8"/>
    <p:sldId id="388" r:id="rId9"/>
    <p:sldId id="411" r:id="rId10"/>
    <p:sldId id="341" r:id="rId11"/>
    <p:sldId id="392" r:id="rId12"/>
    <p:sldId id="393" r:id="rId13"/>
    <p:sldId id="394" r:id="rId14"/>
    <p:sldId id="395" r:id="rId15"/>
    <p:sldId id="396" r:id="rId16"/>
    <p:sldId id="397" r:id="rId17"/>
    <p:sldId id="398" r:id="rId18"/>
    <p:sldId id="371" r:id="rId19"/>
    <p:sldId id="399" r:id="rId20"/>
    <p:sldId id="344" r:id="rId21"/>
    <p:sldId id="345" r:id="rId22"/>
    <p:sldId id="403" r:id="rId23"/>
    <p:sldId id="402" r:id="rId24"/>
    <p:sldId id="404" r:id="rId25"/>
    <p:sldId id="405" r:id="rId26"/>
    <p:sldId id="406" r:id="rId27"/>
    <p:sldId id="407" r:id="rId28"/>
    <p:sldId id="408" r:id="rId29"/>
    <p:sldId id="409" r:id="rId30"/>
    <p:sldId id="410" r:id="rId31"/>
  </p:sldIdLst>
  <p:sldSz cx="9144000" cy="6858000" type="letter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D1DAE8"/>
    <a:srgbClr val="D1D9E8"/>
    <a:srgbClr val="E9EDF4"/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50" autoAdjust="0"/>
    <p:restoredTop sz="93651" autoAdjust="0"/>
  </p:normalViewPr>
  <p:slideViewPr>
    <p:cSldViewPr>
      <p:cViewPr varScale="1">
        <p:scale>
          <a:sx n="64" d="100"/>
          <a:sy n="64" d="100"/>
        </p:scale>
        <p:origin x="120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133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0296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3277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9850" y="92075"/>
            <a:ext cx="283845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r>
              <a:rPr lang="en-US" sz="1400">
                <a:cs typeface="+mn-cs"/>
              </a:rPr>
              <a:t>Chapter 1:  The Nature of Operations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400800" y="8750300"/>
            <a:ext cx="38735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>
              <a:defRPr/>
            </a:pPr>
            <a:fld id="{2687C27D-E709-4527-9E38-7242A7EBAD76}" type="slidenum">
              <a:rPr lang="en-US" sz="1400">
                <a:cs typeface="+mn-cs"/>
              </a:rPr>
              <a:pPr algn="r">
                <a:defRPr/>
              </a:pPr>
              <a:t>‹#›</a:t>
            </a:fld>
            <a:endParaRPr lang="en-US" sz="140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53496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8457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606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467996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509414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72813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009164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341042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75338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740950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0093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7523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8160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4186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7066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9125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2315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536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6554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4121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5209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7102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47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66199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383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741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5092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159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42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0724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5063" y="696913"/>
            <a:ext cx="4587875" cy="3440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6200" y="8747125"/>
            <a:ext cx="2971800" cy="460375"/>
          </a:xfrm>
          <a:prstGeom prst="rect">
            <a:avLst/>
          </a:prstGeom>
        </p:spPr>
        <p:txBody>
          <a:bodyPr/>
          <a:lstStyle/>
          <a:p>
            <a:fld id="{9E4B07E8-F48A-4256-A1CD-E77AFEAE63F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792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1295400"/>
            <a:ext cx="9144000" cy="15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0" y="6323013"/>
            <a:ext cx="9144000" cy="1587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E7B070E-AE1A-43D9-B4E6-7633CF6C84FF}" type="datetime1">
              <a:rPr lang="en-US"/>
              <a:pPr>
                <a:defRPr/>
              </a:pPr>
              <a:t>10/11/2015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5-1-</a:t>
            </a:r>
            <a:fld id="{30EDB3B5-0E81-44AF-B770-8D66559C0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CCE1F-10E6-4177-9394-ADF330F736DF}" type="datetime1">
              <a:rPr lang="en-US"/>
              <a:pPr>
                <a:defRPr/>
              </a:pPr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5-1-</a:t>
            </a:r>
            <a:fld id="{AB6E2B78-9D4A-466A-A8EB-C12A4B08F7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2014 </a:t>
            </a:r>
            <a:r>
              <a:rPr lang="en-US" dirty="0" err="1" smtClean="0"/>
              <a:t>Cengage</a:t>
            </a:r>
            <a:r>
              <a:rPr lang="en-US" dirty="0" smtClean="0"/>
              <a:t> Learning. All Rights Reserved. May not be scanned, copied or duplicated, or posted to a publicly accessible website, in whole or in part.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63D9B-937A-4C8E-B114-1B65B8D211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850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1295400"/>
            <a:ext cx="9144000" cy="15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0" y="6323013"/>
            <a:ext cx="9144000" cy="1587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BF889D0-244A-494C-9D1B-B33C98293B3B}" type="datetime1">
              <a:rPr lang="en-US"/>
              <a:pPr>
                <a:defRPr/>
              </a:pPr>
              <a:t>10/11/2015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5-1-</a:t>
            </a:r>
            <a:fld id="{DC90B292-B177-44A5-B9AA-6EB44111BC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2" r:id="rId2"/>
    <p:sldLayoutId id="2147483904" r:id="rId3"/>
  </p:sldLayoutIdLst>
  <p:transition>
    <p:dissolve/>
  </p:transition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Scheduling </a:t>
            </a:r>
            <a:r>
              <a:rPr lang="en-US" dirty="0" smtClean="0">
                <a:cs typeface="Arial" charset="0"/>
              </a:rPr>
              <a:t>the Project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991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From Action Plan and WBS to Gantt chart and project network.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Project Network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Activity-on-arrow 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Activity-on-node 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Project Network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Critical Path Method (CPM)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Program Evaluation  and Review Technique (PERT)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Risk analysis: likelihood of completing the project on time, on budget, to specifications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Statistics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Simulation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8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10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757A1B88-37E8-41B3-99F4-541E457684A4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1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cs typeface="Arial" charset="0"/>
              </a:rPr>
              <a:t>Critical Path and Critical time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400" smtClean="0">
                <a:cs typeface="Arial" charset="0"/>
              </a:rPr>
              <a:t>The critical path is the shortest time in which a project can be completed</a:t>
            </a:r>
          </a:p>
          <a:p>
            <a:pPr eaLnBrk="1" hangingPunct="1"/>
            <a:r>
              <a:rPr lang="en-US" sz="2400" smtClean="0">
                <a:cs typeface="Arial" charset="0"/>
                <a:sym typeface="Wingdings" pitchFamily="2" charset="2"/>
              </a:rPr>
              <a:t>If a critical activity is delayed, the entire project will be delayed.  </a:t>
            </a:r>
          </a:p>
          <a:p>
            <a:pPr eaLnBrk="1" hangingPunct="1"/>
            <a:r>
              <a:rPr lang="en-US" sz="2400" smtClean="0">
                <a:cs typeface="Arial" charset="0"/>
                <a:sym typeface="Wingdings" pitchFamily="2" charset="2"/>
              </a:rPr>
              <a:t>There may be more than one critical path.</a:t>
            </a:r>
            <a:endParaRPr lang="en-US" smtClean="0">
              <a:cs typeface="Arial" charset="0"/>
            </a:endParaRPr>
          </a:p>
          <a:p>
            <a:pPr eaLnBrk="1" hangingPunct="1"/>
            <a:r>
              <a:rPr lang="en-US" sz="2400" smtClean="0">
                <a:cs typeface="Arial" charset="0"/>
                <a:sym typeface="Wingdings" pitchFamily="2" charset="2"/>
              </a:rPr>
              <a:t>Brute force approach to finding critical path:</a:t>
            </a:r>
          </a:p>
          <a:p>
            <a:pPr lvl="1">
              <a:buFontTx/>
              <a:buAutoNum type="arabicPeriod"/>
            </a:pPr>
            <a:r>
              <a:rPr lang="en-US" sz="2000" smtClean="0">
                <a:cs typeface="Arial" charset="0"/>
              </a:rPr>
              <a:t>identify all possible paths from start to finish</a:t>
            </a:r>
          </a:p>
          <a:p>
            <a:pPr lvl="1">
              <a:buFontTx/>
              <a:buAutoNum type="arabicPeriod"/>
            </a:pPr>
            <a:r>
              <a:rPr lang="en-US" sz="2000" smtClean="0">
                <a:cs typeface="Arial" charset="0"/>
              </a:rPr>
              <a:t>sum up duration of activities on each path</a:t>
            </a:r>
          </a:p>
          <a:p>
            <a:pPr lvl="1">
              <a:buFontTx/>
              <a:buAutoNum type="arabicPeriod"/>
            </a:pPr>
            <a:r>
              <a:rPr lang="en-US" sz="2000" smtClean="0">
                <a:cs typeface="Arial" charset="0"/>
              </a:rPr>
              <a:t>largest total indicates critical path</a:t>
            </a:r>
            <a:endParaRPr lang="en-US" smtClean="0">
              <a:cs typeface="Arial" charset="0"/>
            </a:endParaRPr>
          </a:p>
          <a:p>
            <a:pPr lvl="2" eaLnBrk="1" hangingPunct="1"/>
            <a:endParaRPr lang="en-US" smtClean="0">
              <a:cs typeface="Arial" charset="0"/>
            </a:endParaRPr>
          </a:p>
        </p:txBody>
      </p:sp>
      <p:sp>
        <p:nvSpPr>
          <p:cNvPr id="7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8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9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4C84A458-65F3-4F03-A76A-69196B64994B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10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Arial" charset="0"/>
              </a:rPr>
              <a:t>Critical Path Method: Activity on Node</a:t>
            </a:r>
            <a:endParaRPr lang="en-US" smtClean="0"/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1189038" y="1755775"/>
            <a:ext cx="6515100" cy="3636963"/>
            <a:chOff x="749" y="1389"/>
            <a:chExt cx="4104" cy="2291"/>
          </a:xfrm>
        </p:grpSpPr>
        <p:grpSp>
          <p:nvGrpSpPr>
            <p:cNvPr id="21538" name="Group 55"/>
            <p:cNvGrpSpPr>
              <a:grpSpLocks/>
            </p:cNvGrpSpPr>
            <p:nvPr/>
          </p:nvGrpSpPr>
          <p:grpSpPr bwMode="auto">
            <a:xfrm>
              <a:off x="771" y="1412"/>
              <a:ext cx="726" cy="499"/>
              <a:chOff x="771" y="1412"/>
              <a:chExt cx="726" cy="499"/>
            </a:xfrm>
          </p:grpSpPr>
          <p:sp>
            <p:nvSpPr>
              <p:cNvPr id="21554" name="Rectangle 7"/>
              <p:cNvSpPr>
                <a:spLocks noChangeArrowheads="1"/>
              </p:cNvSpPr>
              <p:nvPr/>
            </p:nvSpPr>
            <p:spPr bwMode="auto">
              <a:xfrm>
                <a:off x="771" y="1412"/>
                <a:ext cx="726" cy="499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5" name="Text Box 8"/>
              <p:cNvSpPr txBox="1">
                <a:spLocks noChangeArrowheads="1"/>
              </p:cNvSpPr>
              <p:nvPr/>
            </p:nvSpPr>
            <p:spPr bwMode="auto">
              <a:xfrm>
                <a:off x="979" y="1544"/>
                <a:ext cx="3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</a:rPr>
                  <a:t>A1</a:t>
                </a:r>
              </a:p>
            </p:txBody>
          </p:sp>
        </p:grpSp>
        <p:grpSp>
          <p:nvGrpSpPr>
            <p:cNvPr id="21539" name="Group 57"/>
            <p:cNvGrpSpPr>
              <a:grpSpLocks/>
            </p:cNvGrpSpPr>
            <p:nvPr/>
          </p:nvGrpSpPr>
          <p:grpSpPr bwMode="auto">
            <a:xfrm>
              <a:off x="2267" y="1389"/>
              <a:ext cx="726" cy="499"/>
              <a:chOff x="2267" y="1389"/>
              <a:chExt cx="726" cy="499"/>
            </a:xfrm>
          </p:grpSpPr>
          <p:sp>
            <p:nvSpPr>
              <p:cNvPr id="21552" name="Rectangle 11"/>
              <p:cNvSpPr>
                <a:spLocks noChangeArrowheads="1"/>
              </p:cNvSpPr>
              <p:nvPr/>
            </p:nvSpPr>
            <p:spPr bwMode="auto">
              <a:xfrm>
                <a:off x="2267" y="1389"/>
                <a:ext cx="726" cy="499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3" name="Text Box 12"/>
              <p:cNvSpPr txBox="1">
                <a:spLocks noChangeArrowheads="1"/>
              </p:cNvSpPr>
              <p:nvPr/>
            </p:nvSpPr>
            <p:spPr bwMode="auto">
              <a:xfrm>
                <a:off x="2465" y="1521"/>
                <a:ext cx="3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</a:rPr>
                  <a:t>A3</a:t>
                </a:r>
              </a:p>
            </p:txBody>
          </p:sp>
        </p:grpSp>
        <p:grpSp>
          <p:nvGrpSpPr>
            <p:cNvPr id="21540" name="Group 58"/>
            <p:cNvGrpSpPr>
              <a:grpSpLocks/>
            </p:cNvGrpSpPr>
            <p:nvPr/>
          </p:nvGrpSpPr>
          <p:grpSpPr bwMode="auto">
            <a:xfrm>
              <a:off x="2267" y="2364"/>
              <a:ext cx="726" cy="499"/>
              <a:chOff x="2267" y="2364"/>
              <a:chExt cx="726" cy="499"/>
            </a:xfrm>
          </p:grpSpPr>
          <p:sp>
            <p:nvSpPr>
              <p:cNvPr id="21550" name="Rectangle 14"/>
              <p:cNvSpPr>
                <a:spLocks noChangeArrowheads="1"/>
              </p:cNvSpPr>
              <p:nvPr/>
            </p:nvSpPr>
            <p:spPr bwMode="auto">
              <a:xfrm>
                <a:off x="2267" y="2364"/>
                <a:ext cx="726" cy="499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1" name="Text Box 15"/>
              <p:cNvSpPr txBox="1">
                <a:spLocks noChangeArrowheads="1"/>
              </p:cNvSpPr>
              <p:nvPr/>
            </p:nvSpPr>
            <p:spPr bwMode="auto">
              <a:xfrm>
                <a:off x="2465" y="2496"/>
                <a:ext cx="3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</a:rPr>
                  <a:t>A4</a:t>
                </a:r>
              </a:p>
            </p:txBody>
          </p:sp>
        </p:grpSp>
        <p:grpSp>
          <p:nvGrpSpPr>
            <p:cNvPr id="21541" name="Group 60"/>
            <p:cNvGrpSpPr>
              <a:grpSpLocks/>
            </p:cNvGrpSpPr>
            <p:nvPr/>
          </p:nvGrpSpPr>
          <p:grpSpPr bwMode="auto">
            <a:xfrm>
              <a:off x="4127" y="2367"/>
              <a:ext cx="726" cy="499"/>
              <a:chOff x="4127" y="2367"/>
              <a:chExt cx="726" cy="499"/>
            </a:xfrm>
          </p:grpSpPr>
          <p:sp>
            <p:nvSpPr>
              <p:cNvPr id="21548" name="Rectangle 17"/>
              <p:cNvSpPr>
                <a:spLocks noChangeArrowheads="1"/>
              </p:cNvSpPr>
              <p:nvPr/>
            </p:nvSpPr>
            <p:spPr bwMode="auto">
              <a:xfrm>
                <a:off x="4127" y="2367"/>
                <a:ext cx="726" cy="499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9" name="Text Box 18"/>
              <p:cNvSpPr txBox="1">
                <a:spLocks noChangeArrowheads="1"/>
              </p:cNvSpPr>
              <p:nvPr/>
            </p:nvSpPr>
            <p:spPr bwMode="auto">
              <a:xfrm>
                <a:off x="4332" y="2499"/>
                <a:ext cx="3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</a:rPr>
                  <a:t>A6</a:t>
                </a:r>
              </a:p>
            </p:txBody>
          </p:sp>
        </p:grpSp>
        <p:grpSp>
          <p:nvGrpSpPr>
            <p:cNvPr id="21542" name="Group 59"/>
            <p:cNvGrpSpPr>
              <a:grpSpLocks/>
            </p:cNvGrpSpPr>
            <p:nvPr/>
          </p:nvGrpSpPr>
          <p:grpSpPr bwMode="auto">
            <a:xfrm>
              <a:off x="2267" y="3181"/>
              <a:ext cx="726" cy="499"/>
              <a:chOff x="2267" y="3181"/>
              <a:chExt cx="726" cy="499"/>
            </a:xfrm>
          </p:grpSpPr>
          <p:sp>
            <p:nvSpPr>
              <p:cNvPr id="21546" name="Rectangle 20"/>
              <p:cNvSpPr>
                <a:spLocks noChangeArrowheads="1"/>
              </p:cNvSpPr>
              <p:nvPr/>
            </p:nvSpPr>
            <p:spPr bwMode="auto">
              <a:xfrm>
                <a:off x="2267" y="3181"/>
                <a:ext cx="726" cy="499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7" name="Text Box 21"/>
              <p:cNvSpPr txBox="1">
                <a:spLocks noChangeArrowheads="1"/>
              </p:cNvSpPr>
              <p:nvPr/>
            </p:nvSpPr>
            <p:spPr bwMode="auto">
              <a:xfrm>
                <a:off x="2465" y="3313"/>
                <a:ext cx="3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</a:rPr>
                  <a:t>A5</a:t>
                </a:r>
              </a:p>
            </p:txBody>
          </p:sp>
        </p:grpSp>
        <p:grpSp>
          <p:nvGrpSpPr>
            <p:cNvPr id="21543" name="Group 56"/>
            <p:cNvGrpSpPr>
              <a:grpSpLocks/>
            </p:cNvGrpSpPr>
            <p:nvPr/>
          </p:nvGrpSpPr>
          <p:grpSpPr bwMode="auto">
            <a:xfrm>
              <a:off x="749" y="3135"/>
              <a:ext cx="726" cy="499"/>
              <a:chOff x="749" y="3135"/>
              <a:chExt cx="726" cy="499"/>
            </a:xfrm>
          </p:grpSpPr>
          <p:sp>
            <p:nvSpPr>
              <p:cNvPr id="21544" name="Rectangle 31"/>
              <p:cNvSpPr>
                <a:spLocks noChangeArrowheads="1"/>
              </p:cNvSpPr>
              <p:nvPr/>
            </p:nvSpPr>
            <p:spPr bwMode="auto">
              <a:xfrm>
                <a:off x="749" y="3135"/>
                <a:ext cx="726" cy="499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5" name="Text Box 32"/>
              <p:cNvSpPr txBox="1">
                <a:spLocks noChangeArrowheads="1"/>
              </p:cNvSpPr>
              <p:nvPr/>
            </p:nvSpPr>
            <p:spPr bwMode="auto">
              <a:xfrm>
                <a:off x="945" y="3267"/>
                <a:ext cx="3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</a:rPr>
                  <a:t>A2</a:t>
                </a:r>
              </a:p>
            </p:txBody>
          </p:sp>
        </p:grpSp>
      </p:grpSp>
      <p:grpSp>
        <p:nvGrpSpPr>
          <p:cNvPr id="9" name="Group 62"/>
          <p:cNvGrpSpPr>
            <a:grpSpLocks/>
          </p:cNvGrpSpPr>
          <p:nvPr/>
        </p:nvGrpSpPr>
        <p:grpSpPr bwMode="auto">
          <a:xfrm>
            <a:off x="1584325" y="1371600"/>
            <a:ext cx="5756275" cy="3327400"/>
            <a:chOff x="998" y="1181"/>
            <a:chExt cx="3626" cy="2096"/>
          </a:xfrm>
        </p:grpSpPr>
        <p:sp>
          <p:nvSpPr>
            <p:cNvPr id="21532" name="Text Box 34"/>
            <p:cNvSpPr txBox="1">
              <a:spLocks noChangeArrowheads="1"/>
            </p:cNvSpPr>
            <p:nvPr/>
          </p:nvSpPr>
          <p:spPr bwMode="auto">
            <a:xfrm>
              <a:off x="998" y="1185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4</a:t>
              </a:r>
            </a:p>
          </p:txBody>
        </p:sp>
        <p:sp>
          <p:nvSpPr>
            <p:cNvPr id="21533" name="Text Box 35"/>
            <p:cNvSpPr txBox="1">
              <a:spLocks noChangeArrowheads="1"/>
            </p:cNvSpPr>
            <p:nvPr/>
          </p:nvSpPr>
          <p:spPr bwMode="auto">
            <a:xfrm>
              <a:off x="999" y="2931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21534" name="Text Box 36"/>
            <p:cNvSpPr txBox="1">
              <a:spLocks noChangeArrowheads="1"/>
            </p:cNvSpPr>
            <p:nvPr/>
          </p:nvSpPr>
          <p:spPr bwMode="auto">
            <a:xfrm>
              <a:off x="2517" y="1181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1535" name="Text Box 37"/>
            <p:cNvSpPr txBox="1">
              <a:spLocks noChangeArrowheads="1"/>
            </p:cNvSpPr>
            <p:nvPr/>
          </p:nvSpPr>
          <p:spPr bwMode="auto">
            <a:xfrm>
              <a:off x="2494" y="2137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21536" name="Text Box 38"/>
            <p:cNvSpPr txBox="1">
              <a:spLocks noChangeArrowheads="1"/>
            </p:cNvSpPr>
            <p:nvPr/>
          </p:nvSpPr>
          <p:spPr bwMode="auto">
            <a:xfrm>
              <a:off x="2517" y="2989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21537" name="Text Box 39"/>
            <p:cNvSpPr txBox="1">
              <a:spLocks noChangeArrowheads="1"/>
            </p:cNvSpPr>
            <p:nvPr/>
          </p:nvSpPr>
          <p:spPr bwMode="auto">
            <a:xfrm>
              <a:off x="4412" y="2171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</a:rPr>
                <a:t>3</a:t>
              </a:r>
            </a:p>
          </p:txBody>
        </p:sp>
      </p:grpSp>
      <p:grpSp>
        <p:nvGrpSpPr>
          <p:cNvPr id="10" name="Group 63"/>
          <p:cNvGrpSpPr>
            <a:grpSpLocks/>
          </p:cNvGrpSpPr>
          <p:nvPr/>
        </p:nvGrpSpPr>
        <p:grpSpPr bwMode="auto">
          <a:xfrm>
            <a:off x="2378075" y="1973263"/>
            <a:ext cx="1187450" cy="1738312"/>
            <a:chOff x="1498" y="1526"/>
            <a:chExt cx="748" cy="1095"/>
          </a:xfrm>
        </p:grpSpPr>
        <p:sp>
          <p:nvSpPr>
            <p:cNvPr id="21530" name="Line 40"/>
            <p:cNvSpPr>
              <a:spLocks noChangeShapeType="1"/>
            </p:cNvSpPr>
            <p:nvPr/>
          </p:nvSpPr>
          <p:spPr bwMode="auto">
            <a:xfrm>
              <a:off x="1498" y="1526"/>
              <a:ext cx="74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1" name="Line 41"/>
            <p:cNvSpPr>
              <a:spLocks noChangeShapeType="1"/>
            </p:cNvSpPr>
            <p:nvPr/>
          </p:nvSpPr>
          <p:spPr bwMode="auto">
            <a:xfrm>
              <a:off x="1498" y="1699"/>
              <a:ext cx="748" cy="92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" name="Line 42"/>
          <p:cNvSpPr>
            <a:spLocks noChangeShapeType="1"/>
          </p:cNvSpPr>
          <p:nvPr/>
        </p:nvSpPr>
        <p:spPr bwMode="auto">
          <a:xfrm>
            <a:off x="2378075" y="4991100"/>
            <a:ext cx="11874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1" name="Group 64"/>
          <p:cNvGrpSpPr>
            <a:grpSpLocks/>
          </p:cNvGrpSpPr>
          <p:nvPr/>
        </p:nvGrpSpPr>
        <p:grpSpPr bwMode="auto">
          <a:xfrm>
            <a:off x="4791075" y="3638550"/>
            <a:ext cx="1701800" cy="1316038"/>
            <a:chOff x="3018" y="2575"/>
            <a:chExt cx="1072" cy="829"/>
          </a:xfrm>
        </p:grpSpPr>
        <p:sp>
          <p:nvSpPr>
            <p:cNvPr id="21528" name="Line 24"/>
            <p:cNvSpPr>
              <a:spLocks noChangeShapeType="1"/>
            </p:cNvSpPr>
            <p:nvPr/>
          </p:nvSpPr>
          <p:spPr bwMode="auto">
            <a:xfrm>
              <a:off x="3018" y="2575"/>
              <a:ext cx="107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9" name="Line 44"/>
            <p:cNvSpPr>
              <a:spLocks noChangeShapeType="1"/>
            </p:cNvSpPr>
            <p:nvPr/>
          </p:nvSpPr>
          <p:spPr bwMode="auto">
            <a:xfrm flipV="1">
              <a:off x="3018" y="2748"/>
              <a:ext cx="1072" cy="65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65"/>
          <p:cNvGrpSpPr>
            <a:grpSpLocks/>
          </p:cNvGrpSpPr>
          <p:nvPr/>
        </p:nvGrpSpPr>
        <p:grpSpPr bwMode="auto">
          <a:xfrm>
            <a:off x="4791075" y="1881188"/>
            <a:ext cx="4224338" cy="1701800"/>
            <a:chOff x="3018" y="1468"/>
            <a:chExt cx="2661" cy="1072"/>
          </a:xfrm>
        </p:grpSpPr>
        <p:grpSp>
          <p:nvGrpSpPr>
            <p:cNvPr id="21523" name="Group 48"/>
            <p:cNvGrpSpPr>
              <a:grpSpLocks/>
            </p:cNvGrpSpPr>
            <p:nvPr/>
          </p:nvGrpSpPr>
          <p:grpSpPr bwMode="auto">
            <a:xfrm>
              <a:off x="5195" y="1468"/>
              <a:ext cx="484" cy="357"/>
              <a:chOff x="150" y="2402"/>
              <a:chExt cx="484" cy="357"/>
            </a:xfrm>
          </p:grpSpPr>
          <p:sp>
            <p:nvSpPr>
              <p:cNvPr id="21526" name="Oval 49"/>
              <p:cNvSpPr>
                <a:spLocks noChangeArrowheads="1"/>
              </p:cNvSpPr>
              <p:nvPr/>
            </p:nvSpPr>
            <p:spPr bwMode="auto">
              <a:xfrm>
                <a:off x="150" y="2402"/>
                <a:ext cx="484" cy="346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7" name="Text Box 50"/>
              <p:cNvSpPr txBox="1">
                <a:spLocks noChangeArrowheads="1"/>
              </p:cNvSpPr>
              <p:nvPr/>
            </p:nvSpPr>
            <p:spPr bwMode="auto">
              <a:xfrm>
                <a:off x="288" y="2471"/>
                <a:ext cx="2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E</a:t>
                </a:r>
              </a:p>
            </p:txBody>
          </p:sp>
        </p:grpSp>
        <p:sp>
          <p:nvSpPr>
            <p:cNvPr id="21524" name="Line 51"/>
            <p:cNvSpPr>
              <a:spLocks noChangeShapeType="1"/>
            </p:cNvSpPr>
            <p:nvPr/>
          </p:nvSpPr>
          <p:spPr bwMode="auto">
            <a:xfrm>
              <a:off x="3018" y="1642"/>
              <a:ext cx="214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5" name="Line 52"/>
            <p:cNvSpPr>
              <a:spLocks noChangeShapeType="1"/>
            </p:cNvSpPr>
            <p:nvPr/>
          </p:nvSpPr>
          <p:spPr bwMode="auto">
            <a:xfrm flipV="1">
              <a:off x="4884" y="1814"/>
              <a:ext cx="415" cy="72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66"/>
          <p:cNvGrpSpPr>
            <a:grpSpLocks/>
          </p:cNvGrpSpPr>
          <p:nvPr/>
        </p:nvGrpSpPr>
        <p:grpSpPr bwMode="auto">
          <a:xfrm>
            <a:off x="238125" y="2320925"/>
            <a:ext cx="931863" cy="2579688"/>
            <a:chOff x="150" y="1745"/>
            <a:chExt cx="587" cy="1625"/>
          </a:xfrm>
        </p:grpSpPr>
        <p:grpSp>
          <p:nvGrpSpPr>
            <p:cNvPr id="21518" name="Group 47"/>
            <p:cNvGrpSpPr>
              <a:grpSpLocks/>
            </p:cNvGrpSpPr>
            <p:nvPr/>
          </p:nvGrpSpPr>
          <p:grpSpPr bwMode="auto">
            <a:xfrm>
              <a:off x="150" y="2402"/>
              <a:ext cx="484" cy="357"/>
              <a:chOff x="150" y="2402"/>
              <a:chExt cx="484" cy="357"/>
            </a:xfrm>
          </p:grpSpPr>
          <p:sp>
            <p:nvSpPr>
              <p:cNvPr id="21521" name="Oval 45"/>
              <p:cNvSpPr>
                <a:spLocks noChangeArrowheads="1"/>
              </p:cNvSpPr>
              <p:nvPr/>
            </p:nvSpPr>
            <p:spPr bwMode="auto">
              <a:xfrm>
                <a:off x="150" y="2402"/>
                <a:ext cx="484" cy="346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2" name="Text Box 46"/>
              <p:cNvSpPr txBox="1">
                <a:spLocks noChangeArrowheads="1"/>
              </p:cNvSpPr>
              <p:nvPr/>
            </p:nvSpPr>
            <p:spPr bwMode="auto">
              <a:xfrm>
                <a:off x="288" y="2471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S</a:t>
                </a:r>
              </a:p>
            </p:txBody>
          </p:sp>
        </p:grpSp>
        <p:sp>
          <p:nvSpPr>
            <p:cNvPr id="21519" name="Line 53"/>
            <p:cNvSpPr>
              <a:spLocks noChangeShapeType="1"/>
            </p:cNvSpPr>
            <p:nvPr/>
          </p:nvSpPr>
          <p:spPr bwMode="auto">
            <a:xfrm flipV="1">
              <a:off x="530" y="1745"/>
              <a:ext cx="207" cy="69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Line 54"/>
            <p:cNvSpPr>
              <a:spLocks noChangeShapeType="1"/>
            </p:cNvSpPr>
            <p:nvPr/>
          </p:nvSpPr>
          <p:spPr bwMode="auto">
            <a:xfrm>
              <a:off x="530" y="2713"/>
              <a:ext cx="207" cy="6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" name="Text Box 67"/>
          <p:cNvSpPr txBox="1">
            <a:spLocks noChangeArrowheads="1"/>
          </p:cNvSpPr>
          <p:nvPr/>
        </p:nvSpPr>
        <p:spPr bwMode="auto">
          <a:xfrm>
            <a:off x="197241" y="5630862"/>
            <a:ext cx="33242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/>
              <a:t>Find the Critical Path.</a:t>
            </a:r>
          </a:p>
        </p:txBody>
      </p:sp>
      <p:sp>
        <p:nvSpPr>
          <p:cNvPr id="53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54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55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B9DD895B-3AAB-45AF-B7EC-48FF893492AA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11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614041"/>
              </p:ext>
            </p:extLst>
          </p:nvPr>
        </p:nvGraphicFramePr>
        <p:xfrm>
          <a:off x="6551612" y="4527550"/>
          <a:ext cx="2384323" cy="16993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5297"/>
                <a:gridCol w="953729"/>
                <a:gridCol w="715297"/>
              </a:tblGrid>
              <a:tr h="3938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Activity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Immediate Precedence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Duration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175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175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175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175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175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175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A4, A5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5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Arial" charset="0"/>
              </a:rPr>
              <a:t>Critical Path Method: Paths </a:t>
            </a:r>
            <a:endParaRPr lang="en-US" smtClean="0"/>
          </a:p>
        </p:txBody>
      </p:sp>
      <p:sp>
        <p:nvSpPr>
          <p:cNvPr id="22531" name="Line 61"/>
          <p:cNvSpPr>
            <a:spLocks noChangeShapeType="1"/>
          </p:cNvSpPr>
          <p:nvPr/>
        </p:nvSpPr>
        <p:spPr bwMode="auto">
          <a:xfrm flipV="1">
            <a:off x="7753350" y="2295525"/>
            <a:ext cx="658813" cy="1152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1223963" y="1657350"/>
            <a:ext cx="1152525" cy="792163"/>
            <a:chOff x="771" y="1412"/>
            <a:chExt cx="726" cy="499"/>
          </a:xfrm>
        </p:grpSpPr>
        <p:sp>
          <p:nvSpPr>
            <p:cNvPr id="22591" name="Rectangle 5"/>
            <p:cNvSpPr>
              <a:spLocks noChangeArrowheads="1"/>
            </p:cNvSpPr>
            <p:nvPr/>
          </p:nvSpPr>
          <p:spPr bwMode="auto">
            <a:xfrm>
              <a:off x="771" y="1412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2" name="Text Box 6"/>
            <p:cNvSpPr txBox="1">
              <a:spLocks noChangeArrowheads="1"/>
            </p:cNvSpPr>
            <p:nvPr/>
          </p:nvSpPr>
          <p:spPr bwMode="auto">
            <a:xfrm>
              <a:off x="979" y="1544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A1</a:t>
              </a:r>
            </a:p>
          </p:txBody>
        </p:sp>
      </p:grpSp>
      <p:grpSp>
        <p:nvGrpSpPr>
          <p:cNvPr id="22533" name="Group 7"/>
          <p:cNvGrpSpPr>
            <a:grpSpLocks/>
          </p:cNvGrpSpPr>
          <p:nvPr/>
        </p:nvGrpSpPr>
        <p:grpSpPr bwMode="auto">
          <a:xfrm>
            <a:off x="3598863" y="1620838"/>
            <a:ext cx="1152525" cy="792162"/>
            <a:chOff x="2267" y="1389"/>
            <a:chExt cx="726" cy="499"/>
          </a:xfrm>
        </p:grpSpPr>
        <p:sp>
          <p:nvSpPr>
            <p:cNvPr id="22589" name="Rectangle 8"/>
            <p:cNvSpPr>
              <a:spLocks noChangeArrowheads="1"/>
            </p:cNvSpPr>
            <p:nvPr/>
          </p:nvSpPr>
          <p:spPr bwMode="auto">
            <a:xfrm>
              <a:off x="2267" y="1389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0" name="Text Box 9"/>
            <p:cNvSpPr txBox="1">
              <a:spLocks noChangeArrowheads="1"/>
            </p:cNvSpPr>
            <p:nvPr/>
          </p:nvSpPr>
          <p:spPr bwMode="auto">
            <a:xfrm>
              <a:off x="2465" y="1521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A3</a:t>
              </a:r>
            </a:p>
          </p:txBody>
        </p:sp>
      </p:grpSp>
      <p:grpSp>
        <p:nvGrpSpPr>
          <p:cNvPr id="22534" name="Group 10"/>
          <p:cNvGrpSpPr>
            <a:grpSpLocks/>
          </p:cNvGrpSpPr>
          <p:nvPr/>
        </p:nvGrpSpPr>
        <p:grpSpPr bwMode="auto">
          <a:xfrm>
            <a:off x="3598863" y="3168650"/>
            <a:ext cx="1152525" cy="792163"/>
            <a:chOff x="2267" y="2364"/>
            <a:chExt cx="726" cy="499"/>
          </a:xfrm>
        </p:grpSpPr>
        <p:sp>
          <p:nvSpPr>
            <p:cNvPr id="22587" name="Rectangle 11"/>
            <p:cNvSpPr>
              <a:spLocks noChangeArrowheads="1"/>
            </p:cNvSpPr>
            <p:nvPr/>
          </p:nvSpPr>
          <p:spPr bwMode="auto">
            <a:xfrm>
              <a:off x="2267" y="2364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8" name="Text Box 12"/>
            <p:cNvSpPr txBox="1">
              <a:spLocks noChangeArrowheads="1"/>
            </p:cNvSpPr>
            <p:nvPr/>
          </p:nvSpPr>
          <p:spPr bwMode="auto">
            <a:xfrm>
              <a:off x="2465" y="2496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A4</a:t>
              </a:r>
            </a:p>
          </p:txBody>
        </p:sp>
      </p:grpSp>
      <p:grpSp>
        <p:nvGrpSpPr>
          <p:cNvPr id="22535" name="Group 13"/>
          <p:cNvGrpSpPr>
            <a:grpSpLocks/>
          </p:cNvGrpSpPr>
          <p:nvPr/>
        </p:nvGrpSpPr>
        <p:grpSpPr bwMode="auto">
          <a:xfrm>
            <a:off x="6551613" y="3173413"/>
            <a:ext cx="1152525" cy="792162"/>
            <a:chOff x="4127" y="2367"/>
            <a:chExt cx="726" cy="499"/>
          </a:xfrm>
        </p:grpSpPr>
        <p:sp>
          <p:nvSpPr>
            <p:cNvPr id="22585" name="Rectangle 14"/>
            <p:cNvSpPr>
              <a:spLocks noChangeArrowheads="1"/>
            </p:cNvSpPr>
            <p:nvPr/>
          </p:nvSpPr>
          <p:spPr bwMode="auto">
            <a:xfrm>
              <a:off x="4127" y="2367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6" name="Text Box 15"/>
            <p:cNvSpPr txBox="1">
              <a:spLocks noChangeArrowheads="1"/>
            </p:cNvSpPr>
            <p:nvPr/>
          </p:nvSpPr>
          <p:spPr bwMode="auto">
            <a:xfrm>
              <a:off x="4332" y="2499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A6</a:t>
              </a:r>
            </a:p>
          </p:txBody>
        </p:sp>
      </p:grpSp>
      <p:grpSp>
        <p:nvGrpSpPr>
          <p:cNvPr id="22536" name="Group 16"/>
          <p:cNvGrpSpPr>
            <a:grpSpLocks/>
          </p:cNvGrpSpPr>
          <p:nvPr/>
        </p:nvGrpSpPr>
        <p:grpSpPr bwMode="auto">
          <a:xfrm>
            <a:off x="3598863" y="4465638"/>
            <a:ext cx="1152525" cy="792162"/>
            <a:chOff x="2267" y="3181"/>
            <a:chExt cx="726" cy="499"/>
          </a:xfrm>
        </p:grpSpPr>
        <p:sp>
          <p:nvSpPr>
            <p:cNvPr id="22583" name="Rectangle 17"/>
            <p:cNvSpPr>
              <a:spLocks noChangeArrowheads="1"/>
            </p:cNvSpPr>
            <p:nvPr/>
          </p:nvSpPr>
          <p:spPr bwMode="auto">
            <a:xfrm>
              <a:off x="2267" y="3181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4" name="Text Box 18"/>
            <p:cNvSpPr txBox="1">
              <a:spLocks noChangeArrowheads="1"/>
            </p:cNvSpPr>
            <p:nvPr/>
          </p:nvSpPr>
          <p:spPr bwMode="auto">
            <a:xfrm>
              <a:off x="2465" y="3313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A5</a:t>
              </a:r>
            </a:p>
          </p:txBody>
        </p:sp>
      </p:grpSp>
      <p:grpSp>
        <p:nvGrpSpPr>
          <p:cNvPr id="22537" name="Group 19"/>
          <p:cNvGrpSpPr>
            <a:grpSpLocks/>
          </p:cNvGrpSpPr>
          <p:nvPr/>
        </p:nvGrpSpPr>
        <p:grpSpPr bwMode="auto">
          <a:xfrm>
            <a:off x="1189038" y="4392613"/>
            <a:ext cx="1152525" cy="792162"/>
            <a:chOff x="749" y="3135"/>
            <a:chExt cx="726" cy="499"/>
          </a:xfrm>
        </p:grpSpPr>
        <p:sp>
          <p:nvSpPr>
            <p:cNvPr id="22581" name="Rectangle 20"/>
            <p:cNvSpPr>
              <a:spLocks noChangeArrowheads="1"/>
            </p:cNvSpPr>
            <p:nvPr/>
          </p:nvSpPr>
          <p:spPr bwMode="auto">
            <a:xfrm>
              <a:off x="749" y="3135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2" name="Text Box 21"/>
            <p:cNvSpPr txBox="1">
              <a:spLocks noChangeArrowheads="1"/>
            </p:cNvSpPr>
            <p:nvPr/>
          </p:nvSpPr>
          <p:spPr bwMode="auto">
            <a:xfrm>
              <a:off x="945" y="3267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A2</a:t>
              </a:r>
            </a:p>
          </p:txBody>
        </p:sp>
      </p:grpSp>
      <p:sp>
        <p:nvSpPr>
          <p:cNvPr id="22538" name="Text Box 23"/>
          <p:cNvSpPr txBox="1">
            <a:spLocks noChangeArrowheads="1"/>
          </p:cNvSpPr>
          <p:nvPr/>
        </p:nvSpPr>
        <p:spPr bwMode="auto">
          <a:xfrm>
            <a:off x="1584325" y="1296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4</a:t>
            </a:r>
          </a:p>
        </p:txBody>
      </p:sp>
      <p:sp>
        <p:nvSpPr>
          <p:cNvPr id="22539" name="Text Box 24"/>
          <p:cNvSpPr txBox="1">
            <a:spLocks noChangeArrowheads="1"/>
          </p:cNvSpPr>
          <p:nvPr/>
        </p:nvSpPr>
        <p:spPr bwMode="auto">
          <a:xfrm>
            <a:off x="1585913" y="4013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2540" name="Text Box 25"/>
          <p:cNvSpPr txBox="1">
            <a:spLocks noChangeArrowheads="1"/>
          </p:cNvSpPr>
          <p:nvPr/>
        </p:nvSpPr>
        <p:spPr bwMode="auto">
          <a:xfrm>
            <a:off x="3995738" y="1219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2541" name="Text Box 26"/>
          <p:cNvSpPr txBox="1">
            <a:spLocks noChangeArrowheads="1"/>
          </p:cNvSpPr>
          <p:nvPr/>
        </p:nvSpPr>
        <p:spPr bwMode="auto">
          <a:xfrm>
            <a:off x="3959225" y="28082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2542" name="Text Box 27"/>
          <p:cNvSpPr txBox="1">
            <a:spLocks noChangeArrowheads="1"/>
          </p:cNvSpPr>
          <p:nvPr/>
        </p:nvSpPr>
        <p:spPr bwMode="auto">
          <a:xfrm>
            <a:off x="3995738" y="4105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2543" name="Text Box 28"/>
          <p:cNvSpPr txBox="1">
            <a:spLocks noChangeArrowheads="1"/>
          </p:cNvSpPr>
          <p:nvPr/>
        </p:nvSpPr>
        <p:spPr bwMode="auto">
          <a:xfrm>
            <a:off x="7004050" y="28067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2544" name="Line 30"/>
          <p:cNvSpPr>
            <a:spLocks noChangeShapeType="1"/>
          </p:cNvSpPr>
          <p:nvPr/>
        </p:nvSpPr>
        <p:spPr bwMode="auto">
          <a:xfrm>
            <a:off x="2378075" y="1838325"/>
            <a:ext cx="11874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45" name="Line 31"/>
          <p:cNvSpPr>
            <a:spLocks noChangeShapeType="1"/>
          </p:cNvSpPr>
          <p:nvPr/>
        </p:nvSpPr>
        <p:spPr bwMode="auto">
          <a:xfrm>
            <a:off x="2378075" y="2112963"/>
            <a:ext cx="1187450" cy="14636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46" name="Line 32"/>
          <p:cNvSpPr>
            <a:spLocks noChangeShapeType="1"/>
          </p:cNvSpPr>
          <p:nvPr/>
        </p:nvSpPr>
        <p:spPr bwMode="auto">
          <a:xfrm>
            <a:off x="2378075" y="4856163"/>
            <a:ext cx="11874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47" name="Line 34"/>
          <p:cNvSpPr>
            <a:spLocks noChangeShapeType="1"/>
          </p:cNvSpPr>
          <p:nvPr/>
        </p:nvSpPr>
        <p:spPr bwMode="auto">
          <a:xfrm>
            <a:off x="4791075" y="3503613"/>
            <a:ext cx="17018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48" name="Line 35"/>
          <p:cNvSpPr>
            <a:spLocks noChangeShapeType="1"/>
          </p:cNvSpPr>
          <p:nvPr/>
        </p:nvSpPr>
        <p:spPr bwMode="auto">
          <a:xfrm flipV="1">
            <a:off x="4791075" y="3778250"/>
            <a:ext cx="1701800" cy="1041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2549" name="Group 37"/>
          <p:cNvGrpSpPr>
            <a:grpSpLocks/>
          </p:cNvGrpSpPr>
          <p:nvPr/>
        </p:nvGrpSpPr>
        <p:grpSpPr bwMode="auto">
          <a:xfrm>
            <a:off x="8247063" y="1746250"/>
            <a:ext cx="768350" cy="566738"/>
            <a:chOff x="150" y="2402"/>
            <a:chExt cx="484" cy="357"/>
          </a:xfrm>
        </p:grpSpPr>
        <p:sp>
          <p:nvSpPr>
            <p:cNvPr id="22579" name="Oval 38"/>
            <p:cNvSpPr>
              <a:spLocks noChangeArrowheads="1"/>
            </p:cNvSpPr>
            <p:nvPr/>
          </p:nvSpPr>
          <p:spPr bwMode="auto">
            <a:xfrm>
              <a:off x="150" y="2402"/>
              <a:ext cx="484" cy="346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0" name="Text Box 39"/>
            <p:cNvSpPr txBox="1">
              <a:spLocks noChangeArrowheads="1"/>
            </p:cNvSpPr>
            <p:nvPr/>
          </p:nvSpPr>
          <p:spPr bwMode="auto">
            <a:xfrm>
              <a:off x="288" y="2471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E</a:t>
              </a:r>
            </a:p>
          </p:txBody>
        </p:sp>
      </p:grpSp>
      <p:sp>
        <p:nvSpPr>
          <p:cNvPr id="22550" name="Line 40"/>
          <p:cNvSpPr>
            <a:spLocks noChangeShapeType="1"/>
          </p:cNvSpPr>
          <p:nvPr/>
        </p:nvSpPr>
        <p:spPr bwMode="auto">
          <a:xfrm>
            <a:off x="4791075" y="2022475"/>
            <a:ext cx="34020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2551" name="Group 43"/>
          <p:cNvGrpSpPr>
            <a:grpSpLocks/>
          </p:cNvGrpSpPr>
          <p:nvPr/>
        </p:nvGrpSpPr>
        <p:grpSpPr bwMode="auto">
          <a:xfrm>
            <a:off x="238125" y="3228975"/>
            <a:ext cx="768350" cy="566738"/>
            <a:chOff x="150" y="2402"/>
            <a:chExt cx="484" cy="357"/>
          </a:xfrm>
        </p:grpSpPr>
        <p:sp>
          <p:nvSpPr>
            <p:cNvPr id="22577" name="Oval 44"/>
            <p:cNvSpPr>
              <a:spLocks noChangeArrowheads="1"/>
            </p:cNvSpPr>
            <p:nvPr/>
          </p:nvSpPr>
          <p:spPr bwMode="auto">
            <a:xfrm>
              <a:off x="150" y="2402"/>
              <a:ext cx="484" cy="346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8" name="Text Box 45"/>
            <p:cNvSpPr txBox="1">
              <a:spLocks noChangeArrowheads="1"/>
            </p:cNvSpPr>
            <p:nvPr/>
          </p:nvSpPr>
          <p:spPr bwMode="auto">
            <a:xfrm>
              <a:off x="288" y="247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S</a:t>
              </a:r>
            </a:p>
          </p:txBody>
        </p:sp>
      </p:grpSp>
      <p:sp>
        <p:nvSpPr>
          <p:cNvPr id="22552" name="Line 46"/>
          <p:cNvSpPr>
            <a:spLocks noChangeShapeType="1"/>
          </p:cNvSpPr>
          <p:nvPr/>
        </p:nvSpPr>
        <p:spPr bwMode="auto">
          <a:xfrm flipV="1">
            <a:off x="841375" y="2185988"/>
            <a:ext cx="328613" cy="10985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53" name="Line 47"/>
          <p:cNvSpPr>
            <a:spLocks noChangeShapeType="1"/>
          </p:cNvSpPr>
          <p:nvPr/>
        </p:nvSpPr>
        <p:spPr bwMode="auto">
          <a:xfrm>
            <a:off x="841375" y="3722688"/>
            <a:ext cx="328613" cy="10429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0" name="Group 52"/>
          <p:cNvGrpSpPr>
            <a:grpSpLocks/>
          </p:cNvGrpSpPr>
          <p:nvPr/>
        </p:nvGrpSpPr>
        <p:grpSpPr bwMode="auto">
          <a:xfrm>
            <a:off x="841375" y="1836738"/>
            <a:ext cx="7351713" cy="1446212"/>
            <a:chOff x="634" y="1630"/>
            <a:chExt cx="4631" cy="911"/>
          </a:xfrm>
        </p:grpSpPr>
        <p:sp>
          <p:nvSpPr>
            <p:cNvPr id="22574" name="Line 49"/>
            <p:cNvSpPr>
              <a:spLocks noChangeShapeType="1"/>
            </p:cNvSpPr>
            <p:nvPr/>
          </p:nvSpPr>
          <p:spPr bwMode="auto">
            <a:xfrm>
              <a:off x="1602" y="1630"/>
              <a:ext cx="748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5" name="Line 50"/>
            <p:cNvSpPr>
              <a:spLocks noChangeShapeType="1"/>
            </p:cNvSpPr>
            <p:nvPr/>
          </p:nvSpPr>
          <p:spPr bwMode="auto">
            <a:xfrm>
              <a:off x="3122" y="1746"/>
              <a:ext cx="2143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6" name="Line 51"/>
            <p:cNvSpPr>
              <a:spLocks noChangeShapeType="1"/>
            </p:cNvSpPr>
            <p:nvPr/>
          </p:nvSpPr>
          <p:spPr bwMode="auto">
            <a:xfrm flipV="1">
              <a:off x="634" y="1849"/>
              <a:ext cx="207" cy="692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63"/>
          <p:cNvGrpSpPr>
            <a:grpSpLocks/>
          </p:cNvGrpSpPr>
          <p:nvPr/>
        </p:nvGrpSpPr>
        <p:grpSpPr bwMode="auto">
          <a:xfrm>
            <a:off x="838200" y="2143125"/>
            <a:ext cx="7570788" cy="1463675"/>
            <a:chOff x="530" y="1711"/>
            <a:chExt cx="4769" cy="922"/>
          </a:xfrm>
        </p:grpSpPr>
        <p:sp>
          <p:nvSpPr>
            <p:cNvPr id="22570" name="Line 41"/>
            <p:cNvSpPr>
              <a:spLocks noChangeShapeType="1"/>
            </p:cNvSpPr>
            <p:nvPr/>
          </p:nvSpPr>
          <p:spPr bwMode="auto">
            <a:xfrm flipV="1">
              <a:off x="4884" y="1802"/>
              <a:ext cx="415" cy="72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1" name="Line 54"/>
            <p:cNvSpPr>
              <a:spLocks noChangeShapeType="1"/>
            </p:cNvSpPr>
            <p:nvPr/>
          </p:nvSpPr>
          <p:spPr bwMode="auto">
            <a:xfrm>
              <a:off x="1498" y="1711"/>
              <a:ext cx="748" cy="92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2" name="Line 55"/>
            <p:cNvSpPr>
              <a:spLocks noChangeShapeType="1"/>
            </p:cNvSpPr>
            <p:nvPr/>
          </p:nvSpPr>
          <p:spPr bwMode="auto">
            <a:xfrm>
              <a:off x="3018" y="2575"/>
              <a:ext cx="107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3" name="Line 56"/>
            <p:cNvSpPr>
              <a:spLocks noChangeShapeType="1"/>
            </p:cNvSpPr>
            <p:nvPr/>
          </p:nvSpPr>
          <p:spPr bwMode="auto">
            <a:xfrm flipV="1">
              <a:off x="530" y="1757"/>
              <a:ext cx="207" cy="69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68"/>
          <p:cNvGrpSpPr>
            <a:grpSpLocks/>
          </p:cNvGrpSpPr>
          <p:nvPr/>
        </p:nvGrpSpPr>
        <p:grpSpPr bwMode="auto">
          <a:xfrm>
            <a:off x="841375" y="2295525"/>
            <a:ext cx="7570788" cy="2560638"/>
            <a:chOff x="634" y="1918"/>
            <a:chExt cx="4769" cy="1613"/>
          </a:xfrm>
        </p:grpSpPr>
        <p:sp>
          <p:nvSpPr>
            <p:cNvPr id="22566" name="Line 64"/>
            <p:cNvSpPr>
              <a:spLocks noChangeShapeType="1"/>
            </p:cNvSpPr>
            <p:nvPr/>
          </p:nvSpPr>
          <p:spPr bwMode="auto">
            <a:xfrm flipV="1">
              <a:off x="4988" y="1918"/>
              <a:ext cx="415" cy="726"/>
            </a:xfrm>
            <a:prstGeom prst="line">
              <a:avLst/>
            </a:prstGeom>
            <a:noFill/>
            <a:ln w="57150">
              <a:solidFill>
                <a:srgbClr val="00FF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7" name="Line 65"/>
            <p:cNvSpPr>
              <a:spLocks noChangeShapeType="1"/>
            </p:cNvSpPr>
            <p:nvPr/>
          </p:nvSpPr>
          <p:spPr bwMode="auto">
            <a:xfrm>
              <a:off x="1602" y="3531"/>
              <a:ext cx="748" cy="0"/>
            </a:xfrm>
            <a:prstGeom prst="line">
              <a:avLst/>
            </a:prstGeom>
            <a:noFill/>
            <a:ln w="57150">
              <a:solidFill>
                <a:srgbClr val="00FF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8" name="Line 66"/>
            <p:cNvSpPr>
              <a:spLocks noChangeShapeType="1"/>
            </p:cNvSpPr>
            <p:nvPr/>
          </p:nvSpPr>
          <p:spPr bwMode="auto">
            <a:xfrm flipV="1">
              <a:off x="3122" y="2852"/>
              <a:ext cx="1072" cy="656"/>
            </a:xfrm>
            <a:prstGeom prst="line">
              <a:avLst/>
            </a:prstGeom>
            <a:noFill/>
            <a:ln w="57150">
              <a:solidFill>
                <a:srgbClr val="00FF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9" name="Line 67"/>
            <p:cNvSpPr>
              <a:spLocks noChangeShapeType="1"/>
            </p:cNvSpPr>
            <p:nvPr/>
          </p:nvSpPr>
          <p:spPr bwMode="auto">
            <a:xfrm>
              <a:off x="634" y="2817"/>
              <a:ext cx="207" cy="657"/>
            </a:xfrm>
            <a:prstGeom prst="line">
              <a:avLst/>
            </a:prstGeom>
            <a:noFill/>
            <a:ln w="57150">
              <a:solidFill>
                <a:srgbClr val="00FF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" name="Text Box 69"/>
          <p:cNvSpPr txBox="1">
            <a:spLocks noChangeArrowheads="1"/>
          </p:cNvSpPr>
          <p:nvPr/>
        </p:nvSpPr>
        <p:spPr bwMode="auto">
          <a:xfrm>
            <a:off x="5724525" y="4435475"/>
            <a:ext cx="931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</a:rPr>
              <a:t>10</a:t>
            </a:r>
          </a:p>
        </p:txBody>
      </p:sp>
      <p:sp>
        <p:nvSpPr>
          <p:cNvPr id="61" name="Text Box 70"/>
          <p:cNvSpPr txBox="1">
            <a:spLocks noChangeArrowheads="1"/>
          </p:cNvSpPr>
          <p:nvPr/>
        </p:nvSpPr>
        <p:spPr bwMode="auto">
          <a:xfrm>
            <a:off x="0" y="5334000"/>
            <a:ext cx="5761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Critical Path is the longest path</a:t>
            </a:r>
          </a:p>
        </p:txBody>
      </p:sp>
      <p:sp>
        <p:nvSpPr>
          <p:cNvPr id="62" name="Text Box 72"/>
          <p:cNvSpPr txBox="1">
            <a:spLocks noChangeArrowheads="1"/>
          </p:cNvSpPr>
          <p:nvPr/>
        </p:nvSpPr>
        <p:spPr bwMode="auto">
          <a:xfrm>
            <a:off x="6546850" y="4435475"/>
            <a:ext cx="931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63" name="Text Box 73"/>
          <p:cNvSpPr txBox="1">
            <a:spLocks noChangeArrowheads="1"/>
          </p:cNvSpPr>
          <p:nvPr/>
        </p:nvSpPr>
        <p:spPr bwMode="auto">
          <a:xfrm>
            <a:off x="7315200" y="4435475"/>
            <a:ext cx="931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FF00"/>
                </a:solidFill>
              </a:rPr>
              <a:t>8</a:t>
            </a:r>
          </a:p>
        </p:txBody>
      </p:sp>
      <p:sp>
        <p:nvSpPr>
          <p:cNvPr id="64" name="Text Box 74"/>
          <p:cNvSpPr txBox="1">
            <a:spLocks noChangeArrowheads="1"/>
          </p:cNvSpPr>
          <p:nvPr/>
        </p:nvSpPr>
        <p:spPr bwMode="auto">
          <a:xfrm>
            <a:off x="4953000" y="12954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How many path?</a:t>
            </a:r>
          </a:p>
        </p:txBody>
      </p:sp>
      <p:sp>
        <p:nvSpPr>
          <p:cNvPr id="65" name="Text Box 70"/>
          <p:cNvSpPr txBox="1">
            <a:spLocks noChangeArrowheads="1"/>
          </p:cNvSpPr>
          <p:nvPr/>
        </p:nvSpPr>
        <p:spPr bwMode="auto">
          <a:xfrm>
            <a:off x="0" y="5791200"/>
            <a:ext cx="853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It is the shortest time to complete the project</a:t>
            </a:r>
          </a:p>
        </p:txBody>
      </p:sp>
      <p:sp>
        <p:nvSpPr>
          <p:cNvPr id="66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67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68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39C32312-BD60-488F-A376-712E447A3A23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12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build="p"/>
      <p:bldP spid="61" grpId="0" build="p"/>
      <p:bldP spid="62" grpId="0" build="p"/>
      <p:bldP spid="63" grpId="0" build="p"/>
      <p:bldP spid="64" grpId="0" build="p"/>
      <p:bldP spid="6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Arial" charset="0"/>
              </a:rPr>
              <a:t>Forward Path;  Earliest Starts </a:t>
            </a:r>
            <a:endParaRPr lang="en-US" smtClean="0"/>
          </a:p>
        </p:txBody>
      </p:sp>
      <p:grpSp>
        <p:nvGrpSpPr>
          <p:cNvPr id="23555" name="Group 49"/>
          <p:cNvGrpSpPr>
            <a:grpSpLocks/>
          </p:cNvGrpSpPr>
          <p:nvPr/>
        </p:nvGrpSpPr>
        <p:grpSpPr bwMode="auto">
          <a:xfrm>
            <a:off x="238125" y="1447800"/>
            <a:ext cx="8777288" cy="4013200"/>
            <a:chOff x="150" y="1152"/>
            <a:chExt cx="5529" cy="2528"/>
          </a:xfrm>
        </p:grpSpPr>
        <p:grpSp>
          <p:nvGrpSpPr>
            <p:cNvPr id="23586" name="Group 3"/>
            <p:cNvGrpSpPr>
              <a:grpSpLocks/>
            </p:cNvGrpSpPr>
            <p:nvPr/>
          </p:nvGrpSpPr>
          <p:grpSpPr bwMode="auto">
            <a:xfrm>
              <a:off x="749" y="1389"/>
              <a:ext cx="4104" cy="2291"/>
              <a:chOff x="749" y="1389"/>
              <a:chExt cx="4104" cy="2291"/>
            </a:xfrm>
          </p:grpSpPr>
          <p:grpSp>
            <p:nvGrpSpPr>
              <p:cNvPr id="23613" name="Group 4"/>
              <p:cNvGrpSpPr>
                <a:grpSpLocks/>
              </p:cNvGrpSpPr>
              <p:nvPr/>
            </p:nvGrpSpPr>
            <p:grpSpPr bwMode="auto">
              <a:xfrm>
                <a:off x="771" y="1412"/>
                <a:ext cx="726" cy="499"/>
                <a:chOff x="771" y="1412"/>
                <a:chExt cx="726" cy="499"/>
              </a:xfrm>
            </p:grpSpPr>
            <p:sp>
              <p:nvSpPr>
                <p:cNvPr id="23629" name="Rectangle 5"/>
                <p:cNvSpPr>
                  <a:spLocks noChangeArrowheads="1"/>
                </p:cNvSpPr>
                <p:nvPr/>
              </p:nvSpPr>
              <p:spPr bwMode="auto">
                <a:xfrm>
                  <a:off x="771" y="1412"/>
                  <a:ext cx="726" cy="499"/>
                </a:xfrm>
                <a:prstGeom prst="rect">
                  <a:avLst/>
                </a:prstGeom>
                <a:noFill/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30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979" y="1544"/>
                  <a:ext cx="31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</a:rPr>
                    <a:t>A1</a:t>
                  </a:r>
                </a:p>
              </p:txBody>
            </p:sp>
          </p:grpSp>
          <p:grpSp>
            <p:nvGrpSpPr>
              <p:cNvPr id="23614" name="Group 7"/>
              <p:cNvGrpSpPr>
                <a:grpSpLocks/>
              </p:cNvGrpSpPr>
              <p:nvPr/>
            </p:nvGrpSpPr>
            <p:grpSpPr bwMode="auto">
              <a:xfrm>
                <a:off x="2267" y="1389"/>
                <a:ext cx="726" cy="499"/>
                <a:chOff x="2267" y="1389"/>
                <a:chExt cx="726" cy="499"/>
              </a:xfrm>
            </p:grpSpPr>
            <p:sp>
              <p:nvSpPr>
                <p:cNvPr id="23627" name="Rectangle 8"/>
                <p:cNvSpPr>
                  <a:spLocks noChangeArrowheads="1"/>
                </p:cNvSpPr>
                <p:nvPr/>
              </p:nvSpPr>
              <p:spPr bwMode="auto">
                <a:xfrm>
                  <a:off x="2267" y="1389"/>
                  <a:ext cx="726" cy="499"/>
                </a:xfrm>
                <a:prstGeom prst="rect">
                  <a:avLst/>
                </a:prstGeom>
                <a:noFill/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28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465" y="1521"/>
                  <a:ext cx="31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</a:rPr>
                    <a:t>A3</a:t>
                  </a:r>
                </a:p>
              </p:txBody>
            </p:sp>
          </p:grpSp>
          <p:grpSp>
            <p:nvGrpSpPr>
              <p:cNvPr id="23615" name="Group 10"/>
              <p:cNvGrpSpPr>
                <a:grpSpLocks/>
              </p:cNvGrpSpPr>
              <p:nvPr/>
            </p:nvGrpSpPr>
            <p:grpSpPr bwMode="auto">
              <a:xfrm>
                <a:off x="2267" y="2364"/>
                <a:ext cx="726" cy="499"/>
                <a:chOff x="2267" y="2364"/>
                <a:chExt cx="726" cy="499"/>
              </a:xfrm>
            </p:grpSpPr>
            <p:sp>
              <p:nvSpPr>
                <p:cNvPr id="23625" name="Rectangle 11"/>
                <p:cNvSpPr>
                  <a:spLocks noChangeArrowheads="1"/>
                </p:cNvSpPr>
                <p:nvPr/>
              </p:nvSpPr>
              <p:spPr bwMode="auto">
                <a:xfrm>
                  <a:off x="2267" y="2364"/>
                  <a:ext cx="726" cy="499"/>
                </a:xfrm>
                <a:prstGeom prst="rect">
                  <a:avLst/>
                </a:prstGeom>
                <a:noFill/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26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465" y="2496"/>
                  <a:ext cx="31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</a:rPr>
                    <a:t>A4</a:t>
                  </a:r>
                </a:p>
              </p:txBody>
            </p:sp>
          </p:grpSp>
          <p:grpSp>
            <p:nvGrpSpPr>
              <p:cNvPr id="23616" name="Group 13"/>
              <p:cNvGrpSpPr>
                <a:grpSpLocks/>
              </p:cNvGrpSpPr>
              <p:nvPr/>
            </p:nvGrpSpPr>
            <p:grpSpPr bwMode="auto">
              <a:xfrm>
                <a:off x="4127" y="2367"/>
                <a:ext cx="726" cy="499"/>
                <a:chOff x="4127" y="2367"/>
                <a:chExt cx="726" cy="499"/>
              </a:xfrm>
            </p:grpSpPr>
            <p:sp>
              <p:nvSpPr>
                <p:cNvPr id="23623" name="Rectangle 14"/>
                <p:cNvSpPr>
                  <a:spLocks noChangeArrowheads="1"/>
                </p:cNvSpPr>
                <p:nvPr/>
              </p:nvSpPr>
              <p:spPr bwMode="auto">
                <a:xfrm>
                  <a:off x="4127" y="2367"/>
                  <a:ext cx="726" cy="499"/>
                </a:xfrm>
                <a:prstGeom prst="rect">
                  <a:avLst/>
                </a:prstGeom>
                <a:noFill/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24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4332" y="2499"/>
                  <a:ext cx="31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</a:rPr>
                    <a:t>A6</a:t>
                  </a:r>
                </a:p>
              </p:txBody>
            </p:sp>
          </p:grpSp>
          <p:grpSp>
            <p:nvGrpSpPr>
              <p:cNvPr id="23617" name="Group 16"/>
              <p:cNvGrpSpPr>
                <a:grpSpLocks/>
              </p:cNvGrpSpPr>
              <p:nvPr/>
            </p:nvGrpSpPr>
            <p:grpSpPr bwMode="auto">
              <a:xfrm>
                <a:off x="2267" y="3181"/>
                <a:ext cx="726" cy="499"/>
                <a:chOff x="2267" y="3181"/>
                <a:chExt cx="726" cy="499"/>
              </a:xfrm>
            </p:grpSpPr>
            <p:sp>
              <p:nvSpPr>
                <p:cNvPr id="23621" name="Rectangle 17"/>
                <p:cNvSpPr>
                  <a:spLocks noChangeArrowheads="1"/>
                </p:cNvSpPr>
                <p:nvPr/>
              </p:nvSpPr>
              <p:spPr bwMode="auto">
                <a:xfrm>
                  <a:off x="2267" y="3181"/>
                  <a:ext cx="726" cy="499"/>
                </a:xfrm>
                <a:prstGeom prst="rect">
                  <a:avLst/>
                </a:prstGeom>
                <a:noFill/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22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465" y="3313"/>
                  <a:ext cx="31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</a:rPr>
                    <a:t>A5</a:t>
                  </a:r>
                </a:p>
              </p:txBody>
            </p:sp>
          </p:grpSp>
          <p:grpSp>
            <p:nvGrpSpPr>
              <p:cNvPr id="23618" name="Group 19"/>
              <p:cNvGrpSpPr>
                <a:grpSpLocks/>
              </p:cNvGrpSpPr>
              <p:nvPr/>
            </p:nvGrpSpPr>
            <p:grpSpPr bwMode="auto">
              <a:xfrm>
                <a:off x="749" y="3135"/>
                <a:ext cx="726" cy="499"/>
                <a:chOff x="749" y="3135"/>
                <a:chExt cx="726" cy="499"/>
              </a:xfrm>
            </p:grpSpPr>
            <p:sp>
              <p:nvSpPr>
                <p:cNvPr id="23619" name="Rectangle 20"/>
                <p:cNvSpPr>
                  <a:spLocks noChangeArrowheads="1"/>
                </p:cNvSpPr>
                <p:nvPr/>
              </p:nvSpPr>
              <p:spPr bwMode="auto">
                <a:xfrm>
                  <a:off x="749" y="3135"/>
                  <a:ext cx="726" cy="499"/>
                </a:xfrm>
                <a:prstGeom prst="rect">
                  <a:avLst/>
                </a:prstGeom>
                <a:noFill/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20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945" y="3267"/>
                  <a:ext cx="31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</a:rPr>
                    <a:t>A2</a:t>
                  </a:r>
                </a:p>
              </p:txBody>
            </p:sp>
          </p:grpSp>
        </p:grpSp>
        <p:grpSp>
          <p:nvGrpSpPr>
            <p:cNvPr id="23587" name="Group 22"/>
            <p:cNvGrpSpPr>
              <a:grpSpLocks/>
            </p:cNvGrpSpPr>
            <p:nvPr/>
          </p:nvGrpSpPr>
          <p:grpSpPr bwMode="auto">
            <a:xfrm>
              <a:off x="998" y="1152"/>
              <a:ext cx="3626" cy="2073"/>
              <a:chOff x="998" y="1152"/>
              <a:chExt cx="3626" cy="2073"/>
            </a:xfrm>
          </p:grpSpPr>
          <p:sp>
            <p:nvSpPr>
              <p:cNvPr id="23607" name="Text Box 23"/>
              <p:cNvSpPr txBox="1">
                <a:spLocks noChangeArrowheads="1"/>
              </p:cNvSpPr>
              <p:nvPr/>
            </p:nvSpPr>
            <p:spPr bwMode="auto">
              <a:xfrm>
                <a:off x="998" y="1185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4</a:t>
                </a:r>
              </a:p>
            </p:txBody>
          </p:sp>
          <p:sp>
            <p:nvSpPr>
              <p:cNvPr id="23608" name="Text Box 24"/>
              <p:cNvSpPr txBox="1">
                <a:spLocks noChangeArrowheads="1"/>
              </p:cNvSpPr>
              <p:nvPr/>
            </p:nvSpPr>
            <p:spPr bwMode="auto">
              <a:xfrm>
                <a:off x="999" y="2880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0000"/>
                    </a:solidFill>
                  </a:rPr>
                  <a:t>3</a:t>
                </a:r>
              </a:p>
            </p:txBody>
          </p:sp>
          <p:sp>
            <p:nvSpPr>
              <p:cNvPr id="23609" name="Text Box 25"/>
              <p:cNvSpPr txBox="1">
                <a:spLocks noChangeArrowheads="1"/>
              </p:cNvSpPr>
              <p:nvPr/>
            </p:nvSpPr>
            <p:spPr bwMode="auto">
              <a:xfrm>
                <a:off x="2517" y="1152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0000"/>
                    </a:solidFill>
                  </a:rPr>
                  <a:t>6</a:t>
                </a:r>
              </a:p>
            </p:txBody>
          </p:sp>
          <p:sp>
            <p:nvSpPr>
              <p:cNvPr id="23610" name="Text Box 26"/>
              <p:cNvSpPr txBox="1">
                <a:spLocks noChangeArrowheads="1"/>
              </p:cNvSpPr>
              <p:nvPr/>
            </p:nvSpPr>
            <p:spPr bwMode="auto">
              <a:xfrm>
                <a:off x="2494" y="2137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0000"/>
                    </a:solidFill>
                  </a:rPr>
                  <a:t>4</a:t>
                </a:r>
              </a:p>
            </p:txBody>
          </p:sp>
          <p:sp>
            <p:nvSpPr>
              <p:cNvPr id="23611" name="Text Box 27"/>
              <p:cNvSpPr txBox="1">
                <a:spLocks noChangeArrowheads="1"/>
              </p:cNvSpPr>
              <p:nvPr/>
            </p:nvSpPr>
            <p:spPr bwMode="auto">
              <a:xfrm>
                <a:off x="2517" y="2937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23612" name="Text Box 28"/>
              <p:cNvSpPr txBox="1">
                <a:spLocks noChangeArrowheads="1"/>
              </p:cNvSpPr>
              <p:nvPr/>
            </p:nvSpPr>
            <p:spPr bwMode="auto">
              <a:xfrm>
                <a:off x="4412" y="2112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0000"/>
                    </a:solidFill>
                  </a:rPr>
                  <a:t>3</a:t>
                </a:r>
              </a:p>
            </p:txBody>
          </p:sp>
        </p:grpSp>
        <p:grpSp>
          <p:nvGrpSpPr>
            <p:cNvPr id="23588" name="Group 29"/>
            <p:cNvGrpSpPr>
              <a:grpSpLocks/>
            </p:cNvGrpSpPr>
            <p:nvPr/>
          </p:nvGrpSpPr>
          <p:grpSpPr bwMode="auto">
            <a:xfrm>
              <a:off x="1498" y="1526"/>
              <a:ext cx="748" cy="1095"/>
              <a:chOff x="1498" y="1526"/>
              <a:chExt cx="748" cy="1095"/>
            </a:xfrm>
          </p:grpSpPr>
          <p:sp>
            <p:nvSpPr>
              <p:cNvPr id="23605" name="Line 30"/>
              <p:cNvSpPr>
                <a:spLocks noChangeShapeType="1"/>
              </p:cNvSpPr>
              <p:nvPr/>
            </p:nvSpPr>
            <p:spPr bwMode="auto">
              <a:xfrm>
                <a:off x="1498" y="1526"/>
                <a:ext cx="74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6" name="Line 31"/>
              <p:cNvSpPr>
                <a:spLocks noChangeShapeType="1"/>
              </p:cNvSpPr>
              <p:nvPr/>
            </p:nvSpPr>
            <p:spPr bwMode="auto">
              <a:xfrm>
                <a:off x="1498" y="1699"/>
                <a:ext cx="748" cy="92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89" name="Line 32"/>
            <p:cNvSpPr>
              <a:spLocks noChangeShapeType="1"/>
            </p:cNvSpPr>
            <p:nvPr/>
          </p:nvSpPr>
          <p:spPr bwMode="auto">
            <a:xfrm>
              <a:off x="1498" y="3427"/>
              <a:ext cx="74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590" name="Group 33"/>
            <p:cNvGrpSpPr>
              <a:grpSpLocks/>
            </p:cNvGrpSpPr>
            <p:nvPr/>
          </p:nvGrpSpPr>
          <p:grpSpPr bwMode="auto">
            <a:xfrm>
              <a:off x="3018" y="2575"/>
              <a:ext cx="1072" cy="829"/>
              <a:chOff x="3018" y="2575"/>
              <a:chExt cx="1072" cy="829"/>
            </a:xfrm>
          </p:grpSpPr>
          <p:sp>
            <p:nvSpPr>
              <p:cNvPr id="23603" name="Line 34"/>
              <p:cNvSpPr>
                <a:spLocks noChangeShapeType="1"/>
              </p:cNvSpPr>
              <p:nvPr/>
            </p:nvSpPr>
            <p:spPr bwMode="auto">
              <a:xfrm>
                <a:off x="3018" y="2575"/>
                <a:ext cx="1072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4" name="Line 35"/>
              <p:cNvSpPr>
                <a:spLocks noChangeShapeType="1"/>
              </p:cNvSpPr>
              <p:nvPr/>
            </p:nvSpPr>
            <p:spPr bwMode="auto">
              <a:xfrm flipV="1">
                <a:off x="3018" y="2748"/>
                <a:ext cx="1072" cy="65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91" name="Group 36"/>
            <p:cNvGrpSpPr>
              <a:grpSpLocks/>
            </p:cNvGrpSpPr>
            <p:nvPr/>
          </p:nvGrpSpPr>
          <p:grpSpPr bwMode="auto">
            <a:xfrm>
              <a:off x="3018" y="1468"/>
              <a:ext cx="2661" cy="1072"/>
              <a:chOff x="3018" y="1468"/>
              <a:chExt cx="2661" cy="1072"/>
            </a:xfrm>
          </p:grpSpPr>
          <p:grpSp>
            <p:nvGrpSpPr>
              <p:cNvPr id="23598" name="Group 37"/>
              <p:cNvGrpSpPr>
                <a:grpSpLocks/>
              </p:cNvGrpSpPr>
              <p:nvPr/>
            </p:nvGrpSpPr>
            <p:grpSpPr bwMode="auto">
              <a:xfrm>
                <a:off x="5195" y="1468"/>
                <a:ext cx="484" cy="357"/>
                <a:chOff x="150" y="2402"/>
                <a:chExt cx="484" cy="357"/>
              </a:xfrm>
            </p:grpSpPr>
            <p:sp>
              <p:nvSpPr>
                <p:cNvPr id="23601" name="Oval 38"/>
                <p:cNvSpPr>
                  <a:spLocks noChangeArrowheads="1"/>
                </p:cNvSpPr>
                <p:nvPr/>
              </p:nvSpPr>
              <p:spPr bwMode="auto">
                <a:xfrm>
                  <a:off x="150" y="2402"/>
                  <a:ext cx="484" cy="346"/>
                </a:xfrm>
                <a:prstGeom prst="ellips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02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288" y="2471"/>
                  <a:ext cx="244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/>
                    <a:t>E</a:t>
                  </a:r>
                </a:p>
              </p:txBody>
            </p:sp>
          </p:grpSp>
          <p:sp>
            <p:nvSpPr>
              <p:cNvPr id="23599" name="Line 40"/>
              <p:cNvSpPr>
                <a:spLocks noChangeShapeType="1"/>
              </p:cNvSpPr>
              <p:nvPr/>
            </p:nvSpPr>
            <p:spPr bwMode="auto">
              <a:xfrm>
                <a:off x="3018" y="1642"/>
                <a:ext cx="214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0" name="Line 41"/>
              <p:cNvSpPr>
                <a:spLocks noChangeShapeType="1"/>
              </p:cNvSpPr>
              <p:nvPr/>
            </p:nvSpPr>
            <p:spPr bwMode="auto">
              <a:xfrm flipV="1">
                <a:off x="4884" y="1814"/>
                <a:ext cx="415" cy="72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92" name="Group 42"/>
            <p:cNvGrpSpPr>
              <a:grpSpLocks/>
            </p:cNvGrpSpPr>
            <p:nvPr/>
          </p:nvGrpSpPr>
          <p:grpSpPr bwMode="auto">
            <a:xfrm>
              <a:off x="150" y="1745"/>
              <a:ext cx="587" cy="1625"/>
              <a:chOff x="150" y="1745"/>
              <a:chExt cx="587" cy="1625"/>
            </a:xfrm>
          </p:grpSpPr>
          <p:grpSp>
            <p:nvGrpSpPr>
              <p:cNvPr id="23593" name="Group 43"/>
              <p:cNvGrpSpPr>
                <a:grpSpLocks/>
              </p:cNvGrpSpPr>
              <p:nvPr/>
            </p:nvGrpSpPr>
            <p:grpSpPr bwMode="auto">
              <a:xfrm>
                <a:off x="150" y="2402"/>
                <a:ext cx="484" cy="357"/>
                <a:chOff x="150" y="2402"/>
                <a:chExt cx="484" cy="357"/>
              </a:xfrm>
            </p:grpSpPr>
            <p:sp>
              <p:nvSpPr>
                <p:cNvPr id="23596" name="Oval 44"/>
                <p:cNvSpPr>
                  <a:spLocks noChangeArrowheads="1"/>
                </p:cNvSpPr>
                <p:nvPr/>
              </p:nvSpPr>
              <p:spPr bwMode="auto">
                <a:xfrm>
                  <a:off x="150" y="2402"/>
                  <a:ext cx="484" cy="346"/>
                </a:xfrm>
                <a:prstGeom prst="ellips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97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288" y="2471"/>
                  <a:ext cx="22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/>
                    <a:t>S</a:t>
                  </a:r>
                </a:p>
              </p:txBody>
            </p:sp>
          </p:grpSp>
          <p:sp>
            <p:nvSpPr>
              <p:cNvPr id="23594" name="Line 46"/>
              <p:cNvSpPr>
                <a:spLocks noChangeShapeType="1"/>
              </p:cNvSpPr>
              <p:nvPr/>
            </p:nvSpPr>
            <p:spPr bwMode="auto">
              <a:xfrm flipV="1">
                <a:off x="530" y="1745"/>
                <a:ext cx="207" cy="69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5" name="Line 47"/>
              <p:cNvSpPr>
                <a:spLocks noChangeShapeType="1"/>
              </p:cNvSpPr>
              <p:nvPr/>
            </p:nvSpPr>
            <p:spPr bwMode="auto">
              <a:xfrm>
                <a:off x="530" y="2713"/>
                <a:ext cx="207" cy="65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7" name="Group 54"/>
          <p:cNvGrpSpPr>
            <a:grpSpLocks/>
          </p:cNvGrpSpPr>
          <p:nvPr/>
        </p:nvGrpSpPr>
        <p:grpSpPr bwMode="auto">
          <a:xfrm>
            <a:off x="639763" y="3230563"/>
            <a:ext cx="538162" cy="1152525"/>
            <a:chOff x="403" y="2275"/>
            <a:chExt cx="339" cy="726"/>
          </a:xfrm>
        </p:grpSpPr>
        <p:sp>
          <p:nvSpPr>
            <p:cNvPr id="23584" name="Text Box 50"/>
            <p:cNvSpPr txBox="1">
              <a:spLocks noChangeArrowheads="1"/>
            </p:cNvSpPr>
            <p:nvPr/>
          </p:nvSpPr>
          <p:spPr bwMode="auto">
            <a:xfrm>
              <a:off x="530" y="2275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FF00"/>
                  </a:solidFill>
                </a:rPr>
                <a:t>0</a:t>
              </a:r>
            </a:p>
          </p:txBody>
        </p:sp>
        <p:sp>
          <p:nvSpPr>
            <p:cNvPr id="23585" name="Text Box 51"/>
            <p:cNvSpPr txBox="1">
              <a:spLocks noChangeArrowheads="1"/>
            </p:cNvSpPr>
            <p:nvPr/>
          </p:nvSpPr>
          <p:spPr bwMode="auto">
            <a:xfrm>
              <a:off x="403" y="2713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FF00"/>
                  </a:solidFill>
                </a:rPr>
                <a:t>0</a:t>
              </a:r>
            </a:p>
          </p:txBody>
        </p:sp>
      </p:grpSp>
      <p:grpSp>
        <p:nvGrpSpPr>
          <p:cNvPr id="18" name="Group 55"/>
          <p:cNvGrpSpPr>
            <a:grpSpLocks/>
          </p:cNvGrpSpPr>
          <p:nvPr/>
        </p:nvGrpSpPr>
        <p:grpSpPr bwMode="auto">
          <a:xfrm>
            <a:off x="858838" y="2609850"/>
            <a:ext cx="501650" cy="2541588"/>
            <a:chOff x="541" y="1884"/>
            <a:chExt cx="316" cy="1601"/>
          </a:xfrm>
        </p:grpSpPr>
        <p:sp>
          <p:nvSpPr>
            <p:cNvPr id="23582" name="Text Box 52"/>
            <p:cNvSpPr txBox="1">
              <a:spLocks noChangeArrowheads="1"/>
            </p:cNvSpPr>
            <p:nvPr/>
          </p:nvSpPr>
          <p:spPr bwMode="auto">
            <a:xfrm>
              <a:off x="645" y="188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FF00"/>
                  </a:solidFill>
                </a:rPr>
                <a:t>0</a:t>
              </a:r>
            </a:p>
          </p:txBody>
        </p:sp>
        <p:sp>
          <p:nvSpPr>
            <p:cNvPr id="23583" name="Text Box 53"/>
            <p:cNvSpPr txBox="1">
              <a:spLocks noChangeArrowheads="1"/>
            </p:cNvSpPr>
            <p:nvPr/>
          </p:nvSpPr>
          <p:spPr bwMode="auto">
            <a:xfrm>
              <a:off x="541" y="3197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FF00"/>
                  </a:solidFill>
                </a:rPr>
                <a:t>0</a:t>
              </a:r>
            </a:p>
          </p:txBody>
        </p:sp>
      </p:grpSp>
      <p:grpSp>
        <p:nvGrpSpPr>
          <p:cNvPr id="19" name="Group 85"/>
          <p:cNvGrpSpPr>
            <a:grpSpLocks/>
          </p:cNvGrpSpPr>
          <p:nvPr/>
        </p:nvGrpSpPr>
        <p:grpSpPr bwMode="auto">
          <a:xfrm>
            <a:off x="1116013" y="2609850"/>
            <a:ext cx="446087" cy="3200400"/>
            <a:chOff x="703" y="1884"/>
            <a:chExt cx="281" cy="2016"/>
          </a:xfrm>
        </p:grpSpPr>
        <p:sp>
          <p:nvSpPr>
            <p:cNvPr id="23580" name="Text Box 56"/>
            <p:cNvSpPr txBox="1">
              <a:spLocks noChangeArrowheads="1"/>
            </p:cNvSpPr>
            <p:nvPr/>
          </p:nvSpPr>
          <p:spPr bwMode="auto">
            <a:xfrm>
              <a:off x="772" y="188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FF00"/>
                  </a:solidFill>
                </a:rPr>
                <a:t>0</a:t>
              </a:r>
            </a:p>
          </p:txBody>
        </p:sp>
        <p:sp>
          <p:nvSpPr>
            <p:cNvPr id="23581" name="Text Box 57"/>
            <p:cNvSpPr txBox="1">
              <a:spLocks noChangeArrowheads="1"/>
            </p:cNvSpPr>
            <p:nvPr/>
          </p:nvSpPr>
          <p:spPr bwMode="auto">
            <a:xfrm>
              <a:off x="703" y="361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FF00"/>
                  </a:solidFill>
                </a:rPr>
                <a:t>0</a:t>
              </a:r>
            </a:p>
          </p:txBody>
        </p:sp>
      </p:grpSp>
      <p:sp>
        <p:nvSpPr>
          <p:cNvPr id="62" name="Text Box 59"/>
          <p:cNvSpPr txBox="1">
            <a:spLocks noChangeArrowheads="1"/>
          </p:cNvSpPr>
          <p:nvPr/>
        </p:nvSpPr>
        <p:spPr bwMode="auto">
          <a:xfrm>
            <a:off x="2103438" y="26098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4</a:t>
            </a:r>
          </a:p>
        </p:txBody>
      </p:sp>
      <p:sp>
        <p:nvSpPr>
          <p:cNvPr id="63" name="Text Box 60"/>
          <p:cNvSpPr txBox="1">
            <a:spLocks noChangeArrowheads="1"/>
          </p:cNvSpPr>
          <p:nvPr/>
        </p:nvSpPr>
        <p:spPr bwMode="auto">
          <a:xfrm>
            <a:off x="2066925" y="53689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3</a:t>
            </a:r>
          </a:p>
        </p:txBody>
      </p:sp>
      <p:sp>
        <p:nvSpPr>
          <p:cNvPr id="64" name="Text Box 64"/>
          <p:cNvSpPr txBox="1">
            <a:spLocks noChangeArrowheads="1"/>
          </p:cNvSpPr>
          <p:nvPr/>
        </p:nvSpPr>
        <p:spPr bwMode="auto">
          <a:xfrm>
            <a:off x="3309938" y="50403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3</a:t>
            </a:r>
          </a:p>
        </p:txBody>
      </p:sp>
      <p:sp>
        <p:nvSpPr>
          <p:cNvPr id="65" name="Text Box 65"/>
          <p:cNvSpPr txBox="1">
            <a:spLocks noChangeArrowheads="1"/>
          </p:cNvSpPr>
          <p:nvPr/>
        </p:nvSpPr>
        <p:spPr bwMode="auto">
          <a:xfrm>
            <a:off x="3273425" y="2060575"/>
            <a:ext cx="311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4</a:t>
            </a:r>
          </a:p>
        </p:txBody>
      </p:sp>
      <p:sp>
        <p:nvSpPr>
          <p:cNvPr id="66" name="Text Box 66"/>
          <p:cNvSpPr txBox="1">
            <a:spLocks noChangeArrowheads="1"/>
          </p:cNvSpPr>
          <p:nvPr/>
        </p:nvSpPr>
        <p:spPr bwMode="auto">
          <a:xfrm>
            <a:off x="3217863" y="3668713"/>
            <a:ext cx="311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4</a:t>
            </a:r>
          </a:p>
        </p:txBody>
      </p:sp>
      <p:sp>
        <p:nvSpPr>
          <p:cNvPr id="67" name="Text Box 67"/>
          <p:cNvSpPr txBox="1">
            <a:spLocks noChangeArrowheads="1"/>
          </p:cNvSpPr>
          <p:nvPr/>
        </p:nvSpPr>
        <p:spPr bwMode="auto">
          <a:xfrm>
            <a:off x="3529013" y="54800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3</a:t>
            </a:r>
          </a:p>
        </p:txBody>
      </p:sp>
      <p:sp>
        <p:nvSpPr>
          <p:cNvPr id="68" name="Text Box 68"/>
          <p:cNvSpPr txBox="1">
            <a:spLocks noChangeArrowheads="1"/>
          </p:cNvSpPr>
          <p:nvPr/>
        </p:nvSpPr>
        <p:spPr bwMode="auto">
          <a:xfrm>
            <a:off x="3548063" y="4162425"/>
            <a:ext cx="311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4</a:t>
            </a:r>
          </a:p>
        </p:txBody>
      </p:sp>
      <p:sp>
        <p:nvSpPr>
          <p:cNvPr id="69" name="Text Box 69"/>
          <p:cNvSpPr txBox="1">
            <a:spLocks noChangeArrowheads="1"/>
          </p:cNvSpPr>
          <p:nvPr/>
        </p:nvSpPr>
        <p:spPr bwMode="auto">
          <a:xfrm>
            <a:off x="3492500" y="2625725"/>
            <a:ext cx="311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4</a:t>
            </a:r>
          </a:p>
        </p:txBody>
      </p:sp>
      <p:sp>
        <p:nvSpPr>
          <p:cNvPr id="70" name="Text Box 70"/>
          <p:cNvSpPr txBox="1">
            <a:spLocks noChangeArrowheads="1"/>
          </p:cNvSpPr>
          <p:nvPr/>
        </p:nvSpPr>
        <p:spPr bwMode="auto">
          <a:xfrm>
            <a:off x="4516438" y="2625725"/>
            <a:ext cx="588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10</a:t>
            </a:r>
          </a:p>
        </p:txBody>
      </p:sp>
      <p:sp>
        <p:nvSpPr>
          <p:cNvPr id="71" name="Text Box 71"/>
          <p:cNvSpPr txBox="1">
            <a:spLocks noChangeArrowheads="1"/>
          </p:cNvSpPr>
          <p:nvPr/>
        </p:nvSpPr>
        <p:spPr bwMode="auto">
          <a:xfrm>
            <a:off x="4516438" y="4162425"/>
            <a:ext cx="38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8</a:t>
            </a:r>
          </a:p>
        </p:txBody>
      </p:sp>
      <p:sp>
        <p:nvSpPr>
          <p:cNvPr id="72" name="Text Box 72"/>
          <p:cNvSpPr txBox="1">
            <a:spLocks noChangeArrowheads="1"/>
          </p:cNvSpPr>
          <p:nvPr/>
        </p:nvSpPr>
        <p:spPr bwMode="auto">
          <a:xfrm>
            <a:off x="4516438" y="5480050"/>
            <a:ext cx="38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5</a:t>
            </a:r>
          </a:p>
        </p:txBody>
      </p:sp>
      <p:sp>
        <p:nvSpPr>
          <p:cNvPr id="73" name="Text Box 74"/>
          <p:cNvSpPr txBox="1">
            <a:spLocks noChangeArrowheads="1"/>
          </p:cNvSpPr>
          <p:nvPr/>
        </p:nvSpPr>
        <p:spPr bwMode="auto">
          <a:xfrm>
            <a:off x="6272213" y="4035425"/>
            <a:ext cx="38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5</a:t>
            </a:r>
          </a:p>
        </p:txBody>
      </p:sp>
      <p:sp>
        <p:nvSpPr>
          <p:cNvPr id="74" name="Text Box 76"/>
          <p:cNvSpPr txBox="1">
            <a:spLocks noChangeArrowheads="1"/>
          </p:cNvSpPr>
          <p:nvPr/>
        </p:nvSpPr>
        <p:spPr bwMode="auto">
          <a:xfrm>
            <a:off x="6162675" y="3651250"/>
            <a:ext cx="38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8</a:t>
            </a:r>
          </a:p>
        </p:txBody>
      </p:sp>
      <p:sp>
        <p:nvSpPr>
          <p:cNvPr id="75" name="Text Box 78"/>
          <p:cNvSpPr txBox="1">
            <a:spLocks noChangeArrowheads="1"/>
          </p:cNvSpPr>
          <p:nvPr/>
        </p:nvSpPr>
        <p:spPr bwMode="auto">
          <a:xfrm>
            <a:off x="7807325" y="2187575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10</a:t>
            </a:r>
          </a:p>
        </p:txBody>
      </p:sp>
      <p:sp>
        <p:nvSpPr>
          <p:cNvPr id="76" name="Text Box 79"/>
          <p:cNvSpPr txBox="1">
            <a:spLocks noChangeArrowheads="1"/>
          </p:cNvSpPr>
          <p:nvPr/>
        </p:nvSpPr>
        <p:spPr bwMode="auto">
          <a:xfrm>
            <a:off x="6437313" y="4200525"/>
            <a:ext cx="38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8</a:t>
            </a:r>
          </a:p>
        </p:txBody>
      </p:sp>
      <p:sp>
        <p:nvSpPr>
          <p:cNvPr id="77" name="Text Box 80"/>
          <p:cNvSpPr txBox="1">
            <a:spLocks noChangeArrowheads="1"/>
          </p:cNvSpPr>
          <p:nvPr/>
        </p:nvSpPr>
        <p:spPr bwMode="auto">
          <a:xfrm>
            <a:off x="7534275" y="4144963"/>
            <a:ext cx="493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11</a:t>
            </a:r>
          </a:p>
        </p:txBody>
      </p:sp>
      <p:sp>
        <p:nvSpPr>
          <p:cNvPr id="78" name="Text Box 83"/>
          <p:cNvSpPr txBox="1">
            <a:spLocks noChangeArrowheads="1"/>
          </p:cNvSpPr>
          <p:nvPr/>
        </p:nvSpPr>
        <p:spPr bwMode="auto">
          <a:xfrm>
            <a:off x="8247063" y="2554288"/>
            <a:ext cx="493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11</a:t>
            </a:r>
          </a:p>
        </p:txBody>
      </p:sp>
      <p:sp>
        <p:nvSpPr>
          <p:cNvPr id="79" name="Text Box 84"/>
          <p:cNvSpPr txBox="1">
            <a:spLocks noChangeArrowheads="1"/>
          </p:cNvSpPr>
          <p:nvPr/>
        </p:nvSpPr>
        <p:spPr bwMode="auto">
          <a:xfrm>
            <a:off x="8742363" y="2389188"/>
            <a:ext cx="493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11</a:t>
            </a:r>
          </a:p>
        </p:txBody>
      </p:sp>
      <p:sp>
        <p:nvSpPr>
          <p:cNvPr id="80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81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82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6A538A10-95B8-4EA5-B989-44CB3B58FFB5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13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Forward Path  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779838" y="2944813"/>
            <a:ext cx="1579562" cy="968375"/>
          </a:xfrm>
          <a:prstGeom prst="rect">
            <a:avLst/>
          </a:prstGeom>
          <a:solidFill>
            <a:srgbClr val="EAEAEA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000"/>
          </a:p>
          <a:p>
            <a:pPr>
              <a:spcBef>
                <a:spcPct val="50000"/>
              </a:spcBef>
            </a:pPr>
            <a:endParaRPr lang="en-US" sz="1000"/>
          </a:p>
          <a:p>
            <a:pPr>
              <a:spcBef>
                <a:spcPct val="50000"/>
              </a:spcBef>
            </a:pPr>
            <a:endParaRPr lang="en-US" sz="1000"/>
          </a:p>
          <a:p>
            <a:pPr>
              <a:spcBef>
                <a:spcPct val="50000"/>
              </a:spcBef>
            </a:pPr>
            <a:endParaRPr lang="en-US" sz="1000"/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2046288" y="2662238"/>
            <a:ext cx="1728787" cy="468312"/>
            <a:chOff x="1020" y="1502"/>
            <a:chExt cx="1089" cy="295"/>
          </a:xfrm>
        </p:grpSpPr>
        <p:sp>
          <p:nvSpPr>
            <p:cNvPr id="24597" name="Line 5"/>
            <p:cNvSpPr>
              <a:spLocks noChangeShapeType="1"/>
            </p:cNvSpPr>
            <p:nvPr/>
          </p:nvSpPr>
          <p:spPr bwMode="auto">
            <a:xfrm>
              <a:off x="1020" y="1502"/>
              <a:ext cx="0" cy="29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Line 6"/>
            <p:cNvSpPr>
              <a:spLocks noChangeShapeType="1"/>
            </p:cNvSpPr>
            <p:nvPr/>
          </p:nvSpPr>
          <p:spPr bwMode="auto">
            <a:xfrm>
              <a:off x="1020" y="1797"/>
              <a:ext cx="108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81" name="Line 7"/>
          <p:cNvSpPr>
            <a:spLocks noChangeShapeType="1"/>
          </p:cNvSpPr>
          <p:nvPr/>
        </p:nvSpPr>
        <p:spPr bwMode="auto">
          <a:xfrm>
            <a:off x="2082800" y="3419475"/>
            <a:ext cx="1692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4582" name="Group 8"/>
          <p:cNvGrpSpPr>
            <a:grpSpLocks/>
          </p:cNvGrpSpPr>
          <p:nvPr/>
        </p:nvGrpSpPr>
        <p:grpSpPr bwMode="auto">
          <a:xfrm flipV="1">
            <a:off x="2046288" y="3706813"/>
            <a:ext cx="1728787" cy="468312"/>
            <a:chOff x="1020" y="1502"/>
            <a:chExt cx="1089" cy="295"/>
          </a:xfrm>
        </p:grpSpPr>
        <p:sp>
          <p:nvSpPr>
            <p:cNvPr id="24595" name="Line 9"/>
            <p:cNvSpPr>
              <a:spLocks noChangeShapeType="1"/>
            </p:cNvSpPr>
            <p:nvPr/>
          </p:nvSpPr>
          <p:spPr bwMode="auto">
            <a:xfrm>
              <a:off x="1020" y="1502"/>
              <a:ext cx="0" cy="29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6" name="Line 10"/>
            <p:cNvSpPr>
              <a:spLocks noChangeShapeType="1"/>
            </p:cNvSpPr>
            <p:nvPr/>
          </p:nvSpPr>
          <p:spPr bwMode="auto">
            <a:xfrm>
              <a:off x="1020" y="1797"/>
              <a:ext cx="108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83" name="Text Box 11"/>
          <p:cNvSpPr txBox="1">
            <a:spLocks noChangeArrowheads="1"/>
          </p:cNvSpPr>
          <p:nvPr/>
        </p:nvSpPr>
        <p:spPr bwMode="auto">
          <a:xfrm>
            <a:off x="2982913" y="27352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FF00"/>
                </a:solidFill>
              </a:rPr>
              <a:t>10</a:t>
            </a:r>
          </a:p>
        </p:txBody>
      </p:sp>
      <p:sp>
        <p:nvSpPr>
          <p:cNvPr id="24584" name="Text Box 12"/>
          <p:cNvSpPr txBox="1">
            <a:spLocks noChangeArrowheads="1"/>
          </p:cNvSpPr>
          <p:nvPr/>
        </p:nvSpPr>
        <p:spPr bwMode="auto">
          <a:xfrm>
            <a:off x="2994025" y="30432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FF00"/>
                </a:solidFill>
              </a:rPr>
              <a:t>30</a:t>
            </a:r>
          </a:p>
        </p:txBody>
      </p:sp>
      <p:sp>
        <p:nvSpPr>
          <p:cNvPr id="24585" name="Text Box 13"/>
          <p:cNvSpPr txBox="1">
            <a:spLocks noChangeArrowheads="1"/>
          </p:cNvSpPr>
          <p:nvPr/>
        </p:nvSpPr>
        <p:spPr bwMode="auto">
          <a:xfrm>
            <a:off x="3009900" y="33496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FF00"/>
                </a:solidFill>
              </a:rPr>
              <a:t>20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3414713" y="2446338"/>
            <a:ext cx="1408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Max = 30</a:t>
            </a:r>
          </a:p>
        </p:txBody>
      </p:sp>
      <p:sp>
        <p:nvSpPr>
          <p:cNvPr id="24587" name="Text Box 15"/>
          <p:cNvSpPr txBox="1">
            <a:spLocks noChangeArrowheads="1"/>
          </p:cNvSpPr>
          <p:nvPr/>
        </p:nvSpPr>
        <p:spPr bwMode="auto">
          <a:xfrm>
            <a:off x="4386263" y="3886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E72F21"/>
                </a:solidFill>
              </a:rPr>
              <a:t>5</a:t>
            </a:r>
          </a:p>
        </p:txBody>
      </p:sp>
      <p:sp>
        <p:nvSpPr>
          <p:cNvPr id="24588" name="Line 16"/>
          <p:cNvSpPr>
            <a:spLocks noChangeShapeType="1"/>
          </p:cNvSpPr>
          <p:nvPr/>
        </p:nvSpPr>
        <p:spPr bwMode="auto">
          <a:xfrm>
            <a:off x="5394325" y="3238500"/>
            <a:ext cx="1692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9" name="Line 17"/>
          <p:cNvSpPr>
            <a:spLocks noChangeShapeType="1"/>
          </p:cNvSpPr>
          <p:nvPr/>
        </p:nvSpPr>
        <p:spPr bwMode="auto">
          <a:xfrm>
            <a:off x="5394325" y="3598863"/>
            <a:ext cx="1692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4962525" y="248285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35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5359400" y="2878138"/>
            <a:ext cx="488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35</a:t>
            </a:r>
          </a:p>
          <a:p>
            <a:r>
              <a:rPr lang="en-US" b="1">
                <a:solidFill>
                  <a:srgbClr val="00FF00"/>
                </a:solidFill>
              </a:rPr>
              <a:t>35</a:t>
            </a:r>
          </a:p>
        </p:txBody>
      </p:sp>
      <p:sp>
        <p:nvSpPr>
          <p:cNvPr id="24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25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26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EF2428F7-5383-4B3D-B4DB-5FEAC5F0BF3C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14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2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Arial" charset="0"/>
              </a:rPr>
              <a:t>Backward Path; Latest Starts </a:t>
            </a:r>
            <a:endParaRPr lang="en-US" smtClean="0"/>
          </a:p>
        </p:txBody>
      </p:sp>
      <p:grpSp>
        <p:nvGrpSpPr>
          <p:cNvPr id="25603" name="Group 117"/>
          <p:cNvGrpSpPr>
            <a:grpSpLocks/>
          </p:cNvGrpSpPr>
          <p:nvPr/>
        </p:nvGrpSpPr>
        <p:grpSpPr bwMode="auto">
          <a:xfrm>
            <a:off x="76200" y="1676400"/>
            <a:ext cx="8997950" cy="4489450"/>
            <a:chOff x="150" y="1152"/>
            <a:chExt cx="5668" cy="2828"/>
          </a:xfrm>
        </p:grpSpPr>
        <p:grpSp>
          <p:nvGrpSpPr>
            <p:cNvPr id="25629" name="Group 3"/>
            <p:cNvGrpSpPr>
              <a:grpSpLocks/>
            </p:cNvGrpSpPr>
            <p:nvPr/>
          </p:nvGrpSpPr>
          <p:grpSpPr bwMode="auto">
            <a:xfrm>
              <a:off x="150" y="1152"/>
              <a:ext cx="5529" cy="2528"/>
              <a:chOff x="150" y="1152"/>
              <a:chExt cx="5529" cy="2528"/>
            </a:xfrm>
          </p:grpSpPr>
          <p:grpSp>
            <p:nvGrpSpPr>
              <p:cNvPr id="25657" name="Group 4"/>
              <p:cNvGrpSpPr>
                <a:grpSpLocks/>
              </p:cNvGrpSpPr>
              <p:nvPr/>
            </p:nvGrpSpPr>
            <p:grpSpPr bwMode="auto">
              <a:xfrm>
                <a:off x="749" y="1389"/>
                <a:ext cx="4104" cy="2291"/>
                <a:chOff x="749" y="1389"/>
                <a:chExt cx="4104" cy="2291"/>
              </a:xfrm>
            </p:grpSpPr>
            <p:grpSp>
              <p:nvGrpSpPr>
                <p:cNvPr id="25684" name="Group 5"/>
                <p:cNvGrpSpPr>
                  <a:grpSpLocks/>
                </p:cNvGrpSpPr>
                <p:nvPr/>
              </p:nvGrpSpPr>
              <p:grpSpPr bwMode="auto">
                <a:xfrm>
                  <a:off x="771" y="1412"/>
                  <a:ext cx="726" cy="499"/>
                  <a:chOff x="771" y="1412"/>
                  <a:chExt cx="726" cy="499"/>
                </a:xfrm>
              </p:grpSpPr>
              <p:sp>
                <p:nvSpPr>
                  <p:cNvPr id="25700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771" y="1412"/>
                    <a:ext cx="726" cy="499"/>
                  </a:xfrm>
                  <a:prstGeom prst="rect">
                    <a:avLst/>
                  </a:prstGeom>
                  <a:noFill/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701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79" y="1544"/>
                    <a:ext cx="312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>
                        <a:solidFill>
                          <a:srgbClr val="000000"/>
                        </a:solidFill>
                      </a:rPr>
                      <a:t>A1</a:t>
                    </a:r>
                  </a:p>
                </p:txBody>
              </p:sp>
            </p:grpSp>
            <p:grpSp>
              <p:nvGrpSpPr>
                <p:cNvPr id="25685" name="Group 8"/>
                <p:cNvGrpSpPr>
                  <a:grpSpLocks/>
                </p:cNvGrpSpPr>
                <p:nvPr/>
              </p:nvGrpSpPr>
              <p:grpSpPr bwMode="auto">
                <a:xfrm>
                  <a:off x="2267" y="1389"/>
                  <a:ext cx="726" cy="499"/>
                  <a:chOff x="2267" y="1389"/>
                  <a:chExt cx="726" cy="499"/>
                </a:xfrm>
              </p:grpSpPr>
              <p:sp>
                <p:nvSpPr>
                  <p:cNvPr id="25698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2267" y="1389"/>
                    <a:ext cx="726" cy="499"/>
                  </a:xfrm>
                  <a:prstGeom prst="rect">
                    <a:avLst/>
                  </a:prstGeom>
                  <a:noFill/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99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65" y="1521"/>
                    <a:ext cx="312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>
                        <a:solidFill>
                          <a:srgbClr val="000000"/>
                        </a:solidFill>
                      </a:rPr>
                      <a:t>A3</a:t>
                    </a:r>
                  </a:p>
                </p:txBody>
              </p:sp>
            </p:grpSp>
            <p:grpSp>
              <p:nvGrpSpPr>
                <p:cNvPr id="25686" name="Group 11"/>
                <p:cNvGrpSpPr>
                  <a:grpSpLocks/>
                </p:cNvGrpSpPr>
                <p:nvPr/>
              </p:nvGrpSpPr>
              <p:grpSpPr bwMode="auto">
                <a:xfrm>
                  <a:off x="2267" y="2364"/>
                  <a:ext cx="726" cy="499"/>
                  <a:chOff x="2267" y="2364"/>
                  <a:chExt cx="726" cy="499"/>
                </a:xfrm>
              </p:grpSpPr>
              <p:sp>
                <p:nvSpPr>
                  <p:cNvPr id="25696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2267" y="2364"/>
                    <a:ext cx="726" cy="499"/>
                  </a:xfrm>
                  <a:prstGeom prst="rect">
                    <a:avLst/>
                  </a:prstGeom>
                  <a:noFill/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97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65" y="2496"/>
                    <a:ext cx="312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>
                        <a:solidFill>
                          <a:srgbClr val="000000"/>
                        </a:solidFill>
                      </a:rPr>
                      <a:t>A4</a:t>
                    </a:r>
                  </a:p>
                </p:txBody>
              </p:sp>
            </p:grpSp>
            <p:grpSp>
              <p:nvGrpSpPr>
                <p:cNvPr id="25687" name="Group 14"/>
                <p:cNvGrpSpPr>
                  <a:grpSpLocks/>
                </p:cNvGrpSpPr>
                <p:nvPr/>
              </p:nvGrpSpPr>
              <p:grpSpPr bwMode="auto">
                <a:xfrm>
                  <a:off x="4127" y="2367"/>
                  <a:ext cx="726" cy="499"/>
                  <a:chOff x="4127" y="2367"/>
                  <a:chExt cx="726" cy="499"/>
                </a:xfrm>
              </p:grpSpPr>
              <p:sp>
                <p:nvSpPr>
                  <p:cNvPr id="25694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4127" y="2367"/>
                    <a:ext cx="726" cy="499"/>
                  </a:xfrm>
                  <a:prstGeom prst="rect">
                    <a:avLst/>
                  </a:prstGeom>
                  <a:noFill/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95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32" y="2499"/>
                    <a:ext cx="312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>
                        <a:solidFill>
                          <a:srgbClr val="000000"/>
                        </a:solidFill>
                      </a:rPr>
                      <a:t>A6</a:t>
                    </a:r>
                  </a:p>
                </p:txBody>
              </p:sp>
            </p:grpSp>
            <p:grpSp>
              <p:nvGrpSpPr>
                <p:cNvPr id="25688" name="Group 17"/>
                <p:cNvGrpSpPr>
                  <a:grpSpLocks/>
                </p:cNvGrpSpPr>
                <p:nvPr/>
              </p:nvGrpSpPr>
              <p:grpSpPr bwMode="auto">
                <a:xfrm>
                  <a:off x="2267" y="3181"/>
                  <a:ext cx="726" cy="499"/>
                  <a:chOff x="2267" y="3181"/>
                  <a:chExt cx="726" cy="499"/>
                </a:xfrm>
              </p:grpSpPr>
              <p:sp>
                <p:nvSpPr>
                  <p:cNvPr id="25692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2267" y="3181"/>
                    <a:ext cx="726" cy="499"/>
                  </a:xfrm>
                  <a:prstGeom prst="rect">
                    <a:avLst/>
                  </a:prstGeom>
                  <a:noFill/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93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65" y="3313"/>
                    <a:ext cx="312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>
                        <a:solidFill>
                          <a:srgbClr val="000000"/>
                        </a:solidFill>
                      </a:rPr>
                      <a:t>A5</a:t>
                    </a:r>
                  </a:p>
                </p:txBody>
              </p:sp>
            </p:grpSp>
            <p:grpSp>
              <p:nvGrpSpPr>
                <p:cNvPr id="25689" name="Group 20"/>
                <p:cNvGrpSpPr>
                  <a:grpSpLocks/>
                </p:cNvGrpSpPr>
                <p:nvPr/>
              </p:nvGrpSpPr>
              <p:grpSpPr bwMode="auto">
                <a:xfrm>
                  <a:off x="749" y="3135"/>
                  <a:ext cx="726" cy="499"/>
                  <a:chOff x="749" y="3135"/>
                  <a:chExt cx="726" cy="499"/>
                </a:xfrm>
              </p:grpSpPr>
              <p:sp>
                <p:nvSpPr>
                  <p:cNvPr id="25690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749" y="3135"/>
                    <a:ext cx="726" cy="499"/>
                  </a:xfrm>
                  <a:prstGeom prst="rect">
                    <a:avLst/>
                  </a:prstGeom>
                  <a:noFill/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91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45" y="3267"/>
                    <a:ext cx="312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>
                        <a:solidFill>
                          <a:srgbClr val="000000"/>
                        </a:solidFill>
                      </a:rPr>
                      <a:t>A2</a:t>
                    </a:r>
                  </a:p>
                </p:txBody>
              </p:sp>
            </p:grpSp>
          </p:grpSp>
          <p:grpSp>
            <p:nvGrpSpPr>
              <p:cNvPr id="25658" name="Group 23"/>
              <p:cNvGrpSpPr>
                <a:grpSpLocks/>
              </p:cNvGrpSpPr>
              <p:nvPr/>
            </p:nvGrpSpPr>
            <p:grpSpPr bwMode="auto">
              <a:xfrm>
                <a:off x="998" y="1152"/>
                <a:ext cx="3626" cy="2064"/>
                <a:chOff x="998" y="1152"/>
                <a:chExt cx="3626" cy="2064"/>
              </a:xfrm>
            </p:grpSpPr>
            <p:sp>
              <p:nvSpPr>
                <p:cNvPr id="25678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998" y="1185"/>
                  <a:ext cx="212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/>
                    <a:t>4</a:t>
                  </a:r>
                </a:p>
              </p:txBody>
            </p:sp>
            <p:sp>
              <p:nvSpPr>
                <p:cNvPr id="25679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999" y="2880"/>
                  <a:ext cx="212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  <p:sp>
              <p:nvSpPr>
                <p:cNvPr id="25680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517" y="1152"/>
                  <a:ext cx="212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solidFill>
                        <a:srgbClr val="000000"/>
                      </a:solidFill>
                    </a:rPr>
                    <a:t>6</a:t>
                  </a:r>
                </a:p>
              </p:txBody>
            </p:sp>
            <p:sp>
              <p:nvSpPr>
                <p:cNvPr id="25681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494" y="2137"/>
                  <a:ext cx="212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solidFill>
                        <a:srgbClr val="000000"/>
                      </a:solidFill>
                    </a:rPr>
                    <a:t>4</a:t>
                  </a:r>
                </a:p>
              </p:txBody>
            </p:sp>
            <p:sp>
              <p:nvSpPr>
                <p:cNvPr id="25682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517" y="2928"/>
                  <a:ext cx="212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solidFill>
                        <a:srgbClr val="000000"/>
                      </a:solidFill>
                    </a:rPr>
                    <a:t>2</a:t>
                  </a:r>
                </a:p>
              </p:txBody>
            </p:sp>
            <p:sp>
              <p:nvSpPr>
                <p:cNvPr id="25683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4412" y="2171"/>
                  <a:ext cx="212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</p:grpSp>
          <p:grpSp>
            <p:nvGrpSpPr>
              <p:cNvPr id="25659" name="Group 30"/>
              <p:cNvGrpSpPr>
                <a:grpSpLocks/>
              </p:cNvGrpSpPr>
              <p:nvPr/>
            </p:nvGrpSpPr>
            <p:grpSpPr bwMode="auto">
              <a:xfrm>
                <a:off x="1498" y="1526"/>
                <a:ext cx="748" cy="1095"/>
                <a:chOff x="1498" y="1526"/>
                <a:chExt cx="748" cy="1095"/>
              </a:xfrm>
            </p:grpSpPr>
            <p:sp>
              <p:nvSpPr>
                <p:cNvPr id="25676" name="Line 31"/>
                <p:cNvSpPr>
                  <a:spLocks noChangeShapeType="1"/>
                </p:cNvSpPr>
                <p:nvPr/>
              </p:nvSpPr>
              <p:spPr bwMode="auto">
                <a:xfrm>
                  <a:off x="1498" y="1526"/>
                  <a:ext cx="748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77" name="Line 32"/>
                <p:cNvSpPr>
                  <a:spLocks noChangeShapeType="1"/>
                </p:cNvSpPr>
                <p:nvPr/>
              </p:nvSpPr>
              <p:spPr bwMode="auto">
                <a:xfrm>
                  <a:off x="1498" y="1699"/>
                  <a:ext cx="748" cy="92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5660" name="Line 33"/>
              <p:cNvSpPr>
                <a:spLocks noChangeShapeType="1"/>
              </p:cNvSpPr>
              <p:nvPr/>
            </p:nvSpPr>
            <p:spPr bwMode="auto">
              <a:xfrm>
                <a:off x="1498" y="3427"/>
                <a:ext cx="74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5661" name="Group 39"/>
              <p:cNvGrpSpPr>
                <a:grpSpLocks/>
              </p:cNvGrpSpPr>
              <p:nvPr/>
            </p:nvGrpSpPr>
            <p:grpSpPr bwMode="auto">
              <a:xfrm>
                <a:off x="3018" y="2575"/>
                <a:ext cx="1072" cy="829"/>
                <a:chOff x="3018" y="2575"/>
                <a:chExt cx="1072" cy="829"/>
              </a:xfrm>
            </p:grpSpPr>
            <p:sp>
              <p:nvSpPr>
                <p:cNvPr id="25674" name="Line 35"/>
                <p:cNvSpPr>
                  <a:spLocks noChangeShapeType="1"/>
                </p:cNvSpPr>
                <p:nvPr/>
              </p:nvSpPr>
              <p:spPr bwMode="auto">
                <a:xfrm>
                  <a:off x="3018" y="2575"/>
                  <a:ext cx="1072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75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3018" y="2748"/>
                  <a:ext cx="1072" cy="65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5662" name="Group 37"/>
              <p:cNvGrpSpPr>
                <a:grpSpLocks/>
              </p:cNvGrpSpPr>
              <p:nvPr/>
            </p:nvGrpSpPr>
            <p:grpSpPr bwMode="auto">
              <a:xfrm>
                <a:off x="3018" y="1468"/>
                <a:ext cx="2661" cy="1072"/>
                <a:chOff x="3018" y="1468"/>
                <a:chExt cx="2661" cy="1072"/>
              </a:xfrm>
            </p:grpSpPr>
            <p:grpSp>
              <p:nvGrpSpPr>
                <p:cNvPr id="25669" name="Group 38"/>
                <p:cNvGrpSpPr>
                  <a:grpSpLocks/>
                </p:cNvGrpSpPr>
                <p:nvPr/>
              </p:nvGrpSpPr>
              <p:grpSpPr bwMode="auto">
                <a:xfrm>
                  <a:off x="5195" y="1468"/>
                  <a:ext cx="484" cy="357"/>
                  <a:chOff x="150" y="2402"/>
                  <a:chExt cx="484" cy="357"/>
                </a:xfrm>
              </p:grpSpPr>
              <p:sp>
                <p:nvSpPr>
                  <p:cNvPr id="25672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150" y="2402"/>
                    <a:ext cx="484" cy="346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73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8" y="2471"/>
                    <a:ext cx="244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b="1"/>
                      <a:t>E</a:t>
                    </a:r>
                  </a:p>
                </p:txBody>
              </p:sp>
            </p:grpSp>
            <p:sp>
              <p:nvSpPr>
                <p:cNvPr id="25670" name="Line 41"/>
                <p:cNvSpPr>
                  <a:spLocks noChangeShapeType="1"/>
                </p:cNvSpPr>
                <p:nvPr/>
              </p:nvSpPr>
              <p:spPr bwMode="auto">
                <a:xfrm>
                  <a:off x="3018" y="1642"/>
                  <a:ext cx="214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71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4884" y="1814"/>
                  <a:ext cx="415" cy="72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5663" name="Group 43"/>
              <p:cNvGrpSpPr>
                <a:grpSpLocks/>
              </p:cNvGrpSpPr>
              <p:nvPr/>
            </p:nvGrpSpPr>
            <p:grpSpPr bwMode="auto">
              <a:xfrm>
                <a:off x="150" y="1745"/>
                <a:ext cx="587" cy="1625"/>
                <a:chOff x="150" y="1745"/>
                <a:chExt cx="587" cy="1625"/>
              </a:xfrm>
            </p:grpSpPr>
            <p:grpSp>
              <p:nvGrpSpPr>
                <p:cNvPr id="25664" name="Group 44"/>
                <p:cNvGrpSpPr>
                  <a:grpSpLocks/>
                </p:cNvGrpSpPr>
                <p:nvPr/>
              </p:nvGrpSpPr>
              <p:grpSpPr bwMode="auto">
                <a:xfrm>
                  <a:off x="150" y="2402"/>
                  <a:ext cx="484" cy="357"/>
                  <a:chOff x="150" y="2402"/>
                  <a:chExt cx="484" cy="357"/>
                </a:xfrm>
              </p:grpSpPr>
              <p:sp>
                <p:nvSpPr>
                  <p:cNvPr id="25667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150" y="2402"/>
                    <a:ext cx="484" cy="346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68" name="Text Box 4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8" y="2471"/>
                    <a:ext cx="223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b="1"/>
                      <a:t>S</a:t>
                    </a:r>
                  </a:p>
                </p:txBody>
              </p:sp>
            </p:grpSp>
            <p:sp>
              <p:nvSpPr>
                <p:cNvPr id="25665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530" y="1745"/>
                  <a:ext cx="207" cy="69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66" name="Line 48"/>
                <p:cNvSpPr>
                  <a:spLocks noChangeShapeType="1"/>
                </p:cNvSpPr>
                <p:nvPr/>
              </p:nvSpPr>
              <p:spPr bwMode="auto">
                <a:xfrm>
                  <a:off x="530" y="2713"/>
                  <a:ext cx="207" cy="657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5630" name="Group 49"/>
            <p:cNvGrpSpPr>
              <a:grpSpLocks/>
            </p:cNvGrpSpPr>
            <p:nvPr/>
          </p:nvGrpSpPr>
          <p:grpSpPr bwMode="auto">
            <a:xfrm>
              <a:off x="403" y="2275"/>
              <a:ext cx="339" cy="726"/>
              <a:chOff x="403" y="2275"/>
              <a:chExt cx="339" cy="726"/>
            </a:xfrm>
          </p:grpSpPr>
          <p:sp>
            <p:nvSpPr>
              <p:cNvPr id="25655" name="Text Box 50"/>
              <p:cNvSpPr txBox="1">
                <a:spLocks noChangeArrowheads="1"/>
              </p:cNvSpPr>
              <p:nvPr/>
            </p:nvSpPr>
            <p:spPr bwMode="auto">
              <a:xfrm>
                <a:off x="530" y="2275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FF00"/>
                    </a:solidFill>
                  </a:rPr>
                  <a:t>0</a:t>
                </a:r>
              </a:p>
            </p:txBody>
          </p:sp>
          <p:sp>
            <p:nvSpPr>
              <p:cNvPr id="25656" name="Text Box 51"/>
              <p:cNvSpPr txBox="1">
                <a:spLocks noChangeArrowheads="1"/>
              </p:cNvSpPr>
              <p:nvPr/>
            </p:nvSpPr>
            <p:spPr bwMode="auto">
              <a:xfrm>
                <a:off x="403" y="2713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FF00"/>
                    </a:solidFill>
                  </a:rPr>
                  <a:t>0</a:t>
                </a:r>
              </a:p>
            </p:txBody>
          </p:sp>
        </p:grpSp>
        <p:grpSp>
          <p:nvGrpSpPr>
            <p:cNvPr id="25631" name="Group 52"/>
            <p:cNvGrpSpPr>
              <a:grpSpLocks/>
            </p:cNvGrpSpPr>
            <p:nvPr/>
          </p:nvGrpSpPr>
          <p:grpSpPr bwMode="auto">
            <a:xfrm>
              <a:off x="541" y="1884"/>
              <a:ext cx="316" cy="1601"/>
              <a:chOff x="541" y="1884"/>
              <a:chExt cx="316" cy="1601"/>
            </a:xfrm>
          </p:grpSpPr>
          <p:sp>
            <p:nvSpPr>
              <p:cNvPr id="25653" name="Text Box 53"/>
              <p:cNvSpPr txBox="1">
                <a:spLocks noChangeArrowheads="1"/>
              </p:cNvSpPr>
              <p:nvPr/>
            </p:nvSpPr>
            <p:spPr bwMode="auto">
              <a:xfrm>
                <a:off x="645" y="1884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FF00"/>
                    </a:solidFill>
                  </a:rPr>
                  <a:t>0</a:t>
                </a:r>
              </a:p>
            </p:txBody>
          </p:sp>
          <p:sp>
            <p:nvSpPr>
              <p:cNvPr id="25654" name="Text Box 54"/>
              <p:cNvSpPr txBox="1">
                <a:spLocks noChangeArrowheads="1"/>
              </p:cNvSpPr>
              <p:nvPr/>
            </p:nvSpPr>
            <p:spPr bwMode="auto">
              <a:xfrm>
                <a:off x="541" y="3197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FF00"/>
                    </a:solidFill>
                  </a:rPr>
                  <a:t>0</a:t>
                </a:r>
              </a:p>
            </p:txBody>
          </p:sp>
        </p:grpSp>
        <p:grpSp>
          <p:nvGrpSpPr>
            <p:cNvPr id="25632" name="Group 116"/>
            <p:cNvGrpSpPr>
              <a:grpSpLocks/>
            </p:cNvGrpSpPr>
            <p:nvPr/>
          </p:nvGrpSpPr>
          <p:grpSpPr bwMode="auto">
            <a:xfrm>
              <a:off x="714" y="1884"/>
              <a:ext cx="281" cy="2016"/>
              <a:chOff x="714" y="1884"/>
              <a:chExt cx="281" cy="2016"/>
            </a:xfrm>
          </p:grpSpPr>
          <p:sp>
            <p:nvSpPr>
              <p:cNvPr id="25651" name="Text Box 56"/>
              <p:cNvSpPr txBox="1">
                <a:spLocks noChangeArrowheads="1"/>
              </p:cNvSpPr>
              <p:nvPr/>
            </p:nvSpPr>
            <p:spPr bwMode="auto">
              <a:xfrm>
                <a:off x="783" y="1884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FF00"/>
                    </a:solidFill>
                  </a:rPr>
                  <a:t>0</a:t>
                </a:r>
              </a:p>
            </p:txBody>
          </p:sp>
          <p:sp>
            <p:nvSpPr>
              <p:cNvPr id="25652" name="Text Box 57"/>
              <p:cNvSpPr txBox="1">
                <a:spLocks noChangeArrowheads="1"/>
              </p:cNvSpPr>
              <p:nvPr/>
            </p:nvSpPr>
            <p:spPr bwMode="auto">
              <a:xfrm>
                <a:off x="714" y="3612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FF00"/>
                    </a:solidFill>
                  </a:rPr>
                  <a:t>0</a:t>
                </a:r>
              </a:p>
            </p:txBody>
          </p:sp>
        </p:grpSp>
        <p:sp>
          <p:nvSpPr>
            <p:cNvPr id="25633" name="Text Box 58"/>
            <p:cNvSpPr txBox="1">
              <a:spLocks noChangeArrowheads="1"/>
            </p:cNvSpPr>
            <p:nvPr/>
          </p:nvSpPr>
          <p:spPr bwMode="auto">
            <a:xfrm>
              <a:off x="1325" y="188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FF00"/>
                  </a:solidFill>
                </a:rPr>
                <a:t>4</a:t>
              </a:r>
            </a:p>
          </p:txBody>
        </p:sp>
        <p:sp>
          <p:nvSpPr>
            <p:cNvPr id="25634" name="Text Box 59"/>
            <p:cNvSpPr txBox="1">
              <a:spLocks noChangeArrowheads="1"/>
            </p:cNvSpPr>
            <p:nvPr/>
          </p:nvSpPr>
          <p:spPr bwMode="auto">
            <a:xfrm>
              <a:off x="1302" y="362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FF00"/>
                  </a:solidFill>
                </a:rPr>
                <a:t>3</a:t>
              </a:r>
            </a:p>
          </p:txBody>
        </p:sp>
        <p:sp>
          <p:nvSpPr>
            <p:cNvPr id="25635" name="Text Box 63"/>
            <p:cNvSpPr txBox="1">
              <a:spLocks noChangeArrowheads="1"/>
            </p:cNvSpPr>
            <p:nvPr/>
          </p:nvSpPr>
          <p:spPr bwMode="auto">
            <a:xfrm>
              <a:off x="2085" y="3415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FF00"/>
                  </a:solidFill>
                </a:rPr>
                <a:t>3</a:t>
              </a:r>
            </a:p>
          </p:txBody>
        </p:sp>
        <p:sp>
          <p:nvSpPr>
            <p:cNvPr id="25636" name="Text Box 64"/>
            <p:cNvSpPr txBox="1">
              <a:spLocks noChangeArrowheads="1"/>
            </p:cNvSpPr>
            <p:nvPr/>
          </p:nvSpPr>
          <p:spPr bwMode="auto">
            <a:xfrm>
              <a:off x="2062" y="1538"/>
              <a:ext cx="1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00FF00"/>
                  </a:solidFill>
                </a:rPr>
                <a:t>4</a:t>
              </a:r>
            </a:p>
          </p:txBody>
        </p:sp>
        <p:sp>
          <p:nvSpPr>
            <p:cNvPr id="25637" name="Text Box 65"/>
            <p:cNvSpPr txBox="1">
              <a:spLocks noChangeArrowheads="1"/>
            </p:cNvSpPr>
            <p:nvPr/>
          </p:nvSpPr>
          <p:spPr bwMode="auto">
            <a:xfrm>
              <a:off x="2027" y="2551"/>
              <a:ext cx="1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00FF00"/>
                  </a:solidFill>
                </a:rPr>
                <a:t>4</a:t>
              </a:r>
            </a:p>
          </p:txBody>
        </p:sp>
        <p:sp>
          <p:nvSpPr>
            <p:cNvPr id="25638" name="Text Box 66"/>
            <p:cNvSpPr txBox="1">
              <a:spLocks noChangeArrowheads="1"/>
            </p:cNvSpPr>
            <p:nvPr/>
          </p:nvSpPr>
          <p:spPr bwMode="auto">
            <a:xfrm>
              <a:off x="2223" y="369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FF00"/>
                  </a:solidFill>
                </a:rPr>
                <a:t>3</a:t>
              </a:r>
            </a:p>
          </p:txBody>
        </p:sp>
        <p:sp>
          <p:nvSpPr>
            <p:cNvPr id="25639" name="Text Box 67"/>
            <p:cNvSpPr txBox="1">
              <a:spLocks noChangeArrowheads="1"/>
            </p:cNvSpPr>
            <p:nvPr/>
          </p:nvSpPr>
          <p:spPr bwMode="auto">
            <a:xfrm>
              <a:off x="2235" y="2862"/>
              <a:ext cx="1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00FF00"/>
                  </a:solidFill>
                </a:rPr>
                <a:t>4</a:t>
              </a:r>
            </a:p>
          </p:txBody>
        </p:sp>
        <p:sp>
          <p:nvSpPr>
            <p:cNvPr id="25640" name="Text Box 68"/>
            <p:cNvSpPr txBox="1">
              <a:spLocks noChangeArrowheads="1"/>
            </p:cNvSpPr>
            <p:nvPr/>
          </p:nvSpPr>
          <p:spPr bwMode="auto">
            <a:xfrm>
              <a:off x="2200" y="1894"/>
              <a:ext cx="1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00FF00"/>
                  </a:solidFill>
                </a:rPr>
                <a:t>4</a:t>
              </a:r>
            </a:p>
          </p:txBody>
        </p:sp>
        <p:sp>
          <p:nvSpPr>
            <p:cNvPr id="25641" name="Text Box 69"/>
            <p:cNvSpPr txBox="1">
              <a:spLocks noChangeArrowheads="1"/>
            </p:cNvSpPr>
            <p:nvPr/>
          </p:nvSpPr>
          <p:spPr bwMode="auto">
            <a:xfrm>
              <a:off x="2845" y="1894"/>
              <a:ext cx="4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00FF00"/>
                  </a:solidFill>
                </a:rPr>
                <a:t>10</a:t>
              </a:r>
            </a:p>
          </p:txBody>
        </p:sp>
        <p:sp>
          <p:nvSpPr>
            <p:cNvPr id="25642" name="Text Box 70"/>
            <p:cNvSpPr txBox="1">
              <a:spLocks noChangeArrowheads="1"/>
            </p:cNvSpPr>
            <p:nvPr/>
          </p:nvSpPr>
          <p:spPr bwMode="auto">
            <a:xfrm>
              <a:off x="2845" y="2862"/>
              <a:ext cx="2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00FF00"/>
                  </a:solidFill>
                </a:rPr>
                <a:t>8</a:t>
              </a:r>
            </a:p>
          </p:txBody>
        </p:sp>
        <p:sp>
          <p:nvSpPr>
            <p:cNvPr id="25643" name="Text Box 71"/>
            <p:cNvSpPr txBox="1">
              <a:spLocks noChangeArrowheads="1"/>
            </p:cNvSpPr>
            <p:nvPr/>
          </p:nvSpPr>
          <p:spPr bwMode="auto">
            <a:xfrm>
              <a:off x="2845" y="3692"/>
              <a:ext cx="2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00FF00"/>
                  </a:solidFill>
                </a:rPr>
                <a:t>5</a:t>
              </a:r>
            </a:p>
          </p:txBody>
        </p:sp>
        <p:sp>
          <p:nvSpPr>
            <p:cNvPr id="25644" name="Text Box 73"/>
            <p:cNvSpPr txBox="1">
              <a:spLocks noChangeArrowheads="1"/>
            </p:cNvSpPr>
            <p:nvPr/>
          </p:nvSpPr>
          <p:spPr bwMode="auto">
            <a:xfrm>
              <a:off x="3951" y="2782"/>
              <a:ext cx="2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00FF00"/>
                  </a:solidFill>
                </a:rPr>
                <a:t>5</a:t>
              </a:r>
            </a:p>
          </p:txBody>
        </p:sp>
        <p:sp>
          <p:nvSpPr>
            <p:cNvPr id="25645" name="Text Box 75"/>
            <p:cNvSpPr txBox="1">
              <a:spLocks noChangeArrowheads="1"/>
            </p:cNvSpPr>
            <p:nvPr/>
          </p:nvSpPr>
          <p:spPr bwMode="auto">
            <a:xfrm>
              <a:off x="3882" y="2540"/>
              <a:ext cx="2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00FF00"/>
                  </a:solidFill>
                </a:rPr>
                <a:t>8</a:t>
              </a:r>
            </a:p>
          </p:txBody>
        </p:sp>
        <p:sp>
          <p:nvSpPr>
            <p:cNvPr id="25646" name="Text Box 77"/>
            <p:cNvSpPr txBox="1">
              <a:spLocks noChangeArrowheads="1"/>
            </p:cNvSpPr>
            <p:nvPr/>
          </p:nvSpPr>
          <p:spPr bwMode="auto">
            <a:xfrm>
              <a:off x="4918" y="1618"/>
              <a:ext cx="3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00FF00"/>
                  </a:solidFill>
                </a:rPr>
                <a:t>10</a:t>
              </a:r>
            </a:p>
          </p:txBody>
        </p:sp>
        <p:sp>
          <p:nvSpPr>
            <p:cNvPr id="25647" name="Text Box 78"/>
            <p:cNvSpPr txBox="1">
              <a:spLocks noChangeArrowheads="1"/>
            </p:cNvSpPr>
            <p:nvPr/>
          </p:nvSpPr>
          <p:spPr bwMode="auto">
            <a:xfrm>
              <a:off x="4055" y="2886"/>
              <a:ext cx="2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00FF00"/>
                  </a:solidFill>
                </a:rPr>
                <a:t>8</a:t>
              </a:r>
            </a:p>
          </p:txBody>
        </p:sp>
        <p:sp>
          <p:nvSpPr>
            <p:cNvPr id="25648" name="Text Box 79"/>
            <p:cNvSpPr txBox="1">
              <a:spLocks noChangeArrowheads="1"/>
            </p:cNvSpPr>
            <p:nvPr/>
          </p:nvSpPr>
          <p:spPr bwMode="auto">
            <a:xfrm>
              <a:off x="4746" y="2851"/>
              <a:ext cx="3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00FF00"/>
                  </a:solidFill>
                </a:rPr>
                <a:t>11</a:t>
              </a:r>
            </a:p>
          </p:txBody>
        </p:sp>
        <p:sp>
          <p:nvSpPr>
            <p:cNvPr id="25649" name="Text Box 80"/>
            <p:cNvSpPr txBox="1">
              <a:spLocks noChangeArrowheads="1"/>
            </p:cNvSpPr>
            <p:nvPr/>
          </p:nvSpPr>
          <p:spPr bwMode="auto">
            <a:xfrm>
              <a:off x="5195" y="1849"/>
              <a:ext cx="3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00FF00"/>
                  </a:solidFill>
                </a:rPr>
                <a:t>11</a:t>
              </a:r>
            </a:p>
          </p:txBody>
        </p:sp>
        <p:sp>
          <p:nvSpPr>
            <p:cNvPr id="25650" name="Text Box 81"/>
            <p:cNvSpPr txBox="1">
              <a:spLocks noChangeArrowheads="1"/>
            </p:cNvSpPr>
            <p:nvPr/>
          </p:nvSpPr>
          <p:spPr bwMode="auto">
            <a:xfrm>
              <a:off x="5507" y="1745"/>
              <a:ext cx="3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00FF00"/>
                  </a:solidFill>
                </a:rPr>
                <a:t>11</a:t>
              </a:r>
            </a:p>
          </p:txBody>
        </p:sp>
      </p:grpSp>
      <p:sp>
        <p:nvSpPr>
          <p:cNvPr id="81" name="Text Box 83"/>
          <p:cNvSpPr txBox="1">
            <a:spLocks noChangeArrowheads="1"/>
          </p:cNvSpPr>
          <p:nvPr/>
        </p:nvSpPr>
        <p:spPr bwMode="auto">
          <a:xfrm>
            <a:off x="8580438" y="1905000"/>
            <a:ext cx="493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82" name="Text Box 86"/>
          <p:cNvSpPr txBox="1">
            <a:spLocks noChangeArrowheads="1"/>
          </p:cNvSpPr>
          <p:nvPr/>
        </p:nvSpPr>
        <p:spPr bwMode="auto">
          <a:xfrm>
            <a:off x="4575175" y="2141538"/>
            <a:ext cx="493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83" name="Text Box 87"/>
          <p:cNvSpPr txBox="1">
            <a:spLocks noChangeArrowheads="1"/>
          </p:cNvSpPr>
          <p:nvPr/>
        </p:nvSpPr>
        <p:spPr bwMode="auto">
          <a:xfrm>
            <a:off x="7427913" y="3294063"/>
            <a:ext cx="493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84" name="Text Box 88"/>
          <p:cNvSpPr txBox="1">
            <a:spLocks noChangeArrowheads="1"/>
          </p:cNvSpPr>
          <p:nvPr/>
        </p:nvSpPr>
        <p:spPr bwMode="auto">
          <a:xfrm>
            <a:off x="4244975" y="1685925"/>
            <a:ext cx="493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85" name="Text Box 89"/>
          <p:cNvSpPr txBox="1">
            <a:spLocks noChangeArrowheads="1"/>
          </p:cNvSpPr>
          <p:nvPr/>
        </p:nvSpPr>
        <p:spPr bwMode="auto">
          <a:xfrm>
            <a:off x="3257550" y="1685925"/>
            <a:ext cx="493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86" name="Text Box 91"/>
          <p:cNvSpPr txBox="1">
            <a:spLocks noChangeArrowheads="1"/>
          </p:cNvSpPr>
          <p:nvPr/>
        </p:nvSpPr>
        <p:spPr bwMode="auto">
          <a:xfrm>
            <a:off x="2160588" y="1905000"/>
            <a:ext cx="493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87" name="Text Box 92"/>
          <p:cNvSpPr txBox="1">
            <a:spLocks noChangeArrowheads="1"/>
          </p:cNvSpPr>
          <p:nvPr/>
        </p:nvSpPr>
        <p:spPr bwMode="auto">
          <a:xfrm>
            <a:off x="6329363" y="3276600"/>
            <a:ext cx="274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88" name="Text Box 95"/>
          <p:cNvSpPr txBox="1">
            <a:spLocks noChangeArrowheads="1"/>
          </p:cNvSpPr>
          <p:nvPr/>
        </p:nvSpPr>
        <p:spPr bwMode="auto">
          <a:xfrm>
            <a:off x="4575175" y="3568700"/>
            <a:ext cx="27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89" name="Text Box 96"/>
          <p:cNvSpPr txBox="1">
            <a:spLocks noChangeArrowheads="1"/>
          </p:cNvSpPr>
          <p:nvPr/>
        </p:nvSpPr>
        <p:spPr bwMode="auto">
          <a:xfrm>
            <a:off x="4575175" y="4830763"/>
            <a:ext cx="27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90" name="Text Box 97"/>
          <p:cNvSpPr txBox="1">
            <a:spLocks noChangeArrowheads="1"/>
          </p:cNvSpPr>
          <p:nvPr/>
        </p:nvSpPr>
        <p:spPr bwMode="auto">
          <a:xfrm>
            <a:off x="4300538" y="3221038"/>
            <a:ext cx="274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91" name="Text Box 98"/>
          <p:cNvSpPr txBox="1">
            <a:spLocks noChangeArrowheads="1"/>
          </p:cNvSpPr>
          <p:nvPr/>
        </p:nvSpPr>
        <p:spPr bwMode="auto">
          <a:xfrm>
            <a:off x="4300538" y="4592638"/>
            <a:ext cx="274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92" name="Text Box 99"/>
          <p:cNvSpPr txBox="1">
            <a:spLocks noChangeArrowheads="1"/>
          </p:cNvSpPr>
          <p:nvPr/>
        </p:nvSpPr>
        <p:spPr bwMode="auto">
          <a:xfrm>
            <a:off x="3313113" y="3221038"/>
            <a:ext cx="274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93" name="Text Box 100"/>
          <p:cNvSpPr txBox="1">
            <a:spLocks noChangeArrowheads="1"/>
          </p:cNvSpPr>
          <p:nvPr/>
        </p:nvSpPr>
        <p:spPr bwMode="auto">
          <a:xfrm>
            <a:off x="3367088" y="4570413"/>
            <a:ext cx="274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94" name="Text Box 102"/>
          <p:cNvSpPr txBox="1">
            <a:spLocks noChangeArrowheads="1"/>
          </p:cNvSpPr>
          <p:nvPr/>
        </p:nvSpPr>
        <p:spPr bwMode="auto">
          <a:xfrm>
            <a:off x="2230438" y="2286000"/>
            <a:ext cx="274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95" name="Text Box 104"/>
          <p:cNvSpPr txBox="1">
            <a:spLocks noChangeArrowheads="1"/>
          </p:cNvSpPr>
          <p:nvPr/>
        </p:nvSpPr>
        <p:spPr bwMode="auto">
          <a:xfrm>
            <a:off x="2162175" y="4903788"/>
            <a:ext cx="27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96" name="Text Box 105"/>
          <p:cNvSpPr txBox="1">
            <a:spLocks noChangeArrowheads="1"/>
          </p:cNvSpPr>
          <p:nvPr/>
        </p:nvSpPr>
        <p:spPr bwMode="auto">
          <a:xfrm>
            <a:off x="1885950" y="4452938"/>
            <a:ext cx="27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97" name="Text Box 106"/>
          <p:cNvSpPr txBox="1">
            <a:spLocks noChangeArrowheads="1"/>
          </p:cNvSpPr>
          <p:nvPr/>
        </p:nvSpPr>
        <p:spPr bwMode="auto">
          <a:xfrm>
            <a:off x="954088" y="4483100"/>
            <a:ext cx="274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98" name="Text Box 108"/>
          <p:cNvSpPr txBox="1">
            <a:spLocks noChangeArrowheads="1"/>
          </p:cNvSpPr>
          <p:nvPr/>
        </p:nvSpPr>
        <p:spPr bwMode="auto">
          <a:xfrm>
            <a:off x="679450" y="4098925"/>
            <a:ext cx="27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99" name="Text Box 109"/>
          <p:cNvSpPr txBox="1">
            <a:spLocks noChangeArrowheads="1"/>
          </p:cNvSpPr>
          <p:nvPr/>
        </p:nvSpPr>
        <p:spPr bwMode="auto">
          <a:xfrm>
            <a:off x="1941513" y="1727200"/>
            <a:ext cx="274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00" name="Text Box 110"/>
          <p:cNvSpPr txBox="1">
            <a:spLocks noChangeArrowheads="1"/>
          </p:cNvSpPr>
          <p:nvPr/>
        </p:nvSpPr>
        <p:spPr bwMode="auto">
          <a:xfrm>
            <a:off x="1008063" y="1727200"/>
            <a:ext cx="274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01" name="Text Box 112"/>
          <p:cNvSpPr txBox="1">
            <a:spLocks noChangeArrowheads="1"/>
          </p:cNvSpPr>
          <p:nvPr/>
        </p:nvSpPr>
        <p:spPr bwMode="auto">
          <a:xfrm>
            <a:off x="460375" y="3348038"/>
            <a:ext cx="27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02" name="Text Box 113"/>
          <p:cNvSpPr txBox="1">
            <a:spLocks noChangeArrowheads="1"/>
          </p:cNvSpPr>
          <p:nvPr/>
        </p:nvSpPr>
        <p:spPr bwMode="auto">
          <a:xfrm>
            <a:off x="7153275" y="3276600"/>
            <a:ext cx="493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103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104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105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01D4057D-60AF-4C70-A1C2-44C90247F8B8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Backward Path  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943350" y="2944813"/>
            <a:ext cx="1579563" cy="968375"/>
          </a:xfrm>
          <a:prstGeom prst="rect">
            <a:avLst/>
          </a:prstGeom>
          <a:solidFill>
            <a:srgbClr val="EAEAEA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000"/>
          </a:p>
          <a:p>
            <a:pPr>
              <a:spcBef>
                <a:spcPct val="50000"/>
              </a:spcBef>
            </a:pPr>
            <a:endParaRPr lang="en-US" sz="1000"/>
          </a:p>
          <a:p>
            <a:pPr>
              <a:spcBef>
                <a:spcPct val="50000"/>
              </a:spcBef>
            </a:pPr>
            <a:endParaRPr lang="en-US" sz="1000"/>
          </a:p>
          <a:p>
            <a:pPr>
              <a:spcBef>
                <a:spcPct val="50000"/>
              </a:spcBef>
            </a:pPr>
            <a:endParaRPr lang="en-US" sz="1000"/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2209800" y="2662238"/>
            <a:ext cx="1728788" cy="468312"/>
            <a:chOff x="1020" y="1502"/>
            <a:chExt cx="1089" cy="295"/>
          </a:xfrm>
        </p:grpSpPr>
        <p:sp>
          <p:nvSpPr>
            <p:cNvPr id="26647" name="Line 5"/>
            <p:cNvSpPr>
              <a:spLocks noChangeShapeType="1"/>
            </p:cNvSpPr>
            <p:nvPr/>
          </p:nvSpPr>
          <p:spPr bwMode="auto">
            <a:xfrm>
              <a:off x="1020" y="1502"/>
              <a:ext cx="0" cy="29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8" name="Line 6"/>
            <p:cNvSpPr>
              <a:spLocks noChangeShapeType="1"/>
            </p:cNvSpPr>
            <p:nvPr/>
          </p:nvSpPr>
          <p:spPr bwMode="auto">
            <a:xfrm>
              <a:off x="1020" y="1797"/>
              <a:ext cx="108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29" name="Line 7"/>
          <p:cNvSpPr>
            <a:spLocks noChangeShapeType="1"/>
          </p:cNvSpPr>
          <p:nvPr/>
        </p:nvSpPr>
        <p:spPr bwMode="auto">
          <a:xfrm>
            <a:off x="2246313" y="3419475"/>
            <a:ext cx="1692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6630" name="Group 8"/>
          <p:cNvGrpSpPr>
            <a:grpSpLocks/>
          </p:cNvGrpSpPr>
          <p:nvPr/>
        </p:nvGrpSpPr>
        <p:grpSpPr bwMode="auto">
          <a:xfrm flipV="1">
            <a:off x="2209800" y="3706813"/>
            <a:ext cx="1728788" cy="468312"/>
            <a:chOff x="1020" y="1502"/>
            <a:chExt cx="1089" cy="295"/>
          </a:xfrm>
        </p:grpSpPr>
        <p:sp>
          <p:nvSpPr>
            <p:cNvPr id="26645" name="Line 9"/>
            <p:cNvSpPr>
              <a:spLocks noChangeShapeType="1"/>
            </p:cNvSpPr>
            <p:nvPr/>
          </p:nvSpPr>
          <p:spPr bwMode="auto">
            <a:xfrm>
              <a:off x="1020" y="1502"/>
              <a:ext cx="0" cy="29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6" name="Line 10"/>
            <p:cNvSpPr>
              <a:spLocks noChangeShapeType="1"/>
            </p:cNvSpPr>
            <p:nvPr/>
          </p:nvSpPr>
          <p:spPr bwMode="auto">
            <a:xfrm>
              <a:off x="1020" y="1797"/>
              <a:ext cx="108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109913" y="2757488"/>
            <a:ext cx="681037" cy="1047750"/>
            <a:chOff x="1587" y="1562"/>
            <a:chExt cx="429" cy="660"/>
          </a:xfrm>
        </p:grpSpPr>
        <p:sp>
          <p:nvSpPr>
            <p:cNvPr id="26642" name="Text Box 12"/>
            <p:cNvSpPr txBox="1">
              <a:spLocks noChangeArrowheads="1"/>
            </p:cNvSpPr>
            <p:nvPr/>
          </p:nvSpPr>
          <p:spPr bwMode="auto">
            <a:xfrm>
              <a:off x="1587" y="1562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30</a:t>
              </a:r>
            </a:p>
          </p:txBody>
        </p:sp>
        <p:sp>
          <p:nvSpPr>
            <p:cNvPr id="26643" name="Text Box 13"/>
            <p:cNvSpPr txBox="1">
              <a:spLocks noChangeArrowheads="1"/>
            </p:cNvSpPr>
            <p:nvPr/>
          </p:nvSpPr>
          <p:spPr bwMode="auto">
            <a:xfrm>
              <a:off x="1606" y="1753"/>
              <a:ext cx="4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30</a:t>
              </a:r>
            </a:p>
          </p:txBody>
        </p:sp>
        <p:sp>
          <p:nvSpPr>
            <p:cNvPr id="26644" name="Text Box 14"/>
            <p:cNvSpPr txBox="1">
              <a:spLocks noChangeArrowheads="1"/>
            </p:cNvSpPr>
            <p:nvPr/>
          </p:nvSpPr>
          <p:spPr bwMode="auto">
            <a:xfrm>
              <a:off x="1608" y="1934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30</a:t>
              </a:r>
            </a:p>
          </p:txBody>
        </p:sp>
      </p:grp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4910138" y="2446338"/>
            <a:ext cx="1357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Min = 35</a:t>
            </a:r>
          </a:p>
        </p:txBody>
      </p:sp>
      <p:sp>
        <p:nvSpPr>
          <p:cNvPr id="26633" name="Text Box 16"/>
          <p:cNvSpPr txBox="1">
            <a:spLocks noChangeArrowheads="1"/>
          </p:cNvSpPr>
          <p:nvPr/>
        </p:nvSpPr>
        <p:spPr bwMode="auto">
          <a:xfrm>
            <a:off x="4549775" y="3886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E72F21"/>
                </a:solidFill>
              </a:rPr>
              <a:t>5</a:t>
            </a:r>
          </a:p>
        </p:txBody>
      </p:sp>
      <p:sp>
        <p:nvSpPr>
          <p:cNvPr id="26634" name="Line 17"/>
          <p:cNvSpPr>
            <a:spLocks noChangeShapeType="1"/>
          </p:cNvSpPr>
          <p:nvPr/>
        </p:nvSpPr>
        <p:spPr bwMode="auto">
          <a:xfrm>
            <a:off x="5557838" y="3238500"/>
            <a:ext cx="1692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5" name="Line 18"/>
          <p:cNvSpPr>
            <a:spLocks noChangeShapeType="1"/>
          </p:cNvSpPr>
          <p:nvPr/>
        </p:nvSpPr>
        <p:spPr bwMode="auto">
          <a:xfrm>
            <a:off x="5557838" y="3598863"/>
            <a:ext cx="1692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6" name="Text Box 19"/>
          <p:cNvSpPr txBox="1">
            <a:spLocks noChangeArrowheads="1"/>
          </p:cNvSpPr>
          <p:nvPr/>
        </p:nvSpPr>
        <p:spPr bwMode="auto">
          <a:xfrm>
            <a:off x="5594350" y="284321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35</a:t>
            </a:r>
          </a:p>
        </p:txBody>
      </p:sp>
      <p:sp>
        <p:nvSpPr>
          <p:cNvPr id="26637" name="Text Box 20"/>
          <p:cNvSpPr txBox="1">
            <a:spLocks noChangeArrowheads="1"/>
          </p:cNvSpPr>
          <p:nvPr/>
        </p:nvSpPr>
        <p:spPr bwMode="auto">
          <a:xfrm>
            <a:off x="5594350" y="32305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45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3614738" y="25542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26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27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28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B4EBAFEA-D2F7-44D0-AD02-B25E03434E44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16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Arial" charset="0"/>
              </a:rPr>
              <a:t>Activity Slack</a:t>
            </a:r>
            <a:endParaRPr lang="en-US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4294967295"/>
          </p:nvPr>
        </p:nvSpPr>
        <p:spPr>
          <a:xfrm>
            <a:off x="304800" y="1447800"/>
            <a:ext cx="8229600" cy="4525963"/>
          </a:xfrm>
        </p:spPr>
        <p:txBody>
          <a:bodyPr/>
          <a:lstStyle/>
          <a:p>
            <a:pPr eaLnBrk="1" hangingPunct="1"/>
            <a:r>
              <a:rPr lang="en-US" sz="2400" b="1" dirty="0" smtClean="0">
                <a:cs typeface="Arial" charset="0"/>
              </a:rPr>
              <a:t>EST</a:t>
            </a:r>
            <a:r>
              <a:rPr lang="en-US" sz="2400" dirty="0" smtClean="0">
                <a:cs typeface="Arial" charset="0"/>
              </a:rPr>
              <a:t>—Earliest </a:t>
            </a:r>
            <a:r>
              <a:rPr lang="en-US" sz="2400" dirty="0" smtClean="0">
                <a:cs typeface="Arial" charset="0"/>
              </a:rPr>
              <a:t>Start Time</a:t>
            </a:r>
          </a:p>
          <a:p>
            <a:pPr lvl="1"/>
            <a:r>
              <a:rPr lang="en-US" sz="2000" dirty="0" smtClean="0">
                <a:cs typeface="Arial" charset="0"/>
              </a:rPr>
              <a:t>Largest EFT of all predecessors</a:t>
            </a:r>
            <a:endParaRPr lang="en-US" dirty="0" smtClean="0">
              <a:cs typeface="Arial" charset="0"/>
            </a:endParaRPr>
          </a:p>
          <a:p>
            <a:r>
              <a:rPr lang="en-US" sz="2400" b="1" dirty="0" smtClean="0">
                <a:cs typeface="Arial" charset="0"/>
              </a:rPr>
              <a:t>EFT</a:t>
            </a:r>
            <a:r>
              <a:rPr lang="en-US" sz="2400" dirty="0" smtClean="0">
                <a:cs typeface="Arial" charset="0"/>
              </a:rPr>
              <a:t>—Earliest Finish Time</a:t>
            </a:r>
          </a:p>
          <a:p>
            <a:pPr lvl="1"/>
            <a:r>
              <a:rPr lang="en-US" sz="2000" dirty="0" smtClean="0">
                <a:cs typeface="Arial" charset="0"/>
              </a:rPr>
              <a:t>EST + duration for this task</a:t>
            </a:r>
            <a:endParaRPr lang="en-US" dirty="0" smtClean="0">
              <a:cs typeface="Arial" charset="0"/>
            </a:endParaRPr>
          </a:p>
          <a:p>
            <a:r>
              <a:rPr lang="en-US" sz="2400" b="1" dirty="0" smtClean="0">
                <a:cs typeface="Arial" charset="0"/>
              </a:rPr>
              <a:t>LFT</a:t>
            </a:r>
            <a:r>
              <a:rPr lang="en-US" sz="2400" dirty="0" smtClean="0">
                <a:cs typeface="Arial" charset="0"/>
              </a:rPr>
              <a:t>—Latest Finish Time</a:t>
            </a:r>
          </a:p>
          <a:p>
            <a:pPr lvl="1"/>
            <a:r>
              <a:rPr lang="en-US" sz="2000" dirty="0" smtClean="0">
                <a:cs typeface="Arial" charset="0"/>
              </a:rPr>
              <a:t>Smallest LST of following tasks</a:t>
            </a:r>
            <a:endParaRPr lang="en-US" dirty="0" smtClean="0">
              <a:cs typeface="Arial" charset="0"/>
            </a:endParaRPr>
          </a:p>
          <a:p>
            <a:r>
              <a:rPr lang="en-US" sz="2400" b="1" dirty="0" smtClean="0">
                <a:cs typeface="Arial" charset="0"/>
              </a:rPr>
              <a:t>LST</a:t>
            </a:r>
            <a:r>
              <a:rPr lang="en-US" sz="2400" dirty="0" smtClean="0">
                <a:cs typeface="Arial" charset="0"/>
              </a:rPr>
              <a:t>—Latest Start Time</a:t>
            </a:r>
          </a:p>
          <a:p>
            <a:pPr lvl="1"/>
            <a:r>
              <a:rPr lang="en-US" sz="2000" dirty="0" smtClean="0">
                <a:cs typeface="Arial" charset="0"/>
              </a:rPr>
              <a:t>LFT – duration for this </a:t>
            </a:r>
            <a:r>
              <a:rPr lang="en-US" sz="2000" dirty="0" smtClean="0">
                <a:cs typeface="Arial" charset="0"/>
              </a:rPr>
              <a:t>task</a:t>
            </a:r>
          </a:p>
          <a:p>
            <a:pPr eaLnBrk="1" hangingPunct="1"/>
            <a:r>
              <a:rPr lang="en-US" sz="2400" b="1" dirty="0">
                <a:cs typeface="Arial" charset="0"/>
              </a:rPr>
              <a:t>Slack, or float</a:t>
            </a:r>
            <a:r>
              <a:rPr lang="en-US" sz="2400" dirty="0">
                <a:cs typeface="Arial" charset="0"/>
              </a:rPr>
              <a:t>: The amount of time a noncritical task can be delayed without delaying the project</a:t>
            </a:r>
          </a:p>
          <a:p>
            <a:pPr eaLnBrk="1" hangingPunct="1"/>
            <a:r>
              <a:rPr lang="en-US" sz="2400" b="1" dirty="0">
                <a:cs typeface="Arial" charset="0"/>
              </a:rPr>
              <a:t>Slack</a:t>
            </a:r>
            <a:r>
              <a:rPr lang="en-US" sz="2400" dirty="0">
                <a:cs typeface="Arial" charset="0"/>
              </a:rPr>
              <a:t>—LFT – EFT    or    LST – EST</a:t>
            </a:r>
          </a:p>
          <a:p>
            <a:pPr lvl="1"/>
            <a:endParaRPr lang="en-US" dirty="0" smtClean="0">
              <a:cs typeface="Arial" charset="0"/>
            </a:endParaRPr>
          </a:p>
          <a:p>
            <a:pPr lvl="1" eaLnBrk="1" hangingPunct="1"/>
            <a:endParaRPr lang="en-US" dirty="0" smtClean="0">
              <a:cs typeface="Arial" charset="0"/>
            </a:endParaRPr>
          </a:p>
        </p:txBody>
      </p:sp>
      <p:sp>
        <p:nvSpPr>
          <p:cNvPr id="7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8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9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8921A649-9BAA-4282-A03D-136A989181B4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17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Arial" charset="0"/>
              </a:rPr>
              <a:t>Computing Slack Times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>
              <a:cs typeface="Arial" charset="0"/>
            </a:endParaRPr>
          </a:p>
          <a:p>
            <a:pPr lvl="1" eaLnBrk="1" hangingPunct="1"/>
            <a:endParaRPr lang="en-US" smtClean="0">
              <a:cs typeface="Arial" charset="0"/>
            </a:endParaRPr>
          </a:p>
        </p:txBody>
      </p:sp>
      <p:grpSp>
        <p:nvGrpSpPr>
          <p:cNvPr id="28676" name="Group 8"/>
          <p:cNvGrpSpPr>
            <a:grpSpLocks/>
          </p:cNvGrpSpPr>
          <p:nvPr/>
        </p:nvGrpSpPr>
        <p:grpSpPr bwMode="auto">
          <a:xfrm>
            <a:off x="2286000" y="2438400"/>
            <a:ext cx="4419600" cy="2881313"/>
            <a:chOff x="1488" y="1440"/>
            <a:chExt cx="2784" cy="1815"/>
          </a:xfrm>
        </p:grpSpPr>
        <p:sp>
          <p:nvSpPr>
            <p:cNvPr id="28680" name="Rectangle 9"/>
            <p:cNvSpPr>
              <a:spLocks noChangeArrowheads="1"/>
            </p:cNvSpPr>
            <p:nvPr/>
          </p:nvSpPr>
          <p:spPr bwMode="auto">
            <a:xfrm>
              <a:off x="1536" y="1776"/>
              <a:ext cx="2640" cy="11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1" name="Text Box 10"/>
            <p:cNvSpPr txBox="1">
              <a:spLocks noChangeArrowheads="1"/>
            </p:cNvSpPr>
            <p:nvPr/>
          </p:nvSpPr>
          <p:spPr bwMode="auto">
            <a:xfrm>
              <a:off x="1824" y="2064"/>
              <a:ext cx="2064" cy="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Task = duration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slack = xxxx</a:t>
              </a:r>
            </a:p>
          </p:txBody>
        </p:sp>
        <p:sp>
          <p:nvSpPr>
            <p:cNvPr id="28682" name="Text Box 11"/>
            <p:cNvSpPr txBox="1">
              <a:spLocks noChangeArrowheads="1"/>
            </p:cNvSpPr>
            <p:nvPr/>
          </p:nvSpPr>
          <p:spPr bwMode="auto">
            <a:xfrm>
              <a:off x="1488" y="2928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B050"/>
                  </a:solidFill>
                  <a:latin typeface="Arial" charset="0"/>
                </a:rPr>
                <a:t>EST</a:t>
              </a:r>
            </a:p>
          </p:txBody>
        </p:sp>
        <p:sp>
          <p:nvSpPr>
            <p:cNvPr id="28683" name="Text Box 12"/>
            <p:cNvSpPr txBox="1">
              <a:spLocks noChangeArrowheads="1"/>
            </p:cNvSpPr>
            <p:nvPr/>
          </p:nvSpPr>
          <p:spPr bwMode="auto">
            <a:xfrm>
              <a:off x="3696" y="2928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B050"/>
                  </a:solidFill>
                  <a:latin typeface="Arial" charset="0"/>
                </a:rPr>
                <a:t>EFT</a:t>
              </a:r>
            </a:p>
          </p:txBody>
        </p:sp>
        <p:sp>
          <p:nvSpPr>
            <p:cNvPr id="28684" name="Text Box 13"/>
            <p:cNvSpPr txBox="1">
              <a:spLocks noChangeArrowheads="1"/>
            </p:cNvSpPr>
            <p:nvPr/>
          </p:nvSpPr>
          <p:spPr bwMode="auto">
            <a:xfrm>
              <a:off x="1536" y="1440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FF0000"/>
                  </a:solidFill>
                  <a:latin typeface="Arial" charset="0"/>
                </a:rPr>
                <a:t>LST</a:t>
              </a:r>
            </a:p>
          </p:txBody>
        </p:sp>
        <p:sp>
          <p:nvSpPr>
            <p:cNvPr id="28685" name="Text Box 14"/>
            <p:cNvSpPr txBox="1">
              <a:spLocks noChangeArrowheads="1"/>
            </p:cNvSpPr>
            <p:nvPr/>
          </p:nvSpPr>
          <p:spPr bwMode="auto">
            <a:xfrm>
              <a:off x="3648" y="1440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FF0000"/>
                  </a:solidFill>
                  <a:latin typeface="Arial" charset="0"/>
                </a:rPr>
                <a:t>LFT</a:t>
              </a:r>
            </a:p>
          </p:txBody>
        </p:sp>
      </p:grpSp>
      <p:sp>
        <p:nvSpPr>
          <p:cNvPr id="14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15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16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EB1FFFED-8693-48B1-9796-214713794046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18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Arial" charset="0"/>
              </a:rPr>
              <a:t>Critical Path, Slacks </a:t>
            </a:r>
            <a:endParaRPr lang="en-US" smtClean="0"/>
          </a:p>
        </p:txBody>
      </p:sp>
      <p:grpSp>
        <p:nvGrpSpPr>
          <p:cNvPr id="29699" name="Group 6"/>
          <p:cNvGrpSpPr>
            <a:grpSpLocks/>
          </p:cNvGrpSpPr>
          <p:nvPr/>
        </p:nvGrpSpPr>
        <p:grpSpPr bwMode="auto">
          <a:xfrm>
            <a:off x="1062038" y="2022475"/>
            <a:ext cx="1152525" cy="792163"/>
            <a:chOff x="771" y="1412"/>
            <a:chExt cx="726" cy="499"/>
          </a:xfrm>
        </p:grpSpPr>
        <p:sp>
          <p:nvSpPr>
            <p:cNvPr id="29771" name="Rectangle 7"/>
            <p:cNvSpPr>
              <a:spLocks noChangeArrowheads="1"/>
            </p:cNvSpPr>
            <p:nvPr/>
          </p:nvSpPr>
          <p:spPr bwMode="auto">
            <a:xfrm>
              <a:off x="771" y="1412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2" name="Text Box 8"/>
            <p:cNvSpPr txBox="1">
              <a:spLocks noChangeArrowheads="1"/>
            </p:cNvSpPr>
            <p:nvPr/>
          </p:nvSpPr>
          <p:spPr bwMode="auto">
            <a:xfrm>
              <a:off x="979" y="1544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A1</a:t>
              </a:r>
            </a:p>
          </p:txBody>
        </p:sp>
      </p:grpSp>
      <p:grpSp>
        <p:nvGrpSpPr>
          <p:cNvPr id="29700" name="Group 9"/>
          <p:cNvGrpSpPr>
            <a:grpSpLocks/>
          </p:cNvGrpSpPr>
          <p:nvPr/>
        </p:nvGrpSpPr>
        <p:grpSpPr bwMode="auto">
          <a:xfrm>
            <a:off x="3436938" y="1985963"/>
            <a:ext cx="1152525" cy="792162"/>
            <a:chOff x="2267" y="1389"/>
            <a:chExt cx="726" cy="499"/>
          </a:xfrm>
        </p:grpSpPr>
        <p:sp>
          <p:nvSpPr>
            <p:cNvPr id="29769" name="Rectangle 10"/>
            <p:cNvSpPr>
              <a:spLocks noChangeArrowheads="1"/>
            </p:cNvSpPr>
            <p:nvPr/>
          </p:nvSpPr>
          <p:spPr bwMode="auto">
            <a:xfrm>
              <a:off x="2267" y="1389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0" name="Text Box 11"/>
            <p:cNvSpPr txBox="1">
              <a:spLocks noChangeArrowheads="1"/>
            </p:cNvSpPr>
            <p:nvPr/>
          </p:nvSpPr>
          <p:spPr bwMode="auto">
            <a:xfrm>
              <a:off x="2465" y="1521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A3</a:t>
              </a:r>
            </a:p>
          </p:txBody>
        </p:sp>
      </p:grpSp>
      <p:grpSp>
        <p:nvGrpSpPr>
          <p:cNvPr id="29701" name="Group 12"/>
          <p:cNvGrpSpPr>
            <a:grpSpLocks/>
          </p:cNvGrpSpPr>
          <p:nvPr/>
        </p:nvGrpSpPr>
        <p:grpSpPr bwMode="auto">
          <a:xfrm>
            <a:off x="3436938" y="3533775"/>
            <a:ext cx="1152525" cy="792163"/>
            <a:chOff x="2267" y="2364"/>
            <a:chExt cx="726" cy="499"/>
          </a:xfrm>
        </p:grpSpPr>
        <p:sp>
          <p:nvSpPr>
            <p:cNvPr id="29767" name="Rectangle 13"/>
            <p:cNvSpPr>
              <a:spLocks noChangeArrowheads="1"/>
            </p:cNvSpPr>
            <p:nvPr/>
          </p:nvSpPr>
          <p:spPr bwMode="auto">
            <a:xfrm>
              <a:off x="2267" y="2364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8" name="Text Box 14"/>
            <p:cNvSpPr txBox="1">
              <a:spLocks noChangeArrowheads="1"/>
            </p:cNvSpPr>
            <p:nvPr/>
          </p:nvSpPr>
          <p:spPr bwMode="auto">
            <a:xfrm>
              <a:off x="2465" y="2496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A4</a:t>
              </a:r>
            </a:p>
          </p:txBody>
        </p:sp>
      </p:grpSp>
      <p:grpSp>
        <p:nvGrpSpPr>
          <p:cNvPr id="29702" name="Group 15"/>
          <p:cNvGrpSpPr>
            <a:grpSpLocks/>
          </p:cNvGrpSpPr>
          <p:nvPr/>
        </p:nvGrpSpPr>
        <p:grpSpPr bwMode="auto">
          <a:xfrm>
            <a:off x="6389688" y="3538538"/>
            <a:ext cx="1152525" cy="792162"/>
            <a:chOff x="4127" y="2367"/>
            <a:chExt cx="726" cy="499"/>
          </a:xfrm>
        </p:grpSpPr>
        <p:sp>
          <p:nvSpPr>
            <p:cNvPr id="29765" name="Rectangle 16"/>
            <p:cNvSpPr>
              <a:spLocks noChangeArrowheads="1"/>
            </p:cNvSpPr>
            <p:nvPr/>
          </p:nvSpPr>
          <p:spPr bwMode="auto">
            <a:xfrm>
              <a:off x="4127" y="2367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6" name="Text Box 17"/>
            <p:cNvSpPr txBox="1">
              <a:spLocks noChangeArrowheads="1"/>
            </p:cNvSpPr>
            <p:nvPr/>
          </p:nvSpPr>
          <p:spPr bwMode="auto">
            <a:xfrm>
              <a:off x="4332" y="2499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A6</a:t>
              </a:r>
            </a:p>
          </p:txBody>
        </p:sp>
      </p:grpSp>
      <p:grpSp>
        <p:nvGrpSpPr>
          <p:cNvPr id="29703" name="Group 18"/>
          <p:cNvGrpSpPr>
            <a:grpSpLocks/>
          </p:cNvGrpSpPr>
          <p:nvPr/>
        </p:nvGrpSpPr>
        <p:grpSpPr bwMode="auto">
          <a:xfrm>
            <a:off x="3436938" y="4830763"/>
            <a:ext cx="1152525" cy="792162"/>
            <a:chOff x="2267" y="3181"/>
            <a:chExt cx="726" cy="499"/>
          </a:xfrm>
        </p:grpSpPr>
        <p:sp>
          <p:nvSpPr>
            <p:cNvPr id="29763" name="Rectangle 19"/>
            <p:cNvSpPr>
              <a:spLocks noChangeArrowheads="1"/>
            </p:cNvSpPr>
            <p:nvPr/>
          </p:nvSpPr>
          <p:spPr bwMode="auto">
            <a:xfrm>
              <a:off x="2267" y="3181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4" name="Text Box 20"/>
            <p:cNvSpPr txBox="1">
              <a:spLocks noChangeArrowheads="1"/>
            </p:cNvSpPr>
            <p:nvPr/>
          </p:nvSpPr>
          <p:spPr bwMode="auto">
            <a:xfrm>
              <a:off x="2465" y="3313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A5</a:t>
              </a:r>
            </a:p>
          </p:txBody>
        </p:sp>
      </p:grpSp>
      <p:grpSp>
        <p:nvGrpSpPr>
          <p:cNvPr id="29704" name="Group 21"/>
          <p:cNvGrpSpPr>
            <a:grpSpLocks/>
          </p:cNvGrpSpPr>
          <p:nvPr/>
        </p:nvGrpSpPr>
        <p:grpSpPr bwMode="auto">
          <a:xfrm>
            <a:off x="1027113" y="4757738"/>
            <a:ext cx="1152525" cy="792162"/>
            <a:chOff x="749" y="3135"/>
            <a:chExt cx="726" cy="499"/>
          </a:xfrm>
        </p:grpSpPr>
        <p:sp>
          <p:nvSpPr>
            <p:cNvPr id="29761" name="Rectangle 22"/>
            <p:cNvSpPr>
              <a:spLocks noChangeArrowheads="1"/>
            </p:cNvSpPr>
            <p:nvPr/>
          </p:nvSpPr>
          <p:spPr bwMode="auto">
            <a:xfrm>
              <a:off x="749" y="3135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2" name="Text Box 23"/>
            <p:cNvSpPr txBox="1">
              <a:spLocks noChangeArrowheads="1"/>
            </p:cNvSpPr>
            <p:nvPr/>
          </p:nvSpPr>
          <p:spPr bwMode="auto">
            <a:xfrm>
              <a:off x="945" y="3267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A2</a:t>
              </a:r>
            </a:p>
          </p:txBody>
        </p:sp>
      </p:grpSp>
      <p:sp>
        <p:nvSpPr>
          <p:cNvPr id="29705" name="Text Box 25"/>
          <p:cNvSpPr txBox="1">
            <a:spLocks noChangeArrowheads="1"/>
          </p:cNvSpPr>
          <p:nvPr/>
        </p:nvSpPr>
        <p:spPr bwMode="auto">
          <a:xfrm>
            <a:off x="1422400" y="16176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4</a:t>
            </a:r>
          </a:p>
        </p:txBody>
      </p:sp>
      <p:sp>
        <p:nvSpPr>
          <p:cNvPr id="29706" name="Text Box 26"/>
          <p:cNvSpPr txBox="1">
            <a:spLocks noChangeArrowheads="1"/>
          </p:cNvSpPr>
          <p:nvPr/>
        </p:nvSpPr>
        <p:spPr bwMode="auto">
          <a:xfrm>
            <a:off x="1446213" y="43227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9707" name="Text Box 27"/>
          <p:cNvSpPr txBox="1">
            <a:spLocks noChangeArrowheads="1"/>
          </p:cNvSpPr>
          <p:nvPr/>
        </p:nvSpPr>
        <p:spPr bwMode="auto">
          <a:xfrm>
            <a:off x="3833813" y="16335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9708" name="Text Box 28"/>
          <p:cNvSpPr txBox="1">
            <a:spLocks noChangeArrowheads="1"/>
          </p:cNvSpPr>
          <p:nvPr/>
        </p:nvSpPr>
        <p:spPr bwMode="auto">
          <a:xfrm>
            <a:off x="3797300" y="31289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9709" name="Text Box 29"/>
          <p:cNvSpPr txBox="1">
            <a:spLocks noChangeArrowheads="1"/>
          </p:cNvSpPr>
          <p:nvPr/>
        </p:nvSpPr>
        <p:spPr bwMode="auto">
          <a:xfrm>
            <a:off x="3833813" y="44402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9710" name="Text Box 30"/>
          <p:cNvSpPr txBox="1">
            <a:spLocks noChangeArrowheads="1"/>
          </p:cNvSpPr>
          <p:nvPr/>
        </p:nvSpPr>
        <p:spPr bwMode="auto">
          <a:xfrm>
            <a:off x="6842125" y="31337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9711" name="Line 32"/>
          <p:cNvSpPr>
            <a:spLocks noChangeShapeType="1"/>
          </p:cNvSpPr>
          <p:nvPr/>
        </p:nvSpPr>
        <p:spPr bwMode="auto">
          <a:xfrm>
            <a:off x="2216150" y="2203450"/>
            <a:ext cx="11874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2" name="Line 33"/>
          <p:cNvSpPr>
            <a:spLocks noChangeShapeType="1"/>
          </p:cNvSpPr>
          <p:nvPr/>
        </p:nvSpPr>
        <p:spPr bwMode="auto">
          <a:xfrm>
            <a:off x="2216150" y="2478088"/>
            <a:ext cx="1187450" cy="14636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3" name="Line 34"/>
          <p:cNvSpPr>
            <a:spLocks noChangeShapeType="1"/>
          </p:cNvSpPr>
          <p:nvPr/>
        </p:nvSpPr>
        <p:spPr bwMode="auto">
          <a:xfrm>
            <a:off x="2216150" y="5221288"/>
            <a:ext cx="11874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4" name="Line 36"/>
          <p:cNvSpPr>
            <a:spLocks noChangeShapeType="1"/>
          </p:cNvSpPr>
          <p:nvPr/>
        </p:nvSpPr>
        <p:spPr bwMode="auto">
          <a:xfrm>
            <a:off x="4629150" y="3868738"/>
            <a:ext cx="17018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5" name="Line 37"/>
          <p:cNvSpPr>
            <a:spLocks noChangeShapeType="1"/>
          </p:cNvSpPr>
          <p:nvPr/>
        </p:nvSpPr>
        <p:spPr bwMode="auto">
          <a:xfrm flipV="1">
            <a:off x="4629150" y="4143375"/>
            <a:ext cx="1701800" cy="1041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9716" name="Group 39"/>
          <p:cNvGrpSpPr>
            <a:grpSpLocks/>
          </p:cNvGrpSpPr>
          <p:nvPr/>
        </p:nvGrpSpPr>
        <p:grpSpPr bwMode="auto">
          <a:xfrm>
            <a:off x="8085138" y="2111375"/>
            <a:ext cx="768350" cy="566738"/>
            <a:chOff x="150" y="2402"/>
            <a:chExt cx="484" cy="357"/>
          </a:xfrm>
        </p:grpSpPr>
        <p:sp>
          <p:nvSpPr>
            <p:cNvPr id="29759" name="Oval 40"/>
            <p:cNvSpPr>
              <a:spLocks noChangeArrowheads="1"/>
            </p:cNvSpPr>
            <p:nvPr/>
          </p:nvSpPr>
          <p:spPr bwMode="auto">
            <a:xfrm>
              <a:off x="150" y="2402"/>
              <a:ext cx="484" cy="346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0" name="Text Box 41"/>
            <p:cNvSpPr txBox="1">
              <a:spLocks noChangeArrowheads="1"/>
            </p:cNvSpPr>
            <p:nvPr/>
          </p:nvSpPr>
          <p:spPr bwMode="auto">
            <a:xfrm>
              <a:off x="288" y="2471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E</a:t>
              </a:r>
            </a:p>
          </p:txBody>
        </p:sp>
      </p:grpSp>
      <p:sp>
        <p:nvSpPr>
          <p:cNvPr id="29717" name="Line 42"/>
          <p:cNvSpPr>
            <a:spLocks noChangeShapeType="1"/>
          </p:cNvSpPr>
          <p:nvPr/>
        </p:nvSpPr>
        <p:spPr bwMode="auto">
          <a:xfrm>
            <a:off x="4629150" y="2387600"/>
            <a:ext cx="34020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8" name="Line 43"/>
          <p:cNvSpPr>
            <a:spLocks noChangeShapeType="1"/>
          </p:cNvSpPr>
          <p:nvPr/>
        </p:nvSpPr>
        <p:spPr bwMode="auto">
          <a:xfrm flipV="1">
            <a:off x="7591425" y="2660650"/>
            <a:ext cx="658813" cy="1152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9719" name="Group 45"/>
          <p:cNvGrpSpPr>
            <a:grpSpLocks/>
          </p:cNvGrpSpPr>
          <p:nvPr/>
        </p:nvGrpSpPr>
        <p:grpSpPr bwMode="auto">
          <a:xfrm>
            <a:off x="76200" y="3594100"/>
            <a:ext cx="768350" cy="566738"/>
            <a:chOff x="150" y="2402"/>
            <a:chExt cx="484" cy="357"/>
          </a:xfrm>
        </p:grpSpPr>
        <p:sp>
          <p:nvSpPr>
            <p:cNvPr id="29757" name="Oval 46"/>
            <p:cNvSpPr>
              <a:spLocks noChangeArrowheads="1"/>
            </p:cNvSpPr>
            <p:nvPr/>
          </p:nvSpPr>
          <p:spPr bwMode="auto">
            <a:xfrm>
              <a:off x="150" y="2402"/>
              <a:ext cx="484" cy="346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8" name="Text Box 47"/>
            <p:cNvSpPr txBox="1">
              <a:spLocks noChangeArrowheads="1"/>
            </p:cNvSpPr>
            <p:nvPr/>
          </p:nvSpPr>
          <p:spPr bwMode="auto">
            <a:xfrm>
              <a:off x="288" y="247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S</a:t>
              </a:r>
            </a:p>
          </p:txBody>
        </p:sp>
      </p:grpSp>
      <p:sp>
        <p:nvSpPr>
          <p:cNvPr id="29720" name="Line 48"/>
          <p:cNvSpPr>
            <a:spLocks noChangeShapeType="1"/>
          </p:cNvSpPr>
          <p:nvPr/>
        </p:nvSpPr>
        <p:spPr bwMode="auto">
          <a:xfrm flipV="1">
            <a:off x="679450" y="2551113"/>
            <a:ext cx="328613" cy="10985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21" name="Line 49"/>
          <p:cNvSpPr>
            <a:spLocks noChangeShapeType="1"/>
          </p:cNvSpPr>
          <p:nvPr/>
        </p:nvSpPr>
        <p:spPr bwMode="auto">
          <a:xfrm>
            <a:off x="679450" y="4087813"/>
            <a:ext cx="328613" cy="10429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22" name="Text Box 57"/>
          <p:cNvSpPr txBox="1">
            <a:spLocks noChangeArrowheads="1"/>
          </p:cNvSpPr>
          <p:nvPr/>
        </p:nvSpPr>
        <p:spPr bwMode="auto">
          <a:xfrm>
            <a:off x="936625" y="27606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0</a:t>
            </a:r>
          </a:p>
        </p:txBody>
      </p:sp>
      <p:sp>
        <p:nvSpPr>
          <p:cNvPr id="29723" name="Text Box 58"/>
          <p:cNvSpPr txBox="1">
            <a:spLocks noChangeArrowheads="1"/>
          </p:cNvSpPr>
          <p:nvPr/>
        </p:nvSpPr>
        <p:spPr bwMode="auto">
          <a:xfrm>
            <a:off x="904875" y="54752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</a:rPr>
              <a:t>0</a:t>
            </a:r>
          </a:p>
        </p:txBody>
      </p:sp>
      <p:sp>
        <p:nvSpPr>
          <p:cNvPr id="29724" name="Text Box 59"/>
          <p:cNvSpPr txBox="1">
            <a:spLocks noChangeArrowheads="1"/>
          </p:cNvSpPr>
          <p:nvPr/>
        </p:nvSpPr>
        <p:spPr bwMode="auto">
          <a:xfrm>
            <a:off x="1941513" y="27717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4</a:t>
            </a:r>
          </a:p>
        </p:txBody>
      </p:sp>
      <p:sp>
        <p:nvSpPr>
          <p:cNvPr id="29725" name="Text Box 60"/>
          <p:cNvSpPr txBox="1">
            <a:spLocks noChangeArrowheads="1"/>
          </p:cNvSpPr>
          <p:nvPr/>
        </p:nvSpPr>
        <p:spPr bwMode="auto">
          <a:xfrm>
            <a:off x="1982788" y="54752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3</a:t>
            </a:r>
          </a:p>
        </p:txBody>
      </p:sp>
      <p:sp>
        <p:nvSpPr>
          <p:cNvPr id="29726" name="Text Box 67"/>
          <p:cNvSpPr txBox="1">
            <a:spLocks noChangeArrowheads="1"/>
          </p:cNvSpPr>
          <p:nvPr/>
        </p:nvSpPr>
        <p:spPr bwMode="auto">
          <a:xfrm>
            <a:off x="3300413" y="55641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3</a:t>
            </a:r>
          </a:p>
        </p:txBody>
      </p:sp>
      <p:sp>
        <p:nvSpPr>
          <p:cNvPr id="29727" name="Text Box 68"/>
          <p:cNvSpPr txBox="1">
            <a:spLocks noChangeArrowheads="1"/>
          </p:cNvSpPr>
          <p:nvPr/>
        </p:nvSpPr>
        <p:spPr bwMode="auto">
          <a:xfrm>
            <a:off x="3297238" y="4254500"/>
            <a:ext cx="311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4</a:t>
            </a:r>
          </a:p>
        </p:txBody>
      </p:sp>
      <p:sp>
        <p:nvSpPr>
          <p:cNvPr id="29728" name="Text Box 69"/>
          <p:cNvSpPr txBox="1">
            <a:spLocks noChangeArrowheads="1"/>
          </p:cNvSpPr>
          <p:nvPr/>
        </p:nvSpPr>
        <p:spPr bwMode="auto">
          <a:xfrm>
            <a:off x="3330575" y="2732088"/>
            <a:ext cx="311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4</a:t>
            </a:r>
          </a:p>
        </p:txBody>
      </p:sp>
      <p:sp>
        <p:nvSpPr>
          <p:cNvPr id="29729" name="Text Box 70"/>
          <p:cNvSpPr txBox="1">
            <a:spLocks noChangeArrowheads="1"/>
          </p:cNvSpPr>
          <p:nvPr/>
        </p:nvSpPr>
        <p:spPr bwMode="auto">
          <a:xfrm>
            <a:off x="4254500" y="2709863"/>
            <a:ext cx="741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10</a:t>
            </a:r>
          </a:p>
        </p:txBody>
      </p:sp>
      <p:sp>
        <p:nvSpPr>
          <p:cNvPr id="29730" name="Text Box 71"/>
          <p:cNvSpPr txBox="1">
            <a:spLocks noChangeArrowheads="1"/>
          </p:cNvSpPr>
          <p:nvPr/>
        </p:nvSpPr>
        <p:spPr bwMode="auto">
          <a:xfrm>
            <a:off x="4410075" y="4254500"/>
            <a:ext cx="38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8</a:t>
            </a:r>
          </a:p>
        </p:txBody>
      </p:sp>
      <p:sp>
        <p:nvSpPr>
          <p:cNvPr id="29731" name="Text Box 72"/>
          <p:cNvSpPr txBox="1">
            <a:spLocks noChangeArrowheads="1"/>
          </p:cNvSpPr>
          <p:nvPr/>
        </p:nvSpPr>
        <p:spPr bwMode="auto">
          <a:xfrm>
            <a:off x="4410075" y="5564188"/>
            <a:ext cx="38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5</a:t>
            </a:r>
          </a:p>
        </p:txBody>
      </p:sp>
      <p:sp>
        <p:nvSpPr>
          <p:cNvPr id="29732" name="Text Box 79"/>
          <p:cNvSpPr txBox="1">
            <a:spLocks noChangeArrowheads="1"/>
          </p:cNvSpPr>
          <p:nvPr/>
        </p:nvSpPr>
        <p:spPr bwMode="auto">
          <a:xfrm>
            <a:off x="6253163" y="4262438"/>
            <a:ext cx="38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8</a:t>
            </a:r>
          </a:p>
        </p:txBody>
      </p:sp>
      <p:sp>
        <p:nvSpPr>
          <p:cNvPr id="29733" name="Text Box 80"/>
          <p:cNvSpPr txBox="1">
            <a:spLocks noChangeArrowheads="1"/>
          </p:cNvSpPr>
          <p:nvPr/>
        </p:nvSpPr>
        <p:spPr bwMode="auto">
          <a:xfrm>
            <a:off x="7239000" y="4306888"/>
            <a:ext cx="493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11</a:t>
            </a:r>
          </a:p>
        </p:txBody>
      </p:sp>
      <p:sp>
        <p:nvSpPr>
          <p:cNvPr id="29734" name="Text Box 82"/>
          <p:cNvSpPr txBox="1">
            <a:spLocks noChangeArrowheads="1"/>
          </p:cNvSpPr>
          <p:nvPr/>
        </p:nvSpPr>
        <p:spPr bwMode="auto">
          <a:xfrm>
            <a:off x="8580438" y="2551113"/>
            <a:ext cx="493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FF00"/>
                </a:solidFill>
              </a:rPr>
              <a:t>11</a:t>
            </a:r>
          </a:p>
        </p:txBody>
      </p:sp>
      <p:sp>
        <p:nvSpPr>
          <p:cNvPr id="29735" name="Text Box 83"/>
          <p:cNvSpPr txBox="1">
            <a:spLocks noChangeArrowheads="1"/>
          </p:cNvSpPr>
          <p:nvPr/>
        </p:nvSpPr>
        <p:spPr bwMode="auto">
          <a:xfrm>
            <a:off x="8580438" y="1838325"/>
            <a:ext cx="493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29736" name="Text Box 88"/>
          <p:cNvSpPr txBox="1">
            <a:spLocks noChangeArrowheads="1"/>
          </p:cNvSpPr>
          <p:nvPr/>
        </p:nvSpPr>
        <p:spPr bwMode="auto">
          <a:xfrm>
            <a:off x="4300538" y="1617663"/>
            <a:ext cx="493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29737" name="Text Box 89"/>
          <p:cNvSpPr txBox="1">
            <a:spLocks noChangeArrowheads="1"/>
          </p:cNvSpPr>
          <p:nvPr/>
        </p:nvSpPr>
        <p:spPr bwMode="auto">
          <a:xfrm>
            <a:off x="3313113" y="1617663"/>
            <a:ext cx="493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9738" name="Text Box 92"/>
          <p:cNvSpPr txBox="1">
            <a:spLocks noChangeArrowheads="1"/>
          </p:cNvSpPr>
          <p:nvPr/>
        </p:nvSpPr>
        <p:spPr bwMode="auto">
          <a:xfrm>
            <a:off x="6284913" y="3143250"/>
            <a:ext cx="274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9739" name="Text Box 97"/>
          <p:cNvSpPr txBox="1">
            <a:spLocks noChangeArrowheads="1"/>
          </p:cNvSpPr>
          <p:nvPr/>
        </p:nvSpPr>
        <p:spPr bwMode="auto">
          <a:xfrm>
            <a:off x="4300538" y="3132138"/>
            <a:ext cx="274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9740" name="Text Box 98"/>
          <p:cNvSpPr txBox="1">
            <a:spLocks noChangeArrowheads="1"/>
          </p:cNvSpPr>
          <p:nvPr/>
        </p:nvSpPr>
        <p:spPr bwMode="auto">
          <a:xfrm>
            <a:off x="4300538" y="4478338"/>
            <a:ext cx="274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9741" name="Text Box 99"/>
          <p:cNvSpPr txBox="1">
            <a:spLocks noChangeArrowheads="1"/>
          </p:cNvSpPr>
          <p:nvPr/>
        </p:nvSpPr>
        <p:spPr bwMode="auto">
          <a:xfrm>
            <a:off x="3313113" y="3132138"/>
            <a:ext cx="274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9742" name="Text Box 100"/>
          <p:cNvSpPr txBox="1">
            <a:spLocks noChangeArrowheads="1"/>
          </p:cNvSpPr>
          <p:nvPr/>
        </p:nvSpPr>
        <p:spPr bwMode="auto">
          <a:xfrm>
            <a:off x="3367088" y="4478338"/>
            <a:ext cx="274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9743" name="Text Box 105"/>
          <p:cNvSpPr txBox="1">
            <a:spLocks noChangeArrowheads="1"/>
          </p:cNvSpPr>
          <p:nvPr/>
        </p:nvSpPr>
        <p:spPr bwMode="auto">
          <a:xfrm>
            <a:off x="1908175" y="4389438"/>
            <a:ext cx="27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9744" name="Text Box 106"/>
          <p:cNvSpPr txBox="1">
            <a:spLocks noChangeArrowheads="1"/>
          </p:cNvSpPr>
          <p:nvPr/>
        </p:nvSpPr>
        <p:spPr bwMode="auto">
          <a:xfrm>
            <a:off x="954088" y="4371975"/>
            <a:ext cx="274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9745" name="Text Box 109"/>
          <p:cNvSpPr txBox="1">
            <a:spLocks noChangeArrowheads="1"/>
          </p:cNvSpPr>
          <p:nvPr/>
        </p:nvSpPr>
        <p:spPr bwMode="auto">
          <a:xfrm>
            <a:off x="1941513" y="1600200"/>
            <a:ext cx="274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9746" name="Text Box 110"/>
          <p:cNvSpPr txBox="1">
            <a:spLocks noChangeArrowheads="1"/>
          </p:cNvSpPr>
          <p:nvPr/>
        </p:nvSpPr>
        <p:spPr bwMode="auto">
          <a:xfrm>
            <a:off x="941388" y="1606550"/>
            <a:ext cx="274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9747" name="Text Box 113"/>
          <p:cNvSpPr txBox="1">
            <a:spLocks noChangeArrowheads="1"/>
          </p:cNvSpPr>
          <p:nvPr/>
        </p:nvSpPr>
        <p:spPr bwMode="auto">
          <a:xfrm>
            <a:off x="7153275" y="3132138"/>
            <a:ext cx="493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11</a:t>
            </a:r>
          </a:p>
        </p:txBody>
      </p:sp>
      <p:grpSp>
        <p:nvGrpSpPr>
          <p:cNvPr id="10" name="Group 127"/>
          <p:cNvGrpSpPr>
            <a:grpSpLocks/>
          </p:cNvGrpSpPr>
          <p:nvPr/>
        </p:nvGrpSpPr>
        <p:grpSpPr bwMode="auto">
          <a:xfrm>
            <a:off x="1063625" y="2003425"/>
            <a:ext cx="6480175" cy="2308225"/>
            <a:chOff x="875" y="1516"/>
            <a:chExt cx="4082" cy="1454"/>
          </a:xfrm>
        </p:grpSpPr>
        <p:sp>
          <p:nvSpPr>
            <p:cNvPr id="29752" name="Rectangle 116"/>
            <p:cNvSpPr>
              <a:spLocks noChangeArrowheads="1"/>
            </p:cNvSpPr>
            <p:nvPr/>
          </p:nvSpPr>
          <p:spPr bwMode="auto">
            <a:xfrm>
              <a:off x="875" y="1516"/>
              <a:ext cx="726" cy="499"/>
            </a:xfrm>
            <a:prstGeom prst="rect">
              <a:avLst/>
            </a:prstGeom>
            <a:noFill/>
            <a:ln w="57150">
              <a:solidFill>
                <a:srgbClr val="9900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3" name="Rectangle 119"/>
            <p:cNvSpPr>
              <a:spLocks noChangeArrowheads="1"/>
            </p:cNvSpPr>
            <p:nvPr/>
          </p:nvSpPr>
          <p:spPr bwMode="auto">
            <a:xfrm>
              <a:off x="2371" y="2468"/>
              <a:ext cx="726" cy="499"/>
            </a:xfrm>
            <a:prstGeom prst="rect">
              <a:avLst/>
            </a:prstGeom>
            <a:noFill/>
            <a:ln w="57150">
              <a:solidFill>
                <a:srgbClr val="9900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4" name="Rectangle 122"/>
            <p:cNvSpPr>
              <a:spLocks noChangeArrowheads="1"/>
            </p:cNvSpPr>
            <p:nvPr/>
          </p:nvSpPr>
          <p:spPr bwMode="auto">
            <a:xfrm>
              <a:off x="4231" y="2471"/>
              <a:ext cx="726" cy="499"/>
            </a:xfrm>
            <a:prstGeom prst="rect">
              <a:avLst/>
            </a:prstGeom>
            <a:noFill/>
            <a:ln w="57150">
              <a:solidFill>
                <a:srgbClr val="9900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5" name="Line 124"/>
            <p:cNvSpPr>
              <a:spLocks noChangeShapeType="1"/>
            </p:cNvSpPr>
            <p:nvPr/>
          </p:nvSpPr>
          <p:spPr bwMode="auto">
            <a:xfrm>
              <a:off x="1602" y="1803"/>
              <a:ext cx="748" cy="922"/>
            </a:xfrm>
            <a:prstGeom prst="line">
              <a:avLst/>
            </a:prstGeom>
            <a:noFill/>
            <a:ln w="57150">
              <a:solidFill>
                <a:srgbClr val="990033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6" name="Line 125"/>
            <p:cNvSpPr>
              <a:spLocks noChangeShapeType="1"/>
            </p:cNvSpPr>
            <p:nvPr/>
          </p:nvSpPr>
          <p:spPr bwMode="auto">
            <a:xfrm>
              <a:off x="3122" y="2679"/>
              <a:ext cx="1072" cy="0"/>
            </a:xfrm>
            <a:prstGeom prst="line">
              <a:avLst/>
            </a:prstGeom>
            <a:noFill/>
            <a:ln w="57150">
              <a:solidFill>
                <a:srgbClr val="990033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7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78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79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743C0B6E-6447-4B62-9117-F3E6CBD2942C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19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Gantt Chart, CPM, PERT</a:t>
            </a:r>
          </a:p>
        </p:txBody>
      </p:sp>
      <p:sp>
        <p:nvSpPr>
          <p:cNvPr id="4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ABD82B12-E5B8-4257-938E-739B226AD1FF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2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pic>
        <p:nvPicPr>
          <p:cNvPr id="5126" name="Picture 3" descr="F05"/>
          <p:cNvPicPr>
            <a:picLocks noChangeAspect="1" noChangeArrowheads="1"/>
          </p:cNvPicPr>
          <p:nvPr/>
        </p:nvPicPr>
        <p:blipFill>
          <a:blip r:embed="rId3"/>
          <a:srcRect b="23425"/>
          <a:stretch>
            <a:fillRect/>
          </a:stretch>
        </p:blipFill>
        <p:spPr bwMode="auto">
          <a:xfrm>
            <a:off x="1143000" y="1447800"/>
            <a:ext cx="6858000" cy="2632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0" y="4267200"/>
            <a:ext cx="9144000" cy="1600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Late 1950s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CPM; Deterministic activity durations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PERT; Probabilistic activity durations</a:t>
            </a:r>
          </a:p>
          <a:p>
            <a:pPr lvl="2">
              <a:buFont typeface="Wingdings" pitchFamily="2" charset="2"/>
              <a:buChar char="§"/>
            </a:pPr>
            <a:endParaRPr lang="en-US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cs typeface="Arial" charset="0"/>
              </a:rPr>
              <a:t>Slack Times Example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u="sng" dirty="0" smtClean="0">
                <a:cs typeface="Arial" charset="0"/>
              </a:rPr>
              <a:t>Task   Pred.  </a:t>
            </a:r>
            <a:r>
              <a:rPr lang="en-US" u="sng" dirty="0" err="1" smtClean="0">
                <a:cs typeface="Arial" charset="0"/>
              </a:rPr>
              <a:t>Dur</a:t>
            </a:r>
            <a:r>
              <a:rPr lang="en-US" u="sng" dirty="0" smtClean="0">
                <a:cs typeface="Arial" charset="0"/>
              </a:rPr>
              <a:t>.</a:t>
            </a:r>
            <a:r>
              <a:rPr lang="en-US" dirty="0" smtClean="0">
                <a:cs typeface="Arial" charset="0"/>
              </a:rPr>
              <a:t>	          </a:t>
            </a:r>
            <a:r>
              <a:rPr lang="en-US" u="sng" dirty="0" smtClean="0">
                <a:cs typeface="Arial" charset="0"/>
              </a:rPr>
              <a:t>Task   Pred.  </a:t>
            </a:r>
            <a:r>
              <a:rPr lang="en-US" u="sng" dirty="0" err="1" smtClean="0">
                <a:cs typeface="Arial" charset="0"/>
              </a:rPr>
              <a:t>Dur</a:t>
            </a:r>
            <a:r>
              <a:rPr lang="en-US" u="sng" dirty="0" smtClean="0">
                <a:cs typeface="Arial" charset="0"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cs typeface="Arial" charset="0"/>
              </a:rPr>
              <a:t>   a         --	      4		   g	    </a:t>
            </a:r>
            <a:r>
              <a:rPr lang="en-US" dirty="0" err="1" smtClean="0">
                <a:cs typeface="Arial" charset="0"/>
              </a:rPr>
              <a:t>c,d</a:t>
            </a:r>
            <a:r>
              <a:rPr lang="en-US" dirty="0" smtClean="0">
                <a:cs typeface="Arial" charset="0"/>
              </a:rPr>
              <a:t>	      1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cs typeface="Arial" charset="0"/>
              </a:rPr>
              <a:t>   b         --	      3		   h	     e	      4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cs typeface="Arial" charset="0"/>
              </a:rPr>
              <a:t>   c	     a	      3		   </a:t>
            </a:r>
            <a:r>
              <a:rPr lang="en-US" dirty="0" err="1" smtClean="0">
                <a:cs typeface="Arial" charset="0"/>
              </a:rPr>
              <a:t>i</a:t>
            </a:r>
            <a:r>
              <a:rPr lang="en-US" dirty="0" smtClean="0">
                <a:cs typeface="Arial" charset="0"/>
              </a:rPr>
              <a:t>	     f	      5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cs typeface="Arial" charset="0"/>
              </a:rPr>
              <a:t>   d	     a	      2		   j	    </a:t>
            </a:r>
            <a:r>
              <a:rPr lang="en-US" dirty="0" err="1" smtClean="0">
                <a:cs typeface="Arial" charset="0"/>
              </a:rPr>
              <a:t>e,g</a:t>
            </a:r>
            <a:r>
              <a:rPr lang="en-US" dirty="0" smtClean="0">
                <a:cs typeface="Arial" charset="0"/>
              </a:rPr>
              <a:t>	      6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cs typeface="Arial" charset="0"/>
              </a:rPr>
              <a:t>   e	     b	      6		   k	    </a:t>
            </a:r>
            <a:r>
              <a:rPr lang="en-US" dirty="0" err="1" smtClean="0">
                <a:cs typeface="Arial" charset="0"/>
              </a:rPr>
              <a:t>h,i</a:t>
            </a:r>
            <a:r>
              <a:rPr lang="en-US" dirty="0" smtClean="0">
                <a:cs typeface="Arial" charset="0"/>
              </a:rPr>
              <a:t>	      1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cs typeface="Arial" charset="0"/>
              </a:rPr>
              <a:t>   f	     b	      4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cs typeface="Arial" charset="0"/>
              </a:rPr>
              <a:t>Draw the AON diagram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cs typeface="Arial" charset="0"/>
              </a:rPr>
              <a:t>Find the ES, LS.  EF. LF, and the Critical Path(s).  </a:t>
            </a:r>
          </a:p>
        </p:txBody>
      </p:sp>
      <p:sp>
        <p:nvSpPr>
          <p:cNvPr id="7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8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9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EAE18702-5ED8-4534-989E-EFBFD46948D6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20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Arial" charset="0"/>
              </a:rPr>
              <a:t>Slack Times Example</a:t>
            </a:r>
          </a:p>
        </p:txBody>
      </p:sp>
      <p:grpSp>
        <p:nvGrpSpPr>
          <p:cNvPr id="31748" name="Group 7"/>
          <p:cNvGrpSpPr>
            <a:grpSpLocks/>
          </p:cNvGrpSpPr>
          <p:nvPr/>
        </p:nvGrpSpPr>
        <p:grpSpPr bwMode="auto">
          <a:xfrm>
            <a:off x="431800" y="1371600"/>
            <a:ext cx="8407400" cy="4703763"/>
            <a:chOff x="261" y="359"/>
            <a:chExt cx="5394" cy="3411"/>
          </a:xfrm>
        </p:grpSpPr>
        <p:sp>
          <p:nvSpPr>
            <p:cNvPr id="31752" name="Oval 8"/>
            <p:cNvSpPr>
              <a:spLocks noChangeArrowheads="1"/>
            </p:cNvSpPr>
            <p:nvPr/>
          </p:nvSpPr>
          <p:spPr bwMode="auto">
            <a:xfrm>
              <a:off x="261" y="1940"/>
              <a:ext cx="510" cy="34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3" name="Text Box 9"/>
            <p:cNvSpPr txBox="1">
              <a:spLocks noChangeArrowheads="1"/>
            </p:cNvSpPr>
            <p:nvPr/>
          </p:nvSpPr>
          <p:spPr bwMode="auto">
            <a:xfrm>
              <a:off x="309" y="1978"/>
              <a:ext cx="426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000"/>
                <a:t>Start</a:t>
              </a:r>
            </a:p>
          </p:txBody>
        </p:sp>
        <p:sp>
          <p:nvSpPr>
            <p:cNvPr id="31754" name="Oval 10"/>
            <p:cNvSpPr>
              <a:spLocks noChangeArrowheads="1"/>
            </p:cNvSpPr>
            <p:nvPr/>
          </p:nvSpPr>
          <p:spPr bwMode="auto">
            <a:xfrm>
              <a:off x="4917" y="1930"/>
              <a:ext cx="510" cy="34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5" name="Text Box 11"/>
            <p:cNvSpPr txBox="1">
              <a:spLocks noChangeArrowheads="1"/>
            </p:cNvSpPr>
            <p:nvPr/>
          </p:nvSpPr>
          <p:spPr bwMode="auto">
            <a:xfrm>
              <a:off x="4920" y="1968"/>
              <a:ext cx="5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000"/>
                <a:t>Finish</a:t>
              </a:r>
            </a:p>
          </p:txBody>
        </p:sp>
        <p:sp>
          <p:nvSpPr>
            <p:cNvPr id="31756" name="Rectangle 12"/>
            <p:cNvSpPr>
              <a:spLocks noChangeArrowheads="1"/>
            </p:cNvSpPr>
            <p:nvPr/>
          </p:nvSpPr>
          <p:spPr bwMode="auto">
            <a:xfrm>
              <a:off x="1199" y="999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7" name="Text Box 13"/>
            <p:cNvSpPr txBox="1">
              <a:spLocks noChangeArrowheads="1"/>
            </p:cNvSpPr>
            <p:nvPr/>
          </p:nvSpPr>
          <p:spPr bwMode="auto">
            <a:xfrm>
              <a:off x="1192" y="981"/>
              <a:ext cx="531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a=4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58" name="Rectangle 14"/>
            <p:cNvSpPr>
              <a:spLocks noChangeArrowheads="1"/>
            </p:cNvSpPr>
            <p:nvPr/>
          </p:nvSpPr>
          <p:spPr bwMode="auto">
            <a:xfrm>
              <a:off x="1198" y="2902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9" name="Text Box 15"/>
            <p:cNvSpPr txBox="1">
              <a:spLocks noChangeArrowheads="1"/>
            </p:cNvSpPr>
            <p:nvPr/>
          </p:nvSpPr>
          <p:spPr bwMode="auto">
            <a:xfrm>
              <a:off x="1191" y="2884"/>
              <a:ext cx="531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b=3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60" name="Rectangle 16"/>
            <p:cNvSpPr>
              <a:spLocks noChangeArrowheads="1"/>
            </p:cNvSpPr>
            <p:nvPr/>
          </p:nvSpPr>
          <p:spPr bwMode="auto">
            <a:xfrm>
              <a:off x="2217" y="377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1" name="Text Box 17"/>
            <p:cNvSpPr txBox="1">
              <a:spLocks noChangeArrowheads="1"/>
            </p:cNvSpPr>
            <p:nvPr/>
          </p:nvSpPr>
          <p:spPr bwMode="auto">
            <a:xfrm>
              <a:off x="2211" y="359"/>
              <a:ext cx="530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c=3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62" name="Rectangle 18"/>
            <p:cNvSpPr>
              <a:spLocks noChangeArrowheads="1"/>
            </p:cNvSpPr>
            <p:nvPr/>
          </p:nvSpPr>
          <p:spPr bwMode="auto">
            <a:xfrm>
              <a:off x="2199" y="1492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3" name="Text Box 19"/>
            <p:cNvSpPr txBox="1">
              <a:spLocks noChangeArrowheads="1"/>
            </p:cNvSpPr>
            <p:nvPr/>
          </p:nvSpPr>
          <p:spPr bwMode="auto">
            <a:xfrm>
              <a:off x="2192" y="1475"/>
              <a:ext cx="531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d=2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64" name="Rectangle 20"/>
            <p:cNvSpPr>
              <a:spLocks noChangeArrowheads="1"/>
            </p:cNvSpPr>
            <p:nvPr/>
          </p:nvSpPr>
          <p:spPr bwMode="auto">
            <a:xfrm>
              <a:off x="2180" y="2343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5" name="Text Box 21"/>
            <p:cNvSpPr txBox="1">
              <a:spLocks noChangeArrowheads="1"/>
            </p:cNvSpPr>
            <p:nvPr/>
          </p:nvSpPr>
          <p:spPr bwMode="auto">
            <a:xfrm>
              <a:off x="2173" y="2325"/>
              <a:ext cx="531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e=6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66" name="Rectangle 22"/>
            <p:cNvSpPr>
              <a:spLocks noChangeArrowheads="1"/>
            </p:cNvSpPr>
            <p:nvPr/>
          </p:nvSpPr>
          <p:spPr bwMode="auto">
            <a:xfrm>
              <a:off x="2180" y="3394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7" name="Text Box 23"/>
            <p:cNvSpPr txBox="1">
              <a:spLocks noChangeArrowheads="1"/>
            </p:cNvSpPr>
            <p:nvPr/>
          </p:nvSpPr>
          <p:spPr bwMode="auto">
            <a:xfrm>
              <a:off x="2173" y="3376"/>
              <a:ext cx="531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f=4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68" name="Rectangle 24"/>
            <p:cNvSpPr>
              <a:spLocks noChangeArrowheads="1"/>
            </p:cNvSpPr>
            <p:nvPr/>
          </p:nvSpPr>
          <p:spPr bwMode="auto">
            <a:xfrm>
              <a:off x="3204" y="971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9" name="Text Box 25"/>
            <p:cNvSpPr txBox="1">
              <a:spLocks noChangeArrowheads="1"/>
            </p:cNvSpPr>
            <p:nvPr/>
          </p:nvSpPr>
          <p:spPr bwMode="auto">
            <a:xfrm>
              <a:off x="3198" y="953"/>
              <a:ext cx="530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g=1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70" name="Rectangle 26"/>
            <p:cNvSpPr>
              <a:spLocks noChangeArrowheads="1"/>
            </p:cNvSpPr>
            <p:nvPr/>
          </p:nvSpPr>
          <p:spPr bwMode="auto">
            <a:xfrm>
              <a:off x="3213" y="2553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1" name="Text Box 27"/>
            <p:cNvSpPr txBox="1">
              <a:spLocks noChangeArrowheads="1"/>
            </p:cNvSpPr>
            <p:nvPr/>
          </p:nvSpPr>
          <p:spPr bwMode="auto">
            <a:xfrm>
              <a:off x="3207" y="2535"/>
              <a:ext cx="530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h=4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72" name="Rectangle 28"/>
            <p:cNvSpPr>
              <a:spLocks noChangeArrowheads="1"/>
            </p:cNvSpPr>
            <p:nvPr/>
          </p:nvSpPr>
          <p:spPr bwMode="auto">
            <a:xfrm>
              <a:off x="3204" y="3413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3" name="Text Box 29"/>
            <p:cNvSpPr txBox="1">
              <a:spLocks noChangeArrowheads="1"/>
            </p:cNvSpPr>
            <p:nvPr/>
          </p:nvSpPr>
          <p:spPr bwMode="auto">
            <a:xfrm>
              <a:off x="3198" y="3395"/>
              <a:ext cx="530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i=5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74" name="Rectangle 30"/>
            <p:cNvSpPr>
              <a:spLocks noChangeArrowheads="1"/>
            </p:cNvSpPr>
            <p:nvPr/>
          </p:nvSpPr>
          <p:spPr bwMode="auto">
            <a:xfrm>
              <a:off x="4045" y="1392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5" name="Text Box 31"/>
            <p:cNvSpPr txBox="1">
              <a:spLocks noChangeArrowheads="1"/>
            </p:cNvSpPr>
            <p:nvPr/>
          </p:nvSpPr>
          <p:spPr bwMode="auto">
            <a:xfrm>
              <a:off x="4038" y="1374"/>
              <a:ext cx="531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j=6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76" name="Rectangle 32"/>
            <p:cNvSpPr>
              <a:spLocks noChangeArrowheads="1"/>
            </p:cNvSpPr>
            <p:nvPr/>
          </p:nvSpPr>
          <p:spPr bwMode="auto">
            <a:xfrm>
              <a:off x="4036" y="2956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7" name="Text Box 33"/>
            <p:cNvSpPr txBox="1">
              <a:spLocks noChangeArrowheads="1"/>
            </p:cNvSpPr>
            <p:nvPr/>
          </p:nvSpPr>
          <p:spPr bwMode="auto">
            <a:xfrm>
              <a:off x="4030" y="2937"/>
              <a:ext cx="530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k=1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78" name="Line 34"/>
            <p:cNvSpPr>
              <a:spLocks noChangeShapeType="1"/>
            </p:cNvSpPr>
            <p:nvPr/>
          </p:nvSpPr>
          <p:spPr bwMode="auto">
            <a:xfrm flipV="1">
              <a:off x="678" y="1231"/>
              <a:ext cx="515" cy="7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79" name="Line 35"/>
            <p:cNvSpPr>
              <a:spLocks noChangeShapeType="1"/>
            </p:cNvSpPr>
            <p:nvPr/>
          </p:nvSpPr>
          <p:spPr bwMode="auto">
            <a:xfrm>
              <a:off x="683" y="2240"/>
              <a:ext cx="518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0" name="Line 36"/>
            <p:cNvSpPr>
              <a:spLocks noChangeShapeType="1"/>
            </p:cNvSpPr>
            <p:nvPr/>
          </p:nvSpPr>
          <p:spPr bwMode="auto">
            <a:xfrm flipV="1">
              <a:off x="1719" y="576"/>
              <a:ext cx="494" cy="5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1" name="Line 37"/>
            <p:cNvSpPr>
              <a:spLocks noChangeShapeType="1"/>
            </p:cNvSpPr>
            <p:nvPr/>
          </p:nvSpPr>
          <p:spPr bwMode="auto">
            <a:xfrm>
              <a:off x="1719" y="1213"/>
              <a:ext cx="484" cy="3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2" name="Line 38"/>
            <p:cNvSpPr>
              <a:spLocks noChangeShapeType="1"/>
            </p:cNvSpPr>
            <p:nvPr/>
          </p:nvSpPr>
          <p:spPr bwMode="auto">
            <a:xfrm>
              <a:off x="2737" y="585"/>
              <a:ext cx="463" cy="5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3" name="Line 39"/>
            <p:cNvSpPr>
              <a:spLocks noChangeShapeType="1"/>
            </p:cNvSpPr>
            <p:nvPr/>
          </p:nvSpPr>
          <p:spPr bwMode="auto">
            <a:xfrm flipV="1">
              <a:off x="2718" y="1164"/>
              <a:ext cx="482" cy="4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4" name="Line 40"/>
            <p:cNvSpPr>
              <a:spLocks noChangeShapeType="1"/>
            </p:cNvSpPr>
            <p:nvPr/>
          </p:nvSpPr>
          <p:spPr bwMode="auto">
            <a:xfrm>
              <a:off x="3727" y="1200"/>
              <a:ext cx="317" cy="2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5" name="Line 41"/>
            <p:cNvSpPr>
              <a:spLocks noChangeShapeType="1"/>
            </p:cNvSpPr>
            <p:nvPr/>
          </p:nvSpPr>
          <p:spPr bwMode="auto">
            <a:xfrm flipV="1">
              <a:off x="1719" y="2523"/>
              <a:ext cx="463" cy="5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6" name="Line 42"/>
            <p:cNvSpPr>
              <a:spLocks noChangeShapeType="1"/>
            </p:cNvSpPr>
            <p:nvPr/>
          </p:nvSpPr>
          <p:spPr bwMode="auto">
            <a:xfrm>
              <a:off x="1719" y="3099"/>
              <a:ext cx="457" cy="4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7" name="Line 43"/>
            <p:cNvSpPr>
              <a:spLocks noChangeShapeType="1"/>
            </p:cNvSpPr>
            <p:nvPr/>
          </p:nvSpPr>
          <p:spPr bwMode="auto">
            <a:xfrm>
              <a:off x="2706" y="2542"/>
              <a:ext cx="506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8" name="Line 44"/>
            <p:cNvSpPr>
              <a:spLocks noChangeShapeType="1"/>
            </p:cNvSpPr>
            <p:nvPr/>
          </p:nvSpPr>
          <p:spPr bwMode="auto">
            <a:xfrm flipV="1">
              <a:off x="2697" y="1612"/>
              <a:ext cx="1347" cy="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9" name="Line 45"/>
            <p:cNvSpPr>
              <a:spLocks noChangeShapeType="1"/>
            </p:cNvSpPr>
            <p:nvPr/>
          </p:nvSpPr>
          <p:spPr bwMode="auto">
            <a:xfrm>
              <a:off x="2697" y="3557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0" name="Line 46"/>
            <p:cNvSpPr>
              <a:spLocks noChangeShapeType="1"/>
            </p:cNvSpPr>
            <p:nvPr/>
          </p:nvSpPr>
          <p:spPr bwMode="auto">
            <a:xfrm flipV="1">
              <a:off x="3727" y="3181"/>
              <a:ext cx="305" cy="3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1" name="Line 47"/>
            <p:cNvSpPr>
              <a:spLocks noChangeShapeType="1"/>
            </p:cNvSpPr>
            <p:nvPr/>
          </p:nvSpPr>
          <p:spPr bwMode="auto">
            <a:xfrm>
              <a:off x="3733" y="2788"/>
              <a:ext cx="299" cy="2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2" name="Line 48"/>
            <p:cNvSpPr>
              <a:spLocks noChangeShapeType="1"/>
            </p:cNvSpPr>
            <p:nvPr/>
          </p:nvSpPr>
          <p:spPr bwMode="auto">
            <a:xfrm flipV="1">
              <a:off x="4556" y="2216"/>
              <a:ext cx="426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3" name="Line 49"/>
            <p:cNvSpPr>
              <a:spLocks noChangeShapeType="1"/>
            </p:cNvSpPr>
            <p:nvPr/>
          </p:nvSpPr>
          <p:spPr bwMode="auto">
            <a:xfrm>
              <a:off x="4565" y="1600"/>
              <a:ext cx="422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794" name="Group 50"/>
            <p:cNvGrpSpPr>
              <a:grpSpLocks/>
            </p:cNvGrpSpPr>
            <p:nvPr/>
          </p:nvGrpSpPr>
          <p:grpSpPr bwMode="auto">
            <a:xfrm>
              <a:off x="4889" y="359"/>
              <a:ext cx="766" cy="718"/>
              <a:chOff x="4889" y="311"/>
              <a:chExt cx="766" cy="718"/>
            </a:xfrm>
          </p:grpSpPr>
          <p:sp>
            <p:nvSpPr>
              <p:cNvPr id="31795" name="Rectangle 51"/>
              <p:cNvSpPr>
                <a:spLocks noChangeArrowheads="1"/>
              </p:cNvSpPr>
              <p:nvPr/>
            </p:nvSpPr>
            <p:spPr bwMode="auto">
              <a:xfrm>
                <a:off x="4925" y="506"/>
                <a:ext cx="521" cy="32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6" name="Text Box 52"/>
              <p:cNvSpPr txBox="1">
                <a:spLocks noChangeArrowheads="1"/>
              </p:cNvSpPr>
              <p:nvPr/>
            </p:nvSpPr>
            <p:spPr bwMode="auto">
              <a:xfrm>
                <a:off x="4889" y="488"/>
                <a:ext cx="588" cy="3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sz="1400"/>
                  <a:t>Task=dur</a:t>
                </a:r>
              </a:p>
              <a:p>
                <a:pPr algn="ctr" eaLnBrk="1" hangingPunct="1"/>
                <a:r>
                  <a:rPr lang="en-US" sz="1400"/>
                  <a:t>slack=xxx</a:t>
                </a:r>
              </a:p>
            </p:txBody>
          </p:sp>
          <p:sp>
            <p:nvSpPr>
              <p:cNvPr id="31797" name="Text Box 53"/>
              <p:cNvSpPr txBox="1">
                <a:spLocks noChangeArrowheads="1"/>
              </p:cNvSpPr>
              <p:nvPr/>
            </p:nvSpPr>
            <p:spPr bwMode="auto">
              <a:xfrm>
                <a:off x="4906" y="828"/>
                <a:ext cx="351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200"/>
                  <a:t>EST</a:t>
                </a:r>
              </a:p>
            </p:txBody>
          </p:sp>
          <p:sp>
            <p:nvSpPr>
              <p:cNvPr id="31798" name="Text Box 54"/>
              <p:cNvSpPr txBox="1">
                <a:spLocks noChangeArrowheads="1"/>
              </p:cNvSpPr>
              <p:nvPr/>
            </p:nvSpPr>
            <p:spPr bwMode="auto">
              <a:xfrm>
                <a:off x="5199" y="828"/>
                <a:ext cx="358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200"/>
                  <a:t>EFT</a:t>
                </a:r>
              </a:p>
            </p:txBody>
          </p:sp>
          <p:sp>
            <p:nvSpPr>
              <p:cNvPr id="31799" name="Text Box 55"/>
              <p:cNvSpPr txBox="1">
                <a:spLocks noChangeArrowheads="1"/>
              </p:cNvSpPr>
              <p:nvPr/>
            </p:nvSpPr>
            <p:spPr bwMode="auto">
              <a:xfrm>
                <a:off x="5199" y="311"/>
                <a:ext cx="456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200"/>
                  <a:t>LFT</a:t>
                </a:r>
              </a:p>
            </p:txBody>
          </p:sp>
          <p:sp>
            <p:nvSpPr>
              <p:cNvPr id="31800" name="Text Box 56"/>
              <p:cNvSpPr txBox="1">
                <a:spLocks noChangeArrowheads="1"/>
              </p:cNvSpPr>
              <p:nvPr/>
            </p:nvSpPr>
            <p:spPr bwMode="auto">
              <a:xfrm>
                <a:off x="4906" y="311"/>
                <a:ext cx="400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200"/>
                  <a:t>LST</a:t>
                </a:r>
              </a:p>
            </p:txBody>
          </p:sp>
        </p:grpSp>
      </p:grpSp>
      <p:sp>
        <p:nvSpPr>
          <p:cNvPr id="57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58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59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DD47706E-691F-4BAE-9078-1055BE8C96AA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21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Arial" charset="0"/>
              </a:rPr>
              <a:t>Slack Times Example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31800" y="1371600"/>
            <a:ext cx="8407400" cy="4703763"/>
            <a:chOff x="261" y="359"/>
            <a:chExt cx="5394" cy="3411"/>
          </a:xfrm>
        </p:grpSpPr>
        <p:sp>
          <p:nvSpPr>
            <p:cNvPr id="31752" name="Oval 8"/>
            <p:cNvSpPr>
              <a:spLocks noChangeArrowheads="1"/>
            </p:cNvSpPr>
            <p:nvPr/>
          </p:nvSpPr>
          <p:spPr bwMode="auto">
            <a:xfrm>
              <a:off x="261" y="1940"/>
              <a:ext cx="510" cy="34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3" name="Text Box 9"/>
            <p:cNvSpPr txBox="1">
              <a:spLocks noChangeArrowheads="1"/>
            </p:cNvSpPr>
            <p:nvPr/>
          </p:nvSpPr>
          <p:spPr bwMode="auto">
            <a:xfrm>
              <a:off x="309" y="1978"/>
              <a:ext cx="426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000"/>
                <a:t>Start</a:t>
              </a:r>
            </a:p>
          </p:txBody>
        </p:sp>
        <p:sp>
          <p:nvSpPr>
            <p:cNvPr id="31754" name="Oval 10"/>
            <p:cNvSpPr>
              <a:spLocks noChangeArrowheads="1"/>
            </p:cNvSpPr>
            <p:nvPr/>
          </p:nvSpPr>
          <p:spPr bwMode="auto">
            <a:xfrm>
              <a:off x="4917" y="1930"/>
              <a:ext cx="510" cy="34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5" name="Text Box 11"/>
            <p:cNvSpPr txBox="1">
              <a:spLocks noChangeArrowheads="1"/>
            </p:cNvSpPr>
            <p:nvPr/>
          </p:nvSpPr>
          <p:spPr bwMode="auto">
            <a:xfrm>
              <a:off x="4920" y="1968"/>
              <a:ext cx="5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000"/>
                <a:t>Finish</a:t>
              </a:r>
            </a:p>
          </p:txBody>
        </p:sp>
        <p:sp>
          <p:nvSpPr>
            <p:cNvPr id="31756" name="Rectangle 12"/>
            <p:cNvSpPr>
              <a:spLocks noChangeArrowheads="1"/>
            </p:cNvSpPr>
            <p:nvPr/>
          </p:nvSpPr>
          <p:spPr bwMode="auto">
            <a:xfrm>
              <a:off x="1199" y="999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7" name="Text Box 13"/>
            <p:cNvSpPr txBox="1">
              <a:spLocks noChangeArrowheads="1"/>
            </p:cNvSpPr>
            <p:nvPr/>
          </p:nvSpPr>
          <p:spPr bwMode="auto">
            <a:xfrm>
              <a:off x="1192" y="981"/>
              <a:ext cx="531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a=4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58" name="Rectangle 14"/>
            <p:cNvSpPr>
              <a:spLocks noChangeArrowheads="1"/>
            </p:cNvSpPr>
            <p:nvPr/>
          </p:nvSpPr>
          <p:spPr bwMode="auto">
            <a:xfrm>
              <a:off x="1198" y="2902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9" name="Text Box 15"/>
            <p:cNvSpPr txBox="1">
              <a:spLocks noChangeArrowheads="1"/>
            </p:cNvSpPr>
            <p:nvPr/>
          </p:nvSpPr>
          <p:spPr bwMode="auto">
            <a:xfrm>
              <a:off x="1191" y="2884"/>
              <a:ext cx="531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b=3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60" name="Rectangle 16"/>
            <p:cNvSpPr>
              <a:spLocks noChangeArrowheads="1"/>
            </p:cNvSpPr>
            <p:nvPr/>
          </p:nvSpPr>
          <p:spPr bwMode="auto">
            <a:xfrm>
              <a:off x="2217" y="377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1" name="Text Box 17"/>
            <p:cNvSpPr txBox="1">
              <a:spLocks noChangeArrowheads="1"/>
            </p:cNvSpPr>
            <p:nvPr/>
          </p:nvSpPr>
          <p:spPr bwMode="auto">
            <a:xfrm>
              <a:off x="2211" y="359"/>
              <a:ext cx="530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c=3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62" name="Rectangle 18"/>
            <p:cNvSpPr>
              <a:spLocks noChangeArrowheads="1"/>
            </p:cNvSpPr>
            <p:nvPr/>
          </p:nvSpPr>
          <p:spPr bwMode="auto">
            <a:xfrm>
              <a:off x="2199" y="1492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3" name="Text Box 19"/>
            <p:cNvSpPr txBox="1">
              <a:spLocks noChangeArrowheads="1"/>
            </p:cNvSpPr>
            <p:nvPr/>
          </p:nvSpPr>
          <p:spPr bwMode="auto">
            <a:xfrm>
              <a:off x="2192" y="1475"/>
              <a:ext cx="531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d=2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64" name="Rectangle 20"/>
            <p:cNvSpPr>
              <a:spLocks noChangeArrowheads="1"/>
            </p:cNvSpPr>
            <p:nvPr/>
          </p:nvSpPr>
          <p:spPr bwMode="auto">
            <a:xfrm>
              <a:off x="2180" y="2343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5" name="Text Box 21"/>
            <p:cNvSpPr txBox="1">
              <a:spLocks noChangeArrowheads="1"/>
            </p:cNvSpPr>
            <p:nvPr/>
          </p:nvSpPr>
          <p:spPr bwMode="auto">
            <a:xfrm>
              <a:off x="2173" y="2325"/>
              <a:ext cx="531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e=6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66" name="Rectangle 22"/>
            <p:cNvSpPr>
              <a:spLocks noChangeArrowheads="1"/>
            </p:cNvSpPr>
            <p:nvPr/>
          </p:nvSpPr>
          <p:spPr bwMode="auto">
            <a:xfrm>
              <a:off x="2180" y="3394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7" name="Text Box 23"/>
            <p:cNvSpPr txBox="1">
              <a:spLocks noChangeArrowheads="1"/>
            </p:cNvSpPr>
            <p:nvPr/>
          </p:nvSpPr>
          <p:spPr bwMode="auto">
            <a:xfrm>
              <a:off x="2173" y="3376"/>
              <a:ext cx="531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f=4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68" name="Rectangle 24"/>
            <p:cNvSpPr>
              <a:spLocks noChangeArrowheads="1"/>
            </p:cNvSpPr>
            <p:nvPr/>
          </p:nvSpPr>
          <p:spPr bwMode="auto">
            <a:xfrm>
              <a:off x="3204" y="971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9" name="Text Box 25"/>
            <p:cNvSpPr txBox="1">
              <a:spLocks noChangeArrowheads="1"/>
            </p:cNvSpPr>
            <p:nvPr/>
          </p:nvSpPr>
          <p:spPr bwMode="auto">
            <a:xfrm>
              <a:off x="3198" y="953"/>
              <a:ext cx="530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g=1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70" name="Rectangle 26"/>
            <p:cNvSpPr>
              <a:spLocks noChangeArrowheads="1"/>
            </p:cNvSpPr>
            <p:nvPr/>
          </p:nvSpPr>
          <p:spPr bwMode="auto">
            <a:xfrm>
              <a:off x="3213" y="2553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1" name="Text Box 27"/>
            <p:cNvSpPr txBox="1">
              <a:spLocks noChangeArrowheads="1"/>
            </p:cNvSpPr>
            <p:nvPr/>
          </p:nvSpPr>
          <p:spPr bwMode="auto">
            <a:xfrm>
              <a:off x="3207" y="2535"/>
              <a:ext cx="530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h=4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72" name="Rectangle 28"/>
            <p:cNvSpPr>
              <a:spLocks noChangeArrowheads="1"/>
            </p:cNvSpPr>
            <p:nvPr/>
          </p:nvSpPr>
          <p:spPr bwMode="auto">
            <a:xfrm>
              <a:off x="3204" y="3413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3" name="Text Box 29"/>
            <p:cNvSpPr txBox="1">
              <a:spLocks noChangeArrowheads="1"/>
            </p:cNvSpPr>
            <p:nvPr/>
          </p:nvSpPr>
          <p:spPr bwMode="auto">
            <a:xfrm>
              <a:off x="3198" y="3395"/>
              <a:ext cx="530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i=5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74" name="Rectangle 30"/>
            <p:cNvSpPr>
              <a:spLocks noChangeArrowheads="1"/>
            </p:cNvSpPr>
            <p:nvPr/>
          </p:nvSpPr>
          <p:spPr bwMode="auto">
            <a:xfrm>
              <a:off x="4045" y="1392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5" name="Text Box 31"/>
            <p:cNvSpPr txBox="1">
              <a:spLocks noChangeArrowheads="1"/>
            </p:cNvSpPr>
            <p:nvPr/>
          </p:nvSpPr>
          <p:spPr bwMode="auto">
            <a:xfrm>
              <a:off x="4038" y="1374"/>
              <a:ext cx="531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j=6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76" name="Rectangle 32"/>
            <p:cNvSpPr>
              <a:spLocks noChangeArrowheads="1"/>
            </p:cNvSpPr>
            <p:nvPr/>
          </p:nvSpPr>
          <p:spPr bwMode="auto">
            <a:xfrm>
              <a:off x="4036" y="2956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7" name="Text Box 33"/>
            <p:cNvSpPr txBox="1">
              <a:spLocks noChangeArrowheads="1"/>
            </p:cNvSpPr>
            <p:nvPr/>
          </p:nvSpPr>
          <p:spPr bwMode="auto">
            <a:xfrm>
              <a:off x="4030" y="2937"/>
              <a:ext cx="530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k=1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78" name="Line 34"/>
            <p:cNvSpPr>
              <a:spLocks noChangeShapeType="1"/>
            </p:cNvSpPr>
            <p:nvPr/>
          </p:nvSpPr>
          <p:spPr bwMode="auto">
            <a:xfrm flipV="1">
              <a:off x="678" y="1231"/>
              <a:ext cx="515" cy="7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79" name="Line 35"/>
            <p:cNvSpPr>
              <a:spLocks noChangeShapeType="1"/>
            </p:cNvSpPr>
            <p:nvPr/>
          </p:nvSpPr>
          <p:spPr bwMode="auto">
            <a:xfrm>
              <a:off x="683" y="2240"/>
              <a:ext cx="518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0" name="Line 36"/>
            <p:cNvSpPr>
              <a:spLocks noChangeShapeType="1"/>
            </p:cNvSpPr>
            <p:nvPr/>
          </p:nvSpPr>
          <p:spPr bwMode="auto">
            <a:xfrm flipV="1">
              <a:off x="1719" y="576"/>
              <a:ext cx="494" cy="5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1" name="Line 37"/>
            <p:cNvSpPr>
              <a:spLocks noChangeShapeType="1"/>
            </p:cNvSpPr>
            <p:nvPr/>
          </p:nvSpPr>
          <p:spPr bwMode="auto">
            <a:xfrm>
              <a:off x="1719" y="1213"/>
              <a:ext cx="484" cy="3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2" name="Line 38"/>
            <p:cNvSpPr>
              <a:spLocks noChangeShapeType="1"/>
            </p:cNvSpPr>
            <p:nvPr/>
          </p:nvSpPr>
          <p:spPr bwMode="auto">
            <a:xfrm>
              <a:off x="2737" y="585"/>
              <a:ext cx="463" cy="5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3" name="Line 39"/>
            <p:cNvSpPr>
              <a:spLocks noChangeShapeType="1"/>
            </p:cNvSpPr>
            <p:nvPr/>
          </p:nvSpPr>
          <p:spPr bwMode="auto">
            <a:xfrm flipV="1">
              <a:off x="2718" y="1164"/>
              <a:ext cx="482" cy="4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4" name="Line 40"/>
            <p:cNvSpPr>
              <a:spLocks noChangeShapeType="1"/>
            </p:cNvSpPr>
            <p:nvPr/>
          </p:nvSpPr>
          <p:spPr bwMode="auto">
            <a:xfrm>
              <a:off x="3727" y="1200"/>
              <a:ext cx="317" cy="2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5" name="Line 41"/>
            <p:cNvSpPr>
              <a:spLocks noChangeShapeType="1"/>
            </p:cNvSpPr>
            <p:nvPr/>
          </p:nvSpPr>
          <p:spPr bwMode="auto">
            <a:xfrm flipV="1">
              <a:off x="1719" y="2523"/>
              <a:ext cx="463" cy="5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6" name="Line 42"/>
            <p:cNvSpPr>
              <a:spLocks noChangeShapeType="1"/>
            </p:cNvSpPr>
            <p:nvPr/>
          </p:nvSpPr>
          <p:spPr bwMode="auto">
            <a:xfrm>
              <a:off x="1719" y="3099"/>
              <a:ext cx="457" cy="4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7" name="Line 43"/>
            <p:cNvSpPr>
              <a:spLocks noChangeShapeType="1"/>
            </p:cNvSpPr>
            <p:nvPr/>
          </p:nvSpPr>
          <p:spPr bwMode="auto">
            <a:xfrm>
              <a:off x="2706" y="2542"/>
              <a:ext cx="506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8" name="Line 44"/>
            <p:cNvSpPr>
              <a:spLocks noChangeShapeType="1"/>
            </p:cNvSpPr>
            <p:nvPr/>
          </p:nvSpPr>
          <p:spPr bwMode="auto">
            <a:xfrm flipV="1">
              <a:off x="2697" y="1612"/>
              <a:ext cx="1347" cy="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9" name="Line 45"/>
            <p:cNvSpPr>
              <a:spLocks noChangeShapeType="1"/>
            </p:cNvSpPr>
            <p:nvPr/>
          </p:nvSpPr>
          <p:spPr bwMode="auto">
            <a:xfrm>
              <a:off x="2697" y="3557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0" name="Line 46"/>
            <p:cNvSpPr>
              <a:spLocks noChangeShapeType="1"/>
            </p:cNvSpPr>
            <p:nvPr/>
          </p:nvSpPr>
          <p:spPr bwMode="auto">
            <a:xfrm flipV="1">
              <a:off x="3727" y="3181"/>
              <a:ext cx="305" cy="3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1" name="Line 47"/>
            <p:cNvSpPr>
              <a:spLocks noChangeShapeType="1"/>
            </p:cNvSpPr>
            <p:nvPr/>
          </p:nvSpPr>
          <p:spPr bwMode="auto">
            <a:xfrm>
              <a:off x="3733" y="2788"/>
              <a:ext cx="299" cy="2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2" name="Line 48"/>
            <p:cNvSpPr>
              <a:spLocks noChangeShapeType="1"/>
            </p:cNvSpPr>
            <p:nvPr/>
          </p:nvSpPr>
          <p:spPr bwMode="auto">
            <a:xfrm flipV="1">
              <a:off x="4556" y="2216"/>
              <a:ext cx="426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3" name="Line 49"/>
            <p:cNvSpPr>
              <a:spLocks noChangeShapeType="1"/>
            </p:cNvSpPr>
            <p:nvPr/>
          </p:nvSpPr>
          <p:spPr bwMode="auto">
            <a:xfrm>
              <a:off x="4565" y="1600"/>
              <a:ext cx="422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50"/>
            <p:cNvGrpSpPr>
              <a:grpSpLocks/>
            </p:cNvGrpSpPr>
            <p:nvPr/>
          </p:nvGrpSpPr>
          <p:grpSpPr bwMode="auto">
            <a:xfrm>
              <a:off x="4889" y="359"/>
              <a:ext cx="766" cy="718"/>
              <a:chOff x="4889" y="311"/>
              <a:chExt cx="766" cy="718"/>
            </a:xfrm>
          </p:grpSpPr>
          <p:sp>
            <p:nvSpPr>
              <p:cNvPr id="31795" name="Rectangle 51"/>
              <p:cNvSpPr>
                <a:spLocks noChangeArrowheads="1"/>
              </p:cNvSpPr>
              <p:nvPr/>
            </p:nvSpPr>
            <p:spPr bwMode="auto">
              <a:xfrm>
                <a:off x="4925" y="506"/>
                <a:ext cx="521" cy="32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6" name="Text Box 52"/>
              <p:cNvSpPr txBox="1">
                <a:spLocks noChangeArrowheads="1"/>
              </p:cNvSpPr>
              <p:nvPr/>
            </p:nvSpPr>
            <p:spPr bwMode="auto">
              <a:xfrm>
                <a:off x="4889" y="488"/>
                <a:ext cx="588" cy="3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sz="1400"/>
                  <a:t>Task=dur</a:t>
                </a:r>
              </a:p>
              <a:p>
                <a:pPr algn="ctr" eaLnBrk="1" hangingPunct="1"/>
                <a:r>
                  <a:rPr lang="en-US" sz="1400"/>
                  <a:t>slack=xxx</a:t>
                </a:r>
              </a:p>
            </p:txBody>
          </p:sp>
          <p:sp>
            <p:nvSpPr>
              <p:cNvPr id="31797" name="Text Box 53"/>
              <p:cNvSpPr txBox="1">
                <a:spLocks noChangeArrowheads="1"/>
              </p:cNvSpPr>
              <p:nvPr/>
            </p:nvSpPr>
            <p:spPr bwMode="auto">
              <a:xfrm>
                <a:off x="4906" y="828"/>
                <a:ext cx="351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200"/>
                  <a:t>EST</a:t>
                </a:r>
              </a:p>
            </p:txBody>
          </p:sp>
          <p:sp>
            <p:nvSpPr>
              <p:cNvPr id="31798" name="Text Box 54"/>
              <p:cNvSpPr txBox="1">
                <a:spLocks noChangeArrowheads="1"/>
              </p:cNvSpPr>
              <p:nvPr/>
            </p:nvSpPr>
            <p:spPr bwMode="auto">
              <a:xfrm>
                <a:off x="5199" y="828"/>
                <a:ext cx="358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200"/>
                  <a:t>EFT</a:t>
                </a:r>
              </a:p>
            </p:txBody>
          </p:sp>
          <p:sp>
            <p:nvSpPr>
              <p:cNvPr id="31799" name="Text Box 55"/>
              <p:cNvSpPr txBox="1">
                <a:spLocks noChangeArrowheads="1"/>
              </p:cNvSpPr>
              <p:nvPr/>
            </p:nvSpPr>
            <p:spPr bwMode="auto">
              <a:xfrm>
                <a:off x="5199" y="311"/>
                <a:ext cx="456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200"/>
                  <a:t>LFT</a:t>
                </a:r>
              </a:p>
            </p:txBody>
          </p:sp>
          <p:sp>
            <p:nvSpPr>
              <p:cNvPr id="31800" name="Text Box 56"/>
              <p:cNvSpPr txBox="1">
                <a:spLocks noChangeArrowheads="1"/>
              </p:cNvSpPr>
              <p:nvPr/>
            </p:nvSpPr>
            <p:spPr bwMode="auto">
              <a:xfrm>
                <a:off x="4906" y="311"/>
                <a:ext cx="400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200"/>
                  <a:t>LST</a:t>
                </a:r>
              </a:p>
            </p:txBody>
          </p:sp>
        </p:grpSp>
      </p:grpSp>
      <p:sp>
        <p:nvSpPr>
          <p:cNvPr id="57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58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59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DD47706E-691F-4BAE-9078-1055BE8C96AA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22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61" name="Text Box 58"/>
          <p:cNvSpPr txBox="1">
            <a:spLocks noChangeArrowheads="1"/>
          </p:cNvSpPr>
          <p:nvPr/>
        </p:nvSpPr>
        <p:spPr bwMode="auto">
          <a:xfrm>
            <a:off x="1734498" y="260672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</a:rPr>
              <a:t>0</a:t>
            </a:r>
          </a:p>
        </p:txBody>
      </p:sp>
      <p:sp>
        <p:nvSpPr>
          <p:cNvPr id="63" name="Text Box 58"/>
          <p:cNvSpPr txBox="1">
            <a:spLocks noChangeArrowheads="1"/>
          </p:cNvSpPr>
          <p:nvPr/>
        </p:nvSpPr>
        <p:spPr bwMode="auto">
          <a:xfrm>
            <a:off x="2482850" y="2590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4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64" name="Text Box 58"/>
          <p:cNvSpPr txBox="1">
            <a:spLocks noChangeArrowheads="1"/>
          </p:cNvSpPr>
          <p:nvPr/>
        </p:nvSpPr>
        <p:spPr bwMode="auto">
          <a:xfrm>
            <a:off x="3321050" y="3311856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4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65" name="Text Box 58"/>
          <p:cNvSpPr txBox="1">
            <a:spLocks noChangeArrowheads="1"/>
          </p:cNvSpPr>
          <p:nvPr/>
        </p:nvSpPr>
        <p:spPr bwMode="auto">
          <a:xfrm>
            <a:off x="3352800" y="1752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4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66" name="Text Box 58"/>
          <p:cNvSpPr txBox="1">
            <a:spLocks noChangeArrowheads="1"/>
          </p:cNvSpPr>
          <p:nvPr/>
        </p:nvSpPr>
        <p:spPr bwMode="auto">
          <a:xfrm>
            <a:off x="4052248" y="3311856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6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67" name="Text Box 58"/>
          <p:cNvSpPr txBox="1">
            <a:spLocks noChangeArrowheads="1"/>
          </p:cNvSpPr>
          <p:nvPr/>
        </p:nvSpPr>
        <p:spPr bwMode="auto">
          <a:xfrm>
            <a:off x="4069402" y="1752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7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68" name="Text Box 58"/>
          <p:cNvSpPr txBox="1">
            <a:spLocks noChangeArrowheads="1"/>
          </p:cNvSpPr>
          <p:nvPr/>
        </p:nvSpPr>
        <p:spPr bwMode="auto">
          <a:xfrm>
            <a:off x="4921250" y="2555544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7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69" name="Text Box 58"/>
          <p:cNvSpPr txBox="1">
            <a:spLocks noChangeArrowheads="1"/>
          </p:cNvSpPr>
          <p:nvPr/>
        </p:nvSpPr>
        <p:spPr bwMode="auto">
          <a:xfrm>
            <a:off x="5617192" y="2563504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8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70" name="Text Box 58"/>
          <p:cNvSpPr txBox="1">
            <a:spLocks noChangeArrowheads="1"/>
          </p:cNvSpPr>
          <p:nvPr/>
        </p:nvSpPr>
        <p:spPr bwMode="auto">
          <a:xfrm>
            <a:off x="1752600" y="5257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</a:rPr>
              <a:t>0</a:t>
            </a:r>
          </a:p>
        </p:txBody>
      </p:sp>
      <p:sp>
        <p:nvSpPr>
          <p:cNvPr id="71" name="Text Box 58"/>
          <p:cNvSpPr txBox="1">
            <a:spLocks noChangeArrowheads="1"/>
          </p:cNvSpPr>
          <p:nvPr/>
        </p:nvSpPr>
        <p:spPr bwMode="auto">
          <a:xfrm>
            <a:off x="2500952" y="524188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3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72" name="Text Box 58"/>
          <p:cNvSpPr txBox="1">
            <a:spLocks noChangeArrowheads="1"/>
          </p:cNvSpPr>
          <p:nvPr/>
        </p:nvSpPr>
        <p:spPr bwMode="auto">
          <a:xfrm>
            <a:off x="3317544" y="5902656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3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73" name="Text Box 58"/>
          <p:cNvSpPr txBox="1">
            <a:spLocks noChangeArrowheads="1"/>
          </p:cNvSpPr>
          <p:nvPr/>
        </p:nvSpPr>
        <p:spPr bwMode="auto">
          <a:xfrm>
            <a:off x="3994150" y="5894696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7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74" name="Text Box 58"/>
          <p:cNvSpPr txBox="1">
            <a:spLocks noChangeArrowheads="1"/>
          </p:cNvSpPr>
          <p:nvPr/>
        </p:nvSpPr>
        <p:spPr bwMode="auto">
          <a:xfrm>
            <a:off x="3307402" y="4454856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3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75" name="Text Box 58"/>
          <p:cNvSpPr txBox="1">
            <a:spLocks noChangeArrowheads="1"/>
          </p:cNvSpPr>
          <p:nvPr/>
        </p:nvSpPr>
        <p:spPr bwMode="auto">
          <a:xfrm>
            <a:off x="4011304" y="4446896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9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76" name="Text Box 58"/>
          <p:cNvSpPr txBox="1">
            <a:spLocks noChangeArrowheads="1"/>
          </p:cNvSpPr>
          <p:nvPr/>
        </p:nvSpPr>
        <p:spPr bwMode="auto">
          <a:xfrm>
            <a:off x="6216650" y="313784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9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77" name="Text Box 58"/>
          <p:cNvSpPr txBox="1">
            <a:spLocks noChangeArrowheads="1"/>
          </p:cNvSpPr>
          <p:nvPr/>
        </p:nvSpPr>
        <p:spPr bwMode="auto">
          <a:xfrm>
            <a:off x="4920016" y="474600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9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78" name="Text Box 58"/>
          <p:cNvSpPr txBox="1">
            <a:spLocks noChangeArrowheads="1"/>
          </p:cNvSpPr>
          <p:nvPr/>
        </p:nvSpPr>
        <p:spPr bwMode="auto">
          <a:xfrm>
            <a:off x="6773840" y="3137848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15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79" name="Text Box 58"/>
          <p:cNvSpPr txBox="1">
            <a:spLocks noChangeArrowheads="1"/>
          </p:cNvSpPr>
          <p:nvPr/>
        </p:nvSpPr>
        <p:spPr bwMode="auto">
          <a:xfrm>
            <a:off x="5486400" y="4726672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13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80" name="Text Box 58"/>
          <p:cNvSpPr txBox="1">
            <a:spLocks noChangeArrowheads="1"/>
          </p:cNvSpPr>
          <p:nvPr/>
        </p:nvSpPr>
        <p:spPr bwMode="auto">
          <a:xfrm>
            <a:off x="4923522" y="5921992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7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81" name="Text Box 58"/>
          <p:cNvSpPr txBox="1">
            <a:spLocks noChangeArrowheads="1"/>
          </p:cNvSpPr>
          <p:nvPr/>
        </p:nvSpPr>
        <p:spPr bwMode="auto">
          <a:xfrm>
            <a:off x="5486400" y="5924264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12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82" name="Text Box 58"/>
          <p:cNvSpPr txBox="1">
            <a:spLocks noChangeArrowheads="1"/>
          </p:cNvSpPr>
          <p:nvPr/>
        </p:nvSpPr>
        <p:spPr bwMode="auto">
          <a:xfrm>
            <a:off x="6185861" y="530897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13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83" name="Text Box 58"/>
          <p:cNvSpPr txBox="1">
            <a:spLocks noChangeArrowheads="1"/>
          </p:cNvSpPr>
          <p:nvPr/>
        </p:nvSpPr>
        <p:spPr bwMode="auto">
          <a:xfrm>
            <a:off x="6760205" y="5283952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14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84" name="Text Box 58"/>
          <p:cNvSpPr txBox="1">
            <a:spLocks noChangeArrowheads="1"/>
          </p:cNvSpPr>
          <p:nvPr/>
        </p:nvSpPr>
        <p:spPr bwMode="auto">
          <a:xfrm>
            <a:off x="7889557" y="3944287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15</a:t>
            </a:r>
            <a:endParaRPr lang="en-US" b="1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 Box 58"/>
          <p:cNvSpPr txBox="1">
            <a:spLocks noChangeArrowheads="1"/>
          </p:cNvSpPr>
          <p:nvPr/>
        </p:nvSpPr>
        <p:spPr bwMode="auto">
          <a:xfrm>
            <a:off x="3352800" y="990600"/>
            <a:ext cx="338554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3" name="Text Box 58"/>
          <p:cNvSpPr txBox="1">
            <a:spLocks noChangeArrowheads="1"/>
          </p:cNvSpPr>
          <p:nvPr/>
        </p:nvSpPr>
        <p:spPr bwMode="auto">
          <a:xfrm>
            <a:off x="4065896" y="990600"/>
            <a:ext cx="338554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Slack Times Example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31800" y="1371600"/>
            <a:ext cx="8407400" cy="4703763"/>
            <a:chOff x="261" y="359"/>
            <a:chExt cx="5394" cy="3411"/>
          </a:xfrm>
        </p:grpSpPr>
        <p:sp>
          <p:nvSpPr>
            <p:cNvPr id="31752" name="Oval 8"/>
            <p:cNvSpPr>
              <a:spLocks noChangeArrowheads="1"/>
            </p:cNvSpPr>
            <p:nvPr/>
          </p:nvSpPr>
          <p:spPr bwMode="auto">
            <a:xfrm>
              <a:off x="261" y="1940"/>
              <a:ext cx="510" cy="34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3" name="Text Box 9"/>
            <p:cNvSpPr txBox="1">
              <a:spLocks noChangeArrowheads="1"/>
            </p:cNvSpPr>
            <p:nvPr/>
          </p:nvSpPr>
          <p:spPr bwMode="auto">
            <a:xfrm>
              <a:off x="309" y="1978"/>
              <a:ext cx="426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000"/>
                <a:t>Start</a:t>
              </a:r>
            </a:p>
          </p:txBody>
        </p:sp>
        <p:sp>
          <p:nvSpPr>
            <p:cNvPr id="31754" name="Oval 10"/>
            <p:cNvSpPr>
              <a:spLocks noChangeArrowheads="1"/>
            </p:cNvSpPr>
            <p:nvPr/>
          </p:nvSpPr>
          <p:spPr bwMode="auto">
            <a:xfrm>
              <a:off x="4917" y="1930"/>
              <a:ext cx="510" cy="34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5" name="Text Box 11"/>
            <p:cNvSpPr txBox="1">
              <a:spLocks noChangeArrowheads="1"/>
            </p:cNvSpPr>
            <p:nvPr/>
          </p:nvSpPr>
          <p:spPr bwMode="auto">
            <a:xfrm>
              <a:off x="4920" y="1968"/>
              <a:ext cx="5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000"/>
                <a:t>Finish</a:t>
              </a:r>
            </a:p>
          </p:txBody>
        </p:sp>
        <p:sp>
          <p:nvSpPr>
            <p:cNvPr id="31756" name="Rectangle 12"/>
            <p:cNvSpPr>
              <a:spLocks noChangeArrowheads="1"/>
            </p:cNvSpPr>
            <p:nvPr/>
          </p:nvSpPr>
          <p:spPr bwMode="auto">
            <a:xfrm>
              <a:off x="1199" y="999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7" name="Text Box 13"/>
            <p:cNvSpPr txBox="1">
              <a:spLocks noChangeArrowheads="1"/>
            </p:cNvSpPr>
            <p:nvPr/>
          </p:nvSpPr>
          <p:spPr bwMode="auto">
            <a:xfrm>
              <a:off x="1192" y="981"/>
              <a:ext cx="531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a=4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58" name="Rectangle 14"/>
            <p:cNvSpPr>
              <a:spLocks noChangeArrowheads="1"/>
            </p:cNvSpPr>
            <p:nvPr/>
          </p:nvSpPr>
          <p:spPr bwMode="auto">
            <a:xfrm>
              <a:off x="1198" y="2902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9" name="Text Box 15"/>
            <p:cNvSpPr txBox="1">
              <a:spLocks noChangeArrowheads="1"/>
            </p:cNvSpPr>
            <p:nvPr/>
          </p:nvSpPr>
          <p:spPr bwMode="auto">
            <a:xfrm>
              <a:off x="1191" y="2884"/>
              <a:ext cx="531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b=3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60" name="Rectangle 16"/>
            <p:cNvSpPr>
              <a:spLocks noChangeArrowheads="1"/>
            </p:cNvSpPr>
            <p:nvPr/>
          </p:nvSpPr>
          <p:spPr bwMode="auto">
            <a:xfrm>
              <a:off x="2217" y="377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1" name="Text Box 17"/>
            <p:cNvSpPr txBox="1">
              <a:spLocks noChangeArrowheads="1"/>
            </p:cNvSpPr>
            <p:nvPr/>
          </p:nvSpPr>
          <p:spPr bwMode="auto">
            <a:xfrm>
              <a:off x="2211" y="359"/>
              <a:ext cx="530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c=3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62" name="Rectangle 18"/>
            <p:cNvSpPr>
              <a:spLocks noChangeArrowheads="1"/>
            </p:cNvSpPr>
            <p:nvPr/>
          </p:nvSpPr>
          <p:spPr bwMode="auto">
            <a:xfrm>
              <a:off x="2199" y="1492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3" name="Text Box 19"/>
            <p:cNvSpPr txBox="1">
              <a:spLocks noChangeArrowheads="1"/>
            </p:cNvSpPr>
            <p:nvPr/>
          </p:nvSpPr>
          <p:spPr bwMode="auto">
            <a:xfrm>
              <a:off x="2192" y="1475"/>
              <a:ext cx="531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d=2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64" name="Rectangle 20"/>
            <p:cNvSpPr>
              <a:spLocks noChangeArrowheads="1"/>
            </p:cNvSpPr>
            <p:nvPr/>
          </p:nvSpPr>
          <p:spPr bwMode="auto">
            <a:xfrm>
              <a:off x="2180" y="2343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5" name="Text Box 21"/>
            <p:cNvSpPr txBox="1">
              <a:spLocks noChangeArrowheads="1"/>
            </p:cNvSpPr>
            <p:nvPr/>
          </p:nvSpPr>
          <p:spPr bwMode="auto">
            <a:xfrm>
              <a:off x="2173" y="2325"/>
              <a:ext cx="531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e=6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66" name="Rectangle 22"/>
            <p:cNvSpPr>
              <a:spLocks noChangeArrowheads="1"/>
            </p:cNvSpPr>
            <p:nvPr/>
          </p:nvSpPr>
          <p:spPr bwMode="auto">
            <a:xfrm>
              <a:off x="2180" y="3394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7" name="Text Box 23"/>
            <p:cNvSpPr txBox="1">
              <a:spLocks noChangeArrowheads="1"/>
            </p:cNvSpPr>
            <p:nvPr/>
          </p:nvSpPr>
          <p:spPr bwMode="auto">
            <a:xfrm>
              <a:off x="2173" y="3376"/>
              <a:ext cx="531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f=4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68" name="Rectangle 24"/>
            <p:cNvSpPr>
              <a:spLocks noChangeArrowheads="1"/>
            </p:cNvSpPr>
            <p:nvPr/>
          </p:nvSpPr>
          <p:spPr bwMode="auto">
            <a:xfrm>
              <a:off x="3204" y="971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9" name="Text Box 25"/>
            <p:cNvSpPr txBox="1">
              <a:spLocks noChangeArrowheads="1"/>
            </p:cNvSpPr>
            <p:nvPr/>
          </p:nvSpPr>
          <p:spPr bwMode="auto">
            <a:xfrm>
              <a:off x="3198" y="953"/>
              <a:ext cx="530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g=1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70" name="Rectangle 26"/>
            <p:cNvSpPr>
              <a:spLocks noChangeArrowheads="1"/>
            </p:cNvSpPr>
            <p:nvPr/>
          </p:nvSpPr>
          <p:spPr bwMode="auto">
            <a:xfrm>
              <a:off x="3213" y="2553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1" name="Text Box 27"/>
            <p:cNvSpPr txBox="1">
              <a:spLocks noChangeArrowheads="1"/>
            </p:cNvSpPr>
            <p:nvPr/>
          </p:nvSpPr>
          <p:spPr bwMode="auto">
            <a:xfrm>
              <a:off x="3207" y="2535"/>
              <a:ext cx="530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h=4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72" name="Rectangle 28"/>
            <p:cNvSpPr>
              <a:spLocks noChangeArrowheads="1"/>
            </p:cNvSpPr>
            <p:nvPr/>
          </p:nvSpPr>
          <p:spPr bwMode="auto">
            <a:xfrm>
              <a:off x="3204" y="3413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3" name="Text Box 29"/>
            <p:cNvSpPr txBox="1">
              <a:spLocks noChangeArrowheads="1"/>
            </p:cNvSpPr>
            <p:nvPr/>
          </p:nvSpPr>
          <p:spPr bwMode="auto">
            <a:xfrm>
              <a:off x="3198" y="3395"/>
              <a:ext cx="530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i=5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74" name="Rectangle 30"/>
            <p:cNvSpPr>
              <a:spLocks noChangeArrowheads="1"/>
            </p:cNvSpPr>
            <p:nvPr/>
          </p:nvSpPr>
          <p:spPr bwMode="auto">
            <a:xfrm>
              <a:off x="4045" y="1392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5" name="Text Box 31"/>
            <p:cNvSpPr txBox="1">
              <a:spLocks noChangeArrowheads="1"/>
            </p:cNvSpPr>
            <p:nvPr/>
          </p:nvSpPr>
          <p:spPr bwMode="auto">
            <a:xfrm>
              <a:off x="4038" y="1374"/>
              <a:ext cx="531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j=6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76" name="Rectangle 32"/>
            <p:cNvSpPr>
              <a:spLocks noChangeArrowheads="1"/>
            </p:cNvSpPr>
            <p:nvPr/>
          </p:nvSpPr>
          <p:spPr bwMode="auto">
            <a:xfrm>
              <a:off x="4036" y="2956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7" name="Text Box 33"/>
            <p:cNvSpPr txBox="1">
              <a:spLocks noChangeArrowheads="1"/>
            </p:cNvSpPr>
            <p:nvPr/>
          </p:nvSpPr>
          <p:spPr bwMode="auto">
            <a:xfrm>
              <a:off x="4030" y="2937"/>
              <a:ext cx="530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k=1</a:t>
              </a:r>
            </a:p>
            <a:p>
              <a:pPr algn="ctr" eaLnBrk="1" hangingPunct="1"/>
              <a:r>
                <a:rPr lang="en-US" sz="1400"/>
                <a:t>slack=    </a:t>
              </a:r>
            </a:p>
          </p:txBody>
        </p:sp>
        <p:sp>
          <p:nvSpPr>
            <p:cNvPr id="31778" name="Line 34"/>
            <p:cNvSpPr>
              <a:spLocks noChangeShapeType="1"/>
            </p:cNvSpPr>
            <p:nvPr/>
          </p:nvSpPr>
          <p:spPr bwMode="auto">
            <a:xfrm flipV="1">
              <a:off x="678" y="1231"/>
              <a:ext cx="515" cy="7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79" name="Line 35"/>
            <p:cNvSpPr>
              <a:spLocks noChangeShapeType="1"/>
            </p:cNvSpPr>
            <p:nvPr/>
          </p:nvSpPr>
          <p:spPr bwMode="auto">
            <a:xfrm>
              <a:off x="683" y="2240"/>
              <a:ext cx="518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0" name="Line 36"/>
            <p:cNvSpPr>
              <a:spLocks noChangeShapeType="1"/>
            </p:cNvSpPr>
            <p:nvPr/>
          </p:nvSpPr>
          <p:spPr bwMode="auto">
            <a:xfrm flipV="1">
              <a:off x="1719" y="576"/>
              <a:ext cx="494" cy="5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1" name="Line 37"/>
            <p:cNvSpPr>
              <a:spLocks noChangeShapeType="1"/>
            </p:cNvSpPr>
            <p:nvPr/>
          </p:nvSpPr>
          <p:spPr bwMode="auto">
            <a:xfrm>
              <a:off x="1719" y="1213"/>
              <a:ext cx="484" cy="3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2" name="Line 38"/>
            <p:cNvSpPr>
              <a:spLocks noChangeShapeType="1"/>
            </p:cNvSpPr>
            <p:nvPr/>
          </p:nvSpPr>
          <p:spPr bwMode="auto">
            <a:xfrm>
              <a:off x="2737" y="585"/>
              <a:ext cx="463" cy="5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3" name="Line 39"/>
            <p:cNvSpPr>
              <a:spLocks noChangeShapeType="1"/>
            </p:cNvSpPr>
            <p:nvPr/>
          </p:nvSpPr>
          <p:spPr bwMode="auto">
            <a:xfrm flipV="1">
              <a:off x="2718" y="1164"/>
              <a:ext cx="482" cy="4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4" name="Line 40"/>
            <p:cNvSpPr>
              <a:spLocks noChangeShapeType="1"/>
            </p:cNvSpPr>
            <p:nvPr/>
          </p:nvSpPr>
          <p:spPr bwMode="auto">
            <a:xfrm>
              <a:off x="3727" y="1200"/>
              <a:ext cx="317" cy="2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5" name="Line 41"/>
            <p:cNvSpPr>
              <a:spLocks noChangeShapeType="1"/>
            </p:cNvSpPr>
            <p:nvPr/>
          </p:nvSpPr>
          <p:spPr bwMode="auto">
            <a:xfrm flipV="1">
              <a:off x="1719" y="2523"/>
              <a:ext cx="463" cy="5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6" name="Line 42"/>
            <p:cNvSpPr>
              <a:spLocks noChangeShapeType="1"/>
            </p:cNvSpPr>
            <p:nvPr/>
          </p:nvSpPr>
          <p:spPr bwMode="auto">
            <a:xfrm>
              <a:off x="1719" y="3099"/>
              <a:ext cx="457" cy="4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7" name="Line 43"/>
            <p:cNvSpPr>
              <a:spLocks noChangeShapeType="1"/>
            </p:cNvSpPr>
            <p:nvPr/>
          </p:nvSpPr>
          <p:spPr bwMode="auto">
            <a:xfrm>
              <a:off x="2706" y="2542"/>
              <a:ext cx="506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8" name="Line 44"/>
            <p:cNvSpPr>
              <a:spLocks noChangeShapeType="1"/>
            </p:cNvSpPr>
            <p:nvPr/>
          </p:nvSpPr>
          <p:spPr bwMode="auto">
            <a:xfrm flipV="1">
              <a:off x="2697" y="1612"/>
              <a:ext cx="1347" cy="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9" name="Line 45"/>
            <p:cNvSpPr>
              <a:spLocks noChangeShapeType="1"/>
            </p:cNvSpPr>
            <p:nvPr/>
          </p:nvSpPr>
          <p:spPr bwMode="auto">
            <a:xfrm>
              <a:off x="2697" y="3557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0" name="Line 46"/>
            <p:cNvSpPr>
              <a:spLocks noChangeShapeType="1"/>
            </p:cNvSpPr>
            <p:nvPr/>
          </p:nvSpPr>
          <p:spPr bwMode="auto">
            <a:xfrm flipV="1">
              <a:off x="3727" y="3181"/>
              <a:ext cx="305" cy="3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1" name="Line 47"/>
            <p:cNvSpPr>
              <a:spLocks noChangeShapeType="1"/>
            </p:cNvSpPr>
            <p:nvPr/>
          </p:nvSpPr>
          <p:spPr bwMode="auto">
            <a:xfrm>
              <a:off x="3733" y="2788"/>
              <a:ext cx="299" cy="2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2" name="Line 48"/>
            <p:cNvSpPr>
              <a:spLocks noChangeShapeType="1"/>
            </p:cNvSpPr>
            <p:nvPr/>
          </p:nvSpPr>
          <p:spPr bwMode="auto">
            <a:xfrm flipV="1">
              <a:off x="4556" y="2216"/>
              <a:ext cx="426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3" name="Line 49"/>
            <p:cNvSpPr>
              <a:spLocks noChangeShapeType="1"/>
            </p:cNvSpPr>
            <p:nvPr/>
          </p:nvSpPr>
          <p:spPr bwMode="auto">
            <a:xfrm>
              <a:off x="4565" y="1600"/>
              <a:ext cx="422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50"/>
            <p:cNvGrpSpPr>
              <a:grpSpLocks/>
            </p:cNvGrpSpPr>
            <p:nvPr/>
          </p:nvGrpSpPr>
          <p:grpSpPr bwMode="auto">
            <a:xfrm>
              <a:off x="4889" y="359"/>
              <a:ext cx="766" cy="718"/>
              <a:chOff x="4889" y="311"/>
              <a:chExt cx="766" cy="718"/>
            </a:xfrm>
          </p:grpSpPr>
          <p:sp>
            <p:nvSpPr>
              <p:cNvPr id="31795" name="Rectangle 51"/>
              <p:cNvSpPr>
                <a:spLocks noChangeArrowheads="1"/>
              </p:cNvSpPr>
              <p:nvPr/>
            </p:nvSpPr>
            <p:spPr bwMode="auto">
              <a:xfrm>
                <a:off x="4925" y="506"/>
                <a:ext cx="521" cy="32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6" name="Text Box 52"/>
              <p:cNvSpPr txBox="1">
                <a:spLocks noChangeArrowheads="1"/>
              </p:cNvSpPr>
              <p:nvPr/>
            </p:nvSpPr>
            <p:spPr bwMode="auto">
              <a:xfrm>
                <a:off x="4889" y="488"/>
                <a:ext cx="588" cy="3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sz="1400"/>
                  <a:t>Task=dur</a:t>
                </a:r>
              </a:p>
              <a:p>
                <a:pPr algn="ctr" eaLnBrk="1" hangingPunct="1"/>
                <a:r>
                  <a:rPr lang="en-US" sz="1400"/>
                  <a:t>slack=xxx</a:t>
                </a:r>
              </a:p>
            </p:txBody>
          </p:sp>
          <p:sp>
            <p:nvSpPr>
              <p:cNvPr id="31797" name="Text Box 53"/>
              <p:cNvSpPr txBox="1">
                <a:spLocks noChangeArrowheads="1"/>
              </p:cNvSpPr>
              <p:nvPr/>
            </p:nvSpPr>
            <p:spPr bwMode="auto">
              <a:xfrm>
                <a:off x="4906" y="828"/>
                <a:ext cx="351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200"/>
                  <a:t>EST</a:t>
                </a:r>
              </a:p>
            </p:txBody>
          </p:sp>
          <p:sp>
            <p:nvSpPr>
              <p:cNvPr id="31798" name="Text Box 54"/>
              <p:cNvSpPr txBox="1">
                <a:spLocks noChangeArrowheads="1"/>
              </p:cNvSpPr>
              <p:nvPr/>
            </p:nvSpPr>
            <p:spPr bwMode="auto">
              <a:xfrm>
                <a:off x="5199" y="828"/>
                <a:ext cx="358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200"/>
                  <a:t>EFT</a:t>
                </a:r>
              </a:p>
            </p:txBody>
          </p:sp>
          <p:sp>
            <p:nvSpPr>
              <p:cNvPr id="31799" name="Text Box 55"/>
              <p:cNvSpPr txBox="1">
                <a:spLocks noChangeArrowheads="1"/>
              </p:cNvSpPr>
              <p:nvPr/>
            </p:nvSpPr>
            <p:spPr bwMode="auto">
              <a:xfrm>
                <a:off x="5199" y="311"/>
                <a:ext cx="456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200"/>
                  <a:t>LFT</a:t>
                </a:r>
              </a:p>
            </p:txBody>
          </p:sp>
          <p:sp>
            <p:nvSpPr>
              <p:cNvPr id="31800" name="Text Box 56"/>
              <p:cNvSpPr txBox="1">
                <a:spLocks noChangeArrowheads="1"/>
              </p:cNvSpPr>
              <p:nvPr/>
            </p:nvSpPr>
            <p:spPr bwMode="auto">
              <a:xfrm>
                <a:off x="4906" y="311"/>
                <a:ext cx="400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200"/>
                  <a:t>LST</a:t>
                </a:r>
              </a:p>
            </p:txBody>
          </p:sp>
        </p:grpSp>
      </p:grpSp>
      <p:sp>
        <p:nvSpPr>
          <p:cNvPr id="57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58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59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DD47706E-691F-4BAE-9078-1055BE8C96AA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23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61" name="Text Box 58"/>
          <p:cNvSpPr txBox="1">
            <a:spLocks noChangeArrowheads="1"/>
          </p:cNvSpPr>
          <p:nvPr/>
        </p:nvSpPr>
        <p:spPr bwMode="auto">
          <a:xfrm>
            <a:off x="1734498" y="260672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</a:rPr>
              <a:t>0</a:t>
            </a:r>
          </a:p>
        </p:txBody>
      </p:sp>
      <p:sp>
        <p:nvSpPr>
          <p:cNvPr id="63" name="Text Box 58"/>
          <p:cNvSpPr txBox="1">
            <a:spLocks noChangeArrowheads="1"/>
          </p:cNvSpPr>
          <p:nvPr/>
        </p:nvSpPr>
        <p:spPr bwMode="auto">
          <a:xfrm>
            <a:off x="2482850" y="2590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4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64" name="Text Box 58"/>
          <p:cNvSpPr txBox="1">
            <a:spLocks noChangeArrowheads="1"/>
          </p:cNvSpPr>
          <p:nvPr/>
        </p:nvSpPr>
        <p:spPr bwMode="auto">
          <a:xfrm>
            <a:off x="3321050" y="3311856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4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65" name="Text Box 58"/>
          <p:cNvSpPr txBox="1">
            <a:spLocks noChangeArrowheads="1"/>
          </p:cNvSpPr>
          <p:nvPr/>
        </p:nvSpPr>
        <p:spPr bwMode="auto">
          <a:xfrm>
            <a:off x="3352800" y="1752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4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66" name="Text Box 58"/>
          <p:cNvSpPr txBox="1">
            <a:spLocks noChangeArrowheads="1"/>
          </p:cNvSpPr>
          <p:nvPr/>
        </p:nvSpPr>
        <p:spPr bwMode="auto">
          <a:xfrm>
            <a:off x="4052248" y="3311856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6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67" name="Text Box 58"/>
          <p:cNvSpPr txBox="1">
            <a:spLocks noChangeArrowheads="1"/>
          </p:cNvSpPr>
          <p:nvPr/>
        </p:nvSpPr>
        <p:spPr bwMode="auto">
          <a:xfrm>
            <a:off x="4069402" y="1752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7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68" name="Text Box 58"/>
          <p:cNvSpPr txBox="1">
            <a:spLocks noChangeArrowheads="1"/>
          </p:cNvSpPr>
          <p:nvPr/>
        </p:nvSpPr>
        <p:spPr bwMode="auto">
          <a:xfrm>
            <a:off x="4921250" y="2555544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7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69" name="Text Box 58"/>
          <p:cNvSpPr txBox="1">
            <a:spLocks noChangeArrowheads="1"/>
          </p:cNvSpPr>
          <p:nvPr/>
        </p:nvSpPr>
        <p:spPr bwMode="auto">
          <a:xfrm>
            <a:off x="5617192" y="2563504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8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70" name="Text Box 58"/>
          <p:cNvSpPr txBox="1">
            <a:spLocks noChangeArrowheads="1"/>
          </p:cNvSpPr>
          <p:nvPr/>
        </p:nvSpPr>
        <p:spPr bwMode="auto">
          <a:xfrm>
            <a:off x="1752600" y="5257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</a:rPr>
              <a:t>0</a:t>
            </a:r>
          </a:p>
        </p:txBody>
      </p:sp>
      <p:sp>
        <p:nvSpPr>
          <p:cNvPr id="71" name="Text Box 58"/>
          <p:cNvSpPr txBox="1">
            <a:spLocks noChangeArrowheads="1"/>
          </p:cNvSpPr>
          <p:nvPr/>
        </p:nvSpPr>
        <p:spPr bwMode="auto">
          <a:xfrm>
            <a:off x="2500952" y="524188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3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72" name="Text Box 58"/>
          <p:cNvSpPr txBox="1">
            <a:spLocks noChangeArrowheads="1"/>
          </p:cNvSpPr>
          <p:nvPr/>
        </p:nvSpPr>
        <p:spPr bwMode="auto">
          <a:xfrm>
            <a:off x="3317544" y="5902656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3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73" name="Text Box 58"/>
          <p:cNvSpPr txBox="1">
            <a:spLocks noChangeArrowheads="1"/>
          </p:cNvSpPr>
          <p:nvPr/>
        </p:nvSpPr>
        <p:spPr bwMode="auto">
          <a:xfrm>
            <a:off x="3994150" y="5894696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7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74" name="Text Box 58"/>
          <p:cNvSpPr txBox="1">
            <a:spLocks noChangeArrowheads="1"/>
          </p:cNvSpPr>
          <p:nvPr/>
        </p:nvSpPr>
        <p:spPr bwMode="auto">
          <a:xfrm>
            <a:off x="3307402" y="4454856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3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75" name="Text Box 58"/>
          <p:cNvSpPr txBox="1">
            <a:spLocks noChangeArrowheads="1"/>
          </p:cNvSpPr>
          <p:nvPr/>
        </p:nvSpPr>
        <p:spPr bwMode="auto">
          <a:xfrm>
            <a:off x="4011304" y="4446896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9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76" name="Text Box 58"/>
          <p:cNvSpPr txBox="1">
            <a:spLocks noChangeArrowheads="1"/>
          </p:cNvSpPr>
          <p:nvPr/>
        </p:nvSpPr>
        <p:spPr bwMode="auto">
          <a:xfrm>
            <a:off x="6216650" y="313784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9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77" name="Text Box 58"/>
          <p:cNvSpPr txBox="1">
            <a:spLocks noChangeArrowheads="1"/>
          </p:cNvSpPr>
          <p:nvPr/>
        </p:nvSpPr>
        <p:spPr bwMode="auto">
          <a:xfrm>
            <a:off x="4920016" y="474600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9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78" name="Text Box 58"/>
          <p:cNvSpPr txBox="1">
            <a:spLocks noChangeArrowheads="1"/>
          </p:cNvSpPr>
          <p:nvPr/>
        </p:nvSpPr>
        <p:spPr bwMode="auto">
          <a:xfrm>
            <a:off x="6773840" y="3137848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15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79" name="Text Box 58"/>
          <p:cNvSpPr txBox="1">
            <a:spLocks noChangeArrowheads="1"/>
          </p:cNvSpPr>
          <p:nvPr/>
        </p:nvSpPr>
        <p:spPr bwMode="auto">
          <a:xfrm>
            <a:off x="5486400" y="4726672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13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80" name="Text Box 58"/>
          <p:cNvSpPr txBox="1">
            <a:spLocks noChangeArrowheads="1"/>
          </p:cNvSpPr>
          <p:nvPr/>
        </p:nvSpPr>
        <p:spPr bwMode="auto">
          <a:xfrm>
            <a:off x="4923522" y="5921992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7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81" name="Text Box 58"/>
          <p:cNvSpPr txBox="1">
            <a:spLocks noChangeArrowheads="1"/>
          </p:cNvSpPr>
          <p:nvPr/>
        </p:nvSpPr>
        <p:spPr bwMode="auto">
          <a:xfrm>
            <a:off x="5486400" y="5924264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12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82" name="Text Box 58"/>
          <p:cNvSpPr txBox="1">
            <a:spLocks noChangeArrowheads="1"/>
          </p:cNvSpPr>
          <p:nvPr/>
        </p:nvSpPr>
        <p:spPr bwMode="auto">
          <a:xfrm>
            <a:off x="6185861" y="530897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13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83" name="Text Box 58"/>
          <p:cNvSpPr txBox="1">
            <a:spLocks noChangeArrowheads="1"/>
          </p:cNvSpPr>
          <p:nvPr/>
        </p:nvSpPr>
        <p:spPr bwMode="auto">
          <a:xfrm>
            <a:off x="6760205" y="5283952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14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84" name="Text Box 58"/>
          <p:cNvSpPr txBox="1">
            <a:spLocks noChangeArrowheads="1"/>
          </p:cNvSpPr>
          <p:nvPr/>
        </p:nvSpPr>
        <p:spPr bwMode="auto">
          <a:xfrm>
            <a:off x="7889557" y="3944287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15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85" name="Text Box 58"/>
          <p:cNvSpPr txBox="1">
            <a:spLocks noChangeArrowheads="1"/>
          </p:cNvSpPr>
          <p:nvPr/>
        </p:nvSpPr>
        <p:spPr bwMode="auto">
          <a:xfrm>
            <a:off x="7848600" y="3119735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15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6" name="Text Box 58"/>
          <p:cNvSpPr txBox="1">
            <a:spLocks noChangeArrowheads="1"/>
          </p:cNvSpPr>
          <p:nvPr/>
        </p:nvSpPr>
        <p:spPr bwMode="auto">
          <a:xfrm>
            <a:off x="6746544" y="2433935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15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7" name="Text Box 58"/>
          <p:cNvSpPr txBox="1">
            <a:spLocks noChangeArrowheads="1"/>
          </p:cNvSpPr>
          <p:nvPr/>
        </p:nvSpPr>
        <p:spPr bwMode="auto">
          <a:xfrm>
            <a:off x="6735168" y="4578911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15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8" name="Text Box 58"/>
          <p:cNvSpPr txBox="1">
            <a:spLocks noChangeArrowheads="1"/>
          </p:cNvSpPr>
          <p:nvPr/>
        </p:nvSpPr>
        <p:spPr bwMode="auto">
          <a:xfrm>
            <a:off x="6180160" y="4585648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14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9" name="Text Box 58"/>
          <p:cNvSpPr txBox="1">
            <a:spLocks noChangeArrowheads="1"/>
          </p:cNvSpPr>
          <p:nvPr/>
        </p:nvSpPr>
        <p:spPr bwMode="auto">
          <a:xfrm>
            <a:off x="5410200" y="520889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14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0" name="Text Box 58"/>
          <p:cNvSpPr txBox="1">
            <a:spLocks noChangeArrowheads="1"/>
          </p:cNvSpPr>
          <p:nvPr/>
        </p:nvSpPr>
        <p:spPr bwMode="auto">
          <a:xfrm>
            <a:off x="5486400" y="403860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14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1" name="Text Box 58"/>
          <p:cNvSpPr txBox="1">
            <a:spLocks noChangeArrowheads="1"/>
          </p:cNvSpPr>
          <p:nvPr/>
        </p:nvSpPr>
        <p:spPr bwMode="auto">
          <a:xfrm>
            <a:off x="4931392" y="5224816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2" name="Text Box 58"/>
          <p:cNvSpPr txBox="1">
            <a:spLocks noChangeArrowheads="1"/>
          </p:cNvSpPr>
          <p:nvPr/>
        </p:nvSpPr>
        <p:spPr bwMode="auto">
          <a:xfrm>
            <a:off x="4003344" y="518160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3" name="Text Box 58"/>
          <p:cNvSpPr txBox="1">
            <a:spLocks noChangeArrowheads="1"/>
          </p:cNvSpPr>
          <p:nvPr/>
        </p:nvSpPr>
        <p:spPr bwMode="auto">
          <a:xfrm>
            <a:off x="3352800" y="518160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4" name="Text Box 58"/>
          <p:cNvSpPr txBox="1">
            <a:spLocks noChangeArrowheads="1"/>
          </p:cNvSpPr>
          <p:nvPr/>
        </p:nvSpPr>
        <p:spPr bwMode="auto">
          <a:xfrm>
            <a:off x="4904096" y="4040872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5" name="Text Box 58"/>
          <p:cNvSpPr txBox="1">
            <a:spLocks noChangeArrowheads="1"/>
          </p:cNvSpPr>
          <p:nvPr/>
        </p:nvSpPr>
        <p:spPr bwMode="auto">
          <a:xfrm>
            <a:off x="6249902" y="2436207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6" name="Text Box 58"/>
          <p:cNvSpPr txBox="1">
            <a:spLocks noChangeArrowheads="1"/>
          </p:cNvSpPr>
          <p:nvPr/>
        </p:nvSpPr>
        <p:spPr bwMode="auto">
          <a:xfrm>
            <a:off x="3962400" y="3729335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7" name="Text Box 58"/>
          <p:cNvSpPr txBox="1">
            <a:spLocks noChangeArrowheads="1"/>
          </p:cNvSpPr>
          <p:nvPr/>
        </p:nvSpPr>
        <p:spPr bwMode="auto">
          <a:xfrm>
            <a:off x="3352800" y="373380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8" name="Text Box 58"/>
          <p:cNvSpPr txBox="1">
            <a:spLocks noChangeArrowheads="1"/>
          </p:cNvSpPr>
          <p:nvPr/>
        </p:nvSpPr>
        <p:spPr bwMode="auto">
          <a:xfrm>
            <a:off x="2480846" y="449580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9" name="Text Box 58"/>
          <p:cNvSpPr txBox="1">
            <a:spLocks noChangeArrowheads="1"/>
          </p:cNvSpPr>
          <p:nvPr/>
        </p:nvSpPr>
        <p:spPr bwMode="auto">
          <a:xfrm>
            <a:off x="1787856" y="4509448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0" name="Text Box 58"/>
          <p:cNvSpPr txBox="1">
            <a:spLocks noChangeArrowheads="1"/>
          </p:cNvSpPr>
          <p:nvPr/>
        </p:nvSpPr>
        <p:spPr bwMode="auto">
          <a:xfrm>
            <a:off x="5603544" y="182880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1" name="Text Box 58"/>
          <p:cNvSpPr txBox="1">
            <a:spLocks noChangeArrowheads="1"/>
          </p:cNvSpPr>
          <p:nvPr/>
        </p:nvSpPr>
        <p:spPr bwMode="auto">
          <a:xfrm>
            <a:off x="4919246" y="182880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2" name="Text Box 58"/>
          <p:cNvSpPr txBox="1">
            <a:spLocks noChangeArrowheads="1"/>
          </p:cNvSpPr>
          <p:nvPr/>
        </p:nvSpPr>
        <p:spPr bwMode="auto">
          <a:xfrm>
            <a:off x="4024952" y="2555623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5" name="Text Box 58"/>
          <p:cNvSpPr txBox="1">
            <a:spLocks noChangeArrowheads="1"/>
          </p:cNvSpPr>
          <p:nvPr/>
        </p:nvSpPr>
        <p:spPr bwMode="auto">
          <a:xfrm>
            <a:off x="3352800" y="2586335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6" name="Text Box 58"/>
          <p:cNvSpPr txBox="1">
            <a:spLocks noChangeArrowheads="1"/>
          </p:cNvSpPr>
          <p:nvPr/>
        </p:nvSpPr>
        <p:spPr bwMode="auto">
          <a:xfrm>
            <a:off x="2480846" y="1873239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7" name="Text Box 58"/>
          <p:cNvSpPr txBox="1">
            <a:spLocks noChangeArrowheads="1"/>
          </p:cNvSpPr>
          <p:nvPr/>
        </p:nvSpPr>
        <p:spPr bwMode="auto">
          <a:xfrm>
            <a:off x="1787856" y="1869744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08" name="Group 107"/>
          <p:cNvGrpSpPr/>
          <p:nvPr/>
        </p:nvGrpSpPr>
        <p:grpSpPr>
          <a:xfrm>
            <a:off x="1892262" y="2796105"/>
            <a:ext cx="5249560" cy="2535978"/>
            <a:chOff x="1892262" y="2796105"/>
            <a:chExt cx="5249560" cy="2535978"/>
          </a:xfrm>
        </p:grpSpPr>
        <p:sp>
          <p:nvSpPr>
            <p:cNvPr id="109" name="Rectangle 14"/>
            <p:cNvSpPr>
              <a:spLocks noChangeArrowheads="1"/>
            </p:cNvSpPr>
            <p:nvPr/>
          </p:nvSpPr>
          <p:spPr bwMode="auto">
            <a:xfrm>
              <a:off x="1892262" y="4878393"/>
              <a:ext cx="812061" cy="45369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Rectangle 20"/>
            <p:cNvSpPr>
              <a:spLocks noChangeArrowheads="1"/>
            </p:cNvSpPr>
            <p:nvPr/>
          </p:nvSpPr>
          <p:spPr bwMode="auto">
            <a:xfrm>
              <a:off x="3422864" y="4107533"/>
              <a:ext cx="812061" cy="45369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Rectangle 30"/>
            <p:cNvSpPr>
              <a:spLocks noChangeArrowheads="1"/>
            </p:cNvSpPr>
            <p:nvPr/>
          </p:nvSpPr>
          <p:spPr bwMode="auto">
            <a:xfrm>
              <a:off x="6329761" y="2796105"/>
              <a:ext cx="812061" cy="45369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Line 41"/>
            <p:cNvSpPr>
              <a:spLocks noChangeShapeType="1"/>
            </p:cNvSpPr>
            <p:nvPr/>
          </p:nvSpPr>
          <p:spPr bwMode="auto">
            <a:xfrm flipV="1">
              <a:off x="2704323" y="4355752"/>
              <a:ext cx="721659" cy="6936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44"/>
            <p:cNvSpPr>
              <a:spLocks noChangeShapeType="1"/>
            </p:cNvSpPr>
            <p:nvPr/>
          </p:nvSpPr>
          <p:spPr bwMode="auto">
            <a:xfrm flipV="1">
              <a:off x="4228690" y="3099485"/>
              <a:ext cx="2099512" cy="113629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1752600" y="2433935"/>
            <a:ext cx="5513683" cy="3281065"/>
            <a:chOff x="1752600" y="2433935"/>
            <a:chExt cx="5513683" cy="3281065"/>
          </a:xfrm>
        </p:grpSpPr>
        <p:sp>
          <p:nvSpPr>
            <p:cNvPr id="139" name="Text Box 58"/>
            <p:cNvSpPr txBox="1">
              <a:spLocks noChangeArrowheads="1"/>
            </p:cNvSpPr>
            <p:nvPr/>
          </p:nvSpPr>
          <p:spPr bwMode="auto">
            <a:xfrm>
              <a:off x="1752600" y="525780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40" name="Text Box 58"/>
            <p:cNvSpPr txBox="1">
              <a:spLocks noChangeArrowheads="1"/>
            </p:cNvSpPr>
            <p:nvPr/>
          </p:nvSpPr>
          <p:spPr bwMode="auto">
            <a:xfrm>
              <a:off x="2500952" y="524188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3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41" name="Text Box 58"/>
            <p:cNvSpPr txBox="1">
              <a:spLocks noChangeArrowheads="1"/>
            </p:cNvSpPr>
            <p:nvPr/>
          </p:nvSpPr>
          <p:spPr bwMode="auto">
            <a:xfrm>
              <a:off x="3307402" y="4454856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3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42" name="Text Box 58"/>
            <p:cNvSpPr txBox="1">
              <a:spLocks noChangeArrowheads="1"/>
            </p:cNvSpPr>
            <p:nvPr/>
          </p:nvSpPr>
          <p:spPr bwMode="auto">
            <a:xfrm>
              <a:off x="4011304" y="4446896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9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43" name="Text Box 58"/>
            <p:cNvSpPr txBox="1">
              <a:spLocks noChangeArrowheads="1"/>
            </p:cNvSpPr>
            <p:nvPr/>
          </p:nvSpPr>
          <p:spPr bwMode="auto">
            <a:xfrm>
              <a:off x="6216650" y="3137848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9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44" name="Text Box 58"/>
            <p:cNvSpPr txBox="1">
              <a:spLocks noChangeArrowheads="1"/>
            </p:cNvSpPr>
            <p:nvPr/>
          </p:nvSpPr>
          <p:spPr bwMode="auto">
            <a:xfrm>
              <a:off x="6773840" y="3137848"/>
              <a:ext cx="49244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15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45" name="Text Box 58"/>
            <p:cNvSpPr txBox="1">
              <a:spLocks noChangeArrowheads="1"/>
            </p:cNvSpPr>
            <p:nvPr/>
          </p:nvSpPr>
          <p:spPr bwMode="auto">
            <a:xfrm>
              <a:off x="6746544" y="2433935"/>
              <a:ext cx="49244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15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46" name="Text Box 58"/>
            <p:cNvSpPr txBox="1">
              <a:spLocks noChangeArrowheads="1"/>
            </p:cNvSpPr>
            <p:nvPr/>
          </p:nvSpPr>
          <p:spPr bwMode="auto">
            <a:xfrm>
              <a:off x="6249902" y="2436207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9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47" name="Text Box 58"/>
            <p:cNvSpPr txBox="1">
              <a:spLocks noChangeArrowheads="1"/>
            </p:cNvSpPr>
            <p:nvPr/>
          </p:nvSpPr>
          <p:spPr bwMode="auto">
            <a:xfrm>
              <a:off x="3962400" y="3729335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9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48" name="Text Box 58"/>
            <p:cNvSpPr txBox="1">
              <a:spLocks noChangeArrowheads="1"/>
            </p:cNvSpPr>
            <p:nvPr/>
          </p:nvSpPr>
          <p:spPr bwMode="auto">
            <a:xfrm>
              <a:off x="3352800" y="3733800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3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49" name="Text Box 58"/>
            <p:cNvSpPr txBox="1">
              <a:spLocks noChangeArrowheads="1"/>
            </p:cNvSpPr>
            <p:nvPr/>
          </p:nvSpPr>
          <p:spPr bwMode="auto">
            <a:xfrm>
              <a:off x="2480846" y="4495800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3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50" name="Text Box 58"/>
            <p:cNvSpPr txBox="1">
              <a:spLocks noChangeArrowheads="1"/>
            </p:cNvSpPr>
            <p:nvPr/>
          </p:nvSpPr>
          <p:spPr bwMode="auto">
            <a:xfrm>
              <a:off x="1787856" y="4509448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0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2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7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103" grpId="0" animBg="1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5" grpId="0"/>
      <p:bldP spid="106" grpId="0"/>
      <p:bldP spid="10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Arial" charset="0"/>
              </a:rPr>
              <a:t>Activity on Arrow Network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cs typeface="Arial" charset="0"/>
              </a:rPr>
              <a:t>An Activity is an arc with two nodes at its beginning and its end</a:t>
            </a:r>
            <a:endParaRPr lang="en-US" smtClean="0">
              <a:cs typeface="Arial" charset="0"/>
            </a:endParaRPr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4419600" y="26670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245" name="Text Box 8"/>
          <p:cNvSpPr txBox="1">
            <a:spLocks noChangeArrowheads="1"/>
          </p:cNvSpPr>
          <p:nvPr/>
        </p:nvSpPr>
        <p:spPr bwMode="auto">
          <a:xfrm>
            <a:off x="990600" y="2743200"/>
            <a:ext cx="2514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246" name="Oval 33"/>
          <p:cNvSpPr>
            <a:spLocks noChangeArrowheads="1"/>
          </p:cNvSpPr>
          <p:nvPr/>
        </p:nvSpPr>
        <p:spPr bwMode="auto">
          <a:xfrm>
            <a:off x="1371600" y="29718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34"/>
          <p:cNvSpPr>
            <a:spLocks noChangeShapeType="1"/>
          </p:cNvSpPr>
          <p:nvPr/>
        </p:nvSpPr>
        <p:spPr bwMode="auto">
          <a:xfrm>
            <a:off x="1828800" y="32004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Oval 35"/>
          <p:cNvSpPr>
            <a:spLocks noChangeArrowheads="1"/>
          </p:cNvSpPr>
          <p:nvPr/>
        </p:nvSpPr>
        <p:spPr bwMode="auto">
          <a:xfrm>
            <a:off x="3962400" y="29718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Text Box 36"/>
          <p:cNvSpPr txBox="1">
            <a:spLocks noChangeArrowheads="1"/>
          </p:cNvSpPr>
          <p:nvPr/>
        </p:nvSpPr>
        <p:spPr bwMode="auto">
          <a:xfrm>
            <a:off x="2667000" y="2819400"/>
            <a:ext cx="304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</a:t>
            </a:r>
          </a:p>
        </p:txBody>
      </p:sp>
      <p:sp>
        <p:nvSpPr>
          <p:cNvPr id="10250" name="Oval 37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Oval 38"/>
          <p:cNvSpPr>
            <a:spLocks noChangeArrowheads="1"/>
          </p:cNvSpPr>
          <p:nvPr/>
        </p:nvSpPr>
        <p:spPr bwMode="auto">
          <a:xfrm>
            <a:off x="1371600" y="43434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Oval 39"/>
          <p:cNvSpPr>
            <a:spLocks noChangeArrowheads="1"/>
          </p:cNvSpPr>
          <p:nvPr/>
        </p:nvSpPr>
        <p:spPr bwMode="auto">
          <a:xfrm>
            <a:off x="1371600" y="50292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Line 40"/>
          <p:cNvSpPr>
            <a:spLocks noChangeShapeType="1"/>
          </p:cNvSpPr>
          <p:nvPr/>
        </p:nvSpPr>
        <p:spPr bwMode="auto">
          <a:xfrm>
            <a:off x="1828800" y="38862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Line 41"/>
          <p:cNvSpPr>
            <a:spLocks noChangeShapeType="1"/>
          </p:cNvSpPr>
          <p:nvPr/>
        </p:nvSpPr>
        <p:spPr bwMode="auto">
          <a:xfrm>
            <a:off x="1828800" y="45720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Line 42"/>
          <p:cNvSpPr>
            <a:spLocks noChangeShapeType="1"/>
          </p:cNvSpPr>
          <p:nvPr/>
        </p:nvSpPr>
        <p:spPr bwMode="auto">
          <a:xfrm>
            <a:off x="1828800" y="52578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Oval 43"/>
          <p:cNvSpPr>
            <a:spLocks noChangeArrowheads="1"/>
          </p:cNvSpPr>
          <p:nvPr/>
        </p:nvSpPr>
        <p:spPr bwMode="auto">
          <a:xfrm>
            <a:off x="3962400" y="36576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Oval 44"/>
          <p:cNvSpPr>
            <a:spLocks noChangeArrowheads="1"/>
          </p:cNvSpPr>
          <p:nvPr/>
        </p:nvSpPr>
        <p:spPr bwMode="auto">
          <a:xfrm>
            <a:off x="3962400" y="43434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Oval 45"/>
          <p:cNvSpPr>
            <a:spLocks noChangeArrowheads="1"/>
          </p:cNvSpPr>
          <p:nvPr/>
        </p:nvSpPr>
        <p:spPr bwMode="auto">
          <a:xfrm>
            <a:off x="3962400" y="50292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Text Box 46"/>
          <p:cNvSpPr txBox="1">
            <a:spLocks noChangeArrowheads="1"/>
          </p:cNvSpPr>
          <p:nvPr/>
        </p:nvSpPr>
        <p:spPr bwMode="auto">
          <a:xfrm>
            <a:off x="2667000" y="3505200"/>
            <a:ext cx="2286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</a:t>
            </a:r>
          </a:p>
        </p:txBody>
      </p:sp>
      <p:sp>
        <p:nvSpPr>
          <p:cNvPr id="10260" name="Text Box 47"/>
          <p:cNvSpPr txBox="1">
            <a:spLocks noChangeArrowheads="1"/>
          </p:cNvSpPr>
          <p:nvPr/>
        </p:nvSpPr>
        <p:spPr bwMode="auto">
          <a:xfrm>
            <a:off x="2667000" y="4191000"/>
            <a:ext cx="2286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</a:t>
            </a:r>
          </a:p>
        </p:txBody>
      </p:sp>
      <p:sp>
        <p:nvSpPr>
          <p:cNvPr id="10261" name="Text Box 48"/>
          <p:cNvSpPr txBox="1">
            <a:spLocks noChangeArrowheads="1"/>
          </p:cNvSpPr>
          <p:nvPr/>
        </p:nvSpPr>
        <p:spPr bwMode="auto">
          <a:xfrm>
            <a:off x="2667000" y="4876800"/>
            <a:ext cx="304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d</a:t>
            </a:r>
          </a:p>
        </p:txBody>
      </p:sp>
      <p:sp>
        <p:nvSpPr>
          <p:cNvPr id="25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26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27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4B2E5BF7-B2C5-4429-B9E7-89285CE5B47A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24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070" y="-25521"/>
            <a:ext cx="906093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b="1" dirty="0" smtClean="0">
                <a:solidFill>
                  <a:srgbClr val="FF0000"/>
                </a:solidFill>
              </a:rPr>
              <a:t>You May Stop Here</a:t>
            </a:r>
            <a:endParaRPr lang="en-US" sz="1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1105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Arial" charset="0"/>
              </a:rPr>
              <a:t>AoA: Activity Predecessors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533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cs typeface="Arial" charset="0"/>
              </a:rPr>
              <a:t>A list of immediate predecessors is needed.</a:t>
            </a:r>
          </a:p>
        </p:txBody>
      </p:sp>
      <p:sp>
        <p:nvSpPr>
          <p:cNvPr id="11268" name="Text Box 8"/>
          <p:cNvSpPr txBox="1">
            <a:spLocks noChangeArrowheads="1"/>
          </p:cNvSpPr>
          <p:nvPr/>
        </p:nvSpPr>
        <p:spPr bwMode="auto">
          <a:xfrm>
            <a:off x="990600" y="1752600"/>
            <a:ext cx="2514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073" name="Group 49"/>
          <p:cNvGraphicFramePr>
            <a:graphicFrameLocks noGrp="1"/>
          </p:cNvGraphicFramePr>
          <p:nvPr/>
        </p:nvGraphicFramePr>
        <p:xfrm>
          <a:off x="685800" y="2133600"/>
          <a:ext cx="2438400" cy="1584960"/>
        </p:xfrm>
        <a:graphic>
          <a:graphicData uri="http://schemas.openxmlformats.org/drawingml/2006/table">
            <a:tbl>
              <a:tblPr/>
              <a:tblGrid>
                <a:gridCol w="762000"/>
                <a:gridCol w="16764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Task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Predecessor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80" name="Text Box 32"/>
          <p:cNvSpPr txBox="1">
            <a:spLocks noChangeArrowheads="1"/>
          </p:cNvSpPr>
          <p:nvPr/>
        </p:nvSpPr>
        <p:spPr bwMode="auto">
          <a:xfrm>
            <a:off x="4038600" y="1905000"/>
            <a:ext cx="4419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281" name="Content Placeholder 2"/>
          <p:cNvSpPr>
            <a:spLocks/>
          </p:cNvSpPr>
          <p:nvPr/>
        </p:nvSpPr>
        <p:spPr bwMode="auto">
          <a:xfrm>
            <a:off x="3581400" y="2971800"/>
            <a:ext cx="5105400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3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3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v"/>
            </a:pPr>
            <a:endParaRPr lang="en-US" sz="3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3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v"/>
            </a:pPr>
            <a:endParaRPr lang="en-US" sz="28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v"/>
            </a:pPr>
            <a:endParaRPr lang="en-US" sz="28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2800">
              <a:latin typeface="Arial" charset="0"/>
            </a:endParaRPr>
          </a:p>
        </p:txBody>
      </p:sp>
      <p:sp>
        <p:nvSpPr>
          <p:cNvPr id="1058" name="Oval 34"/>
          <p:cNvSpPr>
            <a:spLocks noChangeArrowheads="1"/>
          </p:cNvSpPr>
          <p:nvPr/>
        </p:nvSpPr>
        <p:spPr bwMode="auto">
          <a:xfrm>
            <a:off x="4038600" y="2590800"/>
            <a:ext cx="457200" cy="4238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9" name="Line 35"/>
          <p:cNvSpPr>
            <a:spLocks noChangeShapeType="1"/>
          </p:cNvSpPr>
          <p:nvPr/>
        </p:nvSpPr>
        <p:spPr bwMode="auto">
          <a:xfrm>
            <a:off x="4495800" y="2819400"/>
            <a:ext cx="838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0" name="Text Box 36"/>
          <p:cNvSpPr txBox="1">
            <a:spLocks noChangeArrowheads="1"/>
          </p:cNvSpPr>
          <p:nvPr/>
        </p:nvSpPr>
        <p:spPr bwMode="auto">
          <a:xfrm>
            <a:off x="4724400" y="2438400"/>
            <a:ext cx="304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</a:t>
            </a:r>
          </a:p>
        </p:txBody>
      </p:sp>
      <p:sp>
        <p:nvSpPr>
          <p:cNvPr id="1062" name="Line 38"/>
          <p:cNvSpPr>
            <a:spLocks noChangeShapeType="1"/>
          </p:cNvSpPr>
          <p:nvPr/>
        </p:nvSpPr>
        <p:spPr bwMode="auto">
          <a:xfrm>
            <a:off x="5791200" y="2819400"/>
            <a:ext cx="838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3" name="Text Box 39"/>
          <p:cNvSpPr txBox="1">
            <a:spLocks noChangeArrowheads="1"/>
          </p:cNvSpPr>
          <p:nvPr/>
        </p:nvSpPr>
        <p:spPr bwMode="auto">
          <a:xfrm>
            <a:off x="5943600" y="2438400"/>
            <a:ext cx="304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</a:t>
            </a:r>
          </a:p>
        </p:txBody>
      </p:sp>
      <p:sp>
        <p:nvSpPr>
          <p:cNvPr id="1065" name="Line 41"/>
          <p:cNvSpPr>
            <a:spLocks noChangeShapeType="1"/>
          </p:cNvSpPr>
          <p:nvPr/>
        </p:nvSpPr>
        <p:spPr bwMode="auto">
          <a:xfrm>
            <a:off x="7086600" y="2819400"/>
            <a:ext cx="838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6" name="Text Box 42"/>
          <p:cNvSpPr txBox="1">
            <a:spLocks noChangeArrowheads="1"/>
          </p:cNvSpPr>
          <p:nvPr/>
        </p:nvSpPr>
        <p:spPr bwMode="auto">
          <a:xfrm>
            <a:off x="7315200" y="2438400"/>
            <a:ext cx="2286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</a:t>
            </a:r>
          </a:p>
        </p:txBody>
      </p:sp>
      <p:sp>
        <p:nvSpPr>
          <p:cNvPr id="1074" name="Oval 50"/>
          <p:cNvSpPr>
            <a:spLocks noChangeArrowheads="1"/>
          </p:cNvSpPr>
          <p:nvPr/>
        </p:nvSpPr>
        <p:spPr bwMode="auto">
          <a:xfrm>
            <a:off x="5334000" y="2590800"/>
            <a:ext cx="457200" cy="4238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" name="Oval 51"/>
          <p:cNvSpPr>
            <a:spLocks noChangeArrowheads="1"/>
          </p:cNvSpPr>
          <p:nvPr/>
        </p:nvSpPr>
        <p:spPr bwMode="auto">
          <a:xfrm>
            <a:off x="6629400" y="2590800"/>
            <a:ext cx="457200" cy="4238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6" name="Oval 52"/>
          <p:cNvSpPr>
            <a:spLocks noChangeArrowheads="1"/>
          </p:cNvSpPr>
          <p:nvPr/>
        </p:nvSpPr>
        <p:spPr bwMode="auto">
          <a:xfrm>
            <a:off x="7924800" y="2590800"/>
            <a:ext cx="457200" cy="4238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" name="Group 32"/>
          <p:cNvGraphicFramePr>
            <a:graphicFrameLocks noGrp="1"/>
          </p:cNvGraphicFramePr>
          <p:nvPr/>
        </p:nvGraphicFramePr>
        <p:xfrm>
          <a:off x="685800" y="4221163"/>
          <a:ext cx="2438400" cy="1950720"/>
        </p:xfrm>
        <a:graphic>
          <a:graphicData uri="http://schemas.openxmlformats.org/drawingml/2006/table">
            <a:tbl>
              <a:tblPr/>
              <a:tblGrid>
                <a:gridCol w="762000"/>
                <a:gridCol w="16764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64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Task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64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Predecessor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64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64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64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64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64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---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64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64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64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Oval 33"/>
          <p:cNvSpPr>
            <a:spLocks noChangeArrowheads="1"/>
          </p:cNvSpPr>
          <p:nvPr/>
        </p:nvSpPr>
        <p:spPr bwMode="auto">
          <a:xfrm>
            <a:off x="3810000" y="498316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34"/>
          <p:cNvSpPr>
            <a:spLocks noChangeShapeType="1"/>
          </p:cNvSpPr>
          <p:nvPr/>
        </p:nvSpPr>
        <p:spPr bwMode="auto">
          <a:xfrm flipV="1">
            <a:off x="4267200" y="4602163"/>
            <a:ext cx="1219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35"/>
          <p:cNvSpPr>
            <a:spLocks noChangeShapeType="1"/>
          </p:cNvSpPr>
          <p:nvPr/>
        </p:nvSpPr>
        <p:spPr bwMode="auto">
          <a:xfrm>
            <a:off x="4267200" y="5287963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Oval 36"/>
          <p:cNvSpPr>
            <a:spLocks noChangeArrowheads="1"/>
          </p:cNvSpPr>
          <p:nvPr/>
        </p:nvSpPr>
        <p:spPr bwMode="auto">
          <a:xfrm>
            <a:off x="5486400" y="437356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37"/>
          <p:cNvSpPr>
            <a:spLocks noChangeArrowheads="1"/>
          </p:cNvSpPr>
          <p:nvPr/>
        </p:nvSpPr>
        <p:spPr bwMode="auto">
          <a:xfrm>
            <a:off x="5486400" y="551656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38"/>
          <p:cNvSpPr>
            <a:spLocks noChangeShapeType="1"/>
          </p:cNvSpPr>
          <p:nvPr/>
        </p:nvSpPr>
        <p:spPr bwMode="auto">
          <a:xfrm flipV="1">
            <a:off x="5943600" y="5211763"/>
            <a:ext cx="1219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Oval 39"/>
          <p:cNvSpPr>
            <a:spLocks noChangeArrowheads="1"/>
          </p:cNvSpPr>
          <p:nvPr/>
        </p:nvSpPr>
        <p:spPr bwMode="auto">
          <a:xfrm>
            <a:off x="7162800" y="498316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40"/>
          <p:cNvSpPr>
            <a:spLocks noChangeShapeType="1"/>
          </p:cNvSpPr>
          <p:nvPr/>
        </p:nvSpPr>
        <p:spPr bwMode="auto">
          <a:xfrm>
            <a:off x="5943600" y="4602163"/>
            <a:ext cx="1219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41"/>
          <p:cNvSpPr txBox="1">
            <a:spLocks noChangeArrowheads="1"/>
          </p:cNvSpPr>
          <p:nvPr/>
        </p:nvSpPr>
        <p:spPr bwMode="auto">
          <a:xfrm>
            <a:off x="4648200" y="4525963"/>
            <a:ext cx="2286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</a:t>
            </a:r>
          </a:p>
        </p:txBody>
      </p:sp>
      <p:sp>
        <p:nvSpPr>
          <p:cNvPr id="31" name="Text Box 42"/>
          <p:cNvSpPr txBox="1">
            <a:spLocks noChangeArrowheads="1"/>
          </p:cNvSpPr>
          <p:nvPr/>
        </p:nvSpPr>
        <p:spPr bwMode="auto">
          <a:xfrm>
            <a:off x="4648200" y="5440363"/>
            <a:ext cx="304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</a:t>
            </a:r>
          </a:p>
        </p:txBody>
      </p:sp>
      <p:sp>
        <p:nvSpPr>
          <p:cNvPr id="32" name="Text Box 43"/>
          <p:cNvSpPr txBox="1">
            <a:spLocks noChangeArrowheads="1"/>
          </p:cNvSpPr>
          <p:nvPr/>
        </p:nvSpPr>
        <p:spPr bwMode="auto">
          <a:xfrm>
            <a:off x="6400800" y="4525963"/>
            <a:ext cx="304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d</a:t>
            </a:r>
          </a:p>
        </p:txBody>
      </p:sp>
      <p:sp>
        <p:nvSpPr>
          <p:cNvPr id="33" name="Text Box 44"/>
          <p:cNvSpPr txBox="1">
            <a:spLocks noChangeArrowheads="1"/>
          </p:cNvSpPr>
          <p:nvPr/>
        </p:nvSpPr>
        <p:spPr bwMode="auto">
          <a:xfrm>
            <a:off x="6400800" y="5364163"/>
            <a:ext cx="304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</a:t>
            </a:r>
          </a:p>
        </p:txBody>
      </p:sp>
      <p:sp>
        <p:nvSpPr>
          <p:cNvPr id="34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35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36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76E566A6-1A58-405D-A4B5-462DAE28C7DB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25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3070" y="-25521"/>
            <a:ext cx="906093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b="1" dirty="0" smtClean="0">
                <a:solidFill>
                  <a:srgbClr val="FF0000"/>
                </a:solidFill>
              </a:rPr>
              <a:t>You May Stop Here</a:t>
            </a:r>
            <a:endParaRPr lang="en-US" sz="1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5732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8" grpId="0" animBg="1"/>
      <p:bldP spid="1059" grpId="0" animBg="1"/>
      <p:bldP spid="1060" grpId="0" build="p" autoUpdateAnimBg="0"/>
      <p:bldP spid="1062" grpId="0" animBg="1"/>
      <p:bldP spid="1063" grpId="0" build="p" autoUpdateAnimBg="0"/>
      <p:bldP spid="1065" grpId="0" animBg="1"/>
      <p:bldP spid="1066" grpId="0" build="p" autoUpdateAnimBg="0"/>
      <p:bldP spid="1074" grpId="0" animBg="1"/>
      <p:bldP spid="1075" grpId="0" animBg="1"/>
      <p:bldP spid="1076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build="p" autoUpdateAnimBg="0"/>
      <p:bldP spid="31" grpId="0" build="p" autoUpdateAnimBg="0"/>
      <p:bldP spid="32" grpId="0" build="p" autoUpdateAnimBg="0"/>
      <p:bldP spid="33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cs typeface="Arial" charset="0"/>
              </a:rPr>
              <a:t>AoA: Activity Predecessors</a:t>
            </a:r>
          </a:p>
        </p:txBody>
      </p:sp>
      <p:sp>
        <p:nvSpPr>
          <p:cNvPr id="12291" name="Content Placeholder 2"/>
          <p:cNvSpPr>
            <a:spLocks/>
          </p:cNvSpPr>
          <p:nvPr/>
        </p:nvSpPr>
        <p:spPr bwMode="auto">
          <a:xfrm>
            <a:off x="3581400" y="1447800"/>
            <a:ext cx="5105400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3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3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v"/>
            </a:pPr>
            <a:endParaRPr lang="en-US" sz="3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3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v"/>
            </a:pPr>
            <a:endParaRPr lang="en-US" sz="28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v"/>
            </a:pPr>
            <a:endParaRPr lang="en-US" sz="28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2800">
              <a:latin typeface="Arial" charset="0"/>
            </a:endParaRPr>
          </a:p>
        </p:txBody>
      </p:sp>
      <p:graphicFrame>
        <p:nvGraphicFramePr>
          <p:cNvPr id="24" name="Group 9"/>
          <p:cNvGraphicFramePr>
            <a:graphicFrameLocks noGrp="1"/>
          </p:cNvGraphicFramePr>
          <p:nvPr/>
        </p:nvGraphicFramePr>
        <p:xfrm>
          <a:off x="685800" y="1676400"/>
          <a:ext cx="2438400" cy="1950720"/>
        </p:xfrm>
        <a:graphic>
          <a:graphicData uri="http://schemas.openxmlformats.org/drawingml/2006/table">
            <a:tbl>
              <a:tblPr/>
              <a:tblGrid>
                <a:gridCol w="762000"/>
                <a:gridCol w="16764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Task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Predecessor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---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03" name="Content Placeholder 2"/>
          <p:cNvSpPr>
            <a:spLocks/>
          </p:cNvSpPr>
          <p:nvPr/>
        </p:nvSpPr>
        <p:spPr bwMode="auto">
          <a:xfrm>
            <a:off x="3581400" y="4175125"/>
            <a:ext cx="5105400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3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3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v"/>
            </a:pPr>
            <a:endParaRPr lang="en-US" sz="3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3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v"/>
            </a:pPr>
            <a:endParaRPr lang="en-US" sz="28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v"/>
            </a:pPr>
            <a:endParaRPr lang="en-US" sz="28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2800">
              <a:latin typeface="Arial" charset="0"/>
            </a:endParaRPr>
          </a:p>
        </p:txBody>
      </p:sp>
      <p:sp>
        <p:nvSpPr>
          <p:cNvPr id="26" name="Oval 22"/>
          <p:cNvSpPr>
            <a:spLocks noChangeArrowheads="1"/>
          </p:cNvSpPr>
          <p:nvPr/>
        </p:nvSpPr>
        <p:spPr bwMode="auto">
          <a:xfrm>
            <a:off x="3810000" y="23622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23"/>
          <p:cNvSpPr>
            <a:spLocks noChangeShapeType="1"/>
          </p:cNvSpPr>
          <p:nvPr/>
        </p:nvSpPr>
        <p:spPr bwMode="auto">
          <a:xfrm flipV="1">
            <a:off x="4267200" y="2590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24"/>
          <p:cNvSpPr>
            <a:spLocks noChangeShapeType="1"/>
          </p:cNvSpPr>
          <p:nvPr/>
        </p:nvSpPr>
        <p:spPr bwMode="auto">
          <a:xfrm>
            <a:off x="5943600" y="2590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Oval 25"/>
          <p:cNvSpPr>
            <a:spLocks noChangeArrowheads="1"/>
          </p:cNvSpPr>
          <p:nvPr/>
        </p:nvSpPr>
        <p:spPr bwMode="auto">
          <a:xfrm>
            <a:off x="5486400" y="23622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Oval 26"/>
          <p:cNvSpPr>
            <a:spLocks noChangeArrowheads="1"/>
          </p:cNvSpPr>
          <p:nvPr/>
        </p:nvSpPr>
        <p:spPr bwMode="auto">
          <a:xfrm>
            <a:off x="6858000" y="14478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27"/>
          <p:cNvSpPr>
            <a:spLocks noChangeShapeType="1"/>
          </p:cNvSpPr>
          <p:nvPr/>
        </p:nvSpPr>
        <p:spPr bwMode="auto">
          <a:xfrm flipV="1">
            <a:off x="5943600" y="1828800"/>
            <a:ext cx="9906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Oval 28"/>
          <p:cNvSpPr>
            <a:spLocks noChangeArrowheads="1"/>
          </p:cNvSpPr>
          <p:nvPr/>
        </p:nvSpPr>
        <p:spPr bwMode="auto">
          <a:xfrm>
            <a:off x="7162800" y="23622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29"/>
          <p:cNvSpPr>
            <a:spLocks noChangeShapeType="1"/>
          </p:cNvSpPr>
          <p:nvPr/>
        </p:nvSpPr>
        <p:spPr bwMode="auto">
          <a:xfrm>
            <a:off x="5943600" y="2667000"/>
            <a:ext cx="914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30"/>
          <p:cNvSpPr txBox="1">
            <a:spLocks noChangeArrowheads="1"/>
          </p:cNvSpPr>
          <p:nvPr/>
        </p:nvSpPr>
        <p:spPr bwMode="auto">
          <a:xfrm>
            <a:off x="4648200" y="2209800"/>
            <a:ext cx="2286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</a:t>
            </a:r>
          </a:p>
        </p:txBody>
      </p:sp>
      <p:sp>
        <p:nvSpPr>
          <p:cNvPr id="35" name="Text Box 31"/>
          <p:cNvSpPr txBox="1">
            <a:spLocks noChangeArrowheads="1"/>
          </p:cNvSpPr>
          <p:nvPr/>
        </p:nvSpPr>
        <p:spPr bwMode="auto">
          <a:xfrm>
            <a:off x="6172200" y="1905000"/>
            <a:ext cx="304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</a:t>
            </a:r>
          </a:p>
        </p:txBody>
      </p:sp>
      <p:sp>
        <p:nvSpPr>
          <p:cNvPr id="36" name="Text Box 32"/>
          <p:cNvSpPr txBox="1">
            <a:spLocks noChangeArrowheads="1"/>
          </p:cNvSpPr>
          <p:nvPr/>
        </p:nvSpPr>
        <p:spPr bwMode="auto">
          <a:xfrm>
            <a:off x="6324600" y="2743200"/>
            <a:ext cx="304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d</a:t>
            </a:r>
          </a:p>
        </p:txBody>
      </p:sp>
      <p:sp>
        <p:nvSpPr>
          <p:cNvPr id="37" name="Text Box 33"/>
          <p:cNvSpPr txBox="1">
            <a:spLocks noChangeArrowheads="1"/>
          </p:cNvSpPr>
          <p:nvPr/>
        </p:nvSpPr>
        <p:spPr bwMode="auto">
          <a:xfrm>
            <a:off x="6477000" y="2286000"/>
            <a:ext cx="304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</a:t>
            </a:r>
          </a:p>
        </p:txBody>
      </p:sp>
      <p:sp>
        <p:nvSpPr>
          <p:cNvPr id="38" name="Oval 34"/>
          <p:cNvSpPr>
            <a:spLocks noChangeArrowheads="1"/>
          </p:cNvSpPr>
          <p:nvPr/>
        </p:nvSpPr>
        <p:spPr bwMode="auto">
          <a:xfrm>
            <a:off x="6858000" y="32004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9" name="Group 9"/>
          <p:cNvGraphicFramePr>
            <a:graphicFrameLocks noGrp="1"/>
          </p:cNvGraphicFramePr>
          <p:nvPr/>
        </p:nvGraphicFramePr>
        <p:xfrm>
          <a:off x="685800" y="4098925"/>
          <a:ext cx="2438400" cy="1950720"/>
        </p:xfrm>
        <a:graphic>
          <a:graphicData uri="http://schemas.openxmlformats.org/drawingml/2006/table">
            <a:tbl>
              <a:tblPr/>
              <a:tblGrid>
                <a:gridCol w="762000"/>
                <a:gridCol w="16764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Task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Predecessor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---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a,b,c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8" name="Content Placeholder 2"/>
          <p:cNvSpPr>
            <a:spLocks/>
          </p:cNvSpPr>
          <p:nvPr/>
        </p:nvSpPr>
        <p:spPr bwMode="auto">
          <a:xfrm>
            <a:off x="3581400" y="4175125"/>
            <a:ext cx="5105400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3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3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v"/>
            </a:pPr>
            <a:endParaRPr lang="en-US" sz="3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3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v"/>
            </a:pPr>
            <a:endParaRPr lang="en-US" sz="28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v"/>
            </a:pPr>
            <a:endParaRPr lang="en-US" sz="28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2800">
              <a:latin typeface="Arial" charset="0"/>
            </a:endParaRPr>
          </a:p>
        </p:txBody>
      </p:sp>
      <p:sp>
        <p:nvSpPr>
          <p:cNvPr id="41" name="Oval 21"/>
          <p:cNvSpPr>
            <a:spLocks noChangeArrowheads="1"/>
          </p:cNvSpPr>
          <p:nvPr/>
        </p:nvSpPr>
        <p:spPr bwMode="auto">
          <a:xfrm>
            <a:off x="4038600" y="4860925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Line 22"/>
          <p:cNvSpPr>
            <a:spLocks noChangeShapeType="1"/>
          </p:cNvSpPr>
          <p:nvPr/>
        </p:nvSpPr>
        <p:spPr bwMode="auto">
          <a:xfrm flipV="1">
            <a:off x="4495800" y="5089525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Line 23"/>
          <p:cNvSpPr>
            <a:spLocks noChangeShapeType="1"/>
          </p:cNvSpPr>
          <p:nvPr/>
        </p:nvSpPr>
        <p:spPr bwMode="auto">
          <a:xfrm>
            <a:off x="6172200" y="5089525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24"/>
          <p:cNvSpPr>
            <a:spLocks noChangeArrowheads="1"/>
          </p:cNvSpPr>
          <p:nvPr/>
        </p:nvSpPr>
        <p:spPr bwMode="auto">
          <a:xfrm>
            <a:off x="5715000" y="4860925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Oval 25"/>
          <p:cNvSpPr>
            <a:spLocks noChangeArrowheads="1"/>
          </p:cNvSpPr>
          <p:nvPr/>
        </p:nvSpPr>
        <p:spPr bwMode="auto">
          <a:xfrm>
            <a:off x="4343400" y="4022725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Line 26"/>
          <p:cNvSpPr>
            <a:spLocks noChangeShapeType="1"/>
          </p:cNvSpPr>
          <p:nvPr/>
        </p:nvSpPr>
        <p:spPr bwMode="auto">
          <a:xfrm flipV="1">
            <a:off x="4724400" y="5165725"/>
            <a:ext cx="9906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28"/>
          <p:cNvSpPr>
            <a:spLocks noChangeShapeType="1"/>
          </p:cNvSpPr>
          <p:nvPr/>
        </p:nvSpPr>
        <p:spPr bwMode="auto">
          <a:xfrm>
            <a:off x="4800600" y="4327525"/>
            <a:ext cx="914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Text Box 29"/>
          <p:cNvSpPr txBox="1">
            <a:spLocks noChangeArrowheads="1"/>
          </p:cNvSpPr>
          <p:nvPr/>
        </p:nvSpPr>
        <p:spPr bwMode="auto">
          <a:xfrm>
            <a:off x="5029200" y="4251325"/>
            <a:ext cx="2286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</a:t>
            </a:r>
          </a:p>
        </p:txBody>
      </p:sp>
      <p:sp>
        <p:nvSpPr>
          <p:cNvPr id="50" name="Text Box 30"/>
          <p:cNvSpPr txBox="1">
            <a:spLocks noChangeArrowheads="1"/>
          </p:cNvSpPr>
          <p:nvPr/>
        </p:nvSpPr>
        <p:spPr bwMode="auto">
          <a:xfrm>
            <a:off x="4800600" y="4784725"/>
            <a:ext cx="304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</a:t>
            </a:r>
          </a:p>
        </p:txBody>
      </p:sp>
      <p:sp>
        <p:nvSpPr>
          <p:cNvPr id="51" name="Text Box 31"/>
          <p:cNvSpPr txBox="1">
            <a:spLocks noChangeArrowheads="1"/>
          </p:cNvSpPr>
          <p:nvPr/>
        </p:nvSpPr>
        <p:spPr bwMode="auto">
          <a:xfrm>
            <a:off x="6553200" y="4708525"/>
            <a:ext cx="304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d</a:t>
            </a:r>
          </a:p>
        </p:txBody>
      </p:sp>
      <p:sp>
        <p:nvSpPr>
          <p:cNvPr id="52" name="Text Box 32"/>
          <p:cNvSpPr txBox="1">
            <a:spLocks noChangeArrowheads="1"/>
          </p:cNvSpPr>
          <p:nvPr/>
        </p:nvSpPr>
        <p:spPr bwMode="auto">
          <a:xfrm>
            <a:off x="4953000" y="5241925"/>
            <a:ext cx="304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</a:t>
            </a:r>
          </a:p>
        </p:txBody>
      </p:sp>
      <p:sp>
        <p:nvSpPr>
          <p:cNvPr id="53" name="Oval 33"/>
          <p:cNvSpPr>
            <a:spLocks noChangeArrowheads="1"/>
          </p:cNvSpPr>
          <p:nvPr/>
        </p:nvSpPr>
        <p:spPr bwMode="auto">
          <a:xfrm>
            <a:off x="7391400" y="4860925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54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55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94E35D5B-B49A-4AC0-B770-96D8D87A81E9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26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47" name="Oval 21"/>
          <p:cNvSpPr>
            <a:spLocks noChangeArrowheads="1"/>
          </p:cNvSpPr>
          <p:nvPr/>
        </p:nvSpPr>
        <p:spPr bwMode="auto">
          <a:xfrm>
            <a:off x="4267200" y="57150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7827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build="p" autoUpdateAnimBg="0"/>
      <p:bldP spid="35" grpId="0" build="p" autoUpdateAnimBg="0"/>
      <p:bldP spid="36" grpId="0" build="p" autoUpdateAnimBg="0"/>
      <p:bldP spid="37" grpId="0" build="p" autoUpdateAnimBg="0"/>
      <p:bldP spid="38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8" grpId="0" animBg="1"/>
      <p:bldP spid="49" grpId="0" build="p" autoUpdateAnimBg="0"/>
      <p:bldP spid="50" grpId="0" build="p" autoUpdateAnimBg="0"/>
      <p:bldP spid="51" grpId="0" build="p" autoUpdateAnimBg="0"/>
      <p:bldP spid="52" grpId="0" build="p" autoUpdateAnimBg="0"/>
      <p:bldP spid="53" grpId="0" animBg="1"/>
      <p:bldP spid="4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cs typeface="Arial" charset="0"/>
              </a:rPr>
              <a:t>AoA May Need Dummy Activity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4294967295"/>
          </p:nvPr>
        </p:nvSpPr>
        <p:spPr>
          <a:xfrm>
            <a:off x="76200" y="1447800"/>
            <a:ext cx="9067800" cy="6096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cs typeface="Arial" charset="0"/>
              </a:rPr>
              <a:t>Two nodes cannot be connected by more than one arc</a:t>
            </a:r>
          </a:p>
        </p:txBody>
      </p:sp>
      <p:graphicFrame>
        <p:nvGraphicFramePr>
          <p:cNvPr id="96265" name="Group 9"/>
          <p:cNvGraphicFramePr>
            <a:graphicFrameLocks noGrp="1"/>
          </p:cNvGraphicFramePr>
          <p:nvPr/>
        </p:nvGraphicFramePr>
        <p:xfrm>
          <a:off x="685800" y="2133600"/>
          <a:ext cx="2438400" cy="1950720"/>
        </p:xfrm>
        <a:graphic>
          <a:graphicData uri="http://schemas.openxmlformats.org/drawingml/2006/table">
            <a:tbl>
              <a:tblPr/>
              <a:tblGrid>
                <a:gridCol w="762000"/>
                <a:gridCol w="16764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Task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Predecessor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---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b,c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9" name="Content Placeholder 2"/>
          <p:cNvSpPr>
            <a:spLocks/>
          </p:cNvSpPr>
          <p:nvPr/>
        </p:nvSpPr>
        <p:spPr bwMode="auto">
          <a:xfrm>
            <a:off x="3581400" y="2971800"/>
            <a:ext cx="5105400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3000" dirty="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3000" dirty="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v"/>
            </a:pPr>
            <a:endParaRPr lang="en-US" sz="3000" dirty="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3000" dirty="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v"/>
            </a:pPr>
            <a:endParaRPr lang="en-US" sz="2800" dirty="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v"/>
            </a:pPr>
            <a:endParaRPr lang="en-US" sz="2800" dirty="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2800" dirty="0">
              <a:latin typeface="Arial" charset="0"/>
            </a:endParaRPr>
          </a:p>
        </p:txBody>
      </p:sp>
      <p:sp>
        <p:nvSpPr>
          <p:cNvPr id="96277" name="Oval 21"/>
          <p:cNvSpPr>
            <a:spLocks noChangeArrowheads="1"/>
          </p:cNvSpPr>
          <p:nvPr/>
        </p:nvSpPr>
        <p:spPr bwMode="auto">
          <a:xfrm>
            <a:off x="3810000" y="28956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78" name="Line 22"/>
          <p:cNvSpPr>
            <a:spLocks noChangeShapeType="1"/>
          </p:cNvSpPr>
          <p:nvPr/>
        </p:nvSpPr>
        <p:spPr bwMode="auto">
          <a:xfrm flipV="1">
            <a:off x="4267200" y="3124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79" name="Line 23"/>
          <p:cNvSpPr>
            <a:spLocks noChangeShapeType="1"/>
          </p:cNvSpPr>
          <p:nvPr/>
        </p:nvSpPr>
        <p:spPr bwMode="auto">
          <a:xfrm>
            <a:off x="7391400" y="2362200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80" name="Oval 24"/>
          <p:cNvSpPr>
            <a:spLocks noChangeArrowheads="1"/>
          </p:cNvSpPr>
          <p:nvPr/>
        </p:nvSpPr>
        <p:spPr bwMode="auto">
          <a:xfrm>
            <a:off x="5486400" y="28956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81" name="Oval 25"/>
          <p:cNvSpPr>
            <a:spLocks noChangeArrowheads="1"/>
          </p:cNvSpPr>
          <p:nvPr/>
        </p:nvSpPr>
        <p:spPr bwMode="auto">
          <a:xfrm>
            <a:off x="6934200" y="21336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82" name="Line 26"/>
          <p:cNvSpPr>
            <a:spLocks noChangeShapeType="1"/>
          </p:cNvSpPr>
          <p:nvPr/>
        </p:nvSpPr>
        <p:spPr bwMode="auto">
          <a:xfrm flipV="1">
            <a:off x="5943600" y="2362200"/>
            <a:ext cx="9906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83" name="Oval 27"/>
          <p:cNvSpPr>
            <a:spLocks noChangeArrowheads="1"/>
          </p:cNvSpPr>
          <p:nvPr/>
        </p:nvSpPr>
        <p:spPr bwMode="auto">
          <a:xfrm>
            <a:off x="6858000" y="36576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84" name="Line 28"/>
          <p:cNvSpPr>
            <a:spLocks noChangeShapeType="1"/>
          </p:cNvSpPr>
          <p:nvPr/>
        </p:nvSpPr>
        <p:spPr bwMode="auto">
          <a:xfrm>
            <a:off x="5943600" y="3200400"/>
            <a:ext cx="914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85" name="Text Box 29"/>
          <p:cNvSpPr txBox="1">
            <a:spLocks noChangeArrowheads="1"/>
          </p:cNvSpPr>
          <p:nvPr/>
        </p:nvSpPr>
        <p:spPr bwMode="auto">
          <a:xfrm>
            <a:off x="4648200" y="2743200"/>
            <a:ext cx="2286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</a:t>
            </a:r>
          </a:p>
        </p:txBody>
      </p:sp>
      <p:sp>
        <p:nvSpPr>
          <p:cNvPr id="96286" name="Text Box 30"/>
          <p:cNvSpPr txBox="1">
            <a:spLocks noChangeArrowheads="1"/>
          </p:cNvSpPr>
          <p:nvPr/>
        </p:nvSpPr>
        <p:spPr bwMode="auto">
          <a:xfrm>
            <a:off x="6172200" y="2438400"/>
            <a:ext cx="304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</a:t>
            </a:r>
          </a:p>
        </p:txBody>
      </p:sp>
      <p:sp>
        <p:nvSpPr>
          <p:cNvPr id="96287" name="Text Box 31"/>
          <p:cNvSpPr txBox="1">
            <a:spLocks noChangeArrowheads="1"/>
          </p:cNvSpPr>
          <p:nvPr/>
        </p:nvSpPr>
        <p:spPr bwMode="auto">
          <a:xfrm>
            <a:off x="7620000" y="2286000"/>
            <a:ext cx="304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d</a:t>
            </a:r>
          </a:p>
        </p:txBody>
      </p:sp>
      <p:sp>
        <p:nvSpPr>
          <p:cNvPr id="96288" name="Text Box 32"/>
          <p:cNvSpPr txBox="1">
            <a:spLocks noChangeArrowheads="1"/>
          </p:cNvSpPr>
          <p:nvPr/>
        </p:nvSpPr>
        <p:spPr bwMode="auto">
          <a:xfrm>
            <a:off x="6248400" y="3200400"/>
            <a:ext cx="304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</a:t>
            </a:r>
          </a:p>
        </p:txBody>
      </p:sp>
      <p:sp>
        <p:nvSpPr>
          <p:cNvPr id="96289" name="Oval 33"/>
          <p:cNvSpPr>
            <a:spLocks noChangeArrowheads="1"/>
          </p:cNvSpPr>
          <p:nvPr/>
        </p:nvSpPr>
        <p:spPr bwMode="auto">
          <a:xfrm>
            <a:off x="8077200" y="28194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90" name="Line 34"/>
          <p:cNvSpPr>
            <a:spLocks noChangeShapeType="1"/>
          </p:cNvSpPr>
          <p:nvPr/>
        </p:nvSpPr>
        <p:spPr bwMode="auto">
          <a:xfrm flipV="1">
            <a:off x="7086600" y="2590800"/>
            <a:ext cx="76200" cy="1066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1" name="Content Placeholder 2"/>
          <p:cNvSpPr>
            <a:spLocks noGrp="1"/>
          </p:cNvSpPr>
          <p:nvPr>
            <p:ph idx="4294967295"/>
          </p:nvPr>
        </p:nvSpPr>
        <p:spPr>
          <a:xfrm>
            <a:off x="228600" y="4267200"/>
            <a:ext cx="2362200" cy="1524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cs typeface="Arial" charset="0"/>
              </a:rPr>
              <a:t>Try this: </a:t>
            </a:r>
          </a:p>
          <a:p>
            <a:pPr lvl="1" eaLnBrk="1" hangingPunct="1"/>
            <a:r>
              <a:rPr lang="en-US" dirty="0" err="1" smtClean="0">
                <a:solidFill>
                  <a:srgbClr val="FF0000"/>
                </a:solidFill>
                <a:cs typeface="Arial" charset="0"/>
              </a:rPr>
              <a:t>a,b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 c </a:t>
            </a:r>
          </a:p>
          <a:p>
            <a:pPr lvl="1" eaLnBrk="1" hangingPunct="1"/>
            <a:r>
              <a:rPr lang="en-US" dirty="0" err="1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a,d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  e</a:t>
            </a:r>
          </a:p>
        </p:txBody>
      </p:sp>
      <p:sp>
        <p:nvSpPr>
          <p:cNvPr id="26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27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28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F196DA8A-84DE-450E-A0D5-4C1D413697A8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27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158973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6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6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6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6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6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6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6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6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6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6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96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96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96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77" grpId="0" animBg="1"/>
      <p:bldP spid="96278" grpId="0" animBg="1"/>
      <p:bldP spid="96279" grpId="0" animBg="1"/>
      <p:bldP spid="96280" grpId="0" animBg="1"/>
      <p:bldP spid="96281" grpId="0" animBg="1"/>
      <p:bldP spid="96282" grpId="0" animBg="1"/>
      <p:bldP spid="96283" grpId="0" animBg="1"/>
      <p:bldP spid="96284" grpId="0" animBg="1"/>
      <p:bldP spid="96285" grpId="0" build="p" autoUpdateAnimBg="0"/>
      <p:bldP spid="96286" grpId="0" build="p" autoUpdateAnimBg="0"/>
      <p:bldP spid="96287" grpId="0" build="p" autoUpdateAnimBg="0"/>
      <p:bldP spid="96288" grpId="0" build="p" autoUpdateAnimBg="0"/>
      <p:bldP spid="96289" grpId="0" animBg="1"/>
      <p:bldP spid="96290" grpId="0" animBg="1"/>
      <p:bldP spid="1437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cs typeface="Arial" charset="0"/>
              </a:rPr>
              <a:t>AoA: A Power Plant Construction Project</a:t>
            </a:r>
          </a:p>
        </p:txBody>
      </p:sp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4419600" y="26670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4340" name="Text Box 8"/>
          <p:cNvSpPr txBox="1">
            <a:spLocks noChangeArrowheads="1"/>
          </p:cNvSpPr>
          <p:nvPr/>
        </p:nvSpPr>
        <p:spPr bwMode="auto">
          <a:xfrm>
            <a:off x="990600" y="2743200"/>
            <a:ext cx="2514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98356" name="Group 52"/>
          <p:cNvGraphicFramePr>
            <a:graphicFrameLocks noGrp="1"/>
          </p:cNvGraphicFramePr>
          <p:nvPr/>
        </p:nvGraphicFramePr>
        <p:xfrm>
          <a:off x="1143000" y="1828800"/>
          <a:ext cx="6705600" cy="4221480"/>
        </p:xfrm>
        <a:graphic>
          <a:graphicData uri="http://schemas.openxmlformats.org/drawingml/2006/table">
            <a:tbl>
              <a:tblPr/>
              <a:tblGrid>
                <a:gridCol w="1066800"/>
                <a:gridCol w="3810000"/>
                <a:gridCol w="18288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Task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Predecessor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Design &amp; engineering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Select site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Select vendor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Select personnel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Prepare site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Manufacture generator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Prepare operation manual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Install generator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Train operators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Obtain license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---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e,f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d,g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h,i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5" name="Content Placeholder 2"/>
          <p:cNvSpPr>
            <a:spLocks/>
          </p:cNvSpPr>
          <p:nvPr/>
        </p:nvSpPr>
        <p:spPr bwMode="auto">
          <a:xfrm>
            <a:off x="3581400" y="2971800"/>
            <a:ext cx="5105400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3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3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v"/>
            </a:pPr>
            <a:endParaRPr lang="en-US" sz="3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3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v"/>
            </a:pPr>
            <a:endParaRPr lang="en-US" sz="28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v"/>
            </a:pPr>
            <a:endParaRPr lang="en-US" sz="28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2800">
              <a:latin typeface="Arial" charset="0"/>
            </a:endParaRPr>
          </a:p>
        </p:txBody>
      </p:sp>
      <p:sp>
        <p:nvSpPr>
          <p:cNvPr id="10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11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12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B6DC7504-C3CB-4743-8DEE-23B7032B31A4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28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216239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8"/>
          <p:cNvSpPr txBox="1">
            <a:spLocks noChangeArrowheads="1"/>
          </p:cNvSpPr>
          <p:nvPr/>
        </p:nvSpPr>
        <p:spPr bwMode="auto">
          <a:xfrm>
            <a:off x="381000" y="2743200"/>
            <a:ext cx="2514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363" name="Content Placeholder 2"/>
          <p:cNvSpPr>
            <a:spLocks/>
          </p:cNvSpPr>
          <p:nvPr/>
        </p:nvSpPr>
        <p:spPr bwMode="auto">
          <a:xfrm>
            <a:off x="3581400" y="2971800"/>
            <a:ext cx="5105400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3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3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v"/>
            </a:pPr>
            <a:endParaRPr lang="en-US" sz="3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3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v"/>
            </a:pPr>
            <a:endParaRPr lang="en-US" sz="28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v"/>
            </a:pPr>
            <a:endParaRPr lang="en-US" sz="28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sz="2800">
              <a:latin typeface="Arial" charset="0"/>
            </a:endParaRP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76200" y="3581400"/>
            <a:ext cx="1981200" cy="609600"/>
            <a:chOff x="685800" y="3581400"/>
            <a:chExt cx="1981200" cy="609600"/>
          </a:xfrm>
        </p:grpSpPr>
        <p:sp>
          <p:nvSpPr>
            <p:cNvPr id="15404" name="Oval 21"/>
            <p:cNvSpPr>
              <a:spLocks noChangeArrowheads="1"/>
            </p:cNvSpPr>
            <p:nvPr/>
          </p:nvSpPr>
          <p:spPr bwMode="auto">
            <a:xfrm>
              <a:off x="685800" y="3733800"/>
              <a:ext cx="457200" cy="4572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5" name="Line 22"/>
            <p:cNvSpPr>
              <a:spLocks noChangeShapeType="1"/>
            </p:cNvSpPr>
            <p:nvPr/>
          </p:nvSpPr>
          <p:spPr bwMode="auto">
            <a:xfrm flipV="1">
              <a:off x="1143000" y="3962400"/>
              <a:ext cx="1066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6" name="Oval 24"/>
            <p:cNvSpPr>
              <a:spLocks noChangeArrowheads="1"/>
            </p:cNvSpPr>
            <p:nvPr/>
          </p:nvSpPr>
          <p:spPr bwMode="auto">
            <a:xfrm>
              <a:off x="2209800" y="3733800"/>
              <a:ext cx="457200" cy="4572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7" name="Text Box 29"/>
            <p:cNvSpPr txBox="1">
              <a:spLocks noChangeArrowheads="1"/>
            </p:cNvSpPr>
            <p:nvPr/>
          </p:nvSpPr>
          <p:spPr bwMode="auto">
            <a:xfrm>
              <a:off x="1524000" y="3581400"/>
              <a:ext cx="228600" cy="3968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a</a:t>
              </a:r>
            </a:p>
          </p:txBody>
        </p:sp>
      </p:grp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3810000" y="26670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1981200" y="2743200"/>
            <a:ext cx="990600" cy="1066800"/>
            <a:chOff x="2590800" y="2743200"/>
            <a:chExt cx="990600" cy="1066800"/>
          </a:xfrm>
        </p:grpSpPr>
        <p:sp>
          <p:nvSpPr>
            <p:cNvPr id="15402" name="Line 26"/>
            <p:cNvSpPr>
              <a:spLocks noChangeShapeType="1"/>
            </p:cNvSpPr>
            <p:nvPr/>
          </p:nvSpPr>
          <p:spPr bwMode="auto">
            <a:xfrm flipV="1">
              <a:off x="2590800" y="2743200"/>
              <a:ext cx="990600" cy="1066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3" name="Text Box 30"/>
            <p:cNvSpPr txBox="1">
              <a:spLocks noChangeArrowheads="1"/>
            </p:cNvSpPr>
            <p:nvPr/>
          </p:nvSpPr>
          <p:spPr bwMode="auto">
            <a:xfrm>
              <a:off x="2895600" y="2895600"/>
              <a:ext cx="304800" cy="3968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b</a:t>
              </a:r>
            </a:p>
          </p:txBody>
        </p:sp>
      </p:grp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2057400" y="3581400"/>
            <a:ext cx="1066800" cy="396875"/>
            <a:chOff x="2667000" y="3581400"/>
            <a:chExt cx="1066800" cy="396875"/>
          </a:xfrm>
        </p:grpSpPr>
        <p:sp>
          <p:nvSpPr>
            <p:cNvPr id="15400" name="Text Box 32"/>
            <p:cNvSpPr txBox="1">
              <a:spLocks noChangeArrowheads="1"/>
            </p:cNvSpPr>
            <p:nvPr/>
          </p:nvSpPr>
          <p:spPr bwMode="auto">
            <a:xfrm>
              <a:off x="3048000" y="3581400"/>
              <a:ext cx="304800" cy="3968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c</a:t>
              </a:r>
            </a:p>
          </p:txBody>
        </p:sp>
        <p:sp>
          <p:nvSpPr>
            <p:cNvPr id="15401" name="Line 35"/>
            <p:cNvSpPr>
              <a:spLocks noChangeShapeType="1"/>
            </p:cNvSpPr>
            <p:nvPr/>
          </p:nvSpPr>
          <p:spPr bwMode="auto">
            <a:xfrm flipV="1">
              <a:off x="2667000" y="3962400"/>
              <a:ext cx="1066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3124200" y="3581400"/>
            <a:ext cx="1371600" cy="609600"/>
            <a:chOff x="3733800" y="3581400"/>
            <a:chExt cx="1371600" cy="609600"/>
          </a:xfrm>
        </p:grpSpPr>
        <p:sp>
          <p:nvSpPr>
            <p:cNvPr id="15397" name="Oval 33"/>
            <p:cNvSpPr>
              <a:spLocks noChangeArrowheads="1"/>
            </p:cNvSpPr>
            <p:nvPr/>
          </p:nvSpPr>
          <p:spPr bwMode="auto">
            <a:xfrm>
              <a:off x="3733800" y="3733800"/>
              <a:ext cx="457200" cy="4572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8" name="Line 36"/>
            <p:cNvSpPr>
              <a:spLocks noChangeShapeType="1"/>
            </p:cNvSpPr>
            <p:nvPr/>
          </p:nvSpPr>
          <p:spPr bwMode="auto">
            <a:xfrm flipV="1">
              <a:off x="4191000" y="3962400"/>
              <a:ext cx="914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9" name="Text Box 37"/>
            <p:cNvSpPr txBox="1">
              <a:spLocks noChangeArrowheads="1"/>
            </p:cNvSpPr>
            <p:nvPr/>
          </p:nvSpPr>
          <p:spPr bwMode="auto">
            <a:xfrm>
              <a:off x="4495800" y="3581400"/>
              <a:ext cx="304800" cy="3968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f</a:t>
              </a:r>
            </a:p>
          </p:txBody>
        </p:sp>
      </p:grp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1981200" y="4114800"/>
            <a:ext cx="2057400" cy="838200"/>
            <a:chOff x="2590800" y="4114800"/>
            <a:chExt cx="2057400" cy="838200"/>
          </a:xfrm>
        </p:grpSpPr>
        <p:sp>
          <p:nvSpPr>
            <p:cNvPr id="15395" name="Line 28"/>
            <p:cNvSpPr>
              <a:spLocks noChangeShapeType="1"/>
            </p:cNvSpPr>
            <p:nvPr/>
          </p:nvSpPr>
          <p:spPr bwMode="auto">
            <a:xfrm>
              <a:off x="2590800" y="4114800"/>
              <a:ext cx="2057400" cy="838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6" name="Text Box 31"/>
            <p:cNvSpPr txBox="1">
              <a:spLocks noChangeArrowheads="1"/>
            </p:cNvSpPr>
            <p:nvPr/>
          </p:nvSpPr>
          <p:spPr bwMode="auto">
            <a:xfrm>
              <a:off x="3124200" y="4343400"/>
              <a:ext cx="304800" cy="3968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d</a:t>
              </a:r>
            </a:p>
          </p:txBody>
        </p:sp>
      </p:grpSp>
      <p:grpSp>
        <p:nvGrpSpPr>
          <p:cNvPr id="7" name="Group 48"/>
          <p:cNvGrpSpPr>
            <a:grpSpLocks/>
          </p:cNvGrpSpPr>
          <p:nvPr/>
        </p:nvGrpSpPr>
        <p:grpSpPr bwMode="auto">
          <a:xfrm>
            <a:off x="3505200" y="4114800"/>
            <a:ext cx="762000" cy="609600"/>
            <a:chOff x="4114800" y="4114800"/>
            <a:chExt cx="762000" cy="609600"/>
          </a:xfrm>
        </p:grpSpPr>
        <p:sp>
          <p:nvSpPr>
            <p:cNvPr id="15393" name="Line 39"/>
            <p:cNvSpPr>
              <a:spLocks noChangeShapeType="1"/>
            </p:cNvSpPr>
            <p:nvPr/>
          </p:nvSpPr>
          <p:spPr bwMode="auto">
            <a:xfrm>
              <a:off x="4114800" y="4114800"/>
              <a:ext cx="762000" cy="609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4" name="Text Box 41"/>
            <p:cNvSpPr txBox="1">
              <a:spLocks noChangeArrowheads="1"/>
            </p:cNvSpPr>
            <p:nvPr/>
          </p:nvSpPr>
          <p:spPr bwMode="auto">
            <a:xfrm>
              <a:off x="4495800" y="4114800"/>
              <a:ext cx="304800" cy="3968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g</a:t>
              </a:r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2971800" y="2438400"/>
            <a:ext cx="1600200" cy="1371600"/>
            <a:chOff x="3581400" y="2438400"/>
            <a:chExt cx="1600200" cy="1371600"/>
          </a:xfrm>
        </p:grpSpPr>
        <p:sp>
          <p:nvSpPr>
            <p:cNvPr id="15390" name="Line 23"/>
            <p:cNvSpPr>
              <a:spLocks noChangeShapeType="1"/>
            </p:cNvSpPr>
            <p:nvPr/>
          </p:nvSpPr>
          <p:spPr bwMode="auto">
            <a:xfrm>
              <a:off x="4038600" y="2743200"/>
              <a:ext cx="1143000" cy="1066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1" name="Oval 25"/>
            <p:cNvSpPr>
              <a:spLocks noChangeArrowheads="1"/>
            </p:cNvSpPr>
            <p:nvPr/>
          </p:nvSpPr>
          <p:spPr bwMode="auto">
            <a:xfrm>
              <a:off x="3581400" y="2438400"/>
              <a:ext cx="457200" cy="4572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2" name="Text Box 42"/>
            <p:cNvSpPr txBox="1">
              <a:spLocks noChangeArrowheads="1"/>
            </p:cNvSpPr>
            <p:nvPr/>
          </p:nvSpPr>
          <p:spPr bwMode="auto">
            <a:xfrm>
              <a:off x="4495800" y="2971800"/>
              <a:ext cx="304800" cy="3968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e</a:t>
              </a:r>
            </a:p>
          </p:txBody>
        </p:sp>
      </p:grpSp>
      <p:grpSp>
        <p:nvGrpSpPr>
          <p:cNvPr id="9" name="Group 49"/>
          <p:cNvGrpSpPr>
            <a:grpSpLocks/>
          </p:cNvGrpSpPr>
          <p:nvPr/>
        </p:nvGrpSpPr>
        <p:grpSpPr bwMode="auto">
          <a:xfrm>
            <a:off x="4495800" y="3581400"/>
            <a:ext cx="1371600" cy="609600"/>
            <a:chOff x="5105400" y="3581400"/>
            <a:chExt cx="1371600" cy="609600"/>
          </a:xfrm>
        </p:grpSpPr>
        <p:sp>
          <p:nvSpPr>
            <p:cNvPr id="15387" name="Oval 38"/>
            <p:cNvSpPr>
              <a:spLocks noChangeArrowheads="1"/>
            </p:cNvSpPr>
            <p:nvPr/>
          </p:nvSpPr>
          <p:spPr bwMode="auto">
            <a:xfrm>
              <a:off x="5105400" y="3733800"/>
              <a:ext cx="457200" cy="4572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8" name="Line 44"/>
            <p:cNvSpPr>
              <a:spLocks noChangeShapeType="1"/>
            </p:cNvSpPr>
            <p:nvPr/>
          </p:nvSpPr>
          <p:spPr bwMode="auto">
            <a:xfrm flipV="1">
              <a:off x="5562600" y="3962400"/>
              <a:ext cx="914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9" name="Text Box 45"/>
            <p:cNvSpPr txBox="1">
              <a:spLocks noChangeArrowheads="1"/>
            </p:cNvSpPr>
            <p:nvPr/>
          </p:nvSpPr>
          <p:spPr bwMode="auto">
            <a:xfrm>
              <a:off x="5791200" y="3581400"/>
              <a:ext cx="228600" cy="3968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h</a:t>
              </a:r>
            </a:p>
          </p:txBody>
        </p:sp>
      </p:grpSp>
      <p:grpSp>
        <p:nvGrpSpPr>
          <p:cNvPr id="10" name="Group 50"/>
          <p:cNvGrpSpPr>
            <a:grpSpLocks/>
          </p:cNvGrpSpPr>
          <p:nvPr/>
        </p:nvGrpSpPr>
        <p:grpSpPr bwMode="auto">
          <a:xfrm>
            <a:off x="4038600" y="4114800"/>
            <a:ext cx="1905000" cy="1066800"/>
            <a:chOff x="4648200" y="4114800"/>
            <a:chExt cx="1905000" cy="1066800"/>
          </a:xfrm>
        </p:grpSpPr>
        <p:sp>
          <p:nvSpPr>
            <p:cNvPr id="15384" name="Oval 40"/>
            <p:cNvSpPr>
              <a:spLocks noChangeArrowheads="1"/>
            </p:cNvSpPr>
            <p:nvPr/>
          </p:nvSpPr>
          <p:spPr bwMode="auto">
            <a:xfrm>
              <a:off x="4648200" y="4724400"/>
              <a:ext cx="457200" cy="4572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5" name="Line 47"/>
            <p:cNvSpPr>
              <a:spLocks noChangeShapeType="1"/>
            </p:cNvSpPr>
            <p:nvPr/>
          </p:nvSpPr>
          <p:spPr bwMode="auto">
            <a:xfrm flipV="1">
              <a:off x="5105400" y="4114800"/>
              <a:ext cx="1447800" cy="838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6" name="Text Box 48"/>
            <p:cNvSpPr txBox="1">
              <a:spLocks noChangeArrowheads="1"/>
            </p:cNvSpPr>
            <p:nvPr/>
          </p:nvSpPr>
          <p:spPr bwMode="auto">
            <a:xfrm>
              <a:off x="5562600" y="4175125"/>
              <a:ext cx="228600" cy="3968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i</a:t>
              </a:r>
            </a:p>
          </p:txBody>
        </p:sp>
      </p:grpSp>
      <p:grpSp>
        <p:nvGrpSpPr>
          <p:cNvPr id="11" name="Group 51"/>
          <p:cNvGrpSpPr>
            <a:grpSpLocks/>
          </p:cNvGrpSpPr>
          <p:nvPr/>
        </p:nvGrpSpPr>
        <p:grpSpPr bwMode="auto">
          <a:xfrm>
            <a:off x="5867400" y="3581400"/>
            <a:ext cx="1447800" cy="609600"/>
            <a:chOff x="6477000" y="3581400"/>
            <a:chExt cx="1447800" cy="609600"/>
          </a:xfrm>
        </p:grpSpPr>
        <p:sp>
          <p:nvSpPr>
            <p:cNvPr id="15381" name="Oval 46"/>
            <p:cNvSpPr>
              <a:spLocks noChangeArrowheads="1"/>
            </p:cNvSpPr>
            <p:nvPr/>
          </p:nvSpPr>
          <p:spPr bwMode="auto">
            <a:xfrm>
              <a:off x="6477000" y="3733800"/>
              <a:ext cx="457200" cy="4572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2" name="Line 49"/>
            <p:cNvSpPr>
              <a:spLocks noChangeShapeType="1"/>
            </p:cNvSpPr>
            <p:nvPr/>
          </p:nvSpPr>
          <p:spPr bwMode="auto">
            <a:xfrm flipV="1">
              <a:off x="6934200" y="3962400"/>
              <a:ext cx="990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3" name="Text Box 50"/>
            <p:cNvSpPr txBox="1">
              <a:spLocks noChangeArrowheads="1"/>
            </p:cNvSpPr>
            <p:nvPr/>
          </p:nvSpPr>
          <p:spPr bwMode="auto">
            <a:xfrm>
              <a:off x="7239000" y="3581400"/>
              <a:ext cx="228600" cy="3968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j</a:t>
              </a:r>
            </a:p>
          </p:txBody>
        </p:sp>
      </p:grpSp>
      <p:sp>
        <p:nvSpPr>
          <p:cNvPr id="100403" name="Oval 51"/>
          <p:cNvSpPr>
            <a:spLocks noChangeArrowheads="1"/>
          </p:cNvSpPr>
          <p:nvPr/>
        </p:nvSpPr>
        <p:spPr bwMode="auto">
          <a:xfrm>
            <a:off x="7315200" y="37338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Title 1"/>
          <p:cNvSpPr>
            <a:spLocks noGrp="1"/>
          </p:cNvSpPr>
          <p:nvPr>
            <p:ph type="title" idx="4294967295"/>
          </p:nvPr>
        </p:nvSpPr>
        <p:spPr>
          <a:xfrm>
            <a:off x="2286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cs typeface="Arial" charset="0"/>
              </a:rPr>
              <a:t>AoA: A Power Plant Construction Project</a:t>
            </a:r>
          </a:p>
        </p:txBody>
      </p:sp>
      <p:sp>
        <p:nvSpPr>
          <p:cNvPr id="15377" name="TextBox 46"/>
          <p:cNvSpPr txBox="1">
            <a:spLocks noChangeArrowheads="1"/>
          </p:cNvSpPr>
          <p:nvPr/>
        </p:nvSpPr>
        <p:spPr bwMode="auto">
          <a:xfrm>
            <a:off x="7848600" y="1600200"/>
            <a:ext cx="815975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a:-</a:t>
            </a:r>
          </a:p>
          <a:p>
            <a:r>
              <a:rPr lang="en-US"/>
              <a:t>b:a</a:t>
            </a:r>
          </a:p>
          <a:p>
            <a:r>
              <a:rPr lang="en-US"/>
              <a:t>c:a</a:t>
            </a:r>
          </a:p>
          <a:p>
            <a:r>
              <a:rPr lang="en-US"/>
              <a:t>d:a</a:t>
            </a:r>
          </a:p>
          <a:p>
            <a:r>
              <a:rPr lang="en-US"/>
              <a:t>e: b</a:t>
            </a:r>
          </a:p>
          <a:p>
            <a:r>
              <a:rPr lang="en-US"/>
              <a:t>f:c</a:t>
            </a:r>
          </a:p>
          <a:p>
            <a:r>
              <a:rPr lang="en-US"/>
              <a:t>g:c</a:t>
            </a:r>
          </a:p>
          <a:p>
            <a:r>
              <a:rPr lang="en-US"/>
              <a:t>h:e,f</a:t>
            </a:r>
          </a:p>
          <a:p>
            <a:r>
              <a:rPr lang="en-US"/>
              <a:t>i: d,g</a:t>
            </a:r>
          </a:p>
          <a:p>
            <a:r>
              <a:rPr lang="en-US"/>
              <a:t>j: h,i</a:t>
            </a:r>
          </a:p>
        </p:txBody>
      </p:sp>
      <p:sp>
        <p:nvSpPr>
          <p:cNvPr id="48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49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50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D517B6B5-C723-42BF-BAD4-26F3C8D36728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29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166323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0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0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152400" y="76200"/>
            <a:ext cx="8991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Language of PERT/CPM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304800" y="1524000"/>
            <a:ext cx="8686800" cy="4525963"/>
          </a:xfrm>
        </p:spPr>
        <p:txBody>
          <a:bodyPr/>
          <a:lstStyle/>
          <a:p>
            <a:pPr eaLnBrk="1" hangingPunct="1"/>
            <a:r>
              <a:rPr lang="en-US" sz="2400" smtClean="0">
                <a:cs typeface="Arial" charset="0"/>
              </a:rPr>
              <a:t>Activity</a:t>
            </a:r>
          </a:p>
          <a:p>
            <a:pPr lvl="1" eaLnBrk="1" hangingPunct="1"/>
            <a:r>
              <a:rPr lang="en-US" sz="2000" smtClean="0">
                <a:cs typeface="Arial" charset="0"/>
              </a:rPr>
              <a:t>Task or set of tasks</a:t>
            </a:r>
          </a:p>
          <a:p>
            <a:pPr lvl="1" eaLnBrk="1" hangingPunct="1"/>
            <a:r>
              <a:rPr lang="en-US" sz="2000" smtClean="0">
                <a:cs typeface="Arial" charset="0"/>
              </a:rPr>
              <a:t>Takes time and needs resources</a:t>
            </a:r>
            <a:endParaRPr lang="en-US" sz="2600" smtClean="0">
              <a:cs typeface="Arial" charset="0"/>
            </a:endParaRPr>
          </a:p>
          <a:p>
            <a:pPr eaLnBrk="1" hangingPunct="1"/>
            <a:r>
              <a:rPr lang="en-US" sz="2400" smtClean="0">
                <a:cs typeface="Arial" charset="0"/>
              </a:rPr>
              <a:t>Precedence Relationships</a:t>
            </a:r>
          </a:p>
          <a:p>
            <a:pPr lvl="1"/>
            <a:r>
              <a:rPr lang="en-US" sz="2000" smtClean="0">
                <a:cs typeface="Arial" charset="0"/>
              </a:rPr>
              <a:t>The immediate predecessor activities</a:t>
            </a:r>
            <a:endParaRPr lang="en-US" smtClean="0">
              <a:cs typeface="Arial" charset="0"/>
            </a:endParaRPr>
          </a:p>
          <a:p>
            <a:pPr eaLnBrk="1" hangingPunct="1"/>
            <a:r>
              <a:rPr lang="en-US" sz="2400" smtClean="0">
                <a:cs typeface="Arial" charset="0"/>
              </a:rPr>
              <a:t>Event</a:t>
            </a:r>
            <a:endParaRPr lang="en-US" sz="3000" smtClean="0">
              <a:cs typeface="Arial" charset="0"/>
            </a:endParaRPr>
          </a:p>
          <a:p>
            <a:pPr lvl="1" eaLnBrk="1" hangingPunct="1"/>
            <a:r>
              <a:rPr lang="en-US" sz="2000" smtClean="0">
                <a:cs typeface="Arial" charset="0"/>
              </a:rPr>
              <a:t>Completion of one or more activities (to allow the next activity or activities to start) </a:t>
            </a:r>
          </a:p>
          <a:p>
            <a:pPr lvl="1" eaLnBrk="1" hangingPunct="1"/>
            <a:r>
              <a:rPr lang="en-US" sz="2000" smtClean="0">
                <a:cs typeface="Arial" charset="0"/>
              </a:rPr>
              <a:t>Takes no time and needs no resource</a:t>
            </a:r>
          </a:p>
          <a:p>
            <a:pPr eaLnBrk="1" hangingPunct="1"/>
            <a:r>
              <a:rPr lang="en-US" sz="2400" smtClean="0">
                <a:cs typeface="Arial" charset="0"/>
              </a:rPr>
              <a:t>Milestones</a:t>
            </a:r>
            <a:endParaRPr lang="en-US" smtClean="0">
              <a:cs typeface="Arial" charset="0"/>
            </a:endParaRPr>
          </a:p>
          <a:p>
            <a:pPr lvl="1" eaLnBrk="1" hangingPunct="1"/>
            <a:r>
              <a:rPr lang="en-US" sz="2000" smtClean="0">
                <a:cs typeface="Arial" charset="0"/>
              </a:rPr>
              <a:t>Significant events – showing  completion of a significant portion of the project</a:t>
            </a:r>
          </a:p>
        </p:txBody>
      </p:sp>
      <p:sp>
        <p:nvSpPr>
          <p:cNvPr id="7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8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9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E730F231-8B3C-4F55-8DB4-802955D6D1D4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3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AOA </a:t>
            </a:r>
            <a:r>
              <a:rPr lang="en-US" dirty="0" err="1" smtClean="0">
                <a:cs typeface="Arial" charset="0"/>
              </a:rPr>
              <a:t>Netword</a:t>
            </a:r>
            <a:endParaRPr lang="en-US" dirty="0" smtClean="0">
              <a:cs typeface="Arial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4294967295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>
              <a:cs typeface="Arial" charset="0"/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smtClean="0">
              <a:cs typeface="Arial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rot="5400000" flipH="1" flipV="1">
            <a:off x="738188" y="2566988"/>
            <a:ext cx="1038225" cy="10382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2362200" y="2324100"/>
            <a:ext cx="2743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16200000" flipH="1">
            <a:off x="5729288" y="2528888"/>
            <a:ext cx="1038225" cy="1114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838200" y="3848100"/>
            <a:ext cx="2743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4267200" y="3848100"/>
            <a:ext cx="2438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rot="16200000" flipH="1">
            <a:off x="738188" y="4090988"/>
            <a:ext cx="1038225" cy="10382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2362200" y="5372100"/>
            <a:ext cx="2819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rot="5400000" flipH="1" flipV="1">
            <a:off x="5767388" y="4090988"/>
            <a:ext cx="1038225" cy="10382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rot="5400000" flipH="1" flipV="1">
            <a:off x="2452688" y="3900488"/>
            <a:ext cx="1038225" cy="14192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rot="16200000" flipH="1">
            <a:off x="2452688" y="2376488"/>
            <a:ext cx="1038225" cy="14192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rot="5400000" flipH="1" flipV="1">
            <a:off x="4167188" y="2566988"/>
            <a:ext cx="1038225" cy="10382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129"/>
          <p:cNvGrpSpPr>
            <a:grpSpLocks/>
          </p:cNvGrpSpPr>
          <p:nvPr/>
        </p:nvGrpSpPr>
        <p:grpSpPr bwMode="auto">
          <a:xfrm>
            <a:off x="152400" y="3505200"/>
            <a:ext cx="685800" cy="685800"/>
            <a:chOff x="685800" y="3505200"/>
            <a:chExt cx="685800" cy="685800"/>
          </a:xfrm>
        </p:grpSpPr>
        <p:sp>
          <p:nvSpPr>
            <p:cNvPr id="45" name="Oval 44"/>
            <p:cNvSpPr/>
            <p:nvPr/>
          </p:nvSpPr>
          <p:spPr>
            <a:xfrm>
              <a:off x="685800" y="3505200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458" name="TextBox 111"/>
            <p:cNvSpPr txBox="1">
              <a:spLocks noChangeArrowheads="1"/>
            </p:cNvSpPr>
            <p:nvPr/>
          </p:nvSpPr>
          <p:spPr bwMode="auto">
            <a:xfrm>
              <a:off x="838200" y="3657600"/>
              <a:ext cx="3810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</p:grpSp>
      <p:grpSp>
        <p:nvGrpSpPr>
          <p:cNvPr id="3" name="Group 130"/>
          <p:cNvGrpSpPr>
            <a:grpSpLocks/>
          </p:cNvGrpSpPr>
          <p:nvPr/>
        </p:nvGrpSpPr>
        <p:grpSpPr bwMode="auto">
          <a:xfrm>
            <a:off x="1676400" y="1981200"/>
            <a:ext cx="685800" cy="685800"/>
            <a:chOff x="2209800" y="1981200"/>
            <a:chExt cx="685800" cy="685800"/>
          </a:xfrm>
        </p:grpSpPr>
        <p:sp>
          <p:nvSpPr>
            <p:cNvPr id="49" name="Oval 48"/>
            <p:cNvSpPr/>
            <p:nvPr/>
          </p:nvSpPr>
          <p:spPr>
            <a:xfrm>
              <a:off x="2209800" y="1981200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456" name="TextBox 112"/>
            <p:cNvSpPr txBox="1">
              <a:spLocks noChangeArrowheads="1"/>
            </p:cNvSpPr>
            <p:nvPr/>
          </p:nvSpPr>
          <p:spPr bwMode="auto">
            <a:xfrm>
              <a:off x="2362200" y="2133600"/>
              <a:ext cx="3048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</p:grpSp>
      <p:grpSp>
        <p:nvGrpSpPr>
          <p:cNvPr id="4" name="Group 137"/>
          <p:cNvGrpSpPr>
            <a:grpSpLocks/>
          </p:cNvGrpSpPr>
          <p:nvPr/>
        </p:nvGrpSpPr>
        <p:grpSpPr bwMode="auto">
          <a:xfrm>
            <a:off x="1676400" y="5029200"/>
            <a:ext cx="685800" cy="685800"/>
            <a:chOff x="2209800" y="5029200"/>
            <a:chExt cx="685800" cy="685800"/>
          </a:xfrm>
        </p:grpSpPr>
        <p:sp>
          <p:nvSpPr>
            <p:cNvPr id="48" name="Oval 47"/>
            <p:cNvSpPr/>
            <p:nvPr/>
          </p:nvSpPr>
          <p:spPr>
            <a:xfrm>
              <a:off x="2209800" y="5029200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/>
            </a:p>
          </p:txBody>
        </p:sp>
        <p:sp>
          <p:nvSpPr>
            <p:cNvPr id="17454" name="TextBox 113"/>
            <p:cNvSpPr txBox="1">
              <a:spLocks noChangeArrowheads="1"/>
            </p:cNvSpPr>
            <p:nvPr/>
          </p:nvSpPr>
          <p:spPr bwMode="auto">
            <a:xfrm>
              <a:off x="2362200" y="5181600"/>
              <a:ext cx="2286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3</a:t>
              </a:r>
            </a:p>
          </p:txBody>
        </p:sp>
      </p:grpSp>
      <p:grpSp>
        <p:nvGrpSpPr>
          <p:cNvPr id="5" name="Group 136"/>
          <p:cNvGrpSpPr>
            <a:grpSpLocks/>
          </p:cNvGrpSpPr>
          <p:nvPr/>
        </p:nvGrpSpPr>
        <p:grpSpPr bwMode="auto">
          <a:xfrm>
            <a:off x="3581400" y="3505200"/>
            <a:ext cx="685800" cy="685800"/>
            <a:chOff x="4114800" y="3505200"/>
            <a:chExt cx="685800" cy="685800"/>
          </a:xfrm>
        </p:grpSpPr>
        <p:sp>
          <p:nvSpPr>
            <p:cNvPr id="52" name="Oval 51"/>
            <p:cNvSpPr/>
            <p:nvPr/>
          </p:nvSpPr>
          <p:spPr>
            <a:xfrm>
              <a:off x="4114800" y="3505200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452" name="TextBox 114"/>
            <p:cNvSpPr txBox="1">
              <a:spLocks noChangeArrowheads="1"/>
            </p:cNvSpPr>
            <p:nvPr/>
          </p:nvSpPr>
          <p:spPr bwMode="auto">
            <a:xfrm>
              <a:off x="4267200" y="3657600"/>
              <a:ext cx="3048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</p:grpSp>
      <p:grpSp>
        <p:nvGrpSpPr>
          <p:cNvPr id="6" name="Group 138"/>
          <p:cNvGrpSpPr>
            <a:grpSpLocks/>
          </p:cNvGrpSpPr>
          <p:nvPr/>
        </p:nvGrpSpPr>
        <p:grpSpPr bwMode="auto">
          <a:xfrm>
            <a:off x="5181600" y="5029200"/>
            <a:ext cx="685800" cy="685800"/>
            <a:chOff x="5715000" y="5029200"/>
            <a:chExt cx="685800" cy="685800"/>
          </a:xfrm>
        </p:grpSpPr>
        <p:sp>
          <p:nvSpPr>
            <p:cNvPr id="53" name="Oval 52"/>
            <p:cNvSpPr/>
            <p:nvPr/>
          </p:nvSpPr>
          <p:spPr>
            <a:xfrm>
              <a:off x="5715000" y="5029200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450" name="TextBox 115"/>
            <p:cNvSpPr txBox="1">
              <a:spLocks noChangeArrowheads="1"/>
            </p:cNvSpPr>
            <p:nvPr/>
          </p:nvSpPr>
          <p:spPr bwMode="auto">
            <a:xfrm>
              <a:off x="5867400" y="5181600"/>
              <a:ext cx="2286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5</a:t>
              </a:r>
            </a:p>
          </p:txBody>
        </p:sp>
      </p:grpSp>
      <p:grpSp>
        <p:nvGrpSpPr>
          <p:cNvPr id="7" name="Group 139"/>
          <p:cNvGrpSpPr>
            <a:grpSpLocks/>
          </p:cNvGrpSpPr>
          <p:nvPr/>
        </p:nvGrpSpPr>
        <p:grpSpPr bwMode="auto">
          <a:xfrm>
            <a:off x="5105400" y="1981200"/>
            <a:ext cx="685800" cy="685800"/>
            <a:chOff x="5638800" y="1981200"/>
            <a:chExt cx="685800" cy="685800"/>
          </a:xfrm>
        </p:grpSpPr>
        <p:sp>
          <p:nvSpPr>
            <p:cNvPr id="50" name="Oval 49"/>
            <p:cNvSpPr/>
            <p:nvPr/>
          </p:nvSpPr>
          <p:spPr>
            <a:xfrm>
              <a:off x="5638800" y="1981200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448" name="TextBox 116"/>
            <p:cNvSpPr txBox="1">
              <a:spLocks noChangeArrowheads="1"/>
            </p:cNvSpPr>
            <p:nvPr/>
          </p:nvSpPr>
          <p:spPr bwMode="auto">
            <a:xfrm>
              <a:off x="5791200" y="2133600"/>
              <a:ext cx="2286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6</a:t>
              </a:r>
            </a:p>
          </p:txBody>
        </p:sp>
      </p:grpSp>
      <p:grpSp>
        <p:nvGrpSpPr>
          <p:cNvPr id="8" name="Group 140"/>
          <p:cNvGrpSpPr>
            <a:grpSpLocks/>
          </p:cNvGrpSpPr>
          <p:nvPr/>
        </p:nvGrpSpPr>
        <p:grpSpPr bwMode="auto">
          <a:xfrm>
            <a:off x="6705600" y="3505200"/>
            <a:ext cx="685800" cy="685800"/>
            <a:chOff x="7239000" y="3505200"/>
            <a:chExt cx="685800" cy="685800"/>
          </a:xfrm>
        </p:grpSpPr>
        <p:sp>
          <p:nvSpPr>
            <p:cNvPr id="51" name="Oval 50"/>
            <p:cNvSpPr/>
            <p:nvPr/>
          </p:nvSpPr>
          <p:spPr>
            <a:xfrm>
              <a:off x="7239000" y="3505200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446" name="TextBox 117"/>
            <p:cNvSpPr txBox="1">
              <a:spLocks noChangeArrowheads="1"/>
            </p:cNvSpPr>
            <p:nvPr/>
          </p:nvSpPr>
          <p:spPr bwMode="auto">
            <a:xfrm>
              <a:off x="7391400" y="365760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7</a:t>
              </a:r>
            </a:p>
          </p:txBody>
        </p:sp>
      </p:grpSp>
      <p:sp>
        <p:nvSpPr>
          <p:cNvPr id="119" name="TextBox 118"/>
          <p:cNvSpPr txBox="1">
            <a:spLocks noChangeArrowheads="1"/>
          </p:cNvSpPr>
          <p:nvPr/>
        </p:nvSpPr>
        <p:spPr bwMode="auto">
          <a:xfrm rot="-2598876">
            <a:off x="795338" y="277495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/>
              <a:t>a = 6</a:t>
            </a:r>
          </a:p>
        </p:txBody>
      </p: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1676400" y="35052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b = 2</a:t>
            </a:r>
          </a:p>
        </p:txBody>
      </p: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5105400" y="35052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/>
              <a:t>g = 9</a:t>
            </a:r>
          </a:p>
        </p:txBody>
      </p:sp>
      <p:sp>
        <p:nvSpPr>
          <p:cNvPr id="122" name="TextBox 121"/>
          <p:cNvSpPr txBox="1">
            <a:spLocks noChangeArrowheads="1"/>
          </p:cNvSpPr>
          <p:nvPr/>
        </p:nvSpPr>
        <p:spPr bwMode="auto">
          <a:xfrm>
            <a:off x="3429000" y="53340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h = 9</a:t>
            </a:r>
          </a:p>
        </p:txBody>
      </p:sp>
      <p:sp>
        <p:nvSpPr>
          <p:cNvPr id="123" name="TextBox 122"/>
          <p:cNvSpPr txBox="1">
            <a:spLocks noChangeArrowheads="1"/>
          </p:cNvSpPr>
          <p:nvPr/>
        </p:nvSpPr>
        <p:spPr bwMode="auto">
          <a:xfrm rot="2496855">
            <a:off x="5980113" y="2695575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k = 6</a:t>
            </a:r>
          </a:p>
        </p:txBody>
      </p:sp>
      <p:sp>
        <p:nvSpPr>
          <p:cNvPr id="124" name="TextBox 123"/>
          <p:cNvSpPr txBox="1">
            <a:spLocks noChangeArrowheads="1"/>
          </p:cNvSpPr>
          <p:nvPr/>
        </p:nvSpPr>
        <p:spPr bwMode="auto">
          <a:xfrm>
            <a:off x="3505200" y="19812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d = 4</a:t>
            </a:r>
          </a:p>
        </p:txBody>
      </p:sp>
      <p:sp>
        <p:nvSpPr>
          <p:cNvPr id="125" name="TextBox 124"/>
          <p:cNvSpPr txBox="1">
            <a:spLocks noChangeArrowheads="1"/>
          </p:cNvSpPr>
          <p:nvPr/>
        </p:nvSpPr>
        <p:spPr bwMode="auto">
          <a:xfrm rot="2723880">
            <a:off x="791369" y="4531519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c = 5</a:t>
            </a:r>
          </a:p>
        </p:txBody>
      </p:sp>
      <p:sp>
        <p:nvSpPr>
          <p:cNvPr id="126" name="TextBox 125"/>
          <p:cNvSpPr txBox="1">
            <a:spLocks noChangeArrowheads="1"/>
          </p:cNvSpPr>
          <p:nvPr/>
        </p:nvSpPr>
        <p:spPr bwMode="auto">
          <a:xfrm rot="2224161">
            <a:off x="2708275" y="2760663"/>
            <a:ext cx="685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e = 3</a:t>
            </a:r>
          </a:p>
        </p:txBody>
      </p:sp>
      <p:sp>
        <p:nvSpPr>
          <p:cNvPr id="127" name="TextBox 126"/>
          <p:cNvSpPr txBox="1">
            <a:spLocks noChangeArrowheads="1"/>
          </p:cNvSpPr>
          <p:nvPr/>
        </p:nvSpPr>
        <p:spPr bwMode="auto">
          <a:xfrm rot="-2583294">
            <a:off x="4148138" y="285115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i = 4</a:t>
            </a:r>
          </a:p>
        </p:txBody>
      </p:sp>
      <p:sp>
        <p:nvSpPr>
          <p:cNvPr id="128" name="TextBox 127"/>
          <p:cNvSpPr txBox="1">
            <a:spLocks noChangeArrowheads="1"/>
          </p:cNvSpPr>
          <p:nvPr/>
        </p:nvSpPr>
        <p:spPr bwMode="auto">
          <a:xfrm rot="-2086014">
            <a:off x="2406650" y="4352925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f = 8</a:t>
            </a:r>
          </a:p>
        </p:txBody>
      </p:sp>
      <p:sp>
        <p:nvSpPr>
          <p:cNvPr id="129" name="TextBox 128"/>
          <p:cNvSpPr txBox="1">
            <a:spLocks noChangeArrowheads="1"/>
          </p:cNvSpPr>
          <p:nvPr/>
        </p:nvSpPr>
        <p:spPr bwMode="auto">
          <a:xfrm rot="-2722892">
            <a:off x="6019800" y="4572000"/>
            <a:ext cx="685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j = 7</a:t>
            </a:r>
          </a:p>
        </p:txBody>
      </p:sp>
      <p:sp>
        <p:nvSpPr>
          <p:cNvPr id="17441" name="TextBox 55"/>
          <p:cNvSpPr txBox="1">
            <a:spLocks noChangeArrowheads="1"/>
          </p:cNvSpPr>
          <p:nvPr/>
        </p:nvSpPr>
        <p:spPr bwMode="auto">
          <a:xfrm>
            <a:off x="7848600" y="1600200"/>
            <a:ext cx="9779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a:-</a:t>
            </a:r>
          </a:p>
          <a:p>
            <a:r>
              <a:rPr lang="en-US"/>
              <a:t>b:-</a:t>
            </a:r>
          </a:p>
          <a:p>
            <a:r>
              <a:rPr lang="en-US"/>
              <a:t>c:-</a:t>
            </a:r>
          </a:p>
          <a:p>
            <a:r>
              <a:rPr lang="en-US"/>
              <a:t>d:a</a:t>
            </a:r>
          </a:p>
          <a:p>
            <a:r>
              <a:rPr lang="en-US"/>
              <a:t>e: a</a:t>
            </a:r>
          </a:p>
          <a:p>
            <a:r>
              <a:rPr lang="en-US"/>
              <a:t>f:c</a:t>
            </a:r>
          </a:p>
          <a:p>
            <a:r>
              <a:rPr lang="en-US"/>
              <a:t>g:b,e,f</a:t>
            </a:r>
          </a:p>
          <a:p>
            <a:r>
              <a:rPr lang="en-US"/>
              <a:t>h:c</a:t>
            </a:r>
          </a:p>
          <a:p>
            <a:r>
              <a:rPr lang="en-US"/>
              <a:t>i: b,e,f</a:t>
            </a:r>
          </a:p>
          <a:p>
            <a:r>
              <a:rPr lang="en-US"/>
              <a:t>j: h</a:t>
            </a:r>
          </a:p>
          <a:p>
            <a:r>
              <a:rPr lang="en-US"/>
              <a:t>k:d,i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54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56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57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01B23678-8D91-4A1A-8515-1CFBB3CAAC49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30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240487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Language of PERT/CPM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>
          <a:xfrm>
            <a:off x="304800" y="1447800"/>
            <a:ext cx="8610600" cy="4800600"/>
          </a:xfrm>
        </p:spPr>
        <p:txBody>
          <a:bodyPr/>
          <a:lstStyle/>
          <a:p>
            <a:pPr eaLnBrk="1" hangingPunct="1"/>
            <a:r>
              <a:rPr lang="en-US" sz="2400" smtClean="0">
                <a:cs typeface="Arial" charset="0"/>
              </a:rPr>
              <a:t>Network</a:t>
            </a:r>
          </a:p>
          <a:p>
            <a:pPr lvl="1" eaLnBrk="1" hangingPunct="1"/>
            <a:r>
              <a:rPr lang="en-US" sz="2000" smtClean="0">
                <a:cs typeface="Arial" charset="0"/>
              </a:rPr>
              <a:t>Diagram of nodes connected by directed arcs</a:t>
            </a:r>
          </a:p>
          <a:p>
            <a:pPr lvl="1" eaLnBrk="1" hangingPunct="1"/>
            <a:r>
              <a:rPr lang="en-US" sz="2000" smtClean="0">
                <a:cs typeface="Arial" charset="0"/>
              </a:rPr>
              <a:t>Shows technical relationships among activities</a:t>
            </a:r>
          </a:p>
          <a:p>
            <a:pPr eaLnBrk="1" hangingPunct="1"/>
            <a:r>
              <a:rPr lang="en-US" sz="2400" smtClean="0">
                <a:cs typeface="Arial" charset="0"/>
              </a:rPr>
              <a:t>Path</a:t>
            </a:r>
          </a:p>
          <a:p>
            <a:pPr lvl="1" eaLnBrk="1" hangingPunct="1"/>
            <a:r>
              <a:rPr lang="en-US" sz="2000" smtClean="0">
                <a:cs typeface="Arial" charset="0"/>
              </a:rPr>
              <a:t>A set of connected activities such that each activity on each sides is connected to one and only one other activity (with exception of ?) .  </a:t>
            </a:r>
            <a:endParaRPr lang="en-US" smtClean="0">
              <a:cs typeface="Arial" charset="0"/>
            </a:endParaRPr>
          </a:p>
          <a:p>
            <a:pPr eaLnBrk="1" hangingPunct="1"/>
            <a:r>
              <a:rPr lang="en-US" sz="2400" smtClean="0">
                <a:cs typeface="Arial" charset="0"/>
              </a:rPr>
              <a:t>Critical Path</a:t>
            </a:r>
          </a:p>
          <a:p>
            <a:pPr lvl="1" eaLnBrk="1" hangingPunct="1"/>
            <a:r>
              <a:rPr lang="en-US" sz="2000" smtClean="0">
                <a:cs typeface="Arial" charset="0"/>
              </a:rPr>
              <a:t>A path where a delay in any of its activities will delay the project</a:t>
            </a:r>
          </a:p>
          <a:p>
            <a:pPr lvl="1" eaLnBrk="1" hangingPunct="1"/>
            <a:r>
              <a:rPr lang="en-US" sz="2000" smtClean="0">
                <a:cs typeface="Arial" charset="0"/>
              </a:rPr>
              <a:t>The longest path on the network</a:t>
            </a:r>
          </a:p>
          <a:p>
            <a:pPr lvl="1" eaLnBrk="1" hangingPunct="1"/>
            <a:r>
              <a:rPr lang="en-US" sz="2000" smtClean="0">
                <a:cs typeface="Arial" charset="0"/>
              </a:rPr>
              <a:t>The shortest time to complete the project</a:t>
            </a:r>
          </a:p>
          <a:p>
            <a:pPr eaLnBrk="1" hangingPunct="1"/>
            <a:r>
              <a:rPr lang="en-US" sz="2400" smtClean="0">
                <a:cs typeface="Arial" charset="0"/>
              </a:rPr>
              <a:t>Critical Time</a:t>
            </a:r>
          </a:p>
          <a:p>
            <a:pPr lvl="1" eaLnBrk="1" hangingPunct="1"/>
            <a:r>
              <a:rPr lang="en-US" sz="2000" smtClean="0">
                <a:cs typeface="Arial" charset="0"/>
              </a:rPr>
              <a:t>The total time to complete all activities on the critical path</a:t>
            </a:r>
            <a:endParaRPr lang="en-US" smtClean="0">
              <a:cs typeface="Arial" charset="0"/>
            </a:endParaRPr>
          </a:p>
          <a:p>
            <a:pPr lvl="1" eaLnBrk="1" hangingPunct="1"/>
            <a:endParaRPr lang="en-US" smtClean="0">
              <a:cs typeface="Arial" charset="0"/>
            </a:endParaRPr>
          </a:p>
        </p:txBody>
      </p:sp>
      <p:sp>
        <p:nvSpPr>
          <p:cNvPr id="7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8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9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B0BE1049-619F-4367-A823-612DEACDFB5D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4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cs typeface="Arial" charset="0"/>
              </a:rPr>
              <a:t>Two Types of Network Diagrams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228600" y="1524000"/>
            <a:ext cx="87630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Activity-on-Arrow Network (Arrow Diagramming Method)</a:t>
            </a:r>
          </a:p>
          <a:p>
            <a:pPr lvl="1"/>
            <a:r>
              <a:rPr lang="en-US" dirty="0" smtClean="0">
                <a:cs typeface="Arial" charset="0"/>
              </a:rPr>
              <a:t>More compatible with network theories</a:t>
            </a:r>
          </a:p>
          <a:p>
            <a:pPr lvl="1"/>
            <a:r>
              <a:rPr lang="en-US" dirty="0" smtClean="0">
                <a:cs typeface="Arial" charset="0"/>
              </a:rPr>
              <a:t># of Arcs = # of Activities, # of Nodes &lt; #  of Activities</a:t>
            </a:r>
          </a:p>
          <a:p>
            <a:pPr lvl="1"/>
            <a:r>
              <a:rPr lang="en-US" dirty="0" smtClean="0">
                <a:cs typeface="Arial" charset="0"/>
              </a:rPr>
              <a:t>Sometimes requires dummy (artificial) activities.</a:t>
            </a:r>
          </a:p>
          <a:p>
            <a:r>
              <a:rPr lang="en-US" dirty="0" smtClean="0">
                <a:cs typeface="Arial" charset="0"/>
              </a:rPr>
              <a:t>Activity-on-Node Network (Precedence Diagramming Method)</a:t>
            </a:r>
          </a:p>
          <a:p>
            <a:pPr lvl="1"/>
            <a:r>
              <a:rPr lang="en-US" dirty="0" smtClean="0">
                <a:cs typeface="Arial" charset="0"/>
              </a:rPr>
              <a:t>Easier representation.</a:t>
            </a:r>
          </a:p>
          <a:p>
            <a:pPr lvl="1"/>
            <a:r>
              <a:rPr lang="en-US" dirty="0" smtClean="0">
                <a:cs typeface="Arial" charset="0"/>
              </a:rPr>
              <a:t>No dummy activity.</a:t>
            </a:r>
          </a:p>
          <a:p>
            <a:pPr lvl="1"/>
            <a:r>
              <a:rPr lang="en-US" dirty="0" smtClean="0">
                <a:cs typeface="Arial" charset="0"/>
              </a:rPr>
              <a:t># of Nodes = # of Activities, # of Arcs &gt; #  of Activities</a:t>
            </a: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 eaLnBrk="1" hangingPunct="1"/>
            <a:endParaRPr lang="en-US" dirty="0" smtClean="0">
              <a:cs typeface="Arial" charset="0"/>
            </a:endParaRPr>
          </a:p>
        </p:txBody>
      </p:sp>
      <p:sp>
        <p:nvSpPr>
          <p:cNvPr id="7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8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9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694AC1F6-320D-4C5C-ABD3-267DAAF1D92E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itle 1"/>
          <p:cNvSpPr>
            <a:spLocks noGrp="1"/>
          </p:cNvSpPr>
          <p:nvPr>
            <p:ph type="title" idx="4294967295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cs typeface="Arial" charset="0"/>
              </a:rPr>
              <a:t>Draw AoN Network</a:t>
            </a:r>
          </a:p>
        </p:txBody>
      </p:sp>
      <p:sp>
        <p:nvSpPr>
          <p:cNvPr id="16389" name="TextBox 46"/>
          <p:cNvSpPr txBox="1">
            <a:spLocks noChangeArrowheads="1"/>
          </p:cNvSpPr>
          <p:nvPr/>
        </p:nvSpPr>
        <p:spPr bwMode="auto">
          <a:xfrm>
            <a:off x="8251825" y="1600200"/>
            <a:ext cx="815975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a:-</a:t>
            </a:r>
          </a:p>
          <a:p>
            <a:r>
              <a:rPr lang="en-US" dirty="0"/>
              <a:t>b:a</a:t>
            </a:r>
          </a:p>
          <a:p>
            <a:r>
              <a:rPr lang="en-US" dirty="0"/>
              <a:t>c:a</a:t>
            </a:r>
          </a:p>
          <a:p>
            <a:r>
              <a:rPr lang="en-US" dirty="0"/>
              <a:t>d:a</a:t>
            </a:r>
          </a:p>
          <a:p>
            <a:r>
              <a:rPr lang="en-US" dirty="0"/>
              <a:t>e: b</a:t>
            </a:r>
          </a:p>
          <a:p>
            <a:r>
              <a:rPr lang="en-US" dirty="0"/>
              <a:t>f:c</a:t>
            </a:r>
          </a:p>
          <a:p>
            <a:r>
              <a:rPr lang="en-US" dirty="0"/>
              <a:t>g:c</a:t>
            </a:r>
          </a:p>
          <a:p>
            <a:r>
              <a:rPr lang="en-US" dirty="0"/>
              <a:t>h:e,f</a:t>
            </a:r>
          </a:p>
          <a:p>
            <a:r>
              <a:rPr lang="en-US" dirty="0" err="1"/>
              <a:t>i</a:t>
            </a:r>
            <a:r>
              <a:rPr lang="en-US" dirty="0"/>
              <a:t>: </a:t>
            </a:r>
            <a:r>
              <a:rPr lang="en-US" dirty="0" err="1"/>
              <a:t>d,g</a:t>
            </a:r>
            <a:endParaRPr lang="en-US" dirty="0"/>
          </a:p>
          <a:p>
            <a:r>
              <a:rPr lang="en-US" dirty="0"/>
              <a:t>j: </a:t>
            </a:r>
            <a:r>
              <a:rPr lang="en-US" dirty="0" err="1"/>
              <a:t>h,i</a:t>
            </a:r>
            <a:endParaRPr lang="en-US" dirty="0"/>
          </a:p>
        </p:txBody>
      </p:sp>
      <p:sp>
        <p:nvSpPr>
          <p:cNvPr id="9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10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11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AE149517-05CD-4E73-B823-8BB5F40D220F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6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" y="3043535"/>
            <a:ext cx="762000" cy="461665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905000" y="2205335"/>
            <a:ext cx="762000" cy="461665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905000" y="3043535"/>
            <a:ext cx="762000" cy="461665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905000" y="4719935"/>
            <a:ext cx="762000" cy="461665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/>
              <a:t>d</a:t>
            </a:r>
            <a:endParaRPr lang="en-US" b="1" dirty="0"/>
          </a:p>
        </p:txBody>
      </p:sp>
      <p:cxnSp>
        <p:nvCxnSpPr>
          <p:cNvPr id="19" name="Straight Arrow Connector 18"/>
          <p:cNvCxnSpPr>
            <a:stCxn id="13" idx="3"/>
            <a:endCxn id="15" idx="1"/>
          </p:cNvCxnSpPr>
          <p:nvPr/>
        </p:nvCxnSpPr>
        <p:spPr>
          <a:xfrm flipV="1">
            <a:off x="914400" y="2436168"/>
            <a:ext cx="9906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3" idx="3"/>
            <a:endCxn id="16" idx="1"/>
          </p:cNvCxnSpPr>
          <p:nvPr/>
        </p:nvCxnSpPr>
        <p:spPr>
          <a:xfrm>
            <a:off x="914400" y="3274368"/>
            <a:ext cx="990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3" idx="3"/>
            <a:endCxn id="17" idx="1"/>
          </p:cNvCxnSpPr>
          <p:nvPr/>
        </p:nvCxnSpPr>
        <p:spPr>
          <a:xfrm>
            <a:off x="914400" y="3274368"/>
            <a:ext cx="990600" cy="1676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657600" y="2205335"/>
            <a:ext cx="762000" cy="461665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/>
              <a:t>e</a:t>
            </a:r>
            <a:endParaRPr lang="en-US" b="1" dirty="0"/>
          </a:p>
        </p:txBody>
      </p:sp>
      <p:cxnSp>
        <p:nvCxnSpPr>
          <p:cNvPr id="27" name="Straight Arrow Connector 26"/>
          <p:cNvCxnSpPr>
            <a:stCxn id="15" idx="3"/>
            <a:endCxn id="26" idx="1"/>
          </p:cNvCxnSpPr>
          <p:nvPr/>
        </p:nvCxnSpPr>
        <p:spPr>
          <a:xfrm>
            <a:off x="2667000" y="2436168"/>
            <a:ext cx="990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657600" y="3043535"/>
            <a:ext cx="762000" cy="461665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31" name="Straight Arrow Connector 30"/>
          <p:cNvCxnSpPr>
            <a:endCxn id="30" idx="1"/>
          </p:cNvCxnSpPr>
          <p:nvPr/>
        </p:nvCxnSpPr>
        <p:spPr>
          <a:xfrm>
            <a:off x="2667000" y="3274368"/>
            <a:ext cx="990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657600" y="3881735"/>
            <a:ext cx="762000" cy="461665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/>
              <a:t>g</a:t>
            </a:r>
            <a:endParaRPr lang="en-US" b="1" dirty="0"/>
          </a:p>
        </p:txBody>
      </p:sp>
      <p:cxnSp>
        <p:nvCxnSpPr>
          <p:cNvPr id="33" name="Straight Arrow Connector 32"/>
          <p:cNvCxnSpPr>
            <a:stCxn id="16" idx="3"/>
            <a:endCxn id="32" idx="1"/>
          </p:cNvCxnSpPr>
          <p:nvPr/>
        </p:nvCxnSpPr>
        <p:spPr>
          <a:xfrm>
            <a:off x="2667000" y="3274368"/>
            <a:ext cx="9906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486400" y="2205335"/>
            <a:ext cx="762000" cy="461665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/>
              <a:t>h</a:t>
            </a:r>
            <a:endParaRPr lang="en-US" b="1" dirty="0"/>
          </a:p>
        </p:txBody>
      </p:sp>
      <p:cxnSp>
        <p:nvCxnSpPr>
          <p:cNvPr id="36" name="Straight Arrow Connector 35"/>
          <p:cNvCxnSpPr>
            <a:endCxn id="35" idx="1"/>
          </p:cNvCxnSpPr>
          <p:nvPr/>
        </p:nvCxnSpPr>
        <p:spPr>
          <a:xfrm>
            <a:off x="4495800" y="2436168"/>
            <a:ext cx="990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0" idx="3"/>
            <a:endCxn id="35" idx="1"/>
          </p:cNvCxnSpPr>
          <p:nvPr/>
        </p:nvCxnSpPr>
        <p:spPr>
          <a:xfrm flipV="1">
            <a:off x="4419600" y="2436168"/>
            <a:ext cx="10668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953000" y="4719935"/>
            <a:ext cx="762000" cy="461665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err="1" smtClean="0"/>
              <a:t>i</a:t>
            </a:r>
            <a:endParaRPr lang="en-US" b="1" dirty="0"/>
          </a:p>
        </p:txBody>
      </p:sp>
      <p:cxnSp>
        <p:nvCxnSpPr>
          <p:cNvPr id="44" name="Straight Arrow Connector 43"/>
          <p:cNvCxnSpPr>
            <a:endCxn id="40" idx="1"/>
          </p:cNvCxnSpPr>
          <p:nvPr/>
        </p:nvCxnSpPr>
        <p:spPr>
          <a:xfrm>
            <a:off x="2667000" y="4948535"/>
            <a:ext cx="2286000" cy="223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2" idx="3"/>
            <a:endCxn id="40" idx="1"/>
          </p:cNvCxnSpPr>
          <p:nvPr/>
        </p:nvCxnSpPr>
        <p:spPr>
          <a:xfrm>
            <a:off x="4419600" y="4112568"/>
            <a:ext cx="5334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010400" y="3048000"/>
            <a:ext cx="762000" cy="461665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/>
              <a:t>j</a:t>
            </a:r>
            <a:endParaRPr lang="en-US" b="1" dirty="0"/>
          </a:p>
        </p:txBody>
      </p:sp>
      <p:cxnSp>
        <p:nvCxnSpPr>
          <p:cNvPr id="50" name="Straight Arrow Connector 49"/>
          <p:cNvCxnSpPr>
            <a:stCxn id="40" idx="3"/>
            <a:endCxn id="49" idx="1"/>
          </p:cNvCxnSpPr>
          <p:nvPr/>
        </p:nvCxnSpPr>
        <p:spPr>
          <a:xfrm flipV="1">
            <a:off x="5715000" y="3278833"/>
            <a:ext cx="1295400" cy="167193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5" idx="3"/>
            <a:endCxn id="49" idx="1"/>
          </p:cNvCxnSpPr>
          <p:nvPr/>
        </p:nvCxnSpPr>
        <p:spPr>
          <a:xfrm>
            <a:off x="6248400" y="2436168"/>
            <a:ext cx="762000" cy="84266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  <p:bldP spid="26" grpId="0" animBg="1"/>
      <p:bldP spid="30" grpId="0" animBg="1"/>
      <p:bldP spid="32" grpId="0" animBg="1"/>
      <p:bldP spid="35" grpId="0" animBg="1"/>
      <p:bldP spid="40" grpId="0" animBg="1"/>
      <p:bldP spid="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cs typeface="Arial" charset="0"/>
              </a:rPr>
              <a:t>Draw AOA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>
              <a:cs typeface="Arial" charset="0"/>
            </a:endParaRPr>
          </a:p>
          <a:p>
            <a:pPr lvl="1" eaLnBrk="1" hangingPunct="1"/>
            <a:endParaRPr lang="en-US" smtClean="0">
              <a:cs typeface="Arial" charset="0"/>
            </a:endParaRPr>
          </a:p>
        </p:txBody>
      </p:sp>
      <p:graphicFrame>
        <p:nvGraphicFramePr>
          <p:cNvPr id="1026" name="Object 46"/>
          <p:cNvGraphicFramePr>
            <a:graphicFrameLocks noChangeAspect="1"/>
          </p:cNvGraphicFramePr>
          <p:nvPr/>
        </p:nvGraphicFramePr>
        <p:xfrm>
          <a:off x="2743200" y="1744663"/>
          <a:ext cx="3800475" cy="381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4" imgW="2019300" imgH="2314575" progId="Excel.Sheet.12">
                  <p:embed/>
                </p:oleObj>
              </mc:Choice>
              <mc:Fallback>
                <p:oleObj name="Worksheet" r:id="rId4" imgW="2019300" imgH="2314575" progId="Excel.Sheet.12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744663"/>
                        <a:ext cx="3800475" cy="3817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10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B88B09BF-4BB5-4F6B-B1E9-E2245153D562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7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Transform into  AON Network</a:t>
            </a:r>
          </a:p>
        </p:txBody>
      </p:sp>
      <p:sp>
        <p:nvSpPr>
          <p:cNvPr id="18436" name="TextBox 55"/>
          <p:cNvSpPr txBox="1">
            <a:spLocks noChangeArrowheads="1"/>
          </p:cNvSpPr>
          <p:nvPr/>
        </p:nvSpPr>
        <p:spPr bwMode="auto">
          <a:xfrm>
            <a:off x="8089900" y="1600200"/>
            <a:ext cx="9779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a:-</a:t>
            </a:r>
          </a:p>
          <a:p>
            <a:r>
              <a:rPr lang="en-US" dirty="0"/>
              <a:t>b:-</a:t>
            </a:r>
          </a:p>
          <a:p>
            <a:r>
              <a:rPr lang="en-US" dirty="0"/>
              <a:t>c:-</a:t>
            </a:r>
          </a:p>
          <a:p>
            <a:r>
              <a:rPr lang="en-US" dirty="0"/>
              <a:t>d:a</a:t>
            </a:r>
          </a:p>
          <a:p>
            <a:r>
              <a:rPr lang="en-US" dirty="0"/>
              <a:t>e: a</a:t>
            </a:r>
          </a:p>
          <a:p>
            <a:r>
              <a:rPr lang="en-US" dirty="0"/>
              <a:t>f:c</a:t>
            </a:r>
          </a:p>
          <a:p>
            <a:r>
              <a:rPr lang="en-US" dirty="0"/>
              <a:t>g:b,e,f</a:t>
            </a:r>
          </a:p>
          <a:p>
            <a:r>
              <a:rPr lang="en-US" dirty="0"/>
              <a:t>h:c</a:t>
            </a:r>
          </a:p>
          <a:p>
            <a:r>
              <a:rPr lang="en-US" dirty="0" err="1"/>
              <a:t>i</a:t>
            </a:r>
            <a:r>
              <a:rPr lang="en-US" dirty="0"/>
              <a:t>: </a:t>
            </a:r>
            <a:r>
              <a:rPr lang="en-US" dirty="0" err="1"/>
              <a:t>b,e,f</a:t>
            </a:r>
            <a:endParaRPr lang="en-US" dirty="0"/>
          </a:p>
          <a:p>
            <a:r>
              <a:rPr lang="en-US" dirty="0"/>
              <a:t>j: h</a:t>
            </a:r>
          </a:p>
          <a:p>
            <a:r>
              <a:rPr lang="en-US" dirty="0"/>
              <a:t>k:d,i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10/11/2015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10" name="Slide Number Placeholder 5"/>
          <p:cNvSpPr txBox="1">
            <a:spLocks noGrp="1"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cs typeface="+mn-cs"/>
              </a:rPr>
              <a:t>5-1-</a:t>
            </a:r>
            <a:fld id="{82844325-656F-462A-80F7-7AAB61262F95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8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5000" y="2205335"/>
            <a:ext cx="762000" cy="461665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905000" y="3043535"/>
            <a:ext cx="762000" cy="461665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905000" y="4191000"/>
            <a:ext cx="762000" cy="461665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cxnSp>
        <p:nvCxnSpPr>
          <p:cNvPr id="15" name="Straight Arrow Connector 14"/>
          <p:cNvCxnSpPr>
            <a:endCxn id="12" idx="1"/>
          </p:cNvCxnSpPr>
          <p:nvPr/>
        </p:nvCxnSpPr>
        <p:spPr>
          <a:xfrm flipV="1">
            <a:off x="914400" y="2436168"/>
            <a:ext cx="990600" cy="84266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3" idx="1"/>
          </p:cNvCxnSpPr>
          <p:nvPr/>
        </p:nvCxnSpPr>
        <p:spPr>
          <a:xfrm flipV="1">
            <a:off x="914400" y="3274368"/>
            <a:ext cx="990600" cy="446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4" idx="1"/>
          </p:cNvCxnSpPr>
          <p:nvPr/>
        </p:nvCxnSpPr>
        <p:spPr>
          <a:xfrm>
            <a:off x="914400" y="3278833"/>
            <a:ext cx="990600" cy="1143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352800" y="1676400"/>
            <a:ext cx="762000" cy="461665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/>
              <a:t>d</a:t>
            </a:r>
            <a:endParaRPr lang="en-US" b="1" dirty="0"/>
          </a:p>
        </p:txBody>
      </p:sp>
      <p:cxnSp>
        <p:nvCxnSpPr>
          <p:cNvPr id="19" name="Straight Arrow Connector 18"/>
          <p:cNvCxnSpPr>
            <a:stCxn id="12" idx="3"/>
            <a:endCxn id="18" idx="1"/>
          </p:cNvCxnSpPr>
          <p:nvPr/>
        </p:nvCxnSpPr>
        <p:spPr>
          <a:xfrm flipV="1">
            <a:off x="2667000" y="1907233"/>
            <a:ext cx="685800" cy="52893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352800" y="2438400"/>
            <a:ext cx="762000" cy="461665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/>
              <a:t>e</a:t>
            </a:r>
            <a:endParaRPr lang="en-US" b="1" dirty="0"/>
          </a:p>
        </p:txBody>
      </p:sp>
      <p:cxnSp>
        <p:nvCxnSpPr>
          <p:cNvPr id="21" name="Straight Arrow Connector 20"/>
          <p:cNvCxnSpPr>
            <a:endCxn id="20" idx="1"/>
          </p:cNvCxnSpPr>
          <p:nvPr/>
        </p:nvCxnSpPr>
        <p:spPr>
          <a:xfrm>
            <a:off x="2743200" y="2514599"/>
            <a:ext cx="609600" cy="1546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352800" y="4191000"/>
            <a:ext cx="762000" cy="461665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23" name="Straight Arrow Connector 22"/>
          <p:cNvCxnSpPr>
            <a:endCxn id="22" idx="1"/>
          </p:cNvCxnSpPr>
          <p:nvPr/>
        </p:nvCxnSpPr>
        <p:spPr>
          <a:xfrm>
            <a:off x="2667000" y="4419600"/>
            <a:ext cx="685800" cy="223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800600" y="3043535"/>
            <a:ext cx="762000" cy="461665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/>
              <a:t>g</a:t>
            </a:r>
            <a:endParaRPr lang="en-US" b="1" dirty="0"/>
          </a:p>
        </p:txBody>
      </p:sp>
      <p:cxnSp>
        <p:nvCxnSpPr>
          <p:cNvPr id="25" name="Straight Arrow Connector 24"/>
          <p:cNvCxnSpPr>
            <a:stCxn id="13" idx="3"/>
            <a:endCxn id="24" idx="1"/>
          </p:cNvCxnSpPr>
          <p:nvPr/>
        </p:nvCxnSpPr>
        <p:spPr>
          <a:xfrm>
            <a:off x="2667000" y="3274368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0" idx="3"/>
            <a:endCxn id="24" idx="1"/>
          </p:cNvCxnSpPr>
          <p:nvPr/>
        </p:nvCxnSpPr>
        <p:spPr>
          <a:xfrm>
            <a:off x="4114800" y="2669233"/>
            <a:ext cx="685800" cy="60513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2" idx="3"/>
            <a:endCxn id="24" idx="1"/>
          </p:cNvCxnSpPr>
          <p:nvPr/>
        </p:nvCxnSpPr>
        <p:spPr>
          <a:xfrm flipV="1">
            <a:off x="4114800" y="3274368"/>
            <a:ext cx="685800" cy="114746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657600" y="5105400"/>
            <a:ext cx="762000" cy="461665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/>
              <a:t>h</a:t>
            </a:r>
            <a:endParaRPr lang="en-US" b="1" dirty="0"/>
          </a:p>
        </p:txBody>
      </p:sp>
      <p:cxnSp>
        <p:nvCxnSpPr>
          <p:cNvPr id="31" name="Straight Arrow Connector 30"/>
          <p:cNvCxnSpPr>
            <a:endCxn id="30" idx="1"/>
          </p:cNvCxnSpPr>
          <p:nvPr/>
        </p:nvCxnSpPr>
        <p:spPr>
          <a:xfrm>
            <a:off x="2667000" y="4495800"/>
            <a:ext cx="990600" cy="84043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800600" y="4267200"/>
            <a:ext cx="762000" cy="461665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err="1" smtClean="0"/>
              <a:t>i</a:t>
            </a:r>
            <a:endParaRPr lang="en-US" b="1" dirty="0"/>
          </a:p>
        </p:txBody>
      </p:sp>
      <p:cxnSp>
        <p:nvCxnSpPr>
          <p:cNvPr id="52" name="Straight Arrow Connector 51"/>
          <p:cNvCxnSpPr>
            <a:stCxn id="13" idx="3"/>
            <a:endCxn id="51" idx="1"/>
          </p:cNvCxnSpPr>
          <p:nvPr/>
        </p:nvCxnSpPr>
        <p:spPr>
          <a:xfrm>
            <a:off x="2667000" y="3274368"/>
            <a:ext cx="2133600" cy="122366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20" idx="3"/>
            <a:endCxn id="51" idx="1"/>
          </p:cNvCxnSpPr>
          <p:nvPr/>
        </p:nvCxnSpPr>
        <p:spPr>
          <a:xfrm>
            <a:off x="4114800" y="2669233"/>
            <a:ext cx="685800" cy="1828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4114800" y="4495800"/>
            <a:ext cx="685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334000" y="5105400"/>
            <a:ext cx="762000" cy="461665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/>
              <a:t>j</a:t>
            </a:r>
            <a:endParaRPr lang="en-US" b="1" dirty="0"/>
          </a:p>
        </p:txBody>
      </p:sp>
      <p:cxnSp>
        <p:nvCxnSpPr>
          <p:cNvPr id="61" name="Straight Arrow Connector 60"/>
          <p:cNvCxnSpPr>
            <a:endCxn id="60" idx="1"/>
          </p:cNvCxnSpPr>
          <p:nvPr/>
        </p:nvCxnSpPr>
        <p:spPr>
          <a:xfrm>
            <a:off x="4419600" y="5334000"/>
            <a:ext cx="914400" cy="223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8" idx="3"/>
            <a:endCxn id="74" idx="1"/>
          </p:cNvCxnSpPr>
          <p:nvPr/>
        </p:nvCxnSpPr>
        <p:spPr>
          <a:xfrm>
            <a:off x="4114800" y="1907233"/>
            <a:ext cx="2057400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51" idx="3"/>
            <a:endCxn id="74" idx="1"/>
          </p:cNvCxnSpPr>
          <p:nvPr/>
        </p:nvCxnSpPr>
        <p:spPr>
          <a:xfrm flipV="1">
            <a:off x="5562600" y="2288233"/>
            <a:ext cx="609600" cy="2209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6172200" y="2057400"/>
            <a:ext cx="762000" cy="461665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/>
              <a:t>k</a:t>
            </a:r>
            <a:endParaRPr lang="en-US" b="1" dirty="0"/>
          </a:p>
        </p:txBody>
      </p:sp>
      <p:grpSp>
        <p:nvGrpSpPr>
          <p:cNvPr id="85" name="Group 84"/>
          <p:cNvGrpSpPr/>
          <p:nvPr/>
        </p:nvGrpSpPr>
        <p:grpSpPr>
          <a:xfrm>
            <a:off x="304800" y="3048000"/>
            <a:ext cx="609600" cy="461665"/>
            <a:chOff x="152400" y="4953000"/>
            <a:chExt cx="838200" cy="461665"/>
          </a:xfrm>
        </p:grpSpPr>
        <p:sp>
          <p:nvSpPr>
            <p:cNvPr id="77" name="Oval 76"/>
            <p:cNvSpPr/>
            <p:nvPr/>
          </p:nvSpPr>
          <p:spPr>
            <a:xfrm>
              <a:off x="152400" y="4953000"/>
              <a:ext cx="838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381000" y="495300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7239000" y="3048000"/>
            <a:ext cx="609600" cy="461665"/>
            <a:chOff x="152400" y="4953000"/>
            <a:chExt cx="838200" cy="461665"/>
          </a:xfrm>
        </p:grpSpPr>
        <p:sp>
          <p:nvSpPr>
            <p:cNvPr id="87" name="Oval 86"/>
            <p:cNvSpPr/>
            <p:nvPr/>
          </p:nvSpPr>
          <p:spPr>
            <a:xfrm>
              <a:off x="152400" y="4953000"/>
              <a:ext cx="838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81001" y="4953000"/>
              <a:ext cx="5118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</a:t>
              </a:r>
              <a:endParaRPr lang="en-US" dirty="0"/>
            </a:p>
          </p:txBody>
        </p:sp>
      </p:grpSp>
      <p:cxnSp>
        <p:nvCxnSpPr>
          <p:cNvPr id="89" name="Straight Arrow Connector 88"/>
          <p:cNvCxnSpPr>
            <a:stCxn id="74" idx="3"/>
            <a:endCxn id="87" idx="1"/>
          </p:cNvCxnSpPr>
          <p:nvPr/>
        </p:nvCxnSpPr>
        <p:spPr>
          <a:xfrm>
            <a:off x="6934200" y="2288233"/>
            <a:ext cx="394074" cy="82672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60" idx="3"/>
            <a:endCxn id="87" idx="3"/>
          </p:cNvCxnSpPr>
          <p:nvPr/>
        </p:nvCxnSpPr>
        <p:spPr>
          <a:xfrm flipV="1">
            <a:off x="6096000" y="3438245"/>
            <a:ext cx="1232274" cy="18979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24" idx="3"/>
            <a:endCxn id="87" idx="2"/>
          </p:cNvCxnSpPr>
          <p:nvPr/>
        </p:nvCxnSpPr>
        <p:spPr>
          <a:xfrm>
            <a:off x="5562600" y="3274368"/>
            <a:ext cx="1676400" cy="22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8" grpId="0" animBg="1"/>
      <p:bldP spid="20" grpId="0" animBg="1"/>
      <p:bldP spid="22" grpId="0" animBg="1"/>
      <p:bldP spid="24" grpId="0" animBg="1"/>
      <p:bldP spid="30" grpId="0" animBg="1"/>
      <p:bldP spid="51" grpId="0" animBg="1"/>
      <p:bldP spid="60" grpId="0" animBg="1"/>
      <p:bldP spid="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268644"/>
            <a:ext cx="7772400" cy="4572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>
                <a:cs typeface="Arial" charset="0"/>
              </a:rPr>
              <a:t>An Activity-On-Node (AON) Network</a:t>
            </a:r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546100" y="2727035"/>
            <a:ext cx="660400" cy="66963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685800" y="2868467"/>
            <a:ext cx="304800" cy="41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A</a:t>
            </a:r>
          </a:p>
        </p:txBody>
      </p:sp>
      <p:sp>
        <p:nvSpPr>
          <p:cNvPr id="10286" name="Rectangle 46"/>
          <p:cNvSpPr>
            <a:spLocks noChangeArrowheads="1"/>
          </p:cNvSpPr>
          <p:nvPr/>
        </p:nvSpPr>
        <p:spPr bwMode="auto">
          <a:xfrm>
            <a:off x="361950" y="2447058"/>
            <a:ext cx="1071563" cy="291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500" b="1"/>
              <a:t>Excavate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209675" y="2727035"/>
            <a:ext cx="2503488" cy="669637"/>
            <a:chOff x="1209675" y="2432267"/>
            <a:chExt cx="2503488" cy="669637"/>
          </a:xfrm>
        </p:grpSpPr>
        <p:sp>
          <p:nvSpPr>
            <p:cNvPr id="10245" name="Oval 5"/>
            <p:cNvSpPr>
              <a:spLocks noChangeArrowheads="1"/>
            </p:cNvSpPr>
            <p:nvPr/>
          </p:nvSpPr>
          <p:spPr bwMode="auto">
            <a:xfrm>
              <a:off x="1689100" y="2432267"/>
              <a:ext cx="660400" cy="6696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8" name="Rectangle 18"/>
            <p:cNvSpPr>
              <a:spLocks noChangeArrowheads="1"/>
            </p:cNvSpPr>
            <p:nvPr/>
          </p:nvSpPr>
          <p:spPr bwMode="auto">
            <a:xfrm>
              <a:off x="1828800" y="2572256"/>
              <a:ext cx="304800" cy="415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/>
                <a:t>B</a:t>
              </a:r>
            </a:p>
          </p:txBody>
        </p:sp>
        <p:sp>
          <p:nvSpPr>
            <p:cNvPr id="10270" name="Line 30"/>
            <p:cNvSpPr>
              <a:spLocks noChangeShapeType="1"/>
            </p:cNvSpPr>
            <p:nvPr/>
          </p:nvSpPr>
          <p:spPr bwMode="auto">
            <a:xfrm>
              <a:off x="1209675" y="2767086"/>
              <a:ext cx="4381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7" name="Rectangle 47"/>
            <p:cNvSpPr>
              <a:spLocks noChangeArrowheads="1"/>
            </p:cNvSpPr>
            <p:nvPr/>
          </p:nvSpPr>
          <p:spPr bwMode="auto">
            <a:xfrm>
              <a:off x="2368550" y="2537620"/>
              <a:ext cx="1344613" cy="415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en-US" sz="1500" b="1"/>
                <a:t>Lay Foundation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706563" y="1419512"/>
            <a:ext cx="1954213" cy="3154798"/>
            <a:chOff x="1706563" y="1124744"/>
            <a:chExt cx="1954213" cy="3154798"/>
          </a:xfrm>
        </p:grpSpPr>
        <p:sp>
          <p:nvSpPr>
            <p:cNvPr id="10246" name="Oval 6"/>
            <p:cNvSpPr>
              <a:spLocks noChangeArrowheads="1"/>
            </p:cNvSpPr>
            <p:nvPr/>
          </p:nvSpPr>
          <p:spPr bwMode="auto">
            <a:xfrm>
              <a:off x="2603500" y="1531721"/>
              <a:ext cx="660400" cy="6696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7" name="Oval 7"/>
            <p:cNvSpPr>
              <a:spLocks noChangeArrowheads="1"/>
            </p:cNvSpPr>
            <p:nvPr/>
          </p:nvSpPr>
          <p:spPr bwMode="auto">
            <a:xfrm>
              <a:off x="2603500" y="3609905"/>
              <a:ext cx="660400" cy="6696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9" name="Rectangle 19"/>
            <p:cNvSpPr>
              <a:spLocks noChangeArrowheads="1"/>
            </p:cNvSpPr>
            <p:nvPr/>
          </p:nvSpPr>
          <p:spPr bwMode="auto">
            <a:xfrm>
              <a:off x="2743200" y="1670267"/>
              <a:ext cx="304800" cy="415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/>
                <a:t>C</a:t>
              </a:r>
            </a:p>
          </p:txBody>
        </p:sp>
        <p:sp>
          <p:nvSpPr>
            <p:cNvPr id="10260" name="Rectangle 20"/>
            <p:cNvSpPr>
              <a:spLocks noChangeArrowheads="1"/>
            </p:cNvSpPr>
            <p:nvPr/>
          </p:nvSpPr>
          <p:spPr bwMode="auto">
            <a:xfrm>
              <a:off x="2743200" y="3762882"/>
              <a:ext cx="304800" cy="415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/>
                <a:t>D</a:t>
              </a:r>
            </a:p>
          </p:txBody>
        </p:sp>
        <p:sp>
          <p:nvSpPr>
            <p:cNvPr id="10271" name="Line 31"/>
            <p:cNvSpPr>
              <a:spLocks noChangeShapeType="1"/>
            </p:cNvSpPr>
            <p:nvPr/>
          </p:nvSpPr>
          <p:spPr bwMode="auto">
            <a:xfrm flipV="1">
              <a:off x="2233613" y="2117654"/>
              <a:ext cx="433388" cy="38965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2" name="Line 32"/>
            <p:cNvSpPr>
              <a:spLocks noChangeShapeType="1"/>
            </p:cNvSpPr>
            <p:nvPr/>
          </p:nvSpPr>
          <p:spPr bwMode="auto">
            <a:xfrm>
              <a:off x="2257425" y="3005211"/>
              <a:ext cx="476250" cy="62778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8" name="Rectangle 48"/>
            <p:cNvSpPr>
              <a:spLocks noChangeArrowheads="1"/>
            </p:cNvSpPr>
            <p:nvPr/>
          </p:nvSpPr>
          <p:spPr bwMode="auto">
            <a:xfrm>
              <a:off x="2316163" y="1124744"/>
              <a:ext cx="1344613" cy="415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en-US" sz="1500" b="1" dirty="0"/>
                <a:t>Rough Plumbing</a:t>
              </a:r>
            </a:p>
          </p:txBody>
        </p:sp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>
              <a:off x="1706563" y="3820609"/>
              <a:ext cx="1071563" cy="291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500" b="1"/>
                <a:t>Frame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760663" y="2947842"/>
            <a:ext cx="1836738" cy="3327980"/>
            <a:chOff x="2760663" y="2653074"/>
            <a:chExt cx="1836738" cy="3327980"/>
          </a:xfrm>
        </p:grpSpPr>
        <p:sp>
          <p:nvSpPr>
            <p:cNvPr id="10248" name="Oval 8"/>
            <p:cNvSpPr>
              <a:spLocks noChangeArrowheads="1"/>
            </p:cNvSpPr>
            <p:nvPr/>
          </p:nvSpPr>
          <p:spPr bwMode="auto">
            <a:xfrm>
              <a:off x="3729038" y="3025416"/>
              <a:ext cx="660400" cy="6696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" name="Oval 9"/>
            <p:cNvSpPr>
              <a:spLocks noChangeArrowheads="1"/>
            </p:cNvSpPr>
            <p:nvPr/>
          </p:nvSpPr>
          <p:spPr bwMode="auto">
            <a:xfrm>
              <a:off x="3729038" y="4272326"/>
              <a:ext cx="660400" cy="6696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Oval 10"/>
            <p:cNvSpPr>
              <a:spLocks noChangeArrowheads="1"/>
            </p:cNvSpPr>
            <p:nvPr/>
          </p:nvSpPr>
          <p:spPr bwMode="auto">
            <a:xfrm>
              <a:off x="3729038" y="5311417"/>
              <a:ext cx="660400" cy="6696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1" name="Rectangle 21"/>
            <p:cNvSpPr>
              <a:spLocks noChangeArrowheads="1"/>
            </p:cNvSpPr>
            <p:nvPr/>
          </p:nvSpPr>
          <p:spPr bwMode="auto">
            <a:xfrm>
              <a:off x="3886200" y="3175507"/>
              <a:ext cx="304800" cy="415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  <p:sp>
          <p:nvSpPr>
            <p:cNvPr id="10262" name="Rectangle 22"/>
            <p:cNvSpPr>
              <a:spLocks noChangeArrowheads="1"/>
            </p:cNvSpPr>
            <p:nvPr/>
          </p:nvSpPr>
          <p:spPr bwMode="auto">
            <a:xfrm>
              <a:off x="3886200" y="4371905"/>
              <a:ext cx="304800" cy="415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/>
                <a:t>F</a:t>
              </a:r>
            </a:p>
          </p:txBody>
        </p:sp>
        <p:sp>
          <p:nvSpPr>
            <p:cNvPr id="10263" name="Rectangle 23"/>
            <p:cNvSpPr>
              <a:spLocks noChangeArrowheads="1"/>
            </p:cNvSpPr>
            <p:nvPr/>
          </p:nvSpPr>
          <p:spPr bwMode="auto">
            <a:xfrm>
              <a:off x="3865563" y="5461508"/>
              <a:ext cx="304800" cy="415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/>
                <a:t>G</a:t>
              </a:r>
            </a:p>
          </p:txBody>
        </p:sp>
        <p:sp>
          <p:nvSpPr>
            <p:cNvPr id="10273" name="Line 33"/>
            <p:cNvSpPr>
              <a:spLocks noChangeShapeType="1"/>
            </p:cNvSpPr>
            <p:nvPr/>
          </p:nvSpPr>
          <p:spPr bwMode="auto">
            <a:xfrm flipV="1">
              <a:off x="3214688" y="3559393"/>
              <a:ext cx="481013" cy="20348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Line 34"/>
            <p:cNvSpPr>
              <a:spLocks noChangeShapeType="1"/>
            </p:cNvSpPr>
            <p:nvPr/>
          </p:nvSpPr>
          <p:spPr bwMode="auto">
            <a:xfrm>
              <a:off x="3248025" y="4061621"/>
              <a:ext cx="498475" cy="3016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Line 35"/>
            <p:cNvSpPr>
              <a:spLocks noChangeShapeType="1"/>
            </p:cNvSpPr>
            <p:nvPr/>
          </p:nvSpPr>
          <p:spPr bwMode="auto">
            <a:xfrm>
              <a:off x="3067050" y="4260780"/>
              <a:ext cx="781050" cy="103043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0" name="Rectangle 50"/>
            <p:cNvSpPr>
              <a:spLocks noChangeArrowheads="1"/>
            </p:cNvSpPr>
            <p:nvPr/>
          </p:nvSpPr>
          <p:spPr bwMode="auto">
            <a:xfrm>
              <a:off x="3605213" y="2653074"/>
              <a:ext cx="989013" cy="415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en-US" sz="1500" b="1" dirty="0"/>
                <a:t>Finish Exterior</a:t>
              </a:r>
            </a:p>
          </p:txBody>
        </p:sp>
        <p:sp>
          <p:nvSpPr>
            <p:cNvPr id="10291" name="Rectangle 51"/>
            <p:cNvSpPr>
              <a:spLocks noChangeArrowheads="1"/>
            </p:cNvSpPr>
            <p:nvPr/>
          </p:nvSpPr>
          <p:spPr bwMode="auto">
            <a:xfrm>
              <a:off x="3525838" y="3975030"/>
              <a:ext cx="1071563" cy="291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500" b="1"/>
                <a:t>HVAC</a:t>
              </a:r>
            </a:p>
          </p:txBody>
        </p:sp>
        <p:sp>
          <p:nvSpPr>
            <p:cNvPr id="10292" name="Rectangle 52"/>
            <p:cNvSpPr>
              <a:spLocks noChangeArrowheads="1"/>
            </p:cNvSpPr>
            <p:nvPr/>
          </p:nvSpPr>
          <p:spPr bwMode="auto">
            <a:xfrm>
              <a:off x="2760663" y="5458622"/>
              <a:ext cx="1071563" cy="499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500" b="1"/>
                <a:t>Rough Electric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262313" y="2245012"/>
            <a:ext cx="2354263" cy="3613730"/>
            <a:chOff x="3262313" y="1950244"/>
            <a:chExt cx="2354263" cy="3613730"/>
          </a:xfrm>
        </p:grpSpPr>
        <p:sp>
          <p:nvSpPr>
            <p:cNvPr id="10251" name="Oval 11"/>
            <p:cNvSpPr>
              <a:spLocks noChangeArrowheads="1"/>
            </p:cNvSpPr>
            <p:nvPr/>
          </p:nvSpPr>
          <p:spPr bwMode="auto">
            <a:xfrm>
              <a:off x="4745038" y="2417836"/>
              <a:ext cx="660400" cy="6696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4" name="Rectangle 24"/>
            <p:cNvSpPr>
              <a:spLocks noChangeArrowheads="1"/>
            </p:cNvSpPr>
            <p:nvPr/>
          </p:nvSpPr>
          <p:spPr bwMode="auto">
            <a:xfrm>
              <a:off x="4856163" y="2553495"/>
              <a:ext cx="304800" cy="415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/>
                <a:t>H</a:t>
              </a:r>
            </a:p>
          </p:txBody>
        </p:sp>
        <p:sp>
          <p:nvSpPr>
            <p:cNvPr id="10276" name="Line 36"/>
            <p:cNvSpPr>
              <a:spLocks noChangeShapeType="1"/>
            </p:cNvSpPr>
            <p:nvPr/>
          </p:nvSpPr>
          <p:spPr bwMode="auto">
            <a:xfrm>
              <a:off x="3262313" y="1974779"/>
              <a:ext cx="1487488" cy="5022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7" name="Line 37"/>
            <p:cNvSpPr>
              <a:spLocks noChangeShapeType="1"/>
            </p:cNvSpPr>
            <p:nvPr/>
          </p:nvSpPr>
          <p:spPr bwMode="auto">
            <a:xfrm flipV="1">
              <a:off x="4359275" y="2972018"/>
              <a:ext cx="374650" cy="2410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8" name="Line 38"/>
            <p:cNvSpPr>
              <a:spLocks noChangeShapeType="1"/>
            </p:cNvSpPr>
            <p:nvPr/>
          </p:nvSpPr>
          <p:spPr bwMode="auto">
            <a:xfrm flipV="1">
              <a:off x="4321175" y="3136541"/>
              <a:ext cx="511175" cy="126278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9" name="Line 39"/>
            <p:cNvSpPr>
              <a:spLocks noChangeShapeType="1"/>
            </p:cNvSpPr>
            <p:nvPr/>
          </p:nvSpPr>
          <p:spPr bwMode="auto">
            <a:xfrm flipV="1">
              <a:off x="4383088" y="3241893"/>
              <a:ext cx="649288" cy="23220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3" name="Rectangle 53"/>
            <p:cNvSpPr>
              <a:spLocks noChangeArrowheads="1"/>
            </p:cNvSpPr>
            <p:nvPr/>
          </p:nvSpPr>
          <p:spPr bwMode="auto">
            <a:xfrm>
              <a:off x="4545013" y="1950244"/>
              <a:ext cx="1071563" cy="499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500" b="1"/>
                <a:t>Sheet Rock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265738" y="1387219"/>
            <a:ext cx="1228726" cy="3299659"/>
            <a:chOff x="5265738" y="1092451"/>
            <a:chExt cx="1228726" cy="3299659"/>
          </a:xfrm>
        </p:grpSpPr>
        <p:sp>
          <p:nvSpPr>
            <p:cNvPr id="10243" name="Rectangle 3"/>
            <p:cNvSpPr>
              <a:spLocks noChangeArrowheads="1"/>
            </p:cNvSpPr>
            <p:nvPr/>
          </p:nvSpPr>
          <p:spPr bwMode="auto">
            <a:xfrm>
              <a:off x="5422901" y="1092451"/>
              <a:ext cx="1071563" cy="499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500" b="1" dirty="0"/>
                <a:t>Install Cabinets</a:t>
              </a:r>
            </a:p>
          </p:txBody>
        </p:sp>
        <p:sp>
          <p:nvSpPr>
            <p:cNvPr id="10252" name="Oval 12"/>
            <p:cNvSpPr>
              <a:spLocks noChangeArrowheads="1"/>
            </p:cNvSpPr>
            <p:nvPr/>
          </p:nvSpPr>
          <p:spPr bwMode="auto">
            <a:xfrm>
              <a:off x="5583238" y="1562929"/>
              <a:ext cx="660400" cy="6696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5" name="Oval 15"/>
            <p:cNvSpPr>
              <a:spLocks noChangeArrowheads="1"/>
            </p:cNvSpPr>
            <p:nvPr/>
          </p:nvSpPr>
          <p:spPr bwMode="auto">
            <a:xfrm>
              <a:off x="5583238" y="3387655"/>
              <a:ext cx="660400" cy="6696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5" name="Rectangle 25"/>
            <p:cNvSpPr>
              <a:spLocks noChangeArrowheads="1"/>
            </p:cNvSpPr>
            <p:nvPr/>
          </p:nvSpPr>
          <p:spPr bwMode="auto">
            <a:xfrm>
              <a:off x="5767388" y="1705804"/>
              <a:ext cx="304800" cy="415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/>
                <a:t>I</a:t>
              </a:r>
            </a:p>
          </p:txBody>
        </p:sp>
        <p:sp>
          <p:nvSpPr>
            <p:cNvPr id="10266" name="Rectangle 26"/>
            <p:cNvSpPr>
              <a:spLocks noChangeArrowheads="1"/>
            </p:cNvSpPr>
            <p:nvPr/>
          </p:nvSpPr>
          <p:spPr bwMode="auto">
            <a:xfrm>
              <a:off x="5749926" y="3529086"/>
              <a:ext cx="304800" cy="415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/>
                <a:t>J</a:t>
              </a:r>
            </a:p>
          </p:txBody>
        </p:sp>
        <p:sp>
          <p:nvSpPr>
            <p:cNvPr id="10280" name="Line 40"/>
            <p:cNvSpPr>
              <a:spLocks noChangeShapeType="1"/>
            </p:cNvSpPr>
            <p:nvPr/>
          </p:nvSpPr>
          <p:spPr bwMode="auto">
            <a:xfrm>
              <a:off x="5265738" y="3026859"/>
              <a:ext cx="419100" cy="40553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2" name="Line 42"/>
            <p:cNvSpPr>
              <a:spLocks noChangeShapeType="1"/>
            </p:cNvSpPr>
            <p:nvPr/>
          </p:nvSpPr>
          <p:spPr bwMode="auto">
            <a:xfrm flipV="1">
              <a:off x="5272088" y="2124870"/>
              <a:ext cx="369888" cy="3564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4" name="Rectangle 54"/>
            <p:cNvSpPr>
              <a:spLocks noChangeArrowheads="1"/>
            </p:cNvSpPr>
            <p:nvPr/>
          </p:nvSpPr>
          <p:spPr bwMode="auto">
            <a:xfrm>
              <a:off x="5537201" y="4100587"/>
              <a:ext cx="768350" cy="291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500" b="1"/>
                <a:t>Paint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257926" y="1350239"/>
            <a:ext cx="1449388" cy="1131456"/>
            <a:chOff x="6257926" y="1055471"/>
            <a:chExt cx="1449388" cy="1131456"/>
          </a:xfrm>
        </p:grpSpPr>
        <p:sp>
          <p:nvSpPr>
            <p:cNvPr id="10253" name="Oval 13"/>
            <p:cNvSpPr>
              <a:spLocks noChangeArrowheads="1"/>
            </p:cNvSpPr>
            <p:nvPr/>
          </p:nvSpPr>
          <p:spPr bwMode="auto">
            <a:xfrm>
              <a:off x="6802438" y="1517290"/>
              <a:ext cx="660400" cy="6696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7" name="Rectangle 27"/>
            <p:cNvSpPr>
              <a:spLocks noChangeArrowheads="1"/>
            </p:cNvSpPr>
            <p:nvPr/>
          </p:nvSpPr>
          <p:spPr bwMode="auto">
            <a:xfrm>
              <a:off x="6934201" y="1642846"/>
              <a:ext cx="304800" cy="415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/>
                <a:t>K</a:t>
              </a:r>
            </a:p>
          </p:txBody>
        </p:sp>
        <p:sp>
          <p:nvSpPr>
            <p:cNvPr id="10283" name="Line 43"/>
            <p:cNvSpPr>
              <a:spLocks noChangeShapeType="1"/>
            </p:cNvSpPr>
            <p:nvPr/>
          </p:nvSpPr>
          <p:spPr bwMode="auto">
            <a:xfrm>
              <a:off x="6257926" y="1849222"/>
              <a:ext cx="4857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5" name="Rectangle 55"/>
            <p:cNvSpPr>
              <a:spLocks noChangeArrowheads="1"/>
            </p:cNvSpPr>
            <p:nvPr/>
          </p:nvSpPr>
          <p:spPr bwMode="auto">
            <a:xfrm>
              <a:off x="6635751" y="1055471"/>
              <a:ext cx="1071563" cy="499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500" b="1"/>
                <a:t>Final Plumbing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251576" y="3682423"/>
            <a:ext cx="1368425" cy="1206500"/>
            <a:chOff x="6251576" y="3387655"/>
            <a:chExt cx="1368425" cy="1206500"/>
          </a:xfrm>
        </p:grpSpPr>
        <p:sp>
          <p:nvSpPr>
            <p:cNvPr id="10256" name="Oval 16"/>
            <p:cNvSpPr>
              <a:spLocks noChangeArrowheads="1"/>
            </p:cNvSpPr>
            <p:nvPr/>
          </p:nvSpPr>
          <p:spPr bwMode="auto">
            <a:xfrm>
              <a:off x="6802438" y="3387655"/>
              <a:ext cx="660400" cy="6696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6934201" y="3511768"/>
              <a:ext cx="304800" cy="415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/>
                <a:t>L</a:t>
              </a:r>
            </a:p>
          </p:txBody>
        </p:sp>
        <p:sp>
          <p:nvSpPr>
            <p:cNvPr id="10281" name="Line 41"/>
            <p:cNvSpPr>
              <a:spLocks noChangeShapeType="1"/>
            </p:cNvSpPr>
            <p:nvPr/>
          </p:nvSpPr>
          <p:spPr bwMode="auto">
            <a:xfrm>
              <a:off x="6251576" y="3722473"/>
              <a:ext cx="5095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6" name="Rectangle 56"/>
            <p:cNvSpPr>
              <a:spLocks noChangeArrowheads="1"/>
            </p:cNvSpPr>
            <p:nvPr/>
          </p:nvSpPr>
          <p:spPr bwMode="auto">
            <a:xfrm>
              <a:off x="6654801" y="4094814"/>
              <a:ext cx="965200" cy="499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500" b="1"/>
                <a:t>Final Electric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391401" y="2322944"/>
            <a:ext cx="1371600" cy="1612035"/>
            <a:chOff x="7391401" y="2028176"/>
            <a:chExt cx="1371600" cy="1612035"/>
          </a:xfrm>
        </p:grpSpPr>
        <p:sp>
          <p:nvSpPr>
            <p:cNvPr id="10254" name="Oval 14"/>
            <p:cNvSpPr>
              <a:spLocks noChangeArrowheads="1"/>
            </p:cNvSpPr>
            <p:nvPr/>
          </p:nvSpPr>
          <p:spPr bwMode="auto">
            <a:xfrm>
              <a:off x="7716838" y="2417836"/>
              <a:ext cx="660400" cy="6696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Rectangle 29"/>
            <p:cNvSpPr>
              <a:spLocks noChangeArrowheads="1"/>
            </p:cNvSpPr>
            <p:nvPr/>
          </p:nvSpPr>
          <p:spPr bwMode="auto">
            <a:xfrm>
              <a:off x="7848601" y="2537620"/>
              <a:ext cx="304800" cy="415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/>
                <a:t>M</a:t>
              </a:r>
            </a:p>
          </p:txBody>
        </p:sp>
        <p:sp>
          <p:nvSpPr>
            <p:cNvPr id="10284" name="Line 44"/>
            <p:cNvSpPr>
              <a:spLocks noChangeShapeType="1"/>
            </p:cNvSpPr>
            <p:nvPr/>
          </p:nvSpPr>
          <p:spPr bwMode="auto">
            <a:xfrm>
              <a:off x="7410451" y="2028176"/>
              <a:ext cx="398463" cy="4387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5" name="Line 45"/>
            <p:cNvSpPr>
              <a:spLocks noChangeShapeType="1"/>
            </p:cNvSpPr>
            <p:nvPr/>
          </p:nvSpPr>
          <p:spPr bwMode="auto">
            <a:xfrm flipV="1">
              <a:off x="7391401" y="3047063"/>
              <a:ext cx="412750" cy="46181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7" name="Rectangle 57"/>
            <p:cNvSpPr>
              <a:spLocks noChangeArrowheads="1"/>
            </p:cNvSpPr>
            <p:nvPr/>
          </p:nvSpPr>
          <p:spPr bwMode="auto">
            <a:xfrm>
              <a:off x="7810501" y="3244779"/>
              <a:ext cx="952500" cy="3954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en-US" sz="1500" b="1"/>
                <a:t>Install</a:t>
              </a:r>
            </a:p>
            <a:p>
              <a:pPr algn="ctr"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en-US" sz="1500" b="1"/>
                <a:t>Flooring</a:t>
              </a: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800" dirty="0" smtClean="0"/>
              <a:t>© 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Learning. All Rights Reserved. May not be scanned, copied or duplicated, or posted to a publicly accessible website, in whole or in part.</a:t>
            </a:r>
            <a:endParaRPr lang="en-US" sz="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362076"/>
              </p:ext>
            </p:extLst>
          </p:nvPr>
        </p:nvGraphicFramePr>
        <p:xfrm>
          <a:off x="58738" y="3525226"/>
          <a:ext cx="1435100" cy="2667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Activity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Imm. Pred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A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--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B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A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C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B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D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B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E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D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D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G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D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H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C, E, F, G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I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H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J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H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K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I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L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J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K, L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6522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5_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8419</TotalTime>
  <Pages>26</Pages>
  <Words>1500</Words>
  <Application>Microsoft Office PowerPoint</Application>
  <PresentationFormat>Letter Paper (8.5x11 in)</PresentationFormat>
  <Paragraphs>874</Paragraphs>
  <Slides>30</Slides>
  <Notes>30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Tahoma</vt:lpstr>
      <vt:lpstr>Times New Roman</vt:lpstr>
      <vt:lpstr>Wingdings</vt:lpstr>
      <vt:lpstr>5_Office Theme</vt:lpstr>
      <vt:lpstr>Worksheet</vt:lpstr>
      <vt:lpstr>Scheduling the Project</vt:lpstr>
      <vt:lpstr>Gantt Chart, CPM, PERT</vt:lpstr>
      <vt:lpstr>Language of PERT/CPM</vt:lpstr>
      <vt:lpstr>Language of PERT/CPM</vt:lpstr>
      <vt:lpstr>Two Types of Network Diagrams</vt:lpstr>
      <vt:lpstr>Draw AoN Network</vt:lpstr>
      <vt:lpstr>Draw AOA</vt:lpstr>
      <vt:lpstr>Transform into  AON Network</vt:lpstr>
      <vt:lpstr>An Activity-On-Node (AON) Network</vt:lpstr>
      <vt:lpstr>Critical Path and Critical time</vt:lpstr>
      <vt:lpstr>Critical Path Method: Activity on Node</vt:lpstr>
      <vt:lpstr>Critical Path Method: Paths </vt:lpstr>
      <vt:lpstr>Forward Path;  Earliest Starts </vt:lpstr>
      <vt:lpstr>Forward Path  </vt:lpstr>
      <vt:lpstr>Backward Path; Latest Starts </vt:lpstr>
      <vt:lpstr>Backward Path  </vt:lpstr>
      <vt:lpstr>Activity Slack</vt:lpstr>
      <vt:lpstr>Computing Slack Times</vt:lpstr>
      <vt:lpstr>Critical Path, Slacks </vt:lpstr>
      <vt:lpstr>Slack Times Example</vt:lpstr>
      <vt:lpstr>Slack Times Example</vt:lpstr>
      <vt:lpstr>Slack Times Example</vt:lpstr>
      <vt:lpstr>Slack Times Example</vt:lpstr>
      <vt:lpstr>Activity on Arrow Network</vt:lpstr>
      <vt:lpstr>AoA: Activity Predecessors</vt:lpstr>
      <vt:lpstr>AoA: Activity Predecessors</vt:lpstr>
      <vt:lpstr>AoA May Need Dummy Activity </vt:lpstr>
      <vt:lpstr>AoA: A Power Plant Construction Project</vt:lpstr>
      <vt:lpstr>AoA: A Power Plant Construction Project</vt:lpstr>
      <vt:lpstr>AOA Netword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subject/>
  <dc:creator>Dr. Scott M. Shafer</dc:creator>
  <cp:keywords/>
  <dc:description/>
  <cp:lastModifiedBy>Asef-Vaziri, Ardavan</cp:lastModifiedBy>
  <cp:revision>154</cp:revision>
  <cp:lastPrinted>2009-01-06T07:41:23Z</cp:lastPrinted>
  <dcterms:created xsi:type="dcterms:W3CDTF">1996-09-25T17:10:06Z</dcterms:created>
  <dcterms:modified xsi:type="dcterms:W3CDTF">2015-10-12T03:51:54Z</dcterms:modified>
</cp:coreProperties>
</file>